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91" r:id="rId3"/>
    <p:sldId id="278" r:id="rId4"/>
    <p:sldId id="257" r:id="rId5"/>
    <p:sldId id="286" r:id="rId6"/>
    <p:sldId id="287" r:id="rId7"/>
    <p:sldId id="288" r:id="rId8"/>
    <p:sldId id="289" r:id="rId9"/>
    <p:sldId id="258" r:id="rId10"/>
    <p:sldId id="259" r:id="rId11"/>
    <p:sldId id="260" r:id="rId12"/>
    <p:sldId id="261" r:id="rId13"/>
    <p:sldId id="292" r:id="rId14"/>
    <p:sldId id="293" r:id="rId15"/>
    <p:sldId id="294" r:id="rId16"/>
    <p:sldId id="295" r:id="rId17"/>
    <p:sldId id="262" r:id="rId18"/>
    <p:sldId id="269" r:id="rId19"/>
    <p:sldId id="264" r:id="rId20"/>
    <p:sldId id="263" r:id="rId21"/>
    <p:sldId id="266" r:id="rId22"/>
    <p:sldId id="274" r:id="rId23"/>
    <p:sldId id="29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5"/>
  </p:normalViewPr>
  <p:slideViewPr>
    <p:cSldViewPr>
      <p:cViewPr varScale="1">
        <p:scale>
          <a:sx n="81" d="100"/>
          <a:sy n="81" d="100"/>
        </p:scale>
        <p:origin x="19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C5316-D1BB-4462-A393-2E179480CBE8}" type="datetimeFigureOut">
              <a:rPr lang="en-US" smtClean="0"/>
              <a:t>8/8/16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016C0-46DC-4982-A1E6-3F8D79568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27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2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293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954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06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665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105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846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63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9497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888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73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8/8/16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8/8/16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8/8/16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8/8/16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8/8/16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8/8/16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54C5F-4322-4ABC-8B54-71FDAE7328F5}" type="datetimeFigureOut">
              <a:rPr lang="en-US" smtClean="0"/>
              <a:pPr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3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 I learned to love Dependency Injection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James </a:t>
            </a: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Bender</a:t>
            </a:r>
          </a:p>
          <a:p>
            <a:pPr>
              <a:defRPr/>
            </a:pP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Product Manager - </a:t>
            </a:r>
            <a:r>
              <a:rPr lang="en-US" sz="4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Infragistics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Jbender@Infragistics.com</a:t>
            </a: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@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JamesBender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endParaRPr lang="en-US" sz="2400" dirty="0">
              <a:solidFill>
                <a:schemeClr val="bg1"/>
              </a:solidFill>
              <a:latin typeface="Times New Roman" pitchFamily="8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39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With Dependency Injection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70" y="1524000"/>
            <a:ext cx="7371429" cy="4734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70" y="1524000"/>
            <a:ext cx="7371430" cy="148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815492_3035669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27380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152400"/>
            <a:ext cx="251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Better….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52400"/>
            <a:ext cx="2514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… but still a lot of work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5715000" y="3657600"/>
            <a:ext cx="3048000" cy="2743200"/>
          </a:xfrm>
          <a:prstGeom prst="wedgeEllipseCallout">
            <a:avLst>
              <a:gd name="adj1" fmla="val -69888"/>
              <a:gd name="adj2" fmla="val -10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There are so many dependencies in this system, how do I manage them all?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8600" y="6858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5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8600" y="6858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38800" y="21336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38600" y="2132832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0" y="2132832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0"/>
            <a:endCxn id="4" idx="4"/>
          </p:cNvCxnSpPr>
          <p:nvPr/>
        </p:nvCxnSpPr>
        <p:spPr>
          <a:xfrm flipV="1">
            <a:off x="4229100" y="1066800"/>
            <a:ext cx="0" cy="1066032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0"/>
            <a:endCxn id="4" idx="5"/>
          </p:cNvCxnSpPr>
          <p:nvPr/>
        </p:nvCxnSpPr>
        <p:spPr>
          <a:xfrm flipH="1" flipV="1">
            <a:off x="4363804" y="1011004"/>
            <a:ext cx="1465496" cy="1122596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0"/>
            <a:endCxn id="4" idx="3"/>
          </p:cNvCxnSpPr>
          <p:nvPr/>
        </p:nvCxnSpPr>
        <p:spPr>
          <a:xfrm flipV="1">
            <a:off x="2476500" y="1011004"/>
            <a:ext cx="1617896" cy="112182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38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8600" y="6858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38800" y="21336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38600" y="2132832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0" y="2132832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0"/>
            <a:endCxn id="4" idx="4"/>
          </p:cNvCxnSpPr>
          <p:nvPr/>
        </p:nvCxnSpPr>
        <p:spPr>
          <a:xfrm flipV="1">
            <a:off x="4229100" y="1066800"/>
            <a:ext cx="0" cy="1066032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0"/>
            <a:endCxn id="4" idx="5"/>
          </p:cNvCxnSpPr>
          <p:nvPr/>
        </p:nvCxnSpPr>
        <p:spPr>
          <a:xfrm flipH="1" flipV="1">
            <a:off x="4363804" y="1011004"/>
            <a:ext cx="1465496" cy="1122596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0"/>
            <a:endCxn id="4" idx="3"/>
          </p:cNvCxnSpPr>
          <p:nvPr/>
        </p:nvCxnSpPr>
        <p:spPr>
          <a:xfrm flipV="1">
            <a:off x="2476500" y="1011004"/>
            <a:ext cx="1617896" cy="112182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82804" y="39624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12888" y="38862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62000" y="31242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43800" y="32766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019800" y="38862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2" idx="0"/>
            <a:endCxn id="6" idx="3"/>
          </p:cNvCxnSpPr>
          <p:nvPr/>
        </p:nvCxnSpPr>
        <p:spPr>
          <a:xfrm flipV="1">
            <a:off x="952500" y="2458036"/>
            <a:ext cx="1389296" cy="666164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6" idx="4"/>
          </p:cNvCxnSpPr>
          <p:nvPr/>
        </p:nvCxnSpPr>
        <p:spPr>
          <a:xfrm flipV="1">
            <a:off x="2303388" y="2513832"/>
            <a:ext cx="173112" cy="137236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0"/>
            <a:endCxn id="5" idx="3"/>
          </p:cNvCxnSpPr>
          <p:nvPr/>
        </p:nvCxnSpPr>
        <p:spPr>
          <a:xfrm flipV="1">
            <a:off x="2303388" y="2458036"/>
            <a:ext cx="1791008" cy="1428164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0"/>
            <a:endCxn id="5" idx="4"/>
          </p:cNvCxnSpPr>
          <p:nvPr/>
        </p:nvCxnSpPr>
        <p:spPr>
          <a:xfrm flipV="1">
            <a:off x="4173304" y="2513832"/>
            <a:ext cx="55796" cy="144856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0"/>
            <a:endCxn id="3" idx="4"/>
          </p:cNvCxnSpPr>
          <p:nvPr/>
        </p:nvCxnSpPr>
        <p:spPr>
          <a:xfrm flipH="1" flipV="1">
            <a:off x="5829300" y="2514600"/>
            <a:ext cx="381000" cy="1371600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1"/>
            <a:endCxn id="3" idx="5"/>
          </p:cNvCxnSpPr>
          <p:nvPr/>
        </p:nvCxnSpPr>
        <p:spPr>
          <a:xfrm flipH="1" flipV="1">
            <a:off x="5964004" y="2458804"/>
            <a:ext cx="1635592" cy="873592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37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8600" y="6858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38800" y="21336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38600" y="2132832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0" y="2132832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0"/>
            <a:endCxn id="4" idx="4"/>
          </p:cNvCxnSpPr>
          <p:nvPr/>
        </p:nvCxnSpPr>
        <p:spPr>
          <a:xfrm flipV="1">
            <a:off x="4229100" y="1066800"/>
            <a:ext cx="0" cy="1066032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0"/>
            <a:endCxn id="4" idx="5"/>
          </p:cNvCxnSpPr>
          <p:nvPr/>
        </p:nvCxnSpPr>
        <p:spPr>
          <a:xfrm flipH="1" flipV="1">
            <a:off x="4363804" y="1011004"/>
            <a:ext cx="1465496" cy="1122596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0"/>
            <a:endCxn id="4" idx="3"/>
          </p:cNvCxnSpPr>
          <p:nvPr/>
        </p:nvCxnSpPr>
        <p:spPr>
          <a:xfrm flipV="1">
            <a:off x="2476500" y="1011004"/>
            <a:ext cx="1617896" cy="112182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82804" y="39624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12888" y="38862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62000" y="31242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43800" y="32766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019800" y="38862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2" idx="0"/>
            <a:endCxn id="6" idx="3"/>
          </p:cNvCxnSpPr>
          <p:nvPr/>
        </p:nvCxnSpPr>
        <p:spPr>
          <a:xfrm flipV="1">
            <a:off x="952500" y="2458036"/>
            <a:ext cx="1389296" cy="666164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6" idx="4"/>
          </p:cNvCxnSpPr>
          <p:nvPr/>
        </p:nvCxnSpPr>
        <p:spPr>
          <a:xfrm flipV="1">
            <a:off x="2303388" y="2513832"/>
            <a:ext cx="173112" cy="137236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0"/>
            <a:endCxn id="5" idx="3"/>
          </p:cNvCxnSpPr>
          <p:nvPr/>
        </p:nvCxnSpPr>
        <p:spPr>
          <a:xfrm flipV="1">
            <a:off x="2303388" y="2458036"/>
            <a:ext cx="1791008" cy="1428164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0"/>
            <a:endCxn id="5" idx="4"/>
          </p:cNvCxnSpPr>
          <p:nvPr/>
        </p:nvCxnSpPr>
        <p:spPr>
          <a:xfrm flipV="1">
            <a:off x="4173304" y="2513832"/>
            <a:ext cx="55796" cy="144856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0"/>
            <a:endCxn id="3" idx="4"/>
          </p:cNvCxnSpPr>
          <p:nvPr/>
        </p:nvCxnSpPr>
        <p:spPr>
          <a:xfrm flipH="1" flipV="1">
            <a:off x="5829300" y="2514600"/>
            <a:ext cx="381000" cy="1371600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1"/>
            <a:endCxn id="3" idx="5"/>
          </p:cNvCxnSpPr>
          <p:nvPr/>
        </p:nvCxnSpPr>
        <p:spPr>
          <a:xfrm flipH="1" flipV="1">
            <a:off x="5964004" y="2458804"/>
            <a:ext cx="1635592" cy="873592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010400" y="51816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57800" y="55626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1" idx="0"/>
            <a:endCxn id="10" idx="5"/>
          </p:cNvCxnSpPr>
          <p:nvPr/>
        </p:nvCxnSpPr>
        <p:spPr>
          <a:xfrm flipH="1" flipV="1">
            <a:off x="4308008" y="4287604"/>
            <a:ext cx="1140292" cy="1274996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0"/>
            <a:endCxn id="14" idx="4"/>
          </p:cNvCxnSpPr>
          <p:nvPr/>
        </p:nvCxnSpPr>
        <p:spPr>
          <a:xfrm flipV="1">
            <a:off x="5448300" y="4267200"/>
            <a:ext cx="762000" cy="1295400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0"/>
            <a:endCxn id="14" idx="5"/>
          </p:cNvCxnSpPr>
          <p:nvPr/>
        </p:nvCxnSpPr>
        <p:spPr>
          <a:xfrm flipH="1" flipV="1">
            <a:off x="6345004" y="4211404"/>
            <a:ext cx="855896" cy="970196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0"/>
            <a:endCxn id="13" idx="4"/>
          </p:cNvCxnSpPr>
          <p:nvPr/>
        </p:nvCxnSpPr>
        <p:spPr>
          <a:xfrm flipV="1">
            <a:off x="7200900" y="3657600"/>
            <a:ext cx="533400" cy="1524000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76397" y="4200153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252825" y="5423752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814925" y="52578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36" idx="0"/>
            <a:endCxn id="11" idx="5"/>
          </p:cNvCxnSpPr>
          <p:nvPr/>
        </p:nvCxnSpPr>
        <p:spPr>
          <a:xfrm flipH="1" flipV="1">
            <a:off x="2438092" y="4211404"/>
            <a:ext cx="567333" cy="1046396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0"/>
            <a:endCxn id="11" idx="3"/>
          </p:cNvCxnSpPr>
          <p:nvPr/>
        </p:nvCxnSpPr>
        <p:spPr>
          <a:xfrm flipV="1">
            <a:off x="1443325" y="4211404"/>
            <a:ext cx="725359" cy="121234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6"/>
            <a:endCxn id="36" idx="2"/>
          </p:cNvCxnSpPr>
          <p:nvPr/>
        </p:nvCxnSpPr>
        <p:spPr>
          <a:xfrm flipV="1">
            <a:off x="1633825" y="5448300"/>
            <a:ext cx="1181100" cy="165952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0"/>
            <a:endCxn id="12" idx="3"/>
          </p:cNvCxnSpPr>
          <p:nvPr/>
        </p:nvCxnSpPr>
        <p:spPr>
          <a:xfrm flipV="1">
            <a:off x="566897" y="3449404"/>
            <a:ext cx="250899" cy="750749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32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Dependency Injection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With a Factory Pattern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828800"/>
            <a:ext cx="2514600" cy="175432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Domain Service</a:t>
            </a:r>
          </a:p>
          <a:p>
            <a:endParaRPr lang="en-US" dirty="0" smtClean="0"/>
          </a:p>
          <a:p>
            <a:r>
              <a:rPr lang="en-US" dirty="0" smtClean="0"/>
              <a:t>“I need to be created, including have all my services crated and given to me.”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1828800"/>
            <a:ext cx="2514600" cy="120032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Object Factory </a:t>
            </a:r>
          </a:p>
          <a:p>
            <a:endParaRPr lang="en-US" dirty="0" smtClean="0"/>
          </a:p>
          <a:p>
            <a:r>
              <a:rPr lang="en-US" dirty="0" smtClean="0"/>
              <a:t>“ I know how to build all of this stuff.”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5200" y="5029200"/>
            <a:ext cx="2514600" cy="147732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</a:p>
          <a:p>
            <a:endParaRPr lang="en-US" dirty="0" smtClean="0"/>
          </a:p>
          <a:p>
            <a:r>
              <a:rPr lang="en-US" dirty="0" smtClean="0"/>
              <a:t>“I need an Domain Service but I don’t how to create it.”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8946932">
            <a:off x="4750338" y="3561147"/>
            <a:ext cx="19050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an</a:t>
            </a:r>
          </a:p>
          <a:p>
            <a:pPr algn="ctr"/>
            <a:r>
              <a:rPr lang="en-US" dirty="0" smtClean="0"/>
              <a:t>Entity for me</a:t>
            </a:r>
          </a:p>
        </p:txBody>
      </p:sp>
      <p:sp>
        <p:nvSpPr>
          <p:cNvPr id="10" name="Right Arrow 9"/>
          <p:cNvSpPr/>
          <p:nvPr/>
        </p:nvSpPr>
        <p:spPr>
          <a:xfrm flipH="1">
            <a:off x="3426689" y="1922734"/>
            <a:ext cx="23378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</a:t>
            </a:r>
          </a:p>
          <a:p>
            <a:pPr algn="ctr"/>
            <a:r>
              <a:rPr lang="en-US" dirty="0" smtClean="0"/>
              <a:t>Concrete instance</a:t>
            </a:r>
          </a:p>
        </p:txBody>
      </p:sp>
      <p:sp>
        <p:nvSpPr>
          <p:cNvPr id="11" name="Right Arrow 10"/>
          <p:cNvSpPr/>
          <p:nvPr/>
        </p:nvSpPr>
        <p:spPr>
          <a:xfrm rot="1806909">
            <a:off x="1510659" y="4013692"/>
            <a:ext cx="19050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Instance for</a:t>
            </a:r>
          </a:p>
          <a:p>
            <a:pPr algn="ctr"/>
            <a:r>
              <a:rPr lang="en-US" dirty="0" smtClean="0"/>
              <a:t>application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819275"/>
            <a:ext cx="8856663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umbe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72817" y="0"/>
            <a:ext cx="347118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762000"/>
            <a:ext cx="472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I want to spend my day writing functional business code, NOT being a  plumber…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8000" dirty="0">
                <a:solidFill>
                  <a:schemeClr val="bg1"/>
                </a:solidFill>
              </a:rPr>
              <a:t>Dependency </a:t>
            </a:r>
            <a:r>
              <a:rPr lang="en-US" sz="8000" dirty="0" smtClean="0">
                <a:solidFill>
                  <a:schemeClr val="bg1"/>
                </a:solidFill>
              </a:rPr>
              <a:t>Injection Frameworks </a:t>
            </a:r>
            <a:r>
              <a:rPr lang="en-US" sz="8000" dirty="0">
                <a:solidFill>
                  <a:schemeClr val="bg1"/>
                </a:solidFill>
              </a:rPr>
              <a:t/>
            </a:r>
            <a:br>
              <a:rPr lang="en-US" sz="8000" dirty="0">
                <a:solidFill>
                  <a:schemeClr val="bg1"/>
                </a:solidFill>
              </a:rPr>
            </a:br>
            <a:r>
              <a:rPr lang="en-US" sz="8000" dirty="0">
                <a:solidFill>
                  <a:schemeClr val="bg1"/>
                </a:solidFill>
              </a:rPr>
              <a:t>to the Rescue!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With a Dependency Injection Framework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3600" y="1676400"/>
            <a:ext cx="2514600" cy="147732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Domain Service</a:t>
            </a:r>
          </a:p>
          <a:p>
            <a:pPr>
              <a:buFontTx/>
              <a:buChar char="-"/>
            </a:pPr>
            <a:r>
              <a:rPr lang="en-US" dirty="0" smtClean="0"/>
              <a:t>Database Access Service</a:t>
            </a:r>
          </a:p>
          <a:p>
            <a:pPr>
              <a:buFontTx/>
              <a:buChar char="-"/>
            </a:pPr>
            <a:r>
              <a:rPr lang="en-US" dirty="0" smtClean="0"/>
              <a:t> Service Proxy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Logging Service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Etc..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4036874"/>
            <a:ext cx="2514600" cy="175432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Kernel</a:t>
            </a:r>
          </a:p>
          <a:p>
            <a:endParaRPr lang="en-US" dirty="0" smtClean="0"/>
          </a:p>
          <a:p>
            <a:r>
              <a:rPr lang="en-US" dirty="0" smtClean="0"/>
              <a:t>“You ask me for objects, I create them based on the provided mappings and rules”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3886200"/>
            <a:ext cx="2514600" cy="203132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Provider</a:t>
            </a:r>
          </a:p>
          <a:p>
            <a:endParaRPr lang="en-US" dirty="0" smtClean="0"/>
          </a:p>
          <a:p>
            <a:r>
              <a:rPr lang="en-US" dirty="0" smtClean="0"/>
              <a:t>“You tell me what type of object you want, I give you the object you need:”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676400"/>
            <a:ext cx="2514600" cy="147732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</a:p>
          <a:p>
            <a:endParaRPr lang="en-US" dirty="0" smtClean="0"/>
          </a:p>
          <a:p>
            <a:r>
              <a:rPr lang="en-US" dirty="0" smtClean="0"/>
              <a:t>“I need a concrete instance of a Service…”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>
            <a:stCxn id="8" idx="2"/>
            <a:endCxn id="7" idx="0"/>
          </p:cNvCxnSpPr>
          <p:nvPr/>
        </p:nvCxnSpPr>
        <p:spPr>
          <a:xfrm>
            <a:off x="2019300" y="3153728"/>
            <a:ext cx="0" cy="883146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3276600" y="4901863"/>
            <a:ext cx="2667000" cy="1217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0"/>
            <a:endCxn id="6" idx="2"/>
          </p:cNvCxnSpPr>
          <p:nvPr/>
        </p:nvCxnSpPr>
        <p:spPr>
          <a:xfrm rot="5400000" flipH="1" flipV="1">
            <a:off x="6834664" y="3519964"/>
            <a:ext cx="732472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Why Dependency Injection?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9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1905506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</a:rPr>
              <a:t>DEMO TIME!</a:t>
            </a:r>
            <a:endParaRPr lang="en-US" sz="9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Some Popular .NET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Dependency Injection Frameworks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Structure Map</a:t>
            </a:r>
          </a:p>
          <a:p>
            <a:r>
              <a:rPr lang="en-US" sz="8000" dirty="0" err="1" smtClean="0">
                <a:solidFill>
                  <a:schemeClr val="bg1"/>
                </a:solidFill>
              </a:rPr>
              <a:t>Ninject</a:t>
            </a:r>
            <a:endParaRPr lang="en-US" sz="8000" dirty="0" smtClean="0">
              <a:solidFill>
                <a:schemeClr val="bg1"/>
              </a:solidFill>
            </a:endParaRPr>
          </a:p>
          <a:p>
            <a:r>
              <a:rPr lang="en-US" sz="8000" dirty="0" smtClean="0">
                <a:solidFill>
                  <a:schemeClr val="bg1"/>
                </a:solidFill>
              </a:rPr>
              <a:t>Microsoft Unity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40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76200" y="838200"/>
            <a:ext cx="493395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Want to learn more?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Picture 2" descr="http://1.bp.blogspot.com/-aEQOrFLLwyc/TeRO283D-7I/AAAAAAAAFvI/64-L2LTynzg/s1600/Professional%2BTest%2BDriven%2BDevelopment%2Bwith%2BC%25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37909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/>
                </a:solidFill>
              </a:rPr>
              <a:t>Thank you!</a:t>
            </a:r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1148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white"/>
                </a:solidFill>
              </a:rPr>
              <a:t>www.JamesCBender.com</a:t>
            </a:r>
          </a:p>
          <a:p>
            <a:r>
              <a:rPr lang="en-US" dirty="0" smtClean="0">
                <a:solidFill>
                  <a:prstClr val="white"/>
                </a:solidFill>
              </a:rPr>
              <a:t>github.com/</a:t>
            </a:r>
            <a:r>
              <a:rPr lang="en-US" dirty="0" err="1" smtClean="0">
                <a:solidFill>
                  <a:prstClr val="white"/>
                </a:solidFill>
              </a:rPr>
              <a:t>JamesBender</a:t>
            </a:r>
            <a:endParaRPr lang="en-US" dirty="0" smtClean="0">
              <a:solidFill>
                <a:prstClr val="white"/>
              </a:solidFill>
            </a:endParaRPr>
          </a:p>
          <a:p>
            <a:r>
              <a:rPr lang="en-US" dirty="0" smtClean="0">
                <a:solidFill>
                  <a:prstClr val="white"/>
                </a:solidFill>
              </a:rPr>
              <a:t>james@jamescbender.com</a:t>
            </a:r>
          </a:p>
          <a:p>
            <a:r>
              <a:rPr lang="en-US" dirty="0" smtClean="0">
                <a:solidFill>
                  <a:prstClr val="white"/>
                </a:solidFill>
              </a:rPr>
              <a:t>Twitter: @</a:t>
            </a:r>
            <a:r>
              <a:rPr lang="en-US" dirty="0" err="1" smtClean="0">
                <a:solidFill>
                  <a:prstClr val="white"/>
                </a:solidFill>
              </a:rPr>
              <a:t>JamesBender</a:t>
            </a:r>
            <a:endParaRPr lang="en-US" dirty="0" smtClean="0">
              <a:solidFill>
                <a:prstClr val="white"/>
              </a:solidFill>
            </a:endParaRPr>
          </a:p>
          <a:p>
            <a:r>
              <a:rPr lang="en-US" dirty="0" smtClean="0">
                <a:solidFill>
                  <a:prstClr val="white"/>
                </a:solidFill>
              </a:rPr>
              <a:t>hallwayconversations.com</a:t>
            </a:r>
          </a:p>
        </p:txBody>
      </p:sp>
    </p:spTree>
    <p:extLst>
      <p:ext uri="{BB962C8B-B14F-4D97-AF65-F5344CB8AC3E}">
        <p14:creationId xmlns:p14="http://schemas.microsoft.com/office/powerpoint/2010/main" val="428235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31838"/>
            <a:ext cx="4038600" cy="1477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Pursuit of the </a:t>
            </a:r>
            <a:br>
              <a:rPr lang="en-US" b="1" dirty="0" smtClean="0"/>
            </a:br>
            <a:r>
              <a:rPr lang="en-US" b="1" dirty="0" smtClean="0"/>
              <a:t>Loosely Coupled System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84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SOLID </a:t>
            </a:r>
            <a:r>
              <a:rPr lang="en-US" dirty="0" err="1" smtClean="0">
                <a:solidFill>
                  <a:schemeClr val="bg1"/>
                </a:solidFill>
              </a:rPr>
              <a:t>Princples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22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</a:t>
            </a:r>
            <a:r>
              <a:rPr lang="en-US" b="1" dirty="0" smtClean="0">
                <a:solidFill>
                  <a:srgbClr val="FFFF00"/>
                </a:solidFill>
              </a:rPr>
              <a:t>L</a:t>
            </a:r>
            <a:r>
              <a:rPr lang="en-US" dirty="0" smtClean="0">
                <a:solidFill>
                  <a:schemeClr val="bg1"/>
                </a:solidFill>
              </a:rPr>
              <a:t>ID </a:t>
            </a:r>
            <a:r>
              <a:rPr lang="en-US" dirty="0" err="1" smtClean="0">
                <a:solidFill>
                  <a:schemeClr val="bg1"/>
                </a:solidFill>
              </a:rPr>
              <a:t>Princples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2667000"/>
          </a:xfrm>
        </p:spPr>
        <p:txBody>
          <a:bodyPr>
            <a:normAutofit fontScale="925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Liskov</a:t>
            </a:r>
            <a:r>
              <a:rPr lang="en-US" dirty="0" smtClean="0">
                <a:solidFill>
                  <a:schemeClr val="bg1"/>
                </a:solidFill>
              </a:rPr>
              <a:t> Substitution Principle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Any </a:t>
            </a:r>
            <a:r>
              <a:rPr lang="en-US" dirty="0"/>
              <a:t>object in your application should be able to be replaced with a type derived from it without breaking the </a:t>
            </a:r>
            <a:r>
              <a:rPr lang="en-US" dirty="0" smtClean="0"/>
              <a:t>application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40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SOLI</a:t>
            </a:r>
            <a:r>
              <a:rPr lang="en-US" b="1" dirty="0" smtClean="0">
                <a:solidFill>
                  <a:srgbClr val="FFFF00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Princples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26670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Dependency Inversion Principle</a:t>
            </a:r>
          </a:p>
          <a:p>
            <a:endParaRPr lang="en-US" sz="3000" dirty="0" smtClean="0">
              <a:solidFill>
                <a:schemeClr val="bg1"/>
              </a:solidFill>
            </a:endParaRPr>
          </a:p>
          <a:p>
            <a:r>
              <a:rPr lang="en-US" sz="3000" dirty="0" smtClean="0"/>
              <a:t>Code </a:t>
            </a:r>
            <a:r>
              <a:rPr lang="en-US" sz="3000" dirty="0"/>
              <a:t>should depend on abstractions; not concrete implementations. Furthermore, the </a:t>
            </a:r>
            <a:r>
              <a:rPr lang="en-US" sz="3000" dirty="0" smtClean="0"/>
              <a:t>abstractions </a:t>
            </a:r>
            <a:r>
              <a:rPr lang="en-US" sz="3000" dirty="0"/>
              <a:t>should not depend on the details; the details should depend on the abstractions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8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32" y="3828972"/>
            <a:ext cx="6713537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Basic Entity-Based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752600"/>
            <a:ext cx="2514600" cy="147732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Domain Service</a:t>
            </a:r>
          </a:p>
          <a:p>
            <a:pPr>
              <a:buFontTx/>
              <a:buChar char="-"/>
            </a:pPr>
            <a:r>
              <a:rPr lang="en-US" dirty="0" smtClean="0"/>
              <a:t>Database Access Service</a:t>
            </a:r>
          </a:p>
          <a:p>
            <a:pPr>
              <a:buFontTx/>
              <a:buChar char="-"/>
            </a:pPr>
            <a:r>
              <a:rPr lang="en-US" dirty="0" smtClean="0"/>
              <a:t> Service Proxy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Logging Service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Etc..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1524000"/>
            <a:ext cx="25146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Database Access Service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1200" y="2133600"/>
            <a:ext cx="25146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Service Proxy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1200" y="2743200"/>
            <a:ext cx="25146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Logging Service</a:t>
            </a:r>
          </a:p>
        </p:txBody>
      </p: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 flipV="1">
            <a:off x="3200400" y="1708666"/>
            <a:ext cx="2590800" cy="78259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9" idx="1"/>
          </p:cNvCxnSpPr>
          <p:nvPr/>
        </p:nvCxnSpPr>
        <p:spPr>
          <a:xfrm flipV="1">
            <a:off x="3200400" y="2318266"/>
            <a:ext cx="2590800" cy="17299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10" idx="1"/>
          </p:cNvCxnSpPr>
          <p:nvPr/>
        </p:nvCxnSpPr>
        <p:spPr>
          <a:xfrm>
            <a:off x="3200400" y="2491264"/>
            <a:ext cx="2590800" cy="436602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38200" y="58674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Tightly coupled services!</a:t>
            </a:r>
            <a:endParaRPr lang="en-US" sz="3600" b="1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rot="5400000" flipH="1" flipV="1">
            <a:off x="3390900" y="5143500"/>
            <a:ext cx="838200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53200" y="228600"/>
            <a:ext cx="2514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Doesn’t promote reusability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Creates brittle systems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Difficult to “mock” makes testing difficult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9787</TotalTime>
  <Words>335</Words>
  <Application>Microsoft Macintosh PowerPoint</Application>
  <PresentationFormat>On-screen Show (4:3)</PresentationFormat>
  <Paragraphs>81</Paragraphs>
  <Slides>22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Office Theme</vt:lpstr>
      <vt:lpstr>1_Office Theme</vt:lpstr>
      <vt:lpstr>How I learned to love Dependency Injection</vt:lpstr>
      <vt:lpstr>Why Dependency Injection?</vt:lpstr>
      <vt:lpstr>The Pursuit of the  Loosely Coupled System</vt:lpstr>
      <vt:lpstr>PowerPoint Presentation</vt:lpstr>
      <vt:lpstr>SOLID Princples</vt:lpstr>
      <vt:lpstr>SOLID Princples</vt:lpstr>
      <vt:lpstr>SOLID Princples</vt:lpstr>
      <vt:lpstr>Basic Entity-Based Architecture</vt:lpstr>
      <vt:lpstr>PowerPoint Presentation</vt:lpstr>
      <vt:lpstr>With Dependency Injection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Dependency Injection With a Factory Pattern</vt:lpstr>
      <vt:lpstr>PowerPoint Presentation</vt:lpstr>
      <vt:lpstr>PowerPoint Presentation</vt:lpstr>
      <vt:lpstr>With a Dependency Injection Framework</vt:lpstr>
      <vt:lpstr>PowerPoint Presentation</vt:lpstr>
      <vt:lpstr>Some Popular .NET  Dependency Injection Frameworks</vt:lpstr>
      <vt:lpstr>PowerPoint Presentation</vt:lpstr>
    </vt:vector>
  </TitlesOfParts>
  <Company>Microsoft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I learned to love Dependency Injection</dc:title>
  <dc:creator>James</dc:creator>
  <cp:lastModifiedBy>James Bender</cp:lastModifiedBy>
  <cp:revision>133</cp:revision>
  <dcterms:created xsi:type="dcterms:W3CDTF">2009-04-11T19:36:42Z</dcterms:created>
  <dcterms:modified xsi:type="dcterms:W3CDTF">2016-08-08T19:29:35Z</dcterms:modified>
</cp:coreProperties>
</file>