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2" r:id="rId2"/>
    <p:sldId id="308" r:id="rId3"/>
    <p:sldId id="388" r:id="rId4"/>
    <p:sldId id="389" r:id="rId5"/>
    <p:sldId id="390" r:id="rId6"/>
    <p:sldId id="391" r:id="rId7"/>
    <p:sldId id="3668" r:id="rId8"/>
    <p:sldId id="393" r:id="rId9"/>
    <p:sldId id="394" r:id="rId10"/>
    <p:sldId id="398" r:id="rId11"/>
    <p:sldId id="397" r:id="rId12"/>
    <p:sldId id="399" r:id="rId13"/>
    <p:sldId id="322" r:id="rId14"/>
    <p:sldId id="319" r:id="rId15"/>
    <p:sldId id="3674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A31F126-39A4-8846-BABB-B0F32B3AE1F6}">
          <p14:sldIdLst>
            <p14:sldId id="332"/>
            <p14:sldId id="308"/>
          </p14:sldIdLst>
        </p14:section>
        <p14:section name="版式" id="{FD33BE0A-D896-8341-80A8-19A3422E9C3A}">
          <p14:sldIdLst>
            <p14:sldId id="388"/>
            <p14:sldId id="389"/>
            <p14:sldId id="390"/>
            <p14:sldId id="391"/>
            <p14:sldId id="3668"/>
            <p14:sldId id="393"/>
            <p14:sldId id="394"/>
            <p14:sldId id="398"/>
            <p14:sldId id="397"/>
            <p14:sldId id="399"/>
            <p14:sldId id="322"/>
            <p14:sldId id="319"/>
            <p14:sldId id="3674"/>
            <p14:sldId id="271"/>
          </p14:sldIdLst>
        </p14:section>
        <p14:section name="参考" id="{69D5ACF7-B6F5-2F47-8317-249AB7B204C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68FB"/>
    <a:srgbClr val="37DB79"/>
    <a:srgbClr val="2DABF9"/>
    <a:srgbClr val="5AD7FF"/>
    <a:srgbClr val="FA8232"/>
    <a:srgbClr val="FFB900"/>
    <a:srgbClr val="FF730B"/>
    <a:srgbClr val="FD6F6F"/>
    <a:srgbClr val="FF6008"/>
    <a:srgbClr val="866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B837D-C827-4EFA-A057-4D05807E0F7C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7"/>
    <p:restoredTop sz="94645"/>
  </p:normalViewPr>
  <p:slideViewPr>
    <p:cSldViewPr snapToGrid="0">
      <p:cViewPr varScale="1">
        <p:scale>
          <a:sx n="68" d="100"/>
          <a:sy n="68" d="100"/>
        </p:scale>
        <p:origin x="23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21A75-E7E2-F44F-B1EF-154C83AE829B}" type="datetimeFigureOut">
              <a:rPr kumimoji="1" lang="zh-CN" altLang="en-US" smtClean="0"/>
              <a:t>2022/7/6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4F54A-41BF-E145-A43A-6650942173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2F4B9-4670-134A-9353-322C349B06C1}" type="datetimeFigureOut">
              <a:rPr kumimoji="1" lang="zh-CN" altLang="en-US" smtClean="0"/>
              <a:t>2022/7/6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92CEC-9A58-1344-B11A-669EDF79A7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92CEC-9A58-1344-B11A-669EDF79A75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98844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接口层 加在语言生态层上面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语言引擎，服务模式，可以提前起好，通过</a:t>
            </a:r>
            <a:r>
              <a:rPr kumimoji="1" lang="en-US" altLang="zh-CN" dirty="0"/>
              <a:t>JDBC</a:t>
            </a:r>
            <a:r>
              <a:rPr kumimoji="1" lang="zh-CN" altLang="en-US" dirty="0"/>
              <a:t>协议</a:t>
            </a:r>
            <a:r>
              <a:rPr kumimoji="1" lang="en-US" altLang="zh-CN" dirty="0"/>
              <a:t>/HTP</a:t>
            </a:r>
            <a:r>
              <a:rPr kumimoji="1" lang="zh-CN" altLang="en-US" dirty="0"/>
              <a:t>协议交互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CLI</a:t>
            </a:r>
            <a:r>
              <a:rPr kumimoji="1" lang="zh-CN" altLang="en-US" dirty="0"/>
              <a:t>命令行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调度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路由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上层产品，</a:t>
            </a:r>
            <a:r>
              <a:rPr kumimoji="1" lang="en-US" altLang="zh-CN" dirty="0"/>
              <a:t>shell </a:t>
            </a:r>
            <a:r>
              <a:rPr kumimoji="1" lang="zh-CN" altLang="en-US" dirty="0"/>
              <a:t>命令，</a:t>
            </a:r>
            <a:r>
              <a:rPr kumimoji="1" lang="en-US" altLang="zh-CN" dirty="0"/>
              <a:t>notebook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vscode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7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7"/>
          <p:cNvSpPr>
            <a:spLocks noGrp="1"/>
          </p:cNvSpPr>
          <p:nvPr>
            <p:ph type="title" hasCustomPrompt="1"/>
          </p:nvPr>
        </p:nvSpPr>
        <p:spPr>
          <a:xfrm>
            <a:off x="420668" y="1442784"/>
            <a:ext cx="9144000" cy="188714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4800" b="1" i="0">
                <a:solidFill>
                  <a:schemeClr val="bg1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r>
              <a:rPr kumimoji="1" lang="zh-CN" altLang="en-US"/>
              <a:t>单击此处添加标题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</p:nvPr>
        </p:nvSpPr>
        <p:spPr>
          <a:xfrm>
            <a:off x="420668" y="3563561"/>
            <a:ext cx="9144000" cy="27245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7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Name</a:t>
            </a:r>
            <a:r>
              <a:rPr lang="zh-CN" altLang="en-US"/>
              <a:t>丨 </a:t>
            </a:r>
            <a:r>
              <a:rPr lang="en-US" altLang="zh-CN"/>
              <a:t>Title</a:t>
            </a:r>
            <a:endParaRPr kumimoji="1" lang="en-US" altLang="zh-CN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420668" y="5207709"/>
            <a:ext cx="9144000" cy="36512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Date</a:t>
            </a:r>
          </a:p>
        </p:txBody>
      </p:sp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410400"/>
            <a:ext cx="2579063" cy="326304"/>
          </a:xfrm>
          <a:prstGeom prst="rect">
            <a:avLst/>
          </a:prstGeom>
        </p:spPr>
      </p:pic>
      <p:pic>
        <p:nvPicPr>
          <p:cNvPr id="9" name="图片 8" descr="背景图案&#10;&#10;描述已自动生成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35687" y="0"/>
            <a:ext cx="4956313" cy="4207986"/>
          </a:xfrm>
          <a:prstGeom prst="rect">
            <a:avLst/>
          </a:prstGeom>
        </p:spPr>
      </p:pic>
      <p:sp>
        <p:nvSpPr>
          <p:cNvPr id="10" name="文本占位符 4"/>
          <p:cNvSpPr>
            <a:spLocks noGrp="1"/>
          </p:cNvSpPr>
          <p:nvPr>
            <p:ph type="body" sz="quarter" idx="20" hasCustomPrompt="1"/>
          </p:nvPr>
        </p:nvSpPr>
        <p:spPr>
          <a:xfrm>
            <a:off x="420668" y="3842343"/>
            <a:ext cx="9144000" cy="27245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7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Email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副标题+左图+文字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918431" y="365125"/>
            <a:ext cx="386558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单击此处编辑标题</a:t>
            </a:r>
            <a:endParaRPr lang="en-US" altLang="en-US"/>
          </a:p>
        </p:txBody>
      </p:sp>
      <p:sp>
        <p:nvSpPr>
          <p:cNvPr id="8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7918431" y="1009651"/>
            <a:ext cx="3865582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sp>
        <p:nvSpPr>
          <p:cNvPr id="10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sp>
        <p:nvSpPr>
          <p:cNvPr id="9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639050" cy="6858000"/>
          </a:xfrm>
          <a:prstGeom prst="rect">
            <a:avLst/>
          </a:prstGeom>
          <a:blipFill>
            <a:blip r:embed="rId2"/>
            <a:stretch>
              <a:fillRect l="-38362" t="-2493" r="-28936" b="-2493"/>
            </a:stretch>
          </a:blipFill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 sz="1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/>
              <a:t>单击图标添加图片</a:t>
            </a:r>
          </a:p>
          <a:p>
            <a:endParaRPr lang="zh-CN" altLang="en-US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918431" y="1583473"/>
            <a:ext cx="3865582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左图+文字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918431" y="365125"/>
            <a:ext cx="386558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单击此处编辑标题</a:t>
            </a:r>
            <a:endParaRPr lang="en-US" altLang="en-US"/>
          </a:p>
        </p:txBody>
      </p:sp>
      <p:sp>
        <p:nvSpPr>
          <p:cNvPr id="8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sp>
        <p:nvSpPr>
          <p:cNvPr id="9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639050" cy="6858000"/>
          </a:xfrm>
          <a:prstGeom prst="rect">
            <a:avLst/>
          </a:prstGeom>
          <a:blipFill>
            <a:blip r:embed="rId2"/>
            <a:stretch>
              <a:fillRect l="-38362" t="-2493" r="-28936" b="-2493"/>
            </a:stretch>
          </a:blipFill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 sz="1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/>
              <a:t>单击图标添加图片</a:t>
            </a:r>
          </a:p>
          <a:p>
            <a:endParaRPr lang="zh-CN" altLang="en-US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918431" y="1583473"/>
            <a:ext cx="3865582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副标题+右图+文字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39838" y="365125"/>
            <a:ext cx="386558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单击此处编辑标题</a:t>
            </a:r>
            <a:endParaRPr lang="en-US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552950" y="0"/>
            <a:ext cx="7639050" cy="6858000"/>
          </a:xfrm>
          <a:prstGeom prst="rect">
            <a:avLst/>
          </a:prstGeom>
          <a:blipFill>
            <a:blip r:embed="rId2"/>
            <a:stretch>
              <a:fillRect l="-38362" t="-2493" r="-28936" b="-2493"/>
            </a:stretch>
          </a:blipFill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 sz="1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/>
              <a:t>单击图标添加图片</a:t>
            </a:r>
          </a:p>
          <a:p>
            <a:endParaRPr lang="zh-CN" altLang="en-US"/>
          </a:p>
        </p:txBody>
      </p: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439838" y="1583473"/>
            <a:ext cx="3865582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右图+文字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39838" y="365125"/>
            <a:ext cx="386558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单击此处编辑标题</a:t>
            </a:r>
            <a:endParaRPr lang="en-US" altLang="en-US"/>
          </a:p>
        </p:txBody>
      </p:sp>
      <p:sp>
        <p:nvSpPr>
          <p:cNvPr id="8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439838" y="1009651"/>
            <a:ext cx="3865582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552950" y="0"/>
            <a:ext cx="7639050" cy="6858000"/>
          </a:xfrm>
          <a:prstGeom prst="rect">
            <a:avLst/>
          </a:prstGeom>
          <a:blipFill>
            <a:blip r:embed="rId2"/>
            <a:stretch>
              <a:fillRect l="-38362" t="-2493" r="-28936" b="-2493"/>
            </a:stretch>
          </a:blipFill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 sz="1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/>
              <a:t>单击图标添加图片</a:t>
            </a:r>
          </a:p>
          <a:p>
            <a:endParaRPr lang="zh-CN" altLang="en-US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439838" y="1583473"/>
            <a:ext cx="3865582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8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439837" y="1009651"/>
            <a:ext cx="11344175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sp>
        <p:nvSpPr>
          <p:cNvPr id="11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sp>
        <p:nvSpPr>
          <p:cNvPr id="9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469775" y="1583471"/>
            <a:ext cx="6314237" cy="4655568"/>
          </a:xfrm>
          <a:prstGeom prst="rect">
            <a:avLst/>
          </a:prstGeom>
          <a:blipFill>
            <a:blip r:embed="rId2"/>
            <a:stretch>
              <a:fillRect l="-36661" t="-14292" r="-25259" b="-14292"/>
            </a:stretch>
          </a:blipFill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 sz="1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/>
              <a:t>单击图标添加图片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439837" y="1583473"/>
            <a:ext cx="4801235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439837" y="1583473"/>
            <a:ext cx="4801235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469775" y="1583471"/>
            <a:ext cx="6314237" cy="4655568"/>
          </a:xfrm>
          <a:prstGeom prst="rect">
            <a:avLst/>
          </a:prstGeom>
          <a:blipFill>
            <a:blip r:embed="rId4"/>
            <a:stretch>
              <a:fillRect l="-36661" t="-14292" r="-25259" b="-14292"/>
            </a:stretch>
          </a:blipFill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 sz="1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/>
              <a:t>单击图标添加图片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5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439837" y="1009651"/>
            <a:ext cx="11344175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9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sp>
        <p:nvSpPr>
          <p:cNvPr id="10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39837" y="1583471"/>
            <a:ext cx="6314237" cy="4655568"/>
          </a:xfrm>
          <a:prstGeom prst="rect">
            <a:avLst/>
          </a:prstGeom>
          <a:blipFill>
            <a:blip r:embed="rId4"/>
            <a:stretch>
              <a:fillRect l="-36661" t="-14292" r="-25259" b="-14292"/>
            </a:stretch>
          </a:blipFill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 sz="1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/>
              <a:t>单击图标添加图片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6982777" y="1583471"/>
            <a:ext cx="4801235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8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sp>
        <p:nvSpPr>
          <p:cNvPr id="9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39837" y="1583471"/>
            <a:ext cx="6314237" cy="4655568"/>
          </a:xfrm>
          <a:prstGeom prst="rect">
            <a:avLst/>
          </a:prstGeom>
          <a:blipFill>
            <a:blip r:embed="rId4"/>
            <a:stretch>
              <a:fillRect l="-36661" t="-14292" r="-25259" b="-14292"/>
            </a:stretch>
          </a:blipFill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 sz="1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/>
              <a:t>单击图标添加图片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6982777" y="1583471"/>
            <a:ext cx="4801235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5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副标题+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4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439837" y="1009651"/>
            <a:ext cx="11344175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sp>
        <p:nvSpPr>
          <p:cNvPr id="6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7"/>
          <p:cNvSpPr>
            <a:spLocks noGrp="1"/>
          </p:cNvSpPr>
          <p:nvPr>
            <p:ph type="title" hasCustomPrompt="1"/>
          </p:nvPr>
        </p:nvSpPr>
        <p:spPr>
          <a:xfrm>
            <a:off x="420668" y="1442784"/>
            <a:ext cx="9144000" cy="188714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4800" b="1" i="0">
                <a:solidFill>
                  <a:schemeClr val="bg1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r>
              <a:rPr kumimoji="1" lang="zh-CN" altLang="en-US"/>
              <a:t>单击此处添加标题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</p:nvPr>
        </p:nvSpPr>
        <p:spPr>
          <a:xfrm>
            <a:off x="420668" y="3563561"/>
            <a:ext cx="9144000" cy="47244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7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副标题</a:t>
            </a:r>
            <a:endParaRPr kumimoji="1" lang="en-US" altLang="zh-CN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420668" y="5207709"/>
            <a:ext cx="9144000" cy="36512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Date</a:t>
            </a:r>
          </a:p>
        </p:txBody>
      </p: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410400"/>
            <a:ext cx="2579063" cy="326304"/>
          </a:xfrm>
          <a:prstGeom prst="rect">
            <a:avLst/>
          </a:prstGeom>
        </p:spPr>
      </p:pic>
      <p:pic>
        <p:nvPicPr>
          <p:cNvPr id="8" name="图片 7" descr="背景图案&#10;&#10;描述已自动生成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35687" y="0"/>
            <a:ext cx="4956313" cy="4207986"/>
          </a:xfrm>
          <a:prstGeom prst="rect">
            <a:avLst/>
          </a:prstGeom>
        </p:spPr>
      </p:pic>
      <p:sp>
        <p:nvSpPr>
          <p:cNvPr id="10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420668" y="4848417"/>
            <a:ext cx="9144000" cy="36512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kumimoji="1"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6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8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439837" y="1583471"/>
            <a:ext cx="11344175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副标题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9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439837" y="1009651"/>
            <a:ext cx="11344175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439837" y="1583471"/>
            <a:ext cx="11344175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列-标题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8"/>
          <p:cNvCxnSpPr/>
          <p:nvPr userDrawn="1"/>
        </p:nvCxnSpPr>
        <p:spPr>
          <a:xfrm>
            <a:off x="6104228" y="1583471"/>
            <a:ext cx="0" cy="4655570"/>
          </a:xfrm>
          <a:prstGeom prst="line">
            <a:avLst/>
          </a:prstGeom>
          <a:noFill/>
          <a:ln w="19050" cap="rnd" cmpd="sng">
            <a:solidFill>
              <a:schemeClr val="accent1">
                <a:alpha val="31000"/>
              </a:schemeClr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8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13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439838" y="1583471"/>
            <a:ext cx="5502962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81050" y="1583471"/>
            <a:ext cx="5502962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列-标题+副标题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9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439837" y="1009651"/>
            <a:ext cx="11344175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sp>
        <p:nvSpPr>
          <p:cNvPr id="9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10" name="图形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cxnSp>
        <p:nvCxnSpPr>
          <p:cNvPr id="11" name="直线连接符 8"/>
          <p:cNvCxnSpPr/>
          <p:nvPr userDrawn="1"/>
        </p:nvCxnSpPr>
        <p:spPr>
          <a:xfrm>
            <a:off x="6104228" y="1583471"/>
            <a:ext cx="0" cy="4655570"/>
          </a:xfrm>
          <a:prstGeom prst="line">
            <a:avLst/>
          </a:prstGeom>
          <a:noFill/>
          <a:ln w="19050" cap="rnd" cmpd="sng">
            <a:solidFill>
              <a:schemeClr val="accent1">
                <a:alpha val="31000"/>
              </a:schemeClr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439838" y="1583471"/>
            <a:ext cx="5502962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281050" y="1583471"/>
            <a:ext cx="5502962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列-标题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439838" y="1583471"/>
            <a:ext cx="3563448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7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20564" y="1583471"/>
            <a:ext cx="3563448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330201" y="1583471"/>
            <a:ext cx="3563448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cxnSp>
        <p:nvCxnSpPr>
          <p:cNvPr id="19" name="直线连接符 8"/>
          <p:cNvCxnSpPr/>
          <p:nvPr userDrawn="1"/>
        </p:nvCxnSpPr>
        <p:spPr>
          <a:xfrm>
            <a:off x="4163915" y="1583471"/>
            <a:ext cx="0" cy="4655570"/>
          </a:xfrm>
          <a:prstGeom prst="line">
            <a:avLst/>
          </a:prstGeom>
          <a:noFill/>
          <a:ln w="19050" cap="rnd" cmpd="sng">
            <a:solidFill>
              <a:schemeClr val="accent1">
                <a:alpha val="31000"/>
              </a:schemeClr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线连接符 8"/>
          <p:cNvCxnSpPr/>
          <p:nvPr userDrawn="1"/>
        </p:nvCxnSpPr>
        <p:spPr>
          <a:xfrm>
            <a:off x="8044539" y="1583471"/>
            <a:ext cx="0" cy="4655570"/>
          </a:xfrm>
          <a:prstGeom prst="line">
            <a:avLst/>
          </a:prstGeom>
          <a:noFill/>
          <a:ln w="19050" cap="rnd" cmpd="sng">
            <a:solidFill>
              <a:schemeClr val="accent1">
                <a:alpha val="31000"/>
              </a:schemeClr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列-标题+副标题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2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39837" y="1009651"/>
            <a:ext cx="11344175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sp>
        <p:nvSpPr>
          <p:cNvPr id="11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13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439838" y="1583471"/>
            <a:ext cx="3563448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220564" y="1583471"/>
            <a:ext cx="3563448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7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4330201" y="1583471"/>
            <a:ext cx="3563448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cxnSp>
        <p:nvCxnSpPr>
          <p:cNvPr id="18" name="直线连接符 8"/>
          <p:cNvCxnSpPr/>
          <p:nvPr userDrawn="1"/>
        </p:nvCxnSpPr>
        <p:spPr>
          <a:xfrm>
            <a:off x="4163915" y="1583471"/>
            <a:ext cx="0" cy="4655570"/>
          </a:xfrm>
          <a:prstGeom prst="line">
            <a:avLst/>
          </a:prstGeom>
          <a:noFill/>
          <a:ln w="19050" cap="rnd" cmpd="sng">
            <a:solidFill>
              <a:schemeClr val="accent1">
                <a:alpha val="31000"/>
              </a:schemeClr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线连接符 8"/>
          <p:cNvCxnSpPr/>
          <p:nvPr userDrawn="1"/>
        </p:nvCxnSpPr>
        <p:spPr>
          <a:xfrm>
            <a:off x="8044539" y="1583471"/>
            <a:ext cx="0" cy="4655570"/>
          </a:xfrm>
          <a:prstGeom prst="line">
            <a:avLst/>
          </a:prstGeom>
          <a:noFill/>
          <a:ln w="19050" cap="rnd" cmpd="sng">
            <a:solidFill>
              <a:schemeClr val="accent1">
                <a:alpha val="31000"/>
              </a:schemeClr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列-标题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6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18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439838" y="1583471"/>
            <a:ext cx="2671348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9112664" y="1583471"/>
            <a:ext cx="2671348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221722" y="1583471"/>
            <a:ext cx="2671348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3330780" y="1583471"/>
            <a:ext cx="2671348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cxnSp>
        <p:nvCxnSpPr>
          <p:cNvPr id="22" name="直线连接符 8"/>
          <p:cNvCxnSpPr/>
          <p:nvPr userDrawn="1"/>
        </p:nvCxnSpPr>
        <p:spPr>
          <a:xfrm>
            <a:off x="3216061" y="1583471"/>
            <a:ext cx="0" cy="4655570"/>
          </a:xfrm>
          <a:prstGeom prst="line">
            <a:avLst/>
          </a:prstGeom>
          <a:noFill/>
          <a:ln w="19050" cap="rnd" cmpd="sng">
            <a:solidFill>
              <a:schemeClr val="accent1">
                <a:alpha val="31000"/>
              </a:schemeClr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线连接符 8"/>
          <p:cNvCxnSpPr/>
          <p:nvPr userDrawn="1"/>
        </p:nvCxnSpPr>
        <p:spPr>
          <a:xfrm>
            <a:off x="6104227" y="1583471"/>
            <a:ext cx="0" cy="4655570"/>
          </a:xfrm>
          <a:prstGeom prst="line">
            <a:avLst/>
          </a:prstGeom>
          <a:noFill/>
          <a:ln w="19050" cap="rnd" cmpd="sng">
            <a:solidFill>
              <a:schemeClr val="accent1">
                <a:alpha val="31000"/>
              </a:schemeClr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线连接符 8"/>
          <p:cNvCxnSpPr/>
          <p:nvPr userDrawn="1"/>
        </p:nvCxnSpPr>
        <p:spPr>
          <a:xfrm>
            <a:off x="9003544" y="1583471"/>
            <a:ext cx="0" cy="4655570"/>
          </a:xfrm>
          <a:prstGeom prst="line">
            <a:avLst/>
          </a:prstGeom>
          <a:noFill/>
          <a:ln w="19050" cap="rnd" cmpd="sng">
            <a:solidFill>
              <a:schemeClr val="accent1">
                <a:alpha val="31000"/>
              </a:schemeClr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列-标题+副标题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23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439837" y="1009651"/>
            <a:ext cx="11344175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sp>
        <p:nvSpPr>
          <p:cNvPr id="14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17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439838" y="1583471"/>
            <a:ext cx="2671348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9112664" y="1583471"/>
            <a:ext cx="2671348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6221722" y="1583471"/>
            <a:ext cx="2671348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3330780" y="1583471"/>
            <a:ext cx="2671348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cxnSp>
        <p:nvCxnSpPr>
          <p:cNvPr id="21" name="直线连接符 8"/>
          <p:cNvCxnSpPr/>
          <p:nvPr userDrawn="1"/>
        </p:nvCxnSpPr>
        <p:spPr>
          <a:xfrm>
            <a:off x="3216061" y="1583471"/>
            <a:ext cx="0" cy="4655570"/>
          </a:xfrm>
          <a:prstGeom prst="line">
            <a:avLst/>
          </a:prstGeom>
          <a:noFill/>
          <a:ln w="19050" cap="rnd" cmpd="sng">
            <a:solidFill>
              <a:schemeClr val="accent1">
                <a:alpha val="31000"/>
              </a:schemeClr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线连接符 8"/>
          <p:cNvCxnSpPr/>
          <p:nvPr userDrawn="1"/>
        </p:nvCxnSpPr>
        <p:spPr>
          <a:xfrm>
            <a:off x="6104227" y="1583471"/>
            <a:ext cx="0" cy="4655570"/>
          </a:xfrm>
          <a:prstGeom prst="line">
            <a:avLst/>
          </a:prstGeom>
          <a:noFill/>
          <a:ln w="19050" cap="rnd" cmpd="sng">
            <a:solidFill>
              <a:schemeClr val="accent1">
                <a:alpha val="31000"/>
              </a:schemeClr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线连接符 8"/>
          <p:cNvCxnSpPr/>
          <p:nvPr userDrawn="1"/>
        </p:nvCxnSpPr>
        <p:spPr>
          <a:xfrm>
            <a:off x="9003544" y="1583471"/>
            <a:ext cx="0" cy="4655570"/>
          </a:xfrm>
          <a:prstGeom prst="line">
            <a:avLst/>
          </a:prstGeom>
          <a:noFill/>
          <a:ln w="19050" cap="rnd" cmpd="sng">
            <a:solidFill>
              <a:schemeClr val="accent1">
                <a:alpha val="31000"/>
              </a:schemeClr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ith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805866" y="1668187"/>
            <a:ext cx="4360489" cy="4426996"/>
            <a:chOff x="805866" y="1668187"/>
            <a:chExt cx="4360489" cy="4426996"/>
          </a:xfrm>
        </p:grpSpPr>
        <p:sp>
          <p:nvSpPr>
            <p:cNvPr id="10" name="Oval 9"/>
            <p:cNvSpPr/>
            <p:nvPr/>
          </p:nvSpPr>
          <p:spPr>
            <a:xfrm>
              <a:off x="989773" y="1668187"/>
              <a:ext cx="3992677" cy="39926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8"/>
            <p:cNvSpPr/>
            <p:nvPr/>
          </p:nvSpPr>
          <p:spPr>
            <a:xfrm>
              <a:off x="1705307" y="2365380"/>
              <a:ext cx="2561609" cy="25616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48019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7"/>
            <p:cNvSpPr/>
            <p:nvPr/>
          </p:nvSpPr>
          <p:spPr>
            <a:xfrm>
              <a:off x="2479514" y="3139587"/>
              <a:ext cx="1013195" cy="1013195"/>
            </a:xfrm>
            <a:prstGeom prst="ellipse">
              <a:avLst/>
            </a:prstGeom>
            <a:solidFill>
              <a:schemeClr val="accent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2666450" y="342886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Kyligence Sans Bold" panose="020B0500000000000000" pitchFamily="34" charset="-128"/>
                  <a:ea typeface="Kyligence Sans Bold" panose="020B0500000000000000" pitchFamily="34" charset="-128"/>
                </a:rPr>
                <a:t>Why</a:t>
              </a:r>
            </a:p>
          </p:txBody>
        </p:sp>
        <p:sp>
          <p:nvSpPr>
            <p:cNvPr id="14" name="TextBox 12"/>
            <p:cNvSpPr txBox="1"/>
            <p:nvPr/>
          </p:nvSpPr>
          <p:spPr>
            <a:xfrm>
              <a:off x="3562816" y="3428860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5"/>
                  </a:solidFill>
                  <a:latin typeface="Kyligence Sans" panose="020B0500000000000000" pitchFamily="34" charset="-128"/>
                  <a:ea typeface="Kyligence Sans" panose="020B0500000000000000" pitchFamily="34" charset="-128"/>
                </a:rPr>
                <a:t>How</a:t>
              </a: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4275738" y="3428860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5"/>
                  </a:solidFill>
                  <a:latin typeface="Kyligence Sans" panose="020B0500000000000000" pitchFamily="34" charset="-128"/>
                  <a:ea typeface="Kyligence Sans" panose="020B0500000000000000" pitchFamily="34" charset="-128"/>
                </a:rPr>
                <a:t>What</a:t>
              </a: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805866" y="5787406"/>
              <a:ext cx="4360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The right way to inspire is to communicate inside-out</a:t>
              </a:r>
            </a:p>
          </p:txBody>
        </p:sp>
        <p:cxnSp>
          <p:nvCxnSpPr>
            <p:cNvPr id="17" name="直线箭头连接符 16"/>
            <p:cNvCxnSpPr/>
            <p:nvPr/>
          </p:nvCxnSpPr>
          <p:spPr>
            <a:xfrm>
              <a:off x="3170016" y="3951812"/>
              <a:ext cx="830484" cy="975177"/>
            </a:xfrm>
            <a:prstGeom prst="straightConnector1">
              <a:avLst/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sp>
        <p:nvSpPr>
          <p:cNvPr id="2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24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439837" y="1009651"/>
            <a:ext cx="11344175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sp>
        <p:nvSpPr>
          <p:cNvPr id="26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6283873" y="1741225"/>
            <a:ext cx="4999368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sp>
        <p:nvSpPr>
          <p:cNvPr id="27" name="内容占位符 11"/>
          <p:cNvSpPr>
            <a:spLocks noGrp="1"/>
          </p:cNvSpPr>
          <p:nvPr>
            <p:ph sz="quarter" idx="16" hasCustomPrompt="1"/>
          </p:nvPr>
        </p:nvSpPr>
        <p:spPr>
          <a:xfrm>
            <a:off x="6283873" y="2127882"/>
            <a:ext cx="4999368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1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sp>
        <p:nvSpPr>
          <p:cNvPr id="28" name="内容占位符 11"/>
          <p:cNvSpPr>
            <a:spLocks noGrp="1"/>
          </p:cNvSpPr>
          <p:nvPr>
            <p:ph sz="quarter" idx="17" hasCustomPrompt="1"/>
          </p:nvPr>
        </p:nvSpPr>
        <p:spPr>
          <a:xfrm>
            <a:off x="6677065" y="2594226"/>
            <a:ext cx="4606176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accent5">
                    <a:lumMod val="40000"/>
                    <a:lumOff val="60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pic>
        <p:nvPicPr>
          <p:cNvPr id="18" name="图形 1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 noChangeArrowheads="1"/>
          </p:cNvSpPr>
          <p:nvPr userDrawn="1"/>
        </p:nvSpPr>
        <p:spPr bwMode="auto">
          <a:xfrm>
            <a:off x="439838" y="1346222"/>
            <a:ext cx="2368676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71330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  <a:cs typeface="+mj-cs"/>
              </a:defRPr>
            </a:lvl1pPr>
          </a:lstStyle>
          <a:p>
            <a:r>
              <a:rPr lang="en-US" altLang="en-US" sz="400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4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3154015" y="1360498"/>
            <a:ext cx="8629997" cy="4632359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50000"/>
              </a:lnSpc>
              <a:buSzPct val="80000"/>
              <a:defRPr sz="2000" b="0" i="0">
                <a:solidFill>
                  <a:schemeClr val="tx2"/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50000"/>
              </a:lnSpc>
              <a:buSzPct val="80000"/>
              <a:defRPr sz="1800" b="0" i="0">
                <a:solidFill>
                  <a:schemeClr val="tx2"/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50000"/>
              </a:lnSpc>
              <a:buSzPct val="80000"/>
              <a:defRPr sz="1600" b="0" i="0">
                <a:solidFill>
                  <a:schemeClr val="tx2"/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50000"/>
              </a:lnSpc>
              <a:buSzPct val="80000"/>
              <a:defRPr sz="1400" b="0" i="0">
                <a:solidFill>
                  <a:schemeClr val="tx2"/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50000"/>
              </a:lnSpc>
              <a:buSzPct val="80000"/>
              <a:defRPr sz="1400" b="0" i="0">
                <a:solidFill>
                  <a:schemeClr val="tx2"/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523590" y="1176335"/>
            <a:ext cx="1910066" cy="76074"/>
          </a:xfrm>
          <a:prstGeom prst="rect">
            <a:avLst/>
          </a:prstGeom>
          <a:solidFill>
            <a:srgbClr val="043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4378F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3154016" y="1176334"/>
            <a:ext cx="8607791" cy="76065"/>
          </a:xfrm>
          <a:prstGeom prst="rect">
            <a:avLst/>
          </a:prstGeom>
          <a:solidFill>
            <a:srgbClr val="D6DAE5">
              <a:alpha val="401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D6DAE5"/>
              </a:solidFill>
            </a:endParaRPr>
          </a:p>
        </p:txBody>
      </p:sp>
      <p:sp>
        <p:nvSpPr>
          <p:cNvPr id="8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 noChangeArrowheads="1"/>
          </p:cNvSpPr>
          <p:nvPr userDrawn="1"/>
        </p:nvSpPr>
        <p:spPr bwMode="auto">
          <a:xfrm>
            <a:off x="439838" y="1346222"/>
            <a:ext cx="2368676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71330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  <a:cs typeface="+mj-cs"/>
              </a:defRPr>
            </a:lvl1pPr>
          </a:lstStyle>
          <a:p>
            <a:r>
              <a:rPr kumimoji="1" lang="en-US" altLang="zh-CN" sz="4000">
                <a:solidFill>
                  <a:schemeClr val="tx2"/>
                </a:solidFill>
              </a:rPr>
              <a:t>Agenda</a:t>
            </a:r>
            <a:endParaRPr lang="en-US" altLang="en-US" sz="4000">
              <a:solidFill>
                <a:schemeClr val="tx2"/>
              </a:solidFill>
            </a:endParaRPr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3154015" y="1252399"/>
            <a:ext cx="8629997" cy="4632359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200000"/>
              </a:lnSpc>
              <a:spcBef>
                <a:spcPts val="0"/>
              </a:spcBef>
              <a:buSzPct val="80000"/>
              <a:defRPr sz="2400" b="0" i="0">
                <a:solidFill>
                  <a:schemeClr val="tx2"/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200000"/>
              </a:lnSpc>
              <a:buSzPct val="80000"/>
              <a:defRPr sz="2000" b="0" i="0">
                <a:solidFill>
                  <a:schemeClr val="tx2"/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200000"/>
              </a:lnSpc>
              <a:buSzPct val="80000"/>
              <a:defRPr sz="1800" b="0" i="0">
                <a:solidFill>
                  <a:schemeClr val="tx2"/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200000"/>
              </a:lnSpc>
              <a:buSzPct val="80000"/>
              <a:defRPr sz="1600" b="0" i="0">
                <a:solidFill>
                  <a:schemeClr val="tx2"/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200000"/>
              </a:lnSpc>
              <a:buSzPct val="80000"/>
              <a:defRPr sz="1600" b="0" i="0">
                <a:solidFill>
                  <a:schemeClr val="tx2"/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523590" y="1176335"/>
            <a:ext cx="1910066" cy="76074"/>
          </a:xfrm>
          <a:prstGeom prst="rect">
            <a:avLst/>
          </a:prstGeom>
          <a:solidFill>
            <a:srgbClr val="043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4378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 flipV="1">
            <a:off x="3154016" y="1176334"/>
            <a:ext cx="8607791" cy="76065"/>
          </a:xfrm>
          <a:prstGeom prst="rect">
            <a:avLst/>
          </a:prstGeom>
          <a:solidFill>
            <a:srgbClr val="D6DAE5">
              <a:alpha val="401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D6DAE5"/>
              </a:solidFill>
            </a:endParaRPr>
          </a:p>
        </p:txBody>
      </p:sp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16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/>
          <p:cNvPicPr>
            <a:picLocks noChangeAspect="1"/>
          </p:cNvPicPr>
          <p:nvPr userDrawn="1"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8138995" y="0"/>
            <a:ext cx="4053005" cy="3798277"/>
          </a:xfrm>
          <a:prstGeom prst="rect">
            <a:avLst/>
          </a:prstGeom>
        </p:spPr>
      </p:pic>
      <p:pic>
        <p:nvPicPr>
          <p:cNvPr id="8" name="图片 7" descr="背景图案&#10;&#10;描述已自动生成"/>
          <p:cNvPicPr>
            <a:picLocks noChangeAspect="1"/>
          </p:cNvPicPr>
          <p:nvPr userDrawn="1"/>
        </p:nvPicPr>
        <p:blipFill>
          <a:blip r:embed="rId2">
            <a:alphaModFix amt="40000"/>
          </a:blip>
          <a:stretch>
            <a:fillRect/>
          </a:stretch>
        </p:blipFill>
        <p:spPr>
          <a:xfrm rot="10800000">
            <a:off x="0" y="3059723"/>
            <a:ext cx="4053005" cy="37982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rcRect t="1936" b="1936"/>
          <a:stretch>
            <a:fillRect/>
          </a:stretch>
        </p:blipFill>
        <p:spPr>
          <a:xfrm>
            <a:off x="5129785" y="2404474"/>
            <a:ext cx="1932429" cy="1857591"/>
          </a:xfrm>
          <a:prstGeom prst="rect">
            <a:avLst/>
          </a:prstGeom>
          <a:ln>
            <a:noFill/>
          </a:ln>
        </p:spPr>
      </p:pic>
      <p:sp>
        <p:nvSpPr>
          <p:cNvPr id="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3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4982817" y="4350352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err="1">
                <a:solidFill>
                  <a:schemeClr val="tx2"/>
                </a:solidFill>
                <a:latin typeface="+mj-ea"/>
                <a:ea typeface="+mj-ea"/>
              </a:rPr>
              <a:t>Kyligence</a:t>
            </a:r>
            <a:r>
              <a:rPr kumimoji="1" lang="zh-CN" altLang="en-US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kumimoji="1" lang="en-US" altLang="zh-CN">
                <a:solidFill>
                  <a:schemeClr val="tx2"/>
                </a:solidFill>
                <a:latin typeface="+mj-ea"/>
                <a:ea typeface="+mj-ea"/>
              </a:rPr>
              <a:t>Inc</a:t>
            </a:r>
            <a:endParaRPr kumimoji="1" lang="zh-CN" altLang="en-US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351682" y="4838026"/>
            <a:ext cx="348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err="1">
                <a:solidFill>
                  <a:schemeClr val="bg1">
                    <a:lumMod val="65000"/>
                  </a:schemeClr>
                </a:solidFill>
              </a:rPr>
              <a:t>kyligence.io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kumimoji="1" lang="en-US" altLang="zh-CN" sz="1400" err="1">
                <a:solidFill>
                  <a:schemeClr val="bg1">
                    <a:lumMod val="65000"/>
                  </a:schemeClr>
                </a:solidFill>
              </a:rPr>
              <a:t>info@kyligence.io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鸣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 descr="背景图案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5687" y="0"/>
            <a:ext cx="4956313" cy="4207986"/>
          </a:xfrm>
          <a:prstGeom prst="rect">
            <a:avLst/>
          </a:prstGeom>
        </p:spPr>
      </p:pic>
      <p:sp>
        <p:nvSpPr>
          <p:cNvPr id="11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bg1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</a:t>
            </a:r>
            <a:r>
              <a:rPr lang="zh-CN" altLang="en-US" sz="800" spc="50" baseline="0">
                <a:solidFill>
                  <a:schemeClr val="bg1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</a:t>
            </a:r>
            <a:r>
              <a:rPr lang="en-US" altLang="zh-CN" sz="800" spc="50" baseline="0" err="1">
                <a:solidFill>
                  <a:schemeClr val="bg1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bg1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bg1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10" name="标题 17"/>
          <p:cNvSpPr>
            <a:spLocks noGrp="1"/>
          </p:cNvSpPr>
          <p:nvPr>
            <p:ph type="title" hasCustomPrompt="1"/>
          </p:nvPr>
        </p:nvSpPr>
        <p:spPr>
          <a:xfrm>
            <a:off x="420668" y="1442784"/>
            <a:ext cx="9144000" cy="188714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4800" b="1" i="0">
                <a:solidFill>
                  <a:schemeClr val="bg1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r>
              <a:rPr kumimoji="1" lang="zh-CN" altLang="en-US"/>
              <a:t>单击此处添加标题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2BD0F8C-9E7E-FF42-8F5B-3D7EF2BE1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9838" y="365127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7" name="文本占位符 8">
            <a:extLst>
              <a:ext uri="{FF2B5EF4-FFF2-40B4-BE49-F238E27FC236}">
                <a16:creationId xmlns:a16="http://schemas.microsoft.com/office/drawing/2014/main" id="{50353857-FBCC-7844-8049-6B44D35D09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838" y="1454727"/>
            <a:ext cx="11344175" cy="4784314"/>
          </a:xfrm>
          <a:prstGeom prst="rect">
            <a:avLst/>
          </a:prstGeom>
        </p:spPr>
        <p:txBody>
          <a:bodyPr/>
          <a:lstStyle>
            <a:lvl1pPr marL="190481" indent="-19048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 marL="742876" indent="-28572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 marL="1200030" indent="-28572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 marL="1542896" indent="-171433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 marL="2000050" indent="-171433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44812A-7C88-3545-AB8C-8426CAF71EE4}"/>
              </a:ext>
            </a:extLst>
          </p:cNvPr>
          <p:cNvSpPr txBox="1">
            <a:spLocks/>
          </p:cNvSpPr>
          <p:nvPr userDrawn="1"/>
        </p:nvSpPr>
        <p:spPr>
          <a:xfrm>
            <a:off x="7321552" y="6400996"/>
            <a:ext cx="4462462" cy="1685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9F18E0F-11C5-4B48-91E5-29B7455C2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7"/>
            <a:ext cx="1332000" cy="1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8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列-标题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4692B81-4368-874B-85AF-70F0C7C54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837" y="1454727"/>
            <a:ext cx="5511020" cy="4784314"/>
          </a:xfrm>
          <a:prstGeom prst="rect">
            <a:avLst/>
          </a:prstGeom>
        </p:spPr>
        <p:txBody>
          <a:bodyPr lIns="90000"/>
          <a:lstStyle>
            <a:lvl1pPr marL="190481" indent="-19048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 marL="742876" indent="-28572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 marL="1200030" indent="-28572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 marL="1542896" indent="-171433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 marL="2000050" indent="-171433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E52F3955-87E3-D841-A5BB-8A0BDBB384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0790" y="1454727"/>
            <a:ext cx="5533221" cy="4784314"/>
          </a:xfrm>
          <a:prstGeom prst="rect">
            <a:avLst/>
          </a:prstGeom>
        </p:spPr>
        <p:txBody>
          <a:bodyPr lIns="90000"/>
          <a:lstStyle>
            <a:lvl1pPr marL="190481" indent="-19048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 marL="742876" indent="-28572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 marL="1200030" indent="-28572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 marL="1542896" indent="-171433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 marL="2000050" indent="-171433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cxnSp>
        <p:nvCxnSpPr>
          <p:cNvPr id="10" name="直线连接符 8">
            <a:extLst>
              <a:ext uri="{FF2B5EF4-FFF2-40B4-BE49-F238E27FC236}">
                <a16:creationId xmlns:a16="http://schemas.microsoft.com/office/drawing/2014/main" id="{23B535F0-3734-0E4C-B3B0-EEC67B584EEC}"/>
              </a:ext>
            </a:extLst>
          </p:cNvPr>
          <p:cNvCxnSpPr>
            <a:cxnSpLocks/>
          </p:cNvCxnSpPr>
          <p:nvPr userDrawn="1"/>
        </p:nvCxnSpPr>
        <p:spPr>
          <a:xfrm>
            <a:off x="6096794" y="1454727"/>
            <a:ext cx="0" cy="4784314"/>
          </a:xfrm>
          <a:prstGeom prst="line">
            <a:avLst/>
          </a:prstGeom>
          <a:noFill/>
          <a:ln w="19050" cap="rnd" cmpd="sng">
            <a:solidFill>
              <a:schemeClr val="accent1">
                <a:alpha val="31000"/>
              </a:schemeClr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55AA4A65-4F6A-3044-8314-E5C7AF422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7"/>
            <a:ext cx="1332000" cy="168525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8AE76B1D-565A-F648-A7D8-9308D5D48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9838" y="365127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ABB3166-55E7-5043-AA88-68D417A558B7}"/>
              </a:ext>
            </a:extLst>
          </p:cNvPr>
          <p:cNvSpPr txBox="1">
            <a:spLocks/>
          </p:cNvSpPr>
          <p:nvPr userDrawn="1"/>
        </p:nvSpPr>
        <p:spPr>
          <a:xfrm>
            <a:off x="7321552" y="6400996"/>
            <a:ext cx="4462462" cy="1685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17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列-标题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4692B81-4368-874B-85AF-70F0C7C54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837" y="1454727"/>
            <a:ext cx="5511020" cy="4784314"/>
          </a:xfrm>
          <a:prstGeom prst="rect">
            <a:avLst/>
          </a:prstGeom>
        </p:spPr>
        <p:txBody>
          <a:bodyPr lIns="90000"/>
          <a:lstStyle>
            <a:lvl1pPr marL="190481" indent="-19048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 marL="742876" indent="-28572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 marL="1200030" indent="-28572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 marL="1542896" indent="-171433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 marL="2000050" indent="-171433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E52F3955-87E3-D841-A5BB-8A0BDBB384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0790" y="1454727"/>
            <a:ext cx="5533221" cy="4784314"/>
          </a:xfrm>
          <a:prstGeom prst="rect">
            <a:avLst/>
          </a:prstGeom>
        </p:spPr>
        <p:txBody>
          <a:bodyPr lIns="90000"/>
          <a:lstStyle>
            <a:lvl1pPr marL="190481" indent="-19048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 marL="742876" indent="-28572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 marL="1200030" indent="-285721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 marL="1542896" indent="-171433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 marL="2000050" indent="-171433">
              <a:lnSpc>
                <a:spcPct val="140000"/>
              </a:lnSpc>
              <a:spcBef>
                <a:spcPts val="1600"/>
              </a:spcBef>
              <a:buSzPct val="80000"/>
              <a:buFont typeface="Arial" panose="020B0604020202020204" pitchFamily="34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cxnSp>
        <p:nvCxnSpPr>
          <p:cNvPr id="10" name="直线连接符 8">
            <a:extLst>
              <a:ext uri="{FF2B5EF4-FFF2-40B4-BE49-F238E27FC236}">
                <a16:creationId xmlns:a16="http://schemas.microsoft.com/office/drawing/2014/main" id="{23B535F0-3734-0E4C-B3B0-EEC67B584EEC}"/>
              </a:ext>
            </a:extLst>
          </p:cNvPr>
          <p:cNvCxnSpPr>
            <a:cxnSpLocks/>
          </p:cNvCxnSpPr>
          <p:nvPr userDrawn="1"/>
        </p:nvCxnSpPr>
        <p:spPr>
          <a:xfrm>
            <a:off x="6096794" y="1454727"/>
            <a:ext cx="0" cy="4784314"/>
          </a:xfrm>
          <a:prstGeom prst="line">
            <a:avLst/>
          </a:prstGeom>
          <a:noFill/>
          <a:ln w="19050" cap="rnd" cmpd="sng">
            <a:solidFill>
              <a:schemeClr val="accent1">
                <a:alpha val="31000"/>
              </a:schemeClr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55AA4A65-4F6A-3044-8314-E5C7AF422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7"/>
            <a:ext cx="1332000" cy="168525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8AE76B1D-565A-F648-A7D8-9308D5D48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9838" y="365127"/>
            <a:ext cx="1134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ABB3166-55E7-5043-AA88-68D417A558B7}"/>
              </a:ext>
            </a:extLst>
          </p:cNvPr>
          <p:cNvSpPr txBox="1">
            <a:spLocks/>
          </p:cNvSpPr>
          <p:nvPr userDrawn="1"/>
        </p:nvSpPr>
        <p:spPr>
          <a:xfrm>
            <a:off x="7321552" y="6400996"/>
            <a:ext cx="4462462" cy="1685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719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1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bg1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bg1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bg1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bg1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18" name="图形 1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6" name="标题 17"/>
          <p:cNvSpPr>
            <a:spLocks noGrp="1"/>
          </p:cNvSpPr>
          <p:nvPr>
            <p:ph type="title" hasCustomPrompt="1"/>
          </p:nvPr>
        </p:nvSpPr>
        <p:spPr>
          <a:xfrm>
            <a:off x="420668" y="1442784"/>
            <a:ext cx="9144000" cy="188714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600" b="1" i="0">
                <a:solidFill>
                  <a:schemeClr val="bg1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r>
              <a:rPr kumimoji="1" lang="zh-CN" altLang="en-US"/>
              <a:t>单击此处添加标题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/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6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 descr="背景图案&#10;&#10;描述已自动生成"/>
          <p:cNvPicPr>
            <a:picLocks noChangeAspect="1"/>
          </p:cNvPicPr>
          <p:nvPr userDrawn="1"/>
        </p:nvPicPr>
        <p:blipFill rotWithShape="1">
          <a:blip r:embed="rId2">
            <a:alphaModFix amt="40000"/>
          </a:blip>
          <a:srcRect t="57786" r="9961"/>
          <a:stretch>
            <a:fillRect/>
          </a:stretch>
        </p:blipFill>
        <p:spPr>
          <a:xfrm rot="10800000">
            <a:off x="0" y="4717869"/>
            <a:ext cx="4900145" cy="2139440"/>
          </a:xfrm>
          <a:prstGeom prst="rect">
            <a:avLst/>
          </a:prstGeom>
        </p:spPr>
      </p:pic>
      <p:cxnSp>
        <p:nvCxnSpPr>
          <p:cNvPr id="3" name="直线连接符 2"/>
          <p:cNvCxnSpPr/>
          <p:nvPr userDrawn="1"/>
        </p:nvCxnSpPr>
        <p:spPr>
          <a:xfrm>
            <a:off x="430193" y="6233688"/>
            <a:ext cx="11331615" cy="0"/>
          </a:xfrm>
          <a:prstGeom prst="line">
            <a:avLst/>
          </a:prstGeom>
          <a:ln w="19050">
            <a:solidFill>
              <a:srgbClr val="747E91">
                <a:alpha val="1046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背景图案&#10;&#10;描述已自动生成"/>
          <p:cNvPicPr>
            <a:picLocks noChangeAspect="1"/>
          </p:cNvPicPr>
          <p:nvPr userDrawn="1"/>
        </p:nvPicPr>
        <p:blipFill rotWithShape="1">
          <a:blip r:embed="rId2">
            <a:alphaModFix amt="40000"/>
          </a:blip>
          <a:srcRect t="57786" r="9961"/>
          <a:stretch>
            <a:fillRect/>
          </a:stretch>
        </p:blipFill>
        <p:spPr>
          <a:xfrm>
            <a:off x="7291855" y="202"/>
            <a:ext cx="4900145" cy="213944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652971"/>
            <a:ext cx="10515600" cy="306387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800" b="1" i="0">
                <a:solidFill>
                  <a:schemeClr val="bg1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838200" y="3967426"/>
            <a:ext cx="10515600" cy="4619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>
                <a:solidFill>
                  <a:schemeClr val="bg1">
                    <a:alpha val="80000"/>
                  </a:schemeClr>
                </a:solidFill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endParaRPr kumimoji="1" lang="zh-CN" altLang="en-US"/>
          </a:p>
        </p:txBody>
      </p:sp>
      <p:sp>
        <p:nvSpPr>
          <p:cNvPr id="17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bg1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bg1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bg1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bg1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pic>
        <p:nvPicPr>
          <p:cNvPr id="18" name="图形 17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副标题+左图+文字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334000" y="1583473"/>
            <a:ext cx="6450013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2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5334000" y="365125"/>
            <a:ext cx="64500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21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5334000" y="1009651"/>
            <a:ext cx="6450013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sp>
        <p:nvSpPr>
          <p:cNvPr id="11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436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69362" t="-2000" r="-83638" b="-2000"/>
            </a:stretch>
          </a:blip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/>
              <a:t>单击图标添加图片</a:t>
            </a: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左图+文字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5334000" y="365125"/>
            <a:ext cx="64500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chemeClr val="tx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7321551" y="6400994"/>
            <a:ext cx="4462462" cy="168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kern="1200">
                <a:solidFill>
                  <a:srgbClr val="161E2D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© 2022 </a:t>
            </a:r>
            <a:r>
              <a:rPr lang="en-US" altLang="zh-CN" sz="800" spc="50" baseline="0" err="1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Kyligence</a:t>
            </a:r>
            <a:r>
              <a:rPr lang="en-US" altLang="zh-CN" sz="800" spc="50" baseline="0">
                <a:solidFill>
                  <a:schemeClr val="accent5">
                    <a:alpha val="60000"/>
                  </a:schemeClr>
                </a:solidFill>
                <a:effectLst/>
                <a:latin typeface="Kyligence Sans" panose="020B0500000000000000" pitchFamily="34" charset="-128"/>
                <a:ea typeface="Kyligence Sans" panose="020B0500000000000000" pitchFamily="34" charset="-128"/>
              </a:rPr>
              <a:t> Inc. Confidential.</a:t>
            </a:r>
            <a:endParaRPr lang="en-US" sz="800" spc="50" baseline="0">
              <a:solidFill>
                <a:schemeClr val="accent5">
                  <a:alpha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436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69362" t="-2000" r="-83638" b="-2000"/>
            </a:stretch>
          </a:blip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/>
              <a:t>单击图标添加图片</a:t>
            </a:r>
          </a:p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334000" y="1583473"/>
            <a:ext cx="6450013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副标题+右图+文字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651709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rgbClr val="071330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1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439837" y="1009651"/>
            <a:ext cx="6517098" cy="387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kumimoji="1" lang="zh-CN" altLang="en-US"/>
              <a:t>副标题</a:t>
            </a:r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0"/>
          </p:nvPr>
        </p:nvSpPr>
        <p:spPr>
          <a:xfrm>
            <a:off x="7148400" y="0"/>
            <a:ext cx="50436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69362" t="-2000" r="-83638" b="-2000"/>
            </a:stretch>
          </a:blip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/>
              <a:t>单击图标添加图片</a:t>
            </a:r>
          </a:p>
          <a:p>
            <a:endParaRPr lang="zh-CN" altLang="en-US"/>
          </a:p>
        </p:txBody>
      </p: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439837" y="1583473"/>
            <a:ext cx="6450013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右图+文字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39837" y="365125"/>
            <a:ext cx="651709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3200" b="1" i="0">
                <a:solidFill>
                  <a:srgbClr val="071330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0"/>
          </p:nvPr>
        </p:nvSpPr>
        <p:spPr>
          <a:xfrm>
            <a:off x="7148400" y="0"/>
            <a:ext cx="50436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69362" t="-2000" r="-83638" b="-2000"/>
            </a:stretch>
          </a:blip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1" lang="zh-CN" altLang="en-US"/>
              <a:t>单击图标添加图片</a:t>
            </a:r>
          </a:p>
          <a:p>
            <a:endParaRPr lang="zh-CN" altLang="en-US"/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668" y="6400995"/>
            <a:ext cx="1332000" cy="168525"/>
          </a:xfrm>
          <a:prstGeom prst="rect">
            <a:avLst/>
          </a:prstGeom>
        </p:spPr>
      </p:pic>
      <p:sp>
        <p:nvSpPr>
          <p:cNvPr id="1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439837" y="1583473"/>
            <a:ext cx="6450013" cy="4655568"/>
          </a:xfrm>
          <a:prstGeom prst="rect">
            <a:avLst/>
          </a:prstGeom>
        </p:spPr>
        <p:txBody>
          <a:bodyPr/>
          <a:lstStyle>
            <a:lvl1pPr marL="190500" indent="-190500">
              <a:lnSpc>
                <a:spcPct val="140000"/>
              </a:lnSpc>
              <a:spcBef>
                <a:spcPts val="1600"/>
              </a:spcBef>
              <a:buSzPct val="80000"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1pPr>
            <a:lvl2pPr>
              <a:lnSpc>
                <a:spcPct val="140000"/>
              </a:lnSpc>
              <a:spcBef>
                <a:spcPts val="1600"/>
              </a:spcBef>
              <a:buSzPct val="80000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2pPr>
            <a:lvl3pPr>
              <a:lnSpc>
                <a:spcPct val="140000"/>
              </a:lnSpc>
              <a:spcBef>
                <a:spcPts val="1600"/>
              </a:spcBef>
              <a:buSzPct val="80000"/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3pPr>
            <a:lvl4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4pPr>
            <a:lvl5pPr>
              <a:lnSpc>
                <a:spcPct val="140000"/>
              </a:lnSpc>
              <a:spcBef>
                <a:spcPts val="1600"/>
              </a:spcBef>
              <a:buSzPct val="80000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Kyligence Sans" panose="020B0500000000000000" pitchFamily="34" charset="-128"/>
                <a:ea typeface="Kyligence Sans" panose="020B0500000000000000" pitchFamily="34" charset="-128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yligence Sans" panose="020B0500000000000000" pitchFamily="34" charset="-128"/>
          <a:ea typeface="Kyligence Sans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Kyligence Sans" panose="020B0500000000000000" pitchFamily="34" charset="-128"/>
          <a:ea typeface="Kyligence Sans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Kyligence Sans" panose="020B0500000000000000" pitchFamily="34" charset="-128"/>
          <a:ea typeface="Kyligence Sans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Kyligence Sans" panose="020B0500000000000000" pitchFamily="34" charset="-128"/>
          <a:ea typeface="Kyligence Sans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Kyligence Sans" panose="020B0500000000000000" pitchFamily="34" charset="-128"/>
          <a:ea typeface="Kyligence Sans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OpenMLDB</a:t>
            </a:r>
            <a:r>
              <a:rPr lang="en-US" altLang="zh-CN" dirty="0"/>
              <a:t> + </a:t>
            </a:r>
            <a:r>
              <a:rPr lang="en-US" altLang="zh-CN" dirty="0" err="1"/>
              <a:t>Byzer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en-US" sz="2400" dirty="0">
                <a:latin typeface="Kyligence Sans" panose="020B0500000000000000" pitchFamily="34" charset="-128"/>
                <a:ea typeface="Kyligence Sans" panose="020B0500000000000000" pitchFamily="34" charset="-128"/>
              </a:rPr>
              <a:t>使用</a:t>
            </a:r>
            <a:r>
              <a:rPr lang="en-US" altLang="zh-CN" sz="2400" dirty="0">
                <a:latin typeface="Kyligence Sans" panose="020B0500000000000000" pitchFamily="34" charset="-128"/>
                <a:ea typeface="Kyligence Sans" panose="020B0500000000000000" pitchFamily="34" charset="-128"/>
              </a:rPr>
              <a:t> SQL </a:t>
            </a:r>
            <a:r>
              <a:rPr lang="zh-CN" altLang="en-US" sz="2400" dirty="0">
                <a:latin typeface="Kyligence Sans" panose="020B0500000000000000" pitchFamily="34" charset="-128"/>
                <a:ea typeface="Kyligence Sans" panose="020B0500000000000000" pitchFamily="34" charset="-128"/>
              </a:rPr>
              <a:t>完成端到端机器学习流程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8"/>
          </p:nvPr>
        </p:nvSpPr>
        <p:spPr>
          <a:xfrm>
            <a:off x="420668" y="3940631"/>
            <a:ext cx="9144000" cy="272457"/>
          </a:xfrm>
        </p:spPr>
        <p:txBody>
          <a:bodyPr/>
          <a:lstStyle/>
          <a:p>
            <a:r>
              <a:rPr lang="zh-CN" altLang="en-US" dirty="0"/>
              <a:t>祝海林丨 </a:t>
            </a:r>
            <a:r>
              <a:rPr lang="en-US" altLang="zh-CN" dirty="0" err="1"/>
              <a:t>Byzer</a:t>
            </a:r>
            <a:r>
              <a:rPr lang="en-US" altLang="zh-CN" dirty="0"/>
              <a:t> PMC &amp; </a:t>
            </a:r>
            <a:r>
              <a:rPr lang="en-US" altLang="zh-CN" dirty="0" err="1"/>
              <a:t>Kyligence</a:t>
            </a:r>
            <a:r>
              <a:rPr lang="en-US" altLang="zh-CN" dirty="0"/>
              <a:t> </a:t>
            </a:r>
            <a:r>
              <a:rPr lang="zh-CN" altLang="en-US" dirty="0"/>
              <a:t>技术合伙人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2022.7.10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0"/>
          </p:nvPr>
        </p:nvSpPr>
        <p:spPr>
          <a:xfrm>
            <a:off x="420668" y="4285943"/>
            <a:ext cx="9144000" cy="272457"/>
          </a:xfrm>
        </p:spPr>
        <p:txBody>
          <a:bodyPr/>
          <a:lstStyle/>
          <a:p>
            <a:r>
              <a:rPr lang="en-US" altLang="zh-CN" dirty="0" err="1"/>
              <a:t>hailin.zhu@kyligence.io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标注 1"/>
          <p:cNvSpPr/>
          <p:nvPr/>
        </p:nvSpPr>
        <p:spPr>
          <a:xfrm>
            <a:off x="6668742" y="1252684"/>
            <a:ext cx="4232910" cy="2156460"/>
          </a:xfrm>
          <a:prstGeom prst="cloudCallout">
            <a:avLst>
              <a:gd name="adj1" fmla="val -69017"/>
              <a:gd name="adj2" fmla="val 60904"/>
            </a:avLst>
          </a:prstGeom>
          <a:ln>
            <a:solidFill>
              <a:srgbClr val="1268F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Kyligence Sans" panose="020B0500000000000000" pitchFamily="34" charset="-128"/>
                <a:ea typeface="Kyligence Sans" panose="020B0500000000000000" pitchFamily="34" charset="-128"/>
              </a:rPr>
              <a:t>如果在</a:t>
            </a:r>
            <a:r>
              <a:rPr lang="en-US" altLang="zh-CN" dirty="0">
                <a:latin typeface="Kyligence Sans" panose="020B0500000000000000" pitchFamily="34" charset="-128"/>
                <a:ea typeface="Kyligence Sans" panose="020B0500000000000000" pitchFamily="34" charset="-128"/>
              </a:rPr>
              <a:t>online </a:t>
            </a:r>
            <a:r>
              <a:rPr lang="zh-CN" altLang="en-US" dirty="0">
                <a:latin typeface="Kyligence Sans" panose="020B0500000000000000" pitchFamily="34" charset="-128"/>
                <a:ea typeface="Kyligence Sans" panose="020B0500000000000000" pitchFamily="34" charset="-128"/>
              </a:rPr>
              <a:t>预测时，需要获取最近</a:t>
            </a:r>
            <a:r>
              <a:rPr lang="en-US" altLang="zh-CN" dirty="0">
                <a:latin typeface="Kyligence Sans" panose="020B0500000000000000" pitchFamily="34" charset="-128"/>
                <a:ea typeface="Kyligence Sans" panose="020B0500000000000000" pitchFamily="34" charset="-128"/>
              </a:rPr>
              <a:t>3</a:t>
            </a:r>
            <a:r>
              <a:rPr lang="zh-CN" altLang="en-US" dirty="0">
                <a:latin typeface="Kyligence Sans" panose="020B0500000000000000" pitchFamily="34" charset="-128"/>
                <a:ea typeface="Kyligence Sans" panose="020B0500000000000000" pitchFamily="34" charset="-128"/>
              </a:rPr>
              <a:t>个小时的某个累计特征改怎么办？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4D39514-C207-ED42-B258-658480D5F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4401" y="1252684"/>
            <a:ext cx="3722650" cy="4631756"/>
          </a:xfrm>
        </p:spPr>
        <p:txBody>
          <a:bodyPr/>
          <a:lstStyle/>
          <a:p>
            <a:r>
              <a:rPr lang="zh-CN" altLang="en-US" sz="2400" dirty="0"/>
              <a:t>万物皆可加载成表</a:t>
            </a:r>
          </a:p>
          <a:p>
            <a:r>
              <a:rPr lang="zh-CN" altLang="en-US" sz="2400" dirty="0"/>
              <a:t>数据清理 </a:t>
            </a:r>
            <a:r>
              <a:rPr lang="en-US" altLang="zh-CN" sz="2400" dirty="0"/>
              <a:t>SQL</a:t>
            </a:r>
            <a:r>
              <a:rPr lang="zh-CN" altLang="en-US" sz="2400" dirty="0"/>
              <a:t>化</a:t>
            </a:r>
          </a:p>
          <a:p>
            <a:r>
              <a:rPr lang="zh-CN" altLang="en-US" sz="2400" dirty="0"/>
              <a:t>数据可视 </a:t>
            </a:r>
            <a:r>
              <a:rPr lang="en-US" altLang="zh-CN" sz="2400" dirty="0" err="1"/>
              <a:t>Yaml</a:t>
            </a:r>
            <a:r>
              <a:rPr lang="en-US" altLang="zh-CN" sz="2400" dirty="0"/>
              <a:t> </a:t>
            </a:r>
            <a:r>
              <a:rPr lang="zh-CN" altLang="en-US" sz="2400" dirty="0"/>
              <a:t>化</a:t>
            </a:r>
          </a:p>
          <a:p>
            <a:r>
              <a:rPr lang="zh-CN" altLang="en-US" sz="2400" dirty="0">
                <a:solidFill>
                  <a:srgbClr val="1268FB"/>
                </a:solidFill>
              </a:rPr>
              <a:t>特征工程函数化</a:t>
            </a:r>
          </a:p>
          <a:p>
            <a:r>
              <a:rPr lang="zh-CN" altLang="en-US" sz="2400" dirty="0"/>
              <a:t>模型部署函数化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08990" y="2842260"/>
            <a:ext cx="10175875" cy="644525"/>
          </a:xfrm>
        </p:spPr>
        <p:txBody>
          <a:bodyPr/>
          <a:lstStyle/>
          <a:p>
            <a:pPr algn="ctr"/>
            <a:r>
              <a:rPr lang="zh-CN" altLang="en-US"/>
              <a:t>引入 </a:t>
            </a:r>
            <a:r>
              <a:rPr lang="en-US" altLang="zh-CN"/>
              <a:t>Feature Store: OpenMLDB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08990" y="2842260"/>
            <a:ext cx="10175875" cy="644525"/>
          </a:xfrm>
        </p:spPr>
        <p:txBody>
          <a:bodyPr/>
          <a:lstStyle/>
          <a:p>
            <a:pPr algn="ctr"/>
            <a:r>
              <a:rPr lang="en-US" altLang="zh-CN"/>
              <a:t>Byzer + OpenMLDB </a:t>
            </a:r>
            <a:r>
              <a:rPr lang="zh-CN" altLang="en-US"/>
              <a:t>全链路 </a:t>
            </a:r>
            <a:r>
              <a:rPr lang="en-US" altLang="zh-CN"/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特征计算通过 </a:t>
            </a:r>
            <a:r>
              <a:rPr lang="en-US" altLang="zh-CN" dirty="0" err="1"/>
              <a:t>FeatureStoreExt</a:t>
            </a:r>
            <a:r>
              <a:rPr lang="en-US" altLang="zh-CN" dirty="0"/>
              <a:t> </a:t>
            </a:r>
            <a:r>
              <a:rPr lang="zh-CN" altLang="en-US" dirty="0"/>
              <a:t>插件 转化到 </a:t>
            </a:r>
            <a:r>
              <a:rPr lang="en-US" altLang="zh-CN" dirty="0" err="1"/>
              <a:t>OpenMLDB</a:t>
            </a:r>
            <a:r>
              <a:rPr lang="zh-CN" altLang="en-US" dirty="0"/>
              <a:t> 中计算</a:t>
            </a:r>
          </a:p>
          <a:p>
            <a:r>
              <a:rPr lang="en-US" altLang="zh-CN" dirty="0"/>
              <a:t>Online </a:t>
            </a:r>
            <a:r>
              <a:rPr lang="zh-CN" altLang="en-US" dirty="0"/>
              <a:t>部分可以通过 </a:t>
            </a:r>
            <a:r>
              <a:rPr lang="en-US" altLang="zh-CN" dirty="0"/>
              <a:t>Rest </a:t>
            </a:r>
            <a:r>
              <a:rPr lang="zh-CN" altLang="en-US" dirty="0"/>
              <a:t>函数实时请求 </a:t>
            </a:r>
            <a:r>
              <a:rPr lang="en-US" altLang="zh-CN" dirty="0" err="1"/>
              <a:t>OpenMLDB</a:t>
            </a:r>
            <a:r>
              <a:rPr lang="zh-CN" altLang="en-US" dirty="0"/>
              <a:t> 获得特征值</a:t>
            </a:r>
          </a:p>
          <a:p>
            <a:r>
              <a:rPr lang="en-US" altLang="zh-CN" dirty="0" err="1"/>
              <a:t>Byzer</a:t>
            </a:r>
            <a:r>
              <a:rPr lang="en-US" altLang="zh-CN" dirty="0"/>
              <a:t> </a:t>
            </a:r>
            <a:r>
              <a:rPr lang="zh-CN" altLang="en-US" dirty="0"/>
              <a:t>还能作为流式处理，将数据规整化写入 </a:t>
            </a:r>
            <a:r>
              <a:rPr lang="en-US" altLang="zh-CN" dirty="0"/>
              <a:t>Kafka </a:t>
            </a:r>
            <a:r>
              <a:rPr lang="zh-CN" altLang="en-US" dirty="0"/>
              <a:t>再进入 </a:t>
            </a:r>
            <a:r>
              <a:rPr lang="en-US" altLang="zh-CN" dirty="0" err="1"/>
              <a:t>OpenMLDB</a:t>
            </a:r>
            <a:endParaRPr lang="en-US" altLang="zh-CN" dirty="0"/>
          </a:p>
          <a:p>
            <a:r>
              <a:rPr lang="zh-CN" altLang="en-US" dirty="0"/>
              <a:t>全流程类 </a:t>
            </a:r>
            <a:r>
              <a:rPr lang="en-US" altLang="zh-CN" dirty="0"/>
              <a:t>SQL </a:t>
            </a:r>
            <a:r>
              <a:rPr lang="zh-CN" altLang="en-US" dirty="0"/>
              <a:t>语法</a:t>
            </a:r>
          </a:p>
          <a:p>
            <a:r>
              <a:rPr lang="zh-CN" altLang="en-US" dirty="0"/>
              <a:t>扩展性，可以通过类似的方案将更多的生态集成进来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138DF47-9627-6045-B238-5AF97E5D9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C2435"/>
                </a:solidFill>
              </a:rPr>
              <a:t>社区核心是 </a:t>
            </a:r>
            <a:r>
              <a:rPr lang="en-US" altLang="zh-CN" dirty="0" err="1">
                <a:solidFill>
                  <a:srgbClr val="1C2435"/>
                </a:solidFill>
              </a:rPr>
              <a:t>Byzer</a:t>
            </a:r>
            <a:r>
              <a:rPr lang="en-US" altLang="zh-CN" dirty="0">
                <a:solidFill>
                  <a:srgbClr val="1C2435"/>
                </a:solidFill>
              </a:rPr>
              <a:t>-lang</a:t>
            </a:r>
          </a:p>
          <a:p>
            <a:r>
              <a:rPr lang="zh-CN" altLang="en-US" dirty="0">
                <a:solidFill>
                  <a:srgbClr val="1C2435"/>
                </a:solidFill>
              </a:rPr>
              <a:t>面向 </a:t>
            </a:r>
            <a:r>
              <a:rPr lang="en-US" altLang="zh-CN" dirty="0">
                <a:solidFill>
                  <a:srgbClr val="1C2435"/>
                </a:solidFill>
              </a:rPr>
              <a:t>Data &amp; AI</a:t>
            </a:r>
            <a:r>
              <a:rPr lang="zh-CN" altLang="en-US" dirty="0">
                <a:solidFill>
                  <a:srgbClr val="1C2435"/>
                </a:solidFill>
              </a:rPr>
              <a:t>，围绕 </a:t>
            </a:r>
            <a:r>
              <a:rPr lang="en-US" altLang="zh-CN" dirty="0" err="1">
                <a:solidFill>
                  <a:srgbClr val="1C2435"/>
                </a:solidFill>
              </a:rPr>
              <a:t>Byzer</a:t>
            </a:r>
            <a:r>
              <a:rPr lang="en-US" altLang="zh-CN" dirty="0">
                <a:solidFill>
                  <a:srgbClr val="1C2435"/>
                </a:solidFill>
              </a:rPr>
              <a:t> </a:t>
            </a:r>
            <a:r>
              <a:rPr lang="zh-CN" altLang="en-US" dirty="0">
                <a:solidFill>
                  <a:srgbClr val="1C2435"/>
                </a:solidFill>
              </a:rPr>
              <a:t>打造技术生态</a:t>
            </a:r>
          </a:p>
          <a:p>
            <a:r>
              <a:rPr lang="zh-CN" altLang="en-US" dirty="0">
                <a:solidFill>
                  <a:srgbClr val="1C2435"/>
                </a:solidFill>
              </a:rPr>
              <a:t>旨在释放分析师、工程师、运维人员的生产力</a:t>
            </a:r>
          </a:p>
          <a:p>
            <a:r>
              <a:rPr lang="zh-CN" altLang="en-US" dirty="0">
                <a:solidFill>
                  <a:srgbClr val="1C2435"/>
                </a:solidFill>
              </a:rPr>
              <a:t>帮助用户以</a:t>
            </a:r>
            <a:r>
              <a:rPr lang="zh-CN" altLang="en-US" b="1" dirty="0">
                <a:solidFill>
                  <a:schemeClr val="bg2"/>
                </a:solidFill>
              </a:rPr>
              <a:t>低成本、高效率</a:t>
            </a:r>
            <a:r>
              <a:rPr lang="zh-CN" altLang="en-US" dirty="0">
                <a:solidFill>
                  <a:srgbClr val="1C2435"/>
                </a:solidFill>
              </a:rPr>
              <a:t>的方式落地数据平台和完成 </a:t>
            </a:r>
            <a:r>
              <a:rPr lang="en-US" altLang="zh-CN" dirty="0">
                <a:solidFill>
                  <a:srgbClr val="1C2435"/>
                </a:solidFill>
              </a:rPr>
              <a:t>AI </a:t>
            </a:r>
            <a:r>
              <a:rPr lang="zh-CN" altLang="en-US" dirty="0">
                <a:solidFill>
                  <a:srgbClr val="1C2435"/>
                </a:solidFill>
              </a:rPr>
              <a:t>工程化</a:t>
            </a:r>
          </a:p>
          <a:p>
            <a:r>
              <a:rPr lang="en-US" altLang="zh-CN" dirty="0">
                <a:solidFill>
                  <a:srgbClr val="1C2435"/>
                </a:solidFill>
              </a:rPr>
              <a:t>https://</a:t>
            </a:r>
            <a:r>
              <a:rPr lang="en-US" altLang="zh-CN" dirty="0" err="1">
                <a:solidFill>
                  <a:srgbClr val="1C2435"/>
                </a:solidFill>
              </a:rPr>
              <a:t>github.com</a:t>
            </a:r>
            <a:r>
              <a:rPr lang="en-US" altLang="zh-CN" dirty="0">
                <a:solidFill>
                  <a:srgbClr val="1C2435"/>
                </a:solidFill>
              </a:rPr>
              <a:t>/</a:t>
            </a:r>
            <a:r>
              <a:rPr lang="en-US" altLang="zh-CN" dirty="0" err="1">
                <a:solidFill>
                  <a:srgbClr val="1C2435"/>
                </a:solidFill>
              </a:rPr>
              <a:t>byzer</a:t>
            </a:r>
            <a:r>
              <a:rPr lang="en-US" altLang="zh-CN" dirty="0">
                <a:solidFill>
                  <a:srgbClr val="1C2435"/>
                </a:solidFill>
              </a:rPr>
              <a:t>-org</a:t>
            </a:r>
          </a:p>
          <a:p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22639F5-5E62-334F-93C4-C7DD4D8D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Byzer</a:t>
            </a:r>
            <a:r>
              <a:rPr lang="zh-CN" altLang="en-US" dirty="0"/>
              <a:t> 开源社区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08604AFD-1DC9-034E-B574-5163A30E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272" y="1546138"/>
            <a:ext cx="5659754" cy="39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22639F5-5E62-334F-93C4-C7DD4D8D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Contact us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5EC15B-2715-9B47-8BA3-30C72144E0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18"/>
          <a:stretch/>
        </p:blipFill>
        <p:spPr>
          <a:xfrm>
            <a:off x="685590" y="2467398"/>
            <a:ext cx="2081799" cy="2021393"/>
          </a:xfrm>
          <a:prstGeom prst="rect">
            <a:avLst/>
          </a:prstGeom>
        </p:spPr>
      </p:pic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DFE7B547-C76E-104F-93AE-9A74D3CBA437}"/>
              </a:ext>
            </a:extLst>
          </p:cNvPr>
          <p:cNvSpPr txBox="1"/>
          <p:nvPr/>
        </p:nvSpPr>
        <p:spPr>
          <a:xfrm>
            <a:off x="3155157" y="2526794"/>
            <a:ext cx="2956768" cy="1984398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altLang="zh-CN" sz="1800" dirty="0" err="1">
                <a:solidFill>
                  <a:srgbClr val="2D383D"/>
                </a:solidFill>
                <a:latin typeface="+mj-ea"/>
                <a:ea typeface="+mj-ea"/>
                <a:cs typeface="Roboto" charset="0"/>
              </a:rPr>
              <a:t>Kyligence</a:t>
            </a:r>
            <a:r>
              <a:rPr lang="da-DK" altLang="zh-CN" sz="1800" dirty="0">
                <a:solidFill>
                  <a:srgbClr val="2D383D"/>
                </a:solidFill>
                <a:latin typeface="+mj-ea"/>
                <a:ea typeface="+mj-ea"/>
                <a:cs typeface="Roboto" charset="0"/>
              </a:rPr>
              <a:t> Inc</a:t>
            </a:r>
          </a:p>
          <a:p>
            <a:pPr marL="285721" indent="-285721" algn="l">
              <a:buClr>
                <a:srgbClr val="2D383D"/>
              </a:buClr>
              <a:buSzPct val="50000"/>
              <a:buFont typeface="Wingdings" panose="05000000000000000000" pitchFamily="2" charset="2"/>
              <a:buChar char="u"/>
            </a:pPr>
            <a:r>
              <a:rPr lang="da-DK" altLang="zh-CN" sz="1600" dirty="0">
                <a:solidFill>
                  <a:srgbClr val="2D383D"/>
                </a:solidFill>
                <a:cs typeface="Roboto" charset="0"/>
              </a:rPr>
              <a:t>http://</a:t>
            </a:r>
            <a:r>
              <a:rPr lang="da-DK" altLang="zh-CN" sz="1600" dirty="0" err="1">
                <a:solidFill>
                  <a:srgbClr val="2D383D"/>
                </a:solidFill>
                <a:cs typeface="Roboto" charset="0"/>
              </a:rPr>
              <a:t>kyligence.io</a:t>
            </a:r>
            <a:r>
              <a:rPr lang="da-DK" altLang="zh-CN" sz="1600" dirty="0">
                <a:solidFill>
                  <a:srgbClr val="2D383D"/>
                </a:solidFill>
                <a:cs typeface="Roboto" charset="0"/>
              </a:rPr>
              <a:t>	</a:t>
            </a:r>
          </a:p>
          <a:p>
            <a:pPr marL="285721" indent="-285721" algn="l">
              <a:buClr>
                <a:srgbClr val="2D383D"/>
              </a:buClr>
              <a:buSzPct val="50000"/>
              <a:buFont typeface="Wingdings" panose="05000000000000000000" pitchFamily="2" charset="2"/>
              <a:buChar char="u"/>
            </a:pPr>
            <a:r>
              <a:rPr lang="da-DK" altLang="zh-CN" sz="1600" dirty="0" err="1">
                <a:solidFill>
                  <a:srgbClr val="2D383D"/>
                </a:solidFill>
                <a:cs typeface="Roboto" charset="0"/>
              </a:rPr>
              <a:t>info@kyligence.io</a:t>
            </a:r>
            <a:endParaRPr lang="da-DK" altLang="zh-CN" sz="1600" dirty="0">
              <a:solidFill>
                <a:srgbClr val="2D383D"/>
              </a:solidFill>
              <a:cs typeface="Roboto" charset="0"/>
            </a:endParaRPr>
          </a:p>
          <a:p>
            <a:pPr marL="285721" indent="-285721" algn="l">
              <a:buClr>
                <a:srgbClr val="2D383D"/>
              </a:buClr>
              <a:buSzPct val="50000"/>
              <a:buFont typeface="Wingdings" panose="05000000000000000000" pitchFamily="2" charset="2"/>
              <a:buChar char="u"/>
            </a:pPr>
            <a:r>
              <a:rPr lang="da-DK" altLang="zh-CN" sz="1600" dirty="0">
                <a:solidFill>
                  <a:srgbClr val="2D383D"/>
                </a:solidFill>
                <a:cs typeface="Roboto" charset="0"/>
              </a:rPr>
              <a:t>Twitter: @</a:t>
            </a:r>
            <a:r>
              <a:rPr lang="da-DK" altLang="zh-CN" sz="1600" dirty="0" err="1">
                <a:solidFill>
                  <a:srgbClr val="2D383D"/>
                </a:solidFill>
                <a:cs typeface="Roboto" charset="0"/>
              </a:rPr>
              <a:t>Kyligence</a:t>
            </a:r>
            <a:endParaRPr lang="zh-CN" altLang="en-US" sz="1600" dirty="0">
              <a:solidFill>
                <a:srgbClr val="2D383D"/>
              </a:solidFill>
              <a:cs typeface="Roboto" charset="0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36AB7955-87BB-BB4C-A63C-34607719E2ED}"/>
              </a:ext>
            </a:extLst>
          </p:cNvPr>
          <p:cNvSpPr txBox="1"/>
          <p:nvPr/>
        </p:nvSpPr>
        <p:spPr>
          <a:xfrm>
            <a:off x="8830605" y="2467396"/>
            <a:ext cx="3197590" cy="1984398"/>
          </a:xfrm>
          <a:prstGeom prst="rect">
            <a:avLst/>
          </a:prstGeom>
        </p:spPr>
        <p:txBody>
          <a:bodyPr vert="horz" lIns="91404" tIns="45702" rIns="91404" bIns="45702" rtlCol="0" anchor="t">
            <a:norm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altLang="zh-CN" sz="1800" dirty="0" err="1">
                <a:solidFill>
                  <a:srgbClr val="2D383D"/>
                </a:solidFill>
                <a:latin typeface="+mj-ea"/>
                <a:ea typeface="+mj-ea"/>
                <a:cs typeface="Roboto" charset="0"/>
              </a:rPr>
              <a:t>Byzer</a:t>
            </a:r>
            <a:r>
              <a:rPr lang="da-DK" altLang="zh-CN" sz="1800" dirty="0">
                <a:solidFill>
                  <a:srgbClr val="2D383D"/>
                </a:solidFill>
                <a:latin typeface="+mj-ea"/>
                <a:ea typeface="+mj-ea"/>
                <a:cs typeface="Roboto" charset="0"/>
              </a:rPr>
              <a:t> </a:t>
            </a:r>
            <a:r>
              <a:rPr lang="da-DK" altLang="zh-CN" sz="1800" dirty="0" err="1">
                <a:solidFill>
                  <a:srgbClr val="2D383D"/>
                </a:solidFill>
                <a:latin typeface="+mj-ea"/>
                <a:ea typeface="+mj-ea"/>
                <a:cs typeface="Roboto" charset="0"/>
              </a:rPr>
              <a:t>Org</a:t>
            </a:r>
          </a:p>
          <a:p>
            <a:pPr marL="285721" indent="-285721" algn="l">
              <a:buClr>
                <a:srgbClr val="2D383D"/>
              </a:buClr>
              <a:buSzPct val="50000"/>
              <a:buFont typeface="Wingdings" panose="05000000000000000000" pitchFamily="2" charset="2"/>
              <a:buChar char="u"/>
            </a:pPr>
            <a:r>
              <a:rPr lang="da-DK" sz="1600" dirty="0">
                <a:solidFill>
                  <a:srgbClr val="2D383D"/>
                </a:solidFill>
                <a:ea typeface="Lato"/>
                <a:cs typeface="Lato"/>
              </a:rPr>
              <a:t>https://github.com/byzer-org</a:t>
            </a:r>
            <a:endParaRPr lang="da-DK" altLang="zh-CN" sz="1600" dirty="0">
              <a:solidFill>
                <a:srgbClr val="2D383D"/>
              </a:solidFill>
              <a:ea typeface="Roboto"/>
              <a:cs typeface="Roboto" charset="0"/>
            </a:endParaRPr>
          </a:p>
          <a:p>
            <a:pPr marL="285721" indent="-285721" algn="l">
              <a:buClr>
                <a:srgbClr val="2D383D"/>
              </a:buClr>
              <a:buSzPct val="50000"/>
              <a:buFont typeface="Wingdings" panose="05000000000000000000" pitchFamily="2" charset="2"/>
              <a:buChar char="u"/>
            </a:pPr>
            <a:r>
              <a:rPr lang="da-DK" sz="1600" dirty="0" err="1">
                <a:solidFill>
                  <a:srgbClr val="2D383D"/>
                </a:solidFill>
                <a:ea typeface="Lato"/>
                <a:cs typeface="Lato"/>
              </a:rPr>
              <a:t>pmc@byzer.org</a:t>
            </a:r>
            <a:endParaRPr lang="da-DK" altLang="zh-CN" sz="1600" dirty="0">
              <a:solidFill>
                <a:srgbClr val="2D383D"/>
              </a:solidFill>
              <a:ea typeface="Roboto"/>
              <a:cs typeface="Roboto" charset="0"/>
            </a:endParaRPr>
          </a:p>
        </p:txBody>
      </p:sp>
      <p:pic>
        <p:nvPicPr>
          <p:cNvPr id="15" name="图片 3" descr="QR 代码&#10;&#10;已自动生成说明">
            <a:extLst>
              <a:ext uri="{FF2B5EF4-FFF2-40B4-BE49-F238E27FC236}">
                <a16:creationId xmlns:a16="http://schemas.microsoft.com/office/drawing/2014/main" id="{93E1EC28-9E25-0449-8A16-10D7F047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692" y="2467397"/>
            <a:ext cx="2081799" cy="20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</a:t>
            </a:r>
            <a:r>
              <a:rPr lang="zh-CN" altLang="en-US"/>
              <a:t> </a:t>
            </a:r>
            <a:r>
              <a:rPr lang="en-US" altLang="zh-CN"/>
              <a:t>You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808A7-04D5-104D-BE42-F2DEA339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KYLIGENCE</a:t>
            </a:r>
            <a:r>
              <a:rPr lang="zh-CN" altLang="en-US" dirty="0"/>
              <a:t> 公司介绍</a:t>
            </a:r>
            <a:endParaRPr kumimoji="1"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AC771770-DC5C-3B40-A641-4A2F236584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自主开源技术，打造开源生态</a:t>
            </a: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1FFDEE1F-482A-574A-864A-FD772F9DD4C5}"/>
              </a:ext>
            </a:extLst>
          </p:cNvPr>
          <p:cNvSpPr txBox="1">
            <a:spLocks/>
          </p:cNvSpPr>
          <p:nvPr/>
        </p:nvSpPr>
        <p:spPr>
          <a:xfrm>
            <a:off x="1226595" y="3544929"/>
            <a:ext cx="4397344" cy="16039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yligence Sans" panose="020B0500000000000000" pitchFamily="34" charset="-128"/>
                <a:ea typeface="Kyligence Sans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yligence Sans" panose="020B0500000000000000" pitchFamily="34" charset="-128"/>
                <a:ea typeface="Kyligence Sans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yligence Sans" panose="020B0500000000000000" pitchFamily="34" charset="-128"/>
                <a:ea typeface="Kyligence Sans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yligence Sans" panose="020B0500000000000000" pitchFamily="34" charset="-128"/>
                <a:ea typeface="Kyligence Sans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1600"/>
              </a:spcBef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全球领先的大数据 </a:t>
            </a: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OLAP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领导者</a:t>
            </a:r>
          </a:p>
          <a:p>
            <a:pPr>
              <a:lnSpc>
                <a:spcPct val="140000"/>
              </a:lnSpc>
              <a:spcBef>
                <a:spcPts val="1600"/>
              </a:spcBef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中国首个 </a:t>
            </a: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Apache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顶级开源项目</a:t>
            </a:r>
          </a:p>
          <a:p>
            <a:pPr>
              <a:lnSpc>
                <a:spcPct val="140000"/>
              </a:lnSpc>
              <a:spcBef>
                <a:spcPts val="1600"/>
              </a:spcBef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1500+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全球生产用户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2218A4E-1186-1F42-A2C7-E93AEE08F5AE}"/>
              </a:ext>
            </a:extLst>
          </p:cNvPr>
          <p:cNvSpPr txBox="1">
            <a:spLocks/>
          </p:cNvSpPr>
          <p:nvPr/>
        </p:nvSpPr>
        <p:spPr>
          <a:xfrm>
            <a:off x="6976310" y="3544928"/>
            <a:ext cx="4487336" cy="1892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yligence Sans" panose="020B0500000000000000" pitchFamily="34" charset="-128"/>
                <a:ea typeface="Kyligence Sans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yligence Sans" panose="020B0500000000000000" pitchFamily="34" charset="-128"/>
                <a:ea typeface="Kyligence Sans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yligence Sans" panose="020B0500000000000000" pitchFamily="34" charset="-128"/>
                <a:ea typeface="Kyligence Sans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yligence Sans" panose="020B0500000000000000" pitchFamily="34" charset="-128"/>
                <a:ea typeface="Kyligence Sans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1600"/>
              </a:spcBef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面向 </a:t>
            </a: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Data + AI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的 类 </a:t>
            </a: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SQL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语言</a:t>
            </a:r>
          </a:p>
          <a:p>
            <a:pPr>
              <a:lnSpc>
                <a:spcPct val="140000"/>
              </a:lnSpc>
              <a:spcBef>
                <a:spcPts val="1600"/>
              </a:spcBef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AI + Big Data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领域国产开源新秀</a:t>
            </a:r>
          </a:p>
          <a:p>
            <a:pPr>
              <a:lnSpc>
                <a:spcPct val="140000"/>
              </a:lnSpc>
              <a:spcBef>
                <a:spcPts val="1600"/>
              </a:spcBef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金融、互联网等行业应用案例</a:t>
            </a:r>
          </a:p>
        </p:txBody>
      </p:sp>
      <p:pic>
        <p:nvPicPr>
          <p:cNvPr id="11" name="图片 10" descr="徽标&#10;&#10;描述已自动生成">
            <a:extLst>
              <a:ext uri="{FF2B5EF4-FFF2-40B4-BE49-F238E27FC236}">
                <a16:creationId xmlns:a16="http://schemas.microsoft.com/office/drawing/2014/main" id="{F902814A-B9A0-9748-AB0E-AA6A93C1B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69" y="1581798"/>
            <a:ext cx="1577469" cy="1781581"/>
          </a:xfrm>
          <a:prstGeom prst="rect">
            <a:avLst/>
          </a:prstGeom>
        </p:spPr>
      </p:pic>
      <p:pic>
        <p:nvPicPr>
          <p:cNvPr id="12" name="图片 11" descr="徽标&#10;&#10;描述已自动生成">
            <a:extLst>
              <a:ext uri="{FF2B5EF4-FFF2-40B4-BE49-F238E27FC236}">
                <a16:creationId xmlns:a16="http://schemas.microsoft.com/office/drawing/2014/main" id="{965935A0-E9D1-FA4A-BB8C-1814A08D1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27" y="1955956"/>
            <a:ext cx="2663180" cy="12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为什么需要 </a:t>
            </a:r>
            <a:r>
              <a:rPr lang="en-US" altLang="zh-CN"/>
              <a:t>Byzer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Golden</a:t>
            </a:r>
            <a:r>
              <a:rPr lang="zh-CN" altLang="en-US" dirty="0"/>
              <a:t> </a:t>
            </a:r>
            <a:r>
              <a:rPr lang="en-US" altLang="zh-CN" dirty="0"/>
              <a:t>Circle</a:t>
            </a:r>
            <a:r>
              <a:rPr lang="zh-CN" altLang="en-US" dirty="0"/>
              <a:t> </a:t>
            </a:r>
            <a:r>
              <a:rPr lang="en-US" altLang="zh-CN" b="0" dirty="0"/>
              <a:t>|</a:t>
            </a:r>
            <a:r>
              <a:rPr lang="zh-CN" altLang="en-US" b="0" dirty="0"/>
              <a:t> 黄金圈法则 </a:t>
            </a:r>
            <a:r>
              <a:rPr lang="en-US" altLang="zh-CN" b="0" dirty="0"/>
              <a:t> 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>
          <a:xfrm>
            <a:off x="5939512" y="1381844"/>
            <a:ext cx="5783962" cy="387828"/>
          </a:xfrm>
        </p:spPr>
        <p:txBody>
          <a:bodyPr/>
          <a:lstStyle/>
          <a:p>
            <a:r>
              <a:rPr lang="en-US" altLang="zh-CN" b="1" dirty="0"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What</a:t>
            </a:r>
            <a:r>
              <a:rPr lang="zh-CN" altLang="en-US" b="1" dirty="0"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 </a:t>
            </a:r>
            <a:r>
              <a:rPr lang="en-US" altLang="zh-CN" b="1" dirty="0"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–</a:t>
            </a:r>
            <a:r>
              <a:rPr lang="zh-CN" altLang="en-US" b="1" dirty="0"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 一门面向 </a:t>
            </a:r>
            <a:r>
              <a:rPr lang="en-US" altLang="zh-CN" b="1" dirty="0" err="1"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Data+AI</a:t>
            </a:r>
            <a:r>
              <a:rPr lang="en-US" altLang="zh-CN" b="1" dirty="0"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 </a:t>
            </a:r>
            <a:r>
              <a:rPr lang="zh-CN" altLang="en-US" b="1" dirty="0"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领域的云原生类 </a:t>
            </a:r>
            <a:r>
              <a:rPr lang="en-US" altLang="zh-CN" b="1" dirty="0"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SQL</a:t>
            </a:r>
            <a:r>
              <a:rPr lang="zh-CN" altLang="en-US" b="1" dirty="0"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语言</a:t>
            </a:r>
          </a:p>
        </p:txBody>
      </p:sp>
      <p:sp>
        <p:nvSpPr>
          <p:cNvPr id="8" name="TextBox 14"/>
          <p:cNvSpPr txBox="1"/>
          <p:nvPr/>
        </p:nvSpPr>
        <p:spPr>
          <a:xfrm>
            <a:off x="5939512" y="4346206"/>
            <a:ext cx="47949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solidFill>
                  <a:schemeClr val="bg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Why</a:t>
            </a:r>
            <a:r>
              <a:rPr lang="zh-CN" altLang="en-US" b="1" dirty="0">
                <a:solidFill>
                  <a:schemeClr val="bg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–</a:t>
            </a:r>
            <a:r>
              <a:rPr lang="zh-CN" altLang="en-US" b="1" dirty="0">
                <a:solidFill>
                  <a:schemeClr val="bg2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 </a:t>
            </a:r>
            <a:r>
              <a:rPr lang="zh-CN" altLang="en-US" sz="1600" dirty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极大降低 </a:t>
            </a:r>
            <a:r>
              <a:rPr lang="en-US" altLang="zh-CN" sz="1600" dirty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Data + AI </a:t>
            </a:r>
            <a:r>
              <a:rPr lang="zh-CN" altLang="en-US" sz="1600" dirty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门槛，让其成为水和电</a:t>
            </a:r>
            <a:r>
              <a:rPr lang="en-US" altLang="zh-CN" sz="1600" dirty="0">
                <a:solidFill>
                  <a:schemeClr val="accent5"/>
                </a:solidFill>
                <a:latin typeface="Kyligence Sans Bold" panose="020B0500000000000000" pitchFamily="34" charset="-128"/>
                <a:ea typeface="Kyligence Sans Bold" panose="020B0500000000000000" pitchFamily="34" charset="-128"/>
              </a:rPr>
              <a:t> </a:t>
            </a:r>
            <a:endParaRPr lang="zh-CN" altLang="en-US" sz="1600" dirty="0">
              <a:solidFill>
                <a:schemeClr val="accent5"/>
              </a:solidFill>
              <a:latin typeface="Kyligence Sans Bold" panose="020B0500000000000000" pitchFamily="34" charset="-128"/>
              <a:ea typeface="Kyligence Sans Bold" panose="020B0500000000000000" pitchFamily="34" charset="-128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5939512" y="2601459"/>
            <a:ext cx="3626314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5"/>
                </a:solidFill>
                <a:latin typeface="+mj-ea"/>
                <a:ea typeface="+mj-ea"/>
              </a:rPr>
              <a:t>How</a:t>
            </a:r>
            <a:r>
              <a:rPr lang="zh-CN" altLang="en-US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chemeClr val="accent5"/>
                </a:solidFill>
                <a:latin typeface="+mj-ea"/>
                <a:ea typeface="+mj-ea"/>
              </a:rPr>
              <a:t>–</a:t>
            </a:r>
            <a:r>
              <a:rPr lang="zh-CN" altLang="en-US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chemeClr val="accent5"/>
                </a:solidFill>
                <a:latin typeface="+mj-ea"/>
                <a:ea typeface="+mj-ea"/>
              </a:rPr>
              <a:t>Byzer</a:t>
            </a:r>
            <a:r>
              <a:rPr lang="zh-CN" altLang="en-US" dirty="0">
                <a:solidFill>
                  <a:schemeClr val="accent5"/>
                </a:solidFill>
                <a:latin typeface="+mj-ea"/>
                <a:ea typeface="+mj-ea"/>
              </a:rPr>
              <a:t>自身生态 </a:t>
            </a:r>
            <a:r>
              <a:rPr lang="en-US" altLang="zh-CN" dirty="0">
                <a:solidFill>
                  <a:schemeClr val="accent5"/>
                </a:solidFill>
                <a:latin typeface="+mj-ea"/>
                <a:ea typeface="+mj-ea"/>
              </a:rPr>
              <a:t>+ </a:t>
            </a:r>
            <a:r>
              <a:rPr lang="zh-CN" altLang="en-US" dirty="0">
                <a:solidFill>
                  <a:schemeClr val="accent5"/>
                </a:solidFill>
                <a:latin typeface="+mj-ea"/>
                <a:ea typeface="+mj-ea"/>
              </a:rPr>
              <a:t>其他生态</a:t>
            </a:r>
          </a:p>
        </p:txBody>
      </p:sp>
      <p:sp>
        <p:nvSpPr>
          <p:cNvPr id="11" name="TextBox 27"/>
          <p:cNvSpPr txBox="1"/>
          <p:nvPr/>
        </p:nvSpPr>
        <p:spPr>
          <a:xfrm>
            <a:off x="5939512" y="3169326"/>
            <a:ext cx="5638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Byzer</a:t>
            </a:r>
            <a:r>
              <a:rPr lang="en-US" altLang="zh-CN" sz="1400" dirty="0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 Notebook (IDE), </a:t>
            </a:r>
            <a:r>
              <a:rPr lang="en-US" altLang="zh-CN" sz="1400" dirty="0" err="1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Byzer</a:t>
            </a:r>
            <a:r>
              <a:rPr lang="en-US" altLang="zh-CN" sz="1400" dirty="0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-lang Interpreter</a:t>
            </a:r>
            <a:r>
              <a:rPr lang="zh-CN" altLang="en-US" sz="1400" dirty="0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， </a:t>
            </a:r>
            <a:r>
              <a:rPr lang="en-US" altLang="zh-CN" sz="1400" dirty="0" err="1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Byzer</a:t>
            </a:r>
            <a:r>
              <a:rPr lang="en-US" altLang="zh-CN" sz="1400" dirty="0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-shell</a:t>
            </a:r>
            <a:r>
              <a:rPr lang="zh-CN" altLang="en-US" sz="1400" dirty="0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， </a:t>
            </a:r>
            <a:r>
              <a:rPr lang="en-US" altLang="zh-CN" sz="1400" dirty="0" err="1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Byzer</a:t>
            </a:r>
            <a:r>
              <a:rPr lang="en-US" altLang="zh-CN" sz="1400" dirty="0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-desktop, </a:t>
            </a:r>
            <a:r>
              <a:rPr lang="en-US" altLang="zh-CN" sz="1400" dirty="0" err="1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Byzer</a:t>
            </a:r>
            <a:r>
              <a:rPr lang="en-US" altLang="zh-CN" sz="1400" dirty="0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 command tools, </a:t>
            </a:r>
            <a:r>
              <a:rPr lang="en-US" altLang="zh-CN" sz="1400" dirty="0" err="1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OpenMLDB</a:t>
            </a:r>
            <a:r>
              <a:rPr lang="en-US" altLang="zh-CN" sz="1400" dirty="0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, </a:t>
            </a:r>
            <a:r>
              <a:rPr lang="en-US" altLang="zh-CN" sz="1400" dirty="0" err="1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JuiceFS</a:t>
            </a:r>
            <a:endParaRPr lang="en-US" sz="1400" dirty="0">
              <a:solidFill>
                <a:schemeClr val="accent5">
                  <a:lumMod val="40000"/>
                  <a:lumOff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  <a:p>
            <a:endParaRPr lang="en-US" sz="1400" dirty="0">
              <a:solidFill>
                <a:schemeClr val="accent5">
                  <a:lumMod val="40000"/>
                  <a:lumOff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sp>
        <p:nvSpPr>
          <p:cNvPr id="2" name="TextBox 27"/>
          <p:cNvSpPr txBox="1"/>
          <p:nvPr/>
        </p:nvSpPr>
        <p:spPr>
          <a:xfrm>
            <a:off x="5939512" y="1840157"/>
            <a:ext cx="509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yligence Sans" panose="020B0500000000000000" pitchFamily="34" charset="-128"/>
                <a:ea typeface="Kyligence Sans" panose="020B0500000000000000" pitchFamily="34" charset="-128"/>
              </a:rPr>
              <a:t>支持 </a:t>
            </a:r>
            <a:r>
              <a:rPr lang="en-US" altLang="zh-CN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yligence Sans" panose="020B0500000000000000" pitchFamily="34" charset="-128"/>
                <a:ea typeface="Kyligence Sans" panose="020B0500000000000000" pitchFamily="34" charset="-128"/>
              </a:rPr>
              <a:t>ETL </a:t>
            </a:r>
            <a:r>
              <a:rPr lang="zh-CN" altLang="en-US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yligence Sans" panose="020B0500000000000000" pitchFamily="34" charset="-128"/>
                <a:ea typeface="Kyligence Sans" panose="020B0500000000000000" pitchFamily="34" charset="-128"/>
              </a:rPr>
              <a:t>，数据挖掘和分析， 机器学习建模，模型部署</a:t>
            </a:r>
            <a:endParaRPr lang="en-US" sz="1400" dirty="0">
              <a:solidFill>
                <a:schemeClr val="accent5">
                  <a:lumMod val="40000"/>
                  <a:lumOff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  <a:p>
            <a:endParaRPr lang="en-US" sz="1400" dirty="0">
              <a:solidFill>
                <a:schemeClr val="accent5">
                  <a:lumMod val="40000"/>
                  <a:lumOff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  <p:sp>
        <p:nvSpPr>
          <p:cNvPr id="13" name="TextBox 27"/>
          <p:cNvSpPr txBox="1"/>
          <p:nvPr/>
        </p:nvSpPr>
        <p:spPr>
          <a:xfrm>
            <a:off x="5939511" y="4857966"/>
            <a:ext cx="5783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现在大数据和</a:t>
            </a:r>
            <a:r>
              <a:rPr lang="en-US" altLang="zh-CN" sz="1400" dirty="0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AI </a:t>
            </a:r>
            <a:r>
              <a:rPr lang="zh-CN" altLang="en-US" sz="1400" dirty="0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还是非常复杂，平台割裂，语言割裂，维护困难，使用困难。 </a:t>
            </a:r>
            <a:r>
              <a:rPr lang="en-US" altLang="zh-CN" sz="1400" dirty="0" err="1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Byzer</a:t>
            </a:r>
            <a:r>
              <a:rPr lang="en-US" altLang="zh-CN" sz="1400" dirty="0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 </a:t>
            </a:r>
            <a:r>
              <a:rPr lang="zh-CN" altLang="en-US" sz="1400" dirty="0">
                <a:latin typeface="Kyligence Sans" panose="020B0500000000000000" pitchFamily="34" charset="-128"/>
                <a:ea typeface="Kyligence Sans" panose="020B0500000000000000" pitchFamily="34" charset="-128"/>
                <a:sym typeface="+mn-ea"/>
              </a:rPr>
              <a:t>旨在帮助企业和个人都能够最低成本的挖掘数据的价值</a:t>
            </a:r>
            <a:endParaRPr lang="en-US" sz="1400" dirty="0">
              <a:solidFill>
                <a:schemeClr val="accent5">
                  <a:lumMod val="40000"/>
                  <a:lumOff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  <a:p>
            <a:endParaRPr lang="en-US" sz="1400" dirty="0">
              <a:solidFill>
                <a:schemeClr val="accent5">
                  <a:lumMod val="40000"/>
                  <a:lumOff val="60000"/>
                </a:schemeClr>
              </a:solidFill>
              <a:latin typeface="Kyligence Sans" panose="020B0500000000000000" pitchFamily="34" charset="-128"/>
              <a:ea typeface="Kyligence Sans" panose="020B05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Byzer</a:t>
            </a:r>
            <a:r>
              <a:rPr lang="en-US" b="0" dirty="0"/>
              <a:t> </a:t>
            </a:r>
            <a:r>
              <a:rPr lang="en-US" b="0" dirty="0" err="1"/>
              <a:t>VSCode</a:t>
            </a:r>
            <a:r>
              <a:rPr lang="en-US" b="0" dirty="0"/>
              <a:t> Extension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桌面开箱即用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01" y="1203565"/>
            <a:ext cx="6239528" cy="4906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Byzer Notebook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IDE</a:t>
            </a:r>
            <a:r>
              <a:rPr lang="zh-CN" altLang="en-US" dirty="0"/>
              <a:t> 打开网页即可使用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67" y="1494155"/>
            <a:ext cx="8039648" cy="4700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Byzer</a:t>
            </a:r>
            <a:r>
              <a:rPr lang="en-US" altLang="zh-CN" dirty="0"/>
              <a:t> Shell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en-US" altLang="zh-CN" dirty="0" err="1"/>
              <a:t>Byzer</a:t>
            </a:r>
            <a:r>
              <a:rPr lang="en-US" altLang="zh-CN" dirty="0"/>
              <a:t> Run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/>
              <a:t>打开命令行即可用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35" y="1225550"/>
            <a:ext cx="7994015" cy="5113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4B02A-06A4-0A4F-A121-B0B115C8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Byzer</a:t>
            </a:r>
            <a:r>
              <a:rPr kumimoji="1" lang="zh-CN" altLang="en-US" dirty="0"/>
              <a:t> 架构图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E123F-A162-4C47-BD90-8CC379E8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15" y="1009966"/>
            <a:ext cx="6858219" cy="55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08990" y="2842260"/>
            <a:ext cx="10175875" cy="644525"/>
          </a:xfrm>
        </p:spPr>
        <p:txBody>
          <a:bodyPr/>
          <a:lstStyle/>
          <a:p>
            <a:pPr algn="ctr"/>
            <a:r>
              <a:rPr lang="en-US" b="0" dirty="0"/>
              <a:t>Get straight to the point</a:t>
            </a:r>
            <a:r>
              <a:rPr lang="zh-CN" altLang="en-US" b="0" dirty="0"/>
              <a:t>，</a:t>
            </a:r>
            <a:r>
              <a:rPr lang="en-US" altLang="zh-CN" dirty="0"/>
              <a:t>Show you the 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08990" y="2842260"/>
            <a:ext cx="10175875" cy="644525"/>
          </a:xfrm>
        </p:spPr>
        <p:txBody>
          <a:bodyPr/>
          <a:lstStyle/>
          <a:p>
            <a:pPr algn="ctr"/>
            <a:r>
              <a:rPr lang="zh-CN" altLang="en-US"/>
              <a:t>机器学习 </a:t>
            </a:r>
            <a:r>
              <a:rPr lang="en-US" altLang="zh-CN"/>
              <a:t>Demo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yligence主题">
  <a:themeElements>
    <a:clrScheme name="自定义 1">
      <a:dk1>
        <a:srgbClr val="000000"/>
      </a:dk1>
      <a:lt1>
        <a:srgbClr val="FFFFFF"/>
      </a:lt1>
      <a:dk2>
        <a:srgbClr val="071330"/>
      </a:dk2>
      <a:lt2>
        <a:srgbClr val="FC6F6F"/>
      </a:lt2>
      <a:accent1>
        <a:srgbClr val="1268FB"/>
      </a:accent1>
      <a:accent2>
        <a:srgbClr val="FFB900"/>
      </a:accent2>
      <a:accent3>
        <a:srgbClr val="FF730B"/>
      </a:accent3>
      <a:accent4>
        <a:srgbClr val="37DB79"/>
      </a:accent4>
      <a:accent5>
        <a:srgbClr val="334572"/>
      </a:accent5>
      <a:accent6>
        <a:srgbClr val="8661C5"/>
      </a:accent6>
      <a:hlink>
        <a:srgbClr val="0563C1"/>
      </a:hlink>
      <a:folHlink>
        <a:srgbClr val="954F72"/>
      </a:folHlink>
    </a:clrScheme>
    <a:fontScheme name="自定义 1">
      <a:majorFont>
        <a:latin typeface="Kyligence Sans Bold"/>
        <a:ea typeface="Kyligence Sans Bold"/>
        <a:cs typeface=""/>
      </a:majorFont>
      <a:minorFont>
        <a:latin typeface="Kyligence Sans"/>
        <a:ea typeface="Kyligence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Kyligence主题</Template>
  <TotalTime>30</TotalTime>
  <Words>485</Words>
  <Application>Microsoft Macintosh PowerPoint</Application>
  <PresentationFormat>Widescreen</PresentationFormat>
  <Paragraphs>70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Kyligence Sans</vt:lpstr>
      <vt:lpstr>Kyligence Sans Bold</vt:lpstr>
      <vt:lpstr>Arial</vt:lpstr>
      <vt:lpstr>Wingdings</vt:lpstr>
      <vt:lpstr>Kyligence主题</vt:lpstr>
      <vt:lpstr>OpenMLDB + Byzer  使用 SQL 完成端到端机器学习流程</vt:lpstr>
      <vt:lpstr>KYLIGENCE 公司介绍</vt:lpstr>
      <vt:lpstr>为什么需要 Byzer</vt:lpstr>
      <vt:lpstr>Byzer VSCode Extension</vt:lpstr>
      <vt:lpstr>Byzer Notebook</vt:lpstr>
      <vt:lpstr>Byzer Shell / Byzer Run</vt:lpstr>
      <vt:lpstr>Byzer 架构图</vt:lpstr>
      <vt:lpstr>Get straight to the point，Show you the demo</vt:lpstr>
      <vt:lpstr>机器学习 Demo 1</vt:lpstr>
      <vt:lpstr>PowerPoint Presentation</vt:lpstr>
      <vt:lpstr>引入 Feature Store: OpenMLDB</vt:lpstr>
      <vt:lpstr>Byzer + OpenMLDB 全链路 Demo</vt:lpstr>
      <vt:lpstr>PowerPoint Presentation</vt:lpstr>
      <vt:lpstr>Byzer 开源社区</vt:lpstr>
      <vt:lpstr>Contact us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INTELLIGENCT INTELLIGE DATA CLOUD</dc:title>
  <dc:creator>Shang Tong</dc:creator>
  <cp:lastModifiedBy>Qi Lin</cp:lastModifiedBy>
  <cp:revision>41</cp:revision>
  <dcterms:created xsi:type="dcterms:W3CDTF">2022-07-05T05:58:21Z</dcterms:created>
  <dcterms:modified xsi:type="dcterms:W3CDTF">2022-07-06T10:11:38Z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0x010100A9EF6D37DD43D9419A92D6417046D930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  <property fmtid="{D5CDD505-2E9C-101B-9397-08002B2CF9AE}" pid="8" name="ComplianceAssetId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MediaServiceImageTags">
    <vt:lpwstr/>
  </property>
  <property fmtid="{D5CDD505-2E9C-101B-9397-08002B2CF9AE}" pid="12" name="KSOProductBuildVer">
    <vt:lpwstr>2052-3.3.0.5120</vt:lpwstr>
  </property>
</Properties>
</file>