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3"/>
  </p:sldMasterIdLst>
  <p:notesMasterIdLst>
    <p:notesMasterId r:id="rId5"/>
  </p:notesMasterIdLst>
  <p:sldIdLst>
    <p:sldId id="256" r:id="rId4"/>
    <p:sldId id="274" r:id="rId6"/>
    <p:sldId id="258" r:id="rId7"/>
    <p:sldId id="1738" r:id="rId8"/>
    <p:sldId id="281" r:id="rId9"/>
    <p:sldId id="1702" r:id="rId10"/>
    <p:sldId id="1739" r:id="rId11"/>
    <p:sldId id="1740" r:id="rId12"/>
    <p:sldId id="1741" r:id="rId13"/>
    <p:sldId id="1742" r:id="rId14"/>
    <p:sldId id="1743" r:id="rId15"/>
    <p:sldId id="1744" r:id="rId16"/>
    <p:sldId id="1745" r:id="rId17"/>
    <p:sldId id="1746" r:id="rId18"/>
    <p:sldId id="1747" r:id="rId19"/>
    <p:sldId id="1748" r:id="rId20"/>
    <p:sldId id="1751" r:id="rId21"/>
    <p:sldId id="1750" r:id="rId22"/>
    <p:sldId id="1752" r:id="rId23"/>
    <p:sldId id="1753" r:id="rId24"/>
    <p:sldId id="292" r:id="rId25"/>
    <p:sldId id="1749" r:id="rId26"/>
    <p:sldId id="261"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Bobbie" initials="L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9E0"/>
    <a:srgbClr val="2A9CA2"/>
    <a:srgbClr val="258A8F"/>
    <a:srgbClr val="2283CD"/>
    <a:srgbClr val="E71D3A"/>
    <a:srgbClr val="18BCE2"/>
    <a:srgbClr val="55BEC9"/>
    <a:srgbClr val="1561D6"/>
    <a:srgbClr val="0F3453"/>
    <a:srgbClr val="1F3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1" autoAdjust="0"/>
    <p:restoredTop sz="96374" autoAdjust="0"/>
  </p:normalViewPr>
  <p:slideViewPr>
    <p:cSldViewPr snapToGrid="0">
      <p:cViewPr varScale="1">
        <p:scale>
          <a:sx n="90" d="100"/>
          <a:sy n="90" d="100"/>
        </p:scale>
        <p:origin x="328" y="200"/>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gs" Target="tags/tag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超宽带定位系统通常包括UWB接收器、参考标签和其他标签。超宽带技术通过发送纳秒级及其以下的超窄脉冲来传输数据，可以获得GHz级的数据带宽，发射功率较低，无载波[33]。因为其高带宽，理论上基于TOA或TDOA方法实现厘米级的定位。Ubisense是发布于2011年采用TDOA和AOA的室内定位系统，定位精度可达15cm，测距范围达到50m[34]。但UWB系统较高的系统建设成本阻碍了其普及推广。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r>
              <a:rPr lang="zh-CN" altLang="en-US">
                <a:sym typeface="+mn-ea"/>
              </a:rPr>
              <a:t>Hile和Borriello使用照相手机比对图像和楼层平面图，达到了30cm的定位精度[19]。Sjö使用一个低分辨率相机基于参考图像实现SLAM(Simultaneous Localization And Mapping)算法，达到了亚米级的定位精度[20]。Mulloni使用条形码作为参考点标记，实现了厘米到分米级的定位精度[21]。Tilch和Mautz使用一个移动相机和激光仪作投影，定位精度可达到亚毫米级[22]。LiuT.使用一个6自由度惯性测量单元(Inertial Measurement Unit, IMU)和两个激光扫描器获取位置，平均定位精度达到行走距离的1%[23]。</a:t>
            </a:r>
            <a:r>
              <a:rPr lang="zh-CN" altLang="en-US"/>
              <a:t>[19]    Hile H, Borriello G. Positioning and orientation in indoor environments using camera phones[J]. IEEE Computer Graphics and Applications, 2008, 28(4).</a:t>
            </a:r>
            <a:endParaRPr lang="zh-CN" altLang="en-US"/>
          </a:p>
          <a:p>
            <a:r>
              <a:rPr lang="zh-CN" altLang="en-US"/>
              <a:t>[20]    Kragic D. Object Search and Localization for an Indoor Mobile Robot.[J]. Journal of Computing &amp; Information Technology, 2009, 17(1):67-80.</a:t>
            </a:r>
            <a:endParaRPr lang="zh-CN" altLang="en-US"/>
          </a:p>
          <a:p>
            <a:r>
              <a:rPr lang="zh-CN" altLang="en-US"/>
              <a:t>[21]    Mulloni A, Wagner D, Barakonyi I, et al. Indoor Positioning and Navigation with Camera Phones[J]. IEEE Pervasive Computing, 2009, 8(2):22-31.</a:t>
            </a:r>
            <a:endParaRPr lang="zh-CN" altLang="en-US"/>
          </a:p>
          <a:p>
            <a:r>
              <a:rPr lang="zh-CN" altLang="en-US"/>
              <a:t>[22]    Tilch S, Mautz R. Development of a new laser-based, optical indoor positioning system[J]. International Archives of the Photogrammetry, Remote Sensing and Spatial Information Sciences Commission, 2010, 1501: 575-580.</a:t>
            </a:r>
            <a:endParaRPr lang="zh-CN" altLang="en-US"/>
          </a:p>
          <a:p>
            <a:r>
              <a:rPr lang="zh-CN" altLang="en-US"/>
              <a:t>[23]    Liu T, Carlberg M, Chen G, et al. Indoor localization and visualization using a human-operated backpack system[C]//Indoor Positioning and Indoor Navigation (IPIN), 2010 International Conference on. IEEE, 2010: 1-10.</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系统非常复杂，运算量特别巨大，对目标物体无几何约束要求，应用场合受限，成本很高。</a:t>
            </a:r>
            <a:endParaRPr lang="zh-CN" altLang="en-US"/>
          </a:p>
          <a:p>
            <a:endParaRPr lang="zh-CN" altLang="en-US"/>
          </a:p>
          <a:p>
            <a:r>
              <a:rPr lang="zh-CN" altLang="en-US"/>
              <a:t>https://www.leiphone.com/news/201704/z87wjT8j9s94tMnG.html</a:t>
            </a:r>
            <a:endParaRPr lang="zh-CN" altLang="en-US"/>
          </a:p>
          <a:p>
            <a:endParaRPr lang="zh-CN" altLang="en-US"/>
          </a:p>
          <a:p>
            <a:r>
              <a:rPr lang="zh-CN" altLang="en-US"/>
              <a:t>多目定位(multiple camera)</a:t>
            </a:r>
            <a:endParaRPr lang="zh-CN" altLang="en-US"/>
          </a:p>
          <a:p>
            <a:r>
              <a:rPr lang="zh-CN" altLang="en-US"/>
              <a:t>系统非常复杂，运算量特别巨大，对目标物体无几何约束要求，应用场合受限，成本很高。</a:t>
            </a:r>
            <a:endParaRPr lang="zh-CN" altLang="en-US"/>
          </a:p>
          <a:p>
            <a:endParaRPr lang="zh-CN" altLang="en-US"/>
          </a:p>
          <a:p>
            <a:r>
              <a:rPr lang="zh-CN" altLang="en-US"/>
              <a:t>目前关于双目定位的研究与市场应用相对比较多，而单目定位则相对比较少，所以，今天我就重点讲下单目定位。</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基于两帧或多帧的定位方法的关键在于实现多帧投影图像之间的对应特征元素匹配，如SLAM。</a:t>
            </a:r>
            <a:endParaRPr lang="zh-CN" altLang="en-US">
              <a:sym typeface="+mn-ea"/>
            </a:endParaRPr>
          </a:p>
          <a:p>
            <a:r>
              <a:rPr lang="zh-CN" altLang="en-US">
                <a:sym typeface="+mn-ea"/>
              </a:rPr>
              <a:t>P-n-P，即Perspective-n-Points，指给定世界（刚体）坐标系下的n个3d坐标点，以及这些点在图像中的2d投影坐标，求解世界（刚体）相对相机的姿态和位置（求解R,t)。要想求解出世界（刚体）相对相机的姿态和位置，必须知道至少4个点，也就是n要大于等于4，当然这是必要条件，不是充分条件，充分必要条件是n等于6。</a:t>
            </a:r>
            <a:endParaRPr lang="zh-CN" altLang="en-US"/>
          </a:p>
          <a:p>
            <a:endParaRPr lang="en-US" altLang="zh-CN"/>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所谓3DOF，就是3自由度，是指物体具备在X、Y、Z 三轴上旋转的能力。常规方法是使用陀螺仪来捕捉用户头部旋转，并呈现全景画面中相对应的部分，从而使用户在视觉上拥有被场景包裹的感受，实现基础的视觉沉浸。</a:t>
            </a:r>
            <a:endParaRPr lang="zh-CN" altLang="en-US"/>
          </a:p>
          <a:p>
            <a:endParaRPr lang="zh-CN" altLang="en-US"/>
          </a:p>
          <a:p>
            <a:r>
              <a:rPr lang="zh-CN" altLang="en-US">
                <a:sym typeface="+mn-ea"/>
              </a:rPr>
              <a:t>在3DOF的VR体验中，一切观察的基点都来源于头部的视角，用户就像一个被装在电线杆上可以任意旋转的摄像头。无论你是顶天立地的壮汉还是娇小玲珑的妹子，你的视角都会被强行拉回在预设的高度——3DOF中，众生平等。</a:t>
            </a:r>
            <a:endParaRPr lang="zh-CN" altLang="en-US"/>
          </a:p>
          <a:p>
            <a:endParaRPr lang="zh-CN" altLang="en-US"/>
          </a:p>
          <a:p>
            <a:endParaRPr lang="zh-CN" altLang="en-US"/>
          </a:p>
          <a:p>
            <a:r>
              <a:rPr lang="zh-CN" altLang="en-US"/>
              <a:t>DOF就是6自由度，除了具备在X、Y、Z 三轴上旋转的能力之外，也具备在X、Y、Z三轴上移动的能力。这样一来，6DOF的VR设备就几乎可以模拟所有的头部动态。并且，利用位移数据，也可以标定用户身高，让用户从视觉上感知目标物体的实际高度，让场景更真实。这在多人VR互动内容中，是极其重要的一点。</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r>
              <a:rPr lang="zh-CN" altLang="en-US"/>
              <a:t>https://icyxue.xyz/post/19e16675/   技术方案</a:t>
            </a:r>
            <a:endParaRPr lang="zh-CN" altLang="en-US"/>
          </a:p>
          <a:p>
            <a:endParaRPr lang="zh-CN" altLang="en-US"/>
          </a:p>
          <a:p>
            <a:r>
              <a:rPr lang="zh-CN" altLang="en-US"/>
              <a:t>目前的室内定位尚无完美平衡精度、安装和运维、易用性三者的解决方案。</a:t>
            </a:r>
            <a:endParaRPr lang="zh-CN" altLang="en-US"/>
          </a:p>
          <a:p>
            <a:r>
              <a:rPr lang="zh-CN" altLang="en-US"/>
              <a:t>室内定位市场尚无垄断性解决方案提供商，但各大科技巨头均有布局。</a:t>
            </a:r>
            <a:endParaRPr lang="zh-CN" altLang="en-US"/>
          </a:p>
          <a:p>
            <a:r>
              <a:rPr lang="zh-CN" altLang="en-US"/>
              <a:t>国内的室内定位市场首先还是要关注需求更为刚性的专用场地，待技术成本下降后再转移到通用性场地服务。</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基于IEEE802.11b标准的无线局域网已在人们的生活场所大量部署，使用WLAN信号定位的优势在于不需要部署额外设备，定位成本低，信号覆盖范围大，适用性强，利于普及推广[9]。</a:t>
            </a:r>
            <a:endParaRPr lang="zh-CN" altLang="en-US"/>
          </a:p>
          <a:p>
            <a:r>
              <a:rPr lang="zh-CN" altLang="en-US"/>
              <a:t>基于RSSI的指纹定位法是目前主流的WLAN定位方法[29]，定位精度取决于校准点的密度，从2m到10m不等。同时基于TOA测距的定位方法由于多径效应和时钟分辨率低定位效果较差[30]，而基于RSSI测距的定位方法由于信号衰减与距离的关系在不同环境和设备条件下都有改变，定位结果也不理想。</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蓝牙和ZigBee技术类似，有部分重合频段，且两者定位技术均基于短距离低功耗通信协议：ZigBee是基于IEEE802.15.4标准的低功耗局域网协议；目前蓝牙定位主要使用蓝牙4.0规范，是基于低功耗蓝牙技术(Bluetooth Low Energy, BLE)。两者都具有近距离、低功耗、低成本的特点[46][47]。ZigBee（蓝牙）的定位均通过在室内环境中布置静态参考点(蓝牙beacon)，可以实现基于邻近探测法、质心法[48]、多边定位和指纹定位的定位系统[49][50]。定位精度主要取决于基础设施的部署密度。2016年发布的蓝牙5.0协议支持BLE Direction Finding的 Angle of Arrival（AoA）和Angle of Departure（AoD）参数估计，这些参数将为1m以内的室内定位提供技术支撑</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惯性导航系统(Inertial Navigation System, INS)广泛应用于制导武器、舰艇、火箭、飞机和车辆等的导航与跟踪，其核心组件IMU，由三个正交的单轴加速度计和三个正交的陀螺仪组成。随着微机电技术的发展，传感器尺寸变小，成本降低，同时加入磁力计，被广泛应用于行人导航[35]。</a:t>
            </a:r>
            <a:endParaRPr lang="zh-CN" altLang="en-US"/>
          </a:p>
          <a:p>
            <a:r>
              <a:rPr lang="zh-CN" altLang="en-US"/>
              <a:t>惯性导航基于航位推算方法实现，因此随着时间会产生累积误差，其定位精度取决于传感器质量和传感器安放位置[36]。绑在脚上的惯性导航可采用零速校正限制漂移实现定位误差小于行走距离的1%，而安放在其他位置则定位误差常常大于1%。随着智能手机的普及和微机电器件的发展，基于智能手机的惯性导航成为研究热点[37][38][39][40]。</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代建筑物基本都具有钢筋混凝土结构，这些建筑物墙体内部的金属结构会对室内的地磁场产生很大影响，而室内的电气设备也会对磁场产生影响。同时室内磁场具有较强的稳定性[41]。故室内地磁场是一种可运用于室内定位导航的有效信息源。地磁定位，是指利用地磁场特征的特异性获取位置信息的技术方案[42]。定位方法主要采用指纹定位的方法。由于原有磁场信息，故成本相比其他定位技术更低，但仍需要人工建立数据库。IndoorAtlas的地磁定位方案是其中代表，定位精度已能达到1~2米[43]。</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11.jpeg"/><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304" name="组合 303"/>
          <p:cNvGrpSpPr/>
          <p:nvPr userDrawn="1"/>
        </p:nvGrpSpPr>
        <p:grpSpPr>
          <a:xfrm>
            <a:off x="2416768" y="3809763"/>
            <a:ext cx="7358464" cy="2699894"/>
            <a:chOff x="675908" y="693106"/>
            <a:chExt cx="9053516" cy="3321826"/>
          </a:xfrm>
        </p:grpSpPr>
        <p:sp>
          <p:nvSpPr>
            <p:cNvPr id="305" name="文本框 304"/>
            <p:cNvSpPr txBox="1"/>
            <p:nvPr/>
          </p:nvSpPr>
          <p:spPr>
            <a:xfrm>
              <a:off x="675908"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2</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6" name="文本框 305"/>
            <p:cNvSpPr txBox="1"/>
            <p:nvPr/>
          </p:nvSpPr>
          <p:spPr>
            <a:xfrm>
              <a:off x="2770637"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0</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7" name="文本框 306"/>
            <p:cNvSpPr txBox="1"/>
            <p:nvPr/>
          </p:nvSpPr>
          <p:spPr>
            <a:xfrm>
              <a:off x="4511824"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1</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8" name="文本框 307"/>
            <p:cNvSpPr txBox="1"/>
            <p:nvPr/>
          </p:nvSpPr>
          <p:spPr>
            <a:xfrm>
              <a:off x="6960096"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8</a:t>
              </a:r>
              <a:endParaRPr lang="zh-CN" altLang="en-US" sz="9600" dirty="0">
                <a:solidFill>
                  <a:schemeClr val="accent2">
                    <a:lumMod val="60000"/>
                    <a:lumOff val="40000"/>
                    <a:alpha val="33000"/>
                  </a:schemeClr>
                </a:solidFill>
                <a:latin typeface="Impact" panose="020B0806030902050204" pitchFamily="34" charset="0"/>
              </a:endParaRPr>
            </a:p>
          </p:txBody>
        </p:sp>
      </p:grpSp>
      <p:grpSp>
        <p:nvGrpSpPr>
          <p:cNvPr id="156" name="组合 155"/>
          <p:cNvGrpSpPr/>
          <p:nvPr userDrawn="1"/>
        </p:nvGrpSpPr>
        <p:grpSpPr>
          <a:xfrm>
            <a:off x="1952528" y="2604407"/>
            <a:ext cx="8286944" cy="3905250"/>
            <a:chOff x="5275263" y="2190750"/>
            <a:chExt cx="6599238" cy="3109913"/>
          </a:xfrm>
        </p:grpSpPr>
        <p:sp>
          <p:nvSpPr>
            <p:cNvPr id="157" name="Freeform 5"/>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8" name="Freeform 6"/>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9" name="Freeform 7"/>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0" name="Freeform 8"/>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1" name="Freeform 9"/>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0"/>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Rectangle 11"/>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4" name="Freeform 12"/>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5" name="Freeform 13"/>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6" name="Freeform 14"/>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7" name="Freeform 15"/>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8" name="Line 16"/>
            <p:cNvSpPr>
              <a:spLocks noChangeShapeType="1"/>
            </p:cNvSpPr>
            <p:nvPr/>
          </p:nvSpPr>
          <p:spPr bwMode="auto">
            <a:xfrm flipH="1" flipV="1">
              <a:off x="7164388" y="5014913"/>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9" name="Freeform 17"/>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0" name="Line 18"/>
            <p:cNvSpPr>
              <a:spLocks noChangeShapeType="1"/>
            </p:cNvSpPr>
            <p:nvPr/>
          </p:nvSpPr>
          <p:spPr bwMode="auto">
            <a:xfrm>
              <a:off x="7966075" y="5153025"/>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1" name="Freeform 19"/>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2" name="Freeform 20"/>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1"/>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22"/>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5" name="Freeform 23"/>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6" name="Oval 24"/>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7" name="Freeform 25"/>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6"/>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9" name="Freeform 27"/>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0" name="Freeform 28"/>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1" name="Freeform 29"/>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2" name="Freeform 30"/>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3" name="Freeform 31"/>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4" name="Freeform 32"/>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Line 33"/>
            <p:cNvSpPr>
              <a:spLocks noChangeShapeType="1"/>
            </p:cNvSpPr>
            <p:nvPr/>
          </p:nvSpPr>
          <p:spPr bwMode="auto">
            <a:xfrm>
              <a:off x="9334500" y="3733800"/>
              <a:ext cx="153988" cy="619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6" name="Freeform 34"/>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Line 35"/>
            <p:cNvSpPr>
              <a:spLocks noChangeShapeType="1"/>
            </p:cNvSpPr>
            <p:nvPr/>
          </p:nvSpPr>
          <p:spPr bwMode="auto">
            <a:xfrm>
              <a:off x="9653588" y="3859213"/>
              <a:ext cx="153988" cy="587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8" name="Freeform 36"/>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9" name="Freeform 37"/>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0" name="Freeform 38"/>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1" name="Freeform 39"/>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2" name="Freeform 40"/>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3" name="Freeform 41"/>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4" name="Freeform 42"/>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5" name="Freeform 43"/>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6" name="Freeform 44"/>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7" name="Freeform 45"/>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8" name="Freeform 46"/>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9" name="Freeform 47"/>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0" name="Freeform 48"/>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1" name="Freeform 49"/>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2" name="Freeform 50"/>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3" name="Freeform 51"/>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4" name="Freeform 52"/>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5" name="Freeform 53"/>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6" name="Freeform 54"/>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7" name="Freeform 55"/>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8" name="Freeform 56"/>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9" name="Freeform 57"/>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0" name="Freeform 58"/>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1" name="Freeform 59"/>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2" name="Freeform 60"/>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3" name="Freeform 61"/>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4" name="Freeform 62"/>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5" name="Freeform 63"/>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6" name="Freeform 64"/>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7" name="Freeform 65"/>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8" name="Freeform 66"/>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9" name="Freeform 67"/>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0" name="Freeform 68"/>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1" name="Freeform 69"/>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2" name="Freeform 70"/>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3" name="Freeform 71"/>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4" name="Freeform 72"/>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5" name="Freeform 73"/>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6" name="Freeform 74"/>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7" name="Freeform 75"/>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8" name="Freeform 76"/>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9" name="Freeform 77"/>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78"/>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1" name="Freeform 79"/>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32" name="Freeform 80"/>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3" name="Line 81"/>
            <p:cNvSpPr>
              <a:spLocks noChangeShapeType="1"/>
            </p:cNvSpPr>
            <p:nvPr/>
          </p:nvSpPr>
          <p:spPr bwMode="auto">
            <a:xfrm>
              <a:off x="7337425" y="2614613"/>
              <a:ext cx="15875"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4" name="Freeform 82"/>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35" name="Freeform 83"/>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6" name="Line 84"/>
            <p:cNvSpPr>
              <a:spLocks noChangeShapeType="1"/>
            </p:cNvSpPr>
            <p:nvPr/>
          </p:nvSpPr>
          <p:spPr bwMode="auto">
            <a:xfrm>
              <a:off x="7112000" y="2917825"/>
              <a:ext cx="228600"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7" name="Line 85"/>
            <p:cNvSpPr>
              <a:spLocks noChangeShapeType="1"/>
            </p:cNvSpPr>
            <p:nvPr/>
          </p:nvSpPr>
          <p:spPr bwMode="auto">
            <a:xfrm>
              <a:off x="8031163" y="2608263"/>
              <a:ext cx="230188"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8" name="Line 86"/>
            <p:cNvSpPr>
              <a:spLocks noChangeShapeType="1"/>
            </p:cNvSpPr>
            <p:nvPr/>
          </p:nvSpPr>
          <p:spPr bwMode="auto">
            <a:xfrm flipV="1">
              <a:off x="7135813" y="2681288"/>
              <a:ext cx="919163"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9" name="Line 87"/>
            <p:cNvSpPr>
              <a:spLocks noChangeShapeType="1"/>
            </p:cNvSpPr>
            <p:nvPr/>
          </p:nvSpPr>
          <p:spPr bwMode="auto">
            <a:xfrm flipV="1">
              <a:off x="7316788" y="3222625"/>
              <a:ext cx="920750"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0" name="Line 88"/>
            <p:cNvSpPr>
              <a:spLocks noChangeShapeType="1"/>
            </p:cNvSpPr>
            <p:nvPr/>
          </p:nvSpPr>
          <p:spPr bwMode="auto">
            <a:xfrm flipH="1">
              <a:off x="7278688" y="3370263"/>
              <a:ext cx="147638"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1" name="Line 89"/>
            <p:cNvSpPr>
              <a:spLocks noChangeShapeType="1"/>
            </p:cNvSpPr>
            <p:nvPr/>
          </p:nvSpPr>
          <p:spPr bwMode="auto">
            <a:xfrm flipH="1">
              <a:off x="7243763" y="3263900"/>
              <a:ext cx="147638"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2" name="Line 90"/>
            <p:cNvSpPr>
              <a:spLocks noChangeShapeType="1"/>
            </p:cNvSpPr>
            <p:nvPr/>
          </p:nvSpPr>
          <p:spPr bwMode="auto">
            <a:xfrm flipH="1">
              <a:off x="7208838" y="3157538"/>
              <a:ext cx="146050"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3" name="Line 91"/>
            <p:cNvSpPr>
              <a:spLocks noChangeShapeType="1"/>
            </p:cNvSpPr>
            <p:nvPr/>
          </p:nvSpPr>
          <p:spPr bwMode="auto">
            <a:xfrm flipH="1">
              <a:off x="7172325" y="3054350"/>
              <a:ext cx="147638" cy="476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4" name="Freeform 92"/>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5" name="Freeform 93"/>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46" name="Freeform 94"/>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47" name="Freeform 95"/>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48" name="Line 96"/>
            <p:cNvSpPr>
              <a:spLocks noChangeShapeType="1"/>
            </p:cNvSpPr>
            <p:nvPr/>
          </p:nvSpPr>
          <p:spPr bwMode="auto">
            <a:xfrm>
              <a:off x="7753350" y="419735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9" name="Line 97"/>
            <p:cNvSpPr>
              <a:spLocks noChangeShapeType="1"/>
            </p:cNvSpPr>
            <p:nvPr/>
          </p:nvSpPr>
          <p:spPr bwMode="auto">
            <a:xfrm>
              <a:off x="7731125" y="4291013"/>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0" name="Line 98"/>
            <p:cNvSpPr>
              <a:spLocks noChangeShapeType="1"/>
            </p:cNvSpPr>
            <p:nvPr/>
          </p:nvSpPr>
          <p:spPr bwMode="auto">
            <a:xfrm>
              <a:off x="7710488" y="4383088"/>
              <a:ext cx="414338" cy="968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1" name="Line 99"/>
            <p:cNvSpPr>
              <a:spLocks noChangeShapeType="1"/>
            </p:cNvSpPr>
            <p:nvPr/>
          </p:nvSpPr>
          <p:spPr bwMode="auto">
            <a:xfrm>
              <a:off x="7688263" y="4478338"/>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2" name="Line 100"/>
            <p:cNvSpPr>
              <a:spLocks noChangeShapeType="1"/>
            </p:cNvSpPr>
            <p:nvPr/>
          </p:nvSpPr>
          <p:spPr bwMode="auto">
            <a:xfrm>
              <a:off x="7667625" y="457200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3" name="Freeform 101"/>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4" name="Freeform 102"/>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5" name="Freeform 103"/>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6" name="Freeform 104"/>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7" name="Freeform 105"/>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8" name="Freeform 106"/>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9" name="Freeform 107"/>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0" name="Freeform 108"/>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1" name="Freeform 109"/>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2" name="Freeform 110"/>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3" name="Freeform 111"/>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4" name="Freeform 112"/>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5" name="Freeform 113"/>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6" name="Freeform 114"/>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7" name="Freeform 115"/>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8" name="Freeform 116"/>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9" name="Freeform 117"/>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0" name="Freeform 118"/>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1" name="Freeform 119"/>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2" name="Freeform 120"/>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3" name="Freeform 121"/>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4" name="Freeform 122"/>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5" name="Freeform 123"/>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6" name="Freeform 124"/>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7" name="Freeform 125"/>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8" name="Freeform 126"/>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9" name="Freeform 127"/>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0" name="Freeform 128"/>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1" name="Freeform 129"/>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Line 130"/>
            <p:cNvSpPr>
              <a:spLocks noChangeShapeType="1"/>
            </p:cNvSpPr>
            <p:nvPr/>
          </p:nvSpPr>
          <p:spPr bwMode="auto">
            <a:xfrm>
              <a:off x="6369050" y="3190875"/>
              <a:ext cx="88900" cy="460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3" name="Freeform 131"/>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Line 132"/>
            <p:cNvSpPr>
              <a:spLocks noChangeShapeType="1"/>
            </p:cNvSpPr>
            <p:nvPr/>
          </p:nvSpPr>
          <p:spPr bwMode="auto">
            <a:xfrm>
              <a:off x="6529388" y="3273425"/>
              <a:ext cx="203200" cy="10477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5" name="Freeform 133"/>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6" name="Freeform 134"/>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7" name="Freeform 135"/>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8" name="Freeform 136"/>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9" name="Freeform 137"/>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0" name="Freeform 138"/>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Line 139"/>
            <p:cNvSpPr>
              <a:spLocks noChangeShapeType="1"/>
            </p:cNvSpPr>
            <p:nvPr/>
          </p:nvSpPr>
          <p:spPr bwMode="auto">
            <a:xfrm flipH="1" flipV="1">
              <a:off x="7038975" y="2305050"/>
              <a:ext cx="52388" cy="1365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2" name="Freeform 140"/>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3" name="Freeform 141"/>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4" name="Freeform 142"/>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5" name="Line 143"/>
            <p:cNvSpPr>
              <a:spLocks noChangeShapeType="1"/>
            </p:cNvSpPr>
            <p:nvPr/>
          </p:nvSpPr>
          <p:spPr bwMode="auto">
            <a:xfrm>
              <a:off x="5448300" y="2619375"/>
              <a:ext cx="127000" cy="317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9801" name="副标题 2"/>
          <p:cNvSpPr>
            <a:spLocks noGrp="1"/>
          </p:cNvSpPr>
          <p:nvPr userDrawn="1">
            <p:ph type="subTitle" idx="1"/>
          </p:nvPr>
        </p:nvSpPr>
        <p:spPr>
          <a:xfrm>
            <a:off x="671513" y="2209384"/>
            <a:ext cx="10848976" cy="558799"/>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12" name="文本占位符 13"/>
          <p:cNvSpPr>
            <a:spLocks noGrp="1"/>
          </p:cNvSpPr>
          <p:nvPr userDrawn="1">
            <p:ph type="body" sz="quarter" idx="10" hasCustomPrompt="1"/>
          </p:nvPr>
        </p:nvSpPr>
        <p:spPr>
          <a:xfrm>
            <a:off x="669925" y="5594644"/>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669925" y="5901898"/>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2" name="标题 1"/>
          <p:cNvSpPr>
            <a:spLocks noGrp="1"/>
          </p:cNvSpPr>
          <p:nvPr userDrawn="1">
            <p:ph type="ctrTitle"/>
          </p:nvPr>
        </p:nvSpPr>
        <p:spPr>
          <a:xfrm>
            <a:off x="671513" y="1174344"/>
            <a:ext cx="10848976" cy="1010167"/>
          </a:xfrm>
        </p:spPr>
        <p:txBody>
          <a:bodyPr anchor="ctr">
            <a:normAutofit/>
          </a:bodyPr>
          <a:lstStyle>
            <a:lvl1pPr algn="ctr">
              <a:defRPr sz="4000" b="1">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1174750" y="2070997"/>
            <a:ext cx="4535055" cy="656792"/>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1174750" y="2962933"/>
            <a:ext cx="4546600"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endParaRPr lang="en-US" altLang="zh-CN" dirty="0"/>
          </a:p>
        </p:txBody>
      </p:sp>
      <p:cxnSp>
        <p:nvCxnSpPr>
          <p:cNvPr id="13" name="直接连接符 12"/>
          <p:cNvCxnSpPr/>
          <p:nvPr userDrawn="1"/>
        </p:nvCxnSpPr>
        <p:spPr>
          <a:xfrm>
            <a:off x="6857460" y="462852"/>
            <a:ext cx="5334540" cy="245451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任意多边形: 形状 13"/>
          <p:cNvSpPr/>
          <p:nvPr userDrawn="1"/>
        </p:nvSpPr>
        <p:spPr>
          <a:xfrm>
            <a:off x="6273129" y="1"/>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userDrawn="1"/>
        </p:nvCxnSpPr>
        <p:spPr>
          <a:xfrm>
            <a:off x="5863771" y="0"/>
            <a:ext cx="771417" cy="35494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7837714" y="0"/>
            <a:ext cx="3753817" cy="17272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10740571" y="1553029"/>
            <a:ext cx="1451429" cy="667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userDrawn="1"/>
        </p:nvGrpSpPr>
        <p:grpSpPr>
          <a:xfrm flipH="1" flipV="1">
            <a:off x="-2" y="4876799"/>
            <a:ext cx="3323771" cy="1981199"/>
            <a:chOff x="5167085" y="0"/>
            <a:chExt cx="7024915" cy="3018971"/>
          </a:xfrm>
          <a:solidFill>
            <a:schemeClr val="accent6">
              <a:lumMod val="60000"/>
              <a:lumOff val="40000"/>
            </a:schemeClr>
          </a:solidFill>
        </p:grpSpPr>
        <p:cxnSp>
          <p:nvCxnSpPr>
            <p:cNvPr id="19" name="直接连接符 18"/>
            <p:cNvCxnSpPr/>
            <p:nvPr/>
          </p:nvCxnSpPr>
          <p:spPr>
            <a:xfrm>
              <a:off x="6270171" y="478971"/>
              <a:ext cx="5921829" cy="2540000"/>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任意多边形: 形状 21"/>
            <p:cNvSpPr/>
            <p:nvPr/>
          </p:nvSpPr>
          <p:spPr>
            <a:xfrm>
              <a:off x="5621510" y="1"/>
              <a:ext cx="6570490" cy="2798314"/>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5167085" y="0"/>
              <a:ext cx="856344" cy="367304"/>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1289049" y="1130300"/>
            <a:ext cx="4127502" cy="1458321"/>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a:t>Conclusion</a:t>
            </a:r>
            <a:endParaRPr lang="zh-CN" altLang="en-US" dirty="0"/>
          </a:p>
        </p:txBody>
      </p:sp>
      <p:sp>
        <p:nvSpPr>
          <p:cNvPr id="14" name="文本占位符 62"/>
          <p:cNvSpPr>
            <a:spLocks noGrp="1"/>
          </p:cNvSpPr>
          <p:nvPr userDrawn="1">
            <p:ph type="body" sz="quarter" idx="17" hasCustomPrompt="1"/>
          </p:nvPr>
        </p:nvSpPr>
        <p:spPr>
          <a:xfrm>
            <a:off x="6775449" y="1404362"/>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userDrawn="1">
            <p:ph type="body" sz="quarter" idx="18" hasCustomPrompt="1"/>
          </p:nvPr>
        </p:nvSpPr>
        <p:spPr>
          <a:xfrm>
            <a:off x="6775449" y="1719996"/>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24" name="组合 23"/>
          <p:cNvGrpSpPr/>
          <p:nvPr userDrawn="1"/>
        </p:nvGrpSpPr>
        <p:grpSpPr>
          <a:xfrm rot="10800000">
            <a:off x="910771" y="2574749"/>
            <a:ext cx="8324850" cy="3923113"/>
            <a:chOff x="5275263" y="2190750"/>
            <a:chExt cx="6599238" cy="3109913"/>
          </a:xfrm>
        </p:grpSpPr>
        <p:sp>
          <p:nvSpPr>
            <p:cNvPr id="25" name="Freeform 5"/>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Freeform 6"/>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7"/>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 name="Freeform 8"/>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 name="Freeform 9"/>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11"/>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Freeform 12"/>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8" name="Line 16"/>
            <p:cNvSpPr>
              <a:spLocks noChangeShapeType="1"/>
            </p:cNvSpPr>
            <p:nvPr/>
          </p:nvSpPr>
          <p:spPr bwMode="auto">
            <a:xfrm flipH="1" flipV="1">
              <a:off x="7164388" y="5014913"/>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0" name="Line 18"/>
            <p:cNvSpPr>
              <a:spLocks noChangeShapeType="1"/>
            </p:cNvSpPr>
            <p:nvPr/>
          </p:nvSpPr>
          <p:spPr bwMode="auto">
            <a:xfrm>
              <a:off x="7966075" y="5153025"/>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Freeform 19"/>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Freeform 20"/>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1"/>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22"/>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5" name="Freeform 23"/>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6" name="Oval 24"/>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9" name="Freeform 27"/>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0" name="Freeform 28"/>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Line 33"/>
            <p:cNvSpPr>
              <a:spLocks noChangeShapeType="1"/>
            </p:cNvSpPr>
            <p:nvPr/>
          </p:nvSpPr>
          <p:spPr bwMode="auto">
            <a:xfrm>
              <a:off x="9334500" y="3733800"/>
              <a:ext cx="153988" cy="619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35"/>
            <p:cNvSpPr>
              <a:spLocks noChangeShapeType="1"/>
            </p:cNvSpPr>
            <p:nvPr/>
          </p:nvSpPr>
          <p:spPr bwMode="auto">
            <a:xfrm>
              <a:off x="9653588" y="3859213"/>
              <a:ext cx="153988" cy="587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9" name="Freeform 37"/>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0" name="Freeform 38"/>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1" name="Freeform 39"/>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2" name="Freeform 40"/>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3" name="Freeform 41"/>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4" name="Freeform 42"/>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5" name="Freeform 43"/>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6" name="Freeform 44"/>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7" name="Freeform 45"/>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8" name="Freeform 46"/>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9" name="Freeform 47"/>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0" name="Freeform 48"/>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1" name="Freeform 49"/>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2" name="Freeform 50"/>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3" name="Freeform 51"/>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4" name="Freeform 52"/>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5" name="Freeform 53"/>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6" name="Freeform 54"/>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7" name="Freeform 55"/>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8" name="Freeform 56"/>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9" name="Freeform 57"/>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0" name="Freeform 58"/>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1" name="Freeform 59"/>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2" name="Freeform 60"/>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3" name="Freeform 61"/>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4" name="Freeform 62"/>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5" name="Freeform 63"/>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6" name="Freeform 64"/>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7" name="Freeform 65"/>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8" name="Freeform 66"/>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9" name="Freeform 67"/>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0" name="Freeform 68"/>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1" name="Freeform 69"/>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2" name="Freeform 70"/>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3" name="Freeform 71"/>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4" name="Freeform 72"/>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5" name="Freeform 73"/>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6" name="Freeform 74"/>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7" name="Freeform 75"/>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8" name="Freeform 76"/>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9" name="Freeform 77"/>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8"/>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79"/>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02" name="Freeform 80"/>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Line 81"/>
            <p:cNvSpPr>
              <a:spLocks noChangeShapeType="1"/>
            </p:cNvSpPr>
            <p:nvPr/>
          </p:nvSpPr>
          <p:spPr bwMode="auto">
            <a:xfrm>
              <a:off x="7337425" y="2614613"/>
              <a:ext cx="15875"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4" name="Freeform 82"/>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05" name="Freeform 83"/>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6" name="Line 84"/>
            <p:cNvSpPr>
              <a:spLocks noChangeShapeType="1"/>
            </p:cNvSpPr>
            <p:nvPr/>
          </p:nvSpPr>
          <p:spPr bwMode="auto">
            <a:xfrm>
              <a:off x="7112000" y="2917825"/>
              <a:ext cx="228600"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7" name="Line 85"/>
            <p:cNvSpPr>
              <a:spLocks noChangeShapeType="1"/>
            </p:cNvSpPr>
            <p:nvPr/>
          </p:nvSpPr>
          <p:spPr bwMode="auto">
            <a:xfrm>
              <a:off x="8031163" y="2608263"/>
              <a:ext cx="230188"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8" name="Line 86"/>
            <p:cNvSpPr>
              <a:spLocks noChangeShapeType="1"/>
            </p:cNvSpPr>
            <p:nvPr/>
          </p:nvSpPr>
          <p:spPr bwMode="auto">
            <a:xfrm flipV="1">
              <a:off x="7135813" y="2681288"/>
              <a:ext cx="919163"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9" name="Line 87"/>
            <p:cNvSpPr>
              <a:spLocks noChangeShapeType="1"/>
            </p:cNvSpPr>
            <p:nvPr/>
          </p:nvSpPr>
          <p:spPr bwMode="auto">
            <a:xfrm flipV="1">
              <a:off x="7316788" y="3222625"/>
              <a:ext cx="920750"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0" name="Line 88"/>
            <p:cNvSpPr>
              <a:spLocks noChangeShapeType="1"/>
            </p:cNvSpPr>
            <p:nvPr/>
          </p:nvSpPr>
          <p:spPr bwMode="auto">
            <a:xfrm flipH="1">
              <a:off x="7278688" y="3370263"/>
              <a:ext cx="147638"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1" name="Line 89"/>
            <p:cNvSpPr>
              <a:spLocks noChangeShapeType="1"/>
            </p:cNvSpPr>
            <p:nvPr/>
          </p:nvSpPr>
          <p:spPr bwMode="auto">
            <a:xfrm flipH="1">
              <a:off x="7243763" y="3263900"/>
              <a:ext cx="147638"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2" name="Line 90"/>
            <p:cNvSpPr>
              <a:spLocks noChangeShapeType="1"/>
            </p:cNvSpPr>
            <p:nvPr/>
          </p:nvSpPr>
          <p:spPr bwMode="auto">
            <a:xfrm flipH="1">
              <a:off x="7208838" y="3157538"/>
              <a:ext cx="146050"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3" name="Line 91"/>
            <p:cNvSpPr>
              <a:spLocks noChangeShapeType="1"/>
            </p:cNvSpPr>
            <p:nvPr/>
          </p:nvSpPr>
          <p:spPr bwMode="auto">
            <a:xfrm flipH="1">
              <a:off x="7172325" y="3054350"/>
              <a:ext cx="147638" cy="476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4" name="Freeform 92"/>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Freeform 93"/>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16" name="Freeform 94"/>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17" name="Freeform 95"/>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18" name="Line 96"/>
            <p:cNvSpPr>
              <a:spLocks noChangeShapeType="1"/>
            </p:cNvSpPr>
            <p:nvPr/>
          </p:nvSpPr>
          <p:spPr bwMode="auto">
            <a:xfrm>
              <a:off x="7753350" y="419735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9" name="Line 97"/>
            <p:cNvSpPr>
              <a:spLocks noChangeShapeType="1"/>
            </p:cNvSpPr>
            <p:nvPr/>
          </p:nvSpPr>
          <p:spPr bwMode="auto">
            <a:xfrm>
              <a:off x="7731125" y="4291013"/>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0" name="Line 98"/>
            <p:cNvSpPr>
              <a:spLocks noChangeShapeType="1"/>
            </p:cNvSpPr>
            <p:nvPr/>
          </p:nvSpPr>
          <p:spPr bwMode="auto">
            <a:xfrm>
              <a:off x="7710488" y="4383088"/>
              <a:ext cx="414338" cy="968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1" name="Line 99"/>
            <p:cNvSpPr>
              <a:spLocks noChangeShapeType="1"/>
            </p:cNvSpPr>
            <p:nvPr/>
          </p:nvSpPr>
          <p:spPr bwMode="auto">
            <a:xfrm>
              <a:off x="7688263" y="4478338"/>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2" name="Line 100"/>
            <p:cNvSpPr>
              <a:spLocks noChangeShapeType="1"/>
            </p:cNvSpPr>
            <p:nvPr/>
          </p:nvSpPr>
          <p:spPr bwMode="auto">
            <a:xfrm>
              <a:off x="7667625" y="457200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3" name="Freeform 101"/>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4" name="Freeform 102"/>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5" name="Freeform 103"/>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6" name="Freeform 104"/>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7" name="Freeform 105"/>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8" name="Freeform 106"/>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9" name="Freeform 107"/>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0" name="Freeform 108"/>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1" name="Freeform 109"/>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2" name="Freeform 110"/>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3" name="Freeform 111"/>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12"/>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5" name="Freeform 113"/>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6" name="Freeform 114"/>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7" name="Freeform 115"/>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8" name="Freeform 116"/>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9" name="Freeform 117"/>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0" name="Freeform 118"/>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1" name="Freeform 119"/>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2" name="Freeform 120"/>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3" name="Freeform 121"/>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4" name="Freeform 122"/>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5" name="Freeform 123"/>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6" name="Freeform 124"/>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7" name="Freeform 125"/>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8" name="Freeform 126"/>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9" name="Freeform 127"/>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0" name="Freeform 128"/>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1" name="Freeform 129"/>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Line 130"/>
            <p:cNvSpPr>
              <a:spLocks noChangeShapeType="1"/>
            </p:cNvSpPr>
            <p:nvPr/>
          </p:nvSpPr>
          <p:spPr bwMode="auto">
            <a:xfrm>
              <a:off x="6369050" y="3190875"/>
              <a:ext cx="88900" cy="460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3" name="Freeform 131"/>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Line 132"/>
            <p:cNvSpPr>
              <a:spLocks noChangeShapeType="1"/>
            </p:cNvSpPr>
            <p:nvPr/>
          </p:nvSpPr>
          <p:spPr bwMode="auto">
            <a:xfrm>
              <a:off x="6529388" y="3273425"/>
              <a:ext cx="203200" cy="10477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5" name="Freeform 133"/>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6" name="Freeform 134"/>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7" name="Freeform 135"/>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8" name="Freeform 136"/>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9" name="Freeform 137"/>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60" name="Freeform 138"/>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Line 139"/>
            <p:cNvSpPr>
              <a:spLocks noChangeShapeType="1"/>
            </p:cNvSpPr>
            <p:nvPr/>
          </p:nvSpPr>
          <p:spPr bwMode="auto">
            <a:xfrm flipH="1" flipV="1">
              <a:off x="7038975" y="2305050"/>
              <a:ext cx="52388" cy="1365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2" name="Freeform 140"/>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3" name="Freeform 141"/>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4" name="Freeform 142"/>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5" name="Line 143"/>
            <p:cNvSpPr>
              <a:spLocks noChangeShapeType="1"/>
            </p:cNvSpPr>
            <p:nvPr/>
          </p:nvSpPr>
          <p:spPr bwMode="auto">
            <a:xfrm>
              <a:off x="5448300" y="2619375"/>
              <a:ext cx="127000" cy="317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nchor="t"/>
          <a:lstStyle/>
          <a:p>
            <a:r>
              <a:rPr lang="en-US" altLang="zh-CN" b="1" dirty="0"/>
              <a:t>Indoor Positioning</a:t>
            </a:r>
            <a:endParaRPr lang="en-US" altLang="zh-CN" b="1" dirty="0"/>
          </a:p>
        </p:txBody>
      </p:sp>
      <p:sp>
        <p:nvSpPr>
          <p:cNvPr id="4" name="标题 3"/>
          <p:cNvSpPr>
            <a:spLocks noGrp="1"/>
          </p:cNvSpPr>
          <p:nvPr>
            <p:ph type="ctrTitle"/>
          </p:nvPr>
        </p:nvSpPr>
        <p:spPr>
          <a:xfrm>
            <a:off x="671513" y="917169"/>
            <a:ext cx="10848976" cy="1010167"/>
          </a:xfrm>
        </p:spPr>
        <p:txBody>
          <a:bodyPr>
            <a:normAutofit/>
          </a:bodyPr>
          <a:lstStyle/>
          <a:p>
            <a:r>
              <a:rPr lang="zh-CN" altLang="en-US" sz="3600" dirty="0"/>
              <a:t>室内定位方案调研</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LED定位</a:t>
            </a:r>
            <a:endParaRPr lang="zh-CN" altLang="en-US"/>
          </a:p>
        </p:txBody>
      </p:sp>
      <p:sp>
        <p:nvSpPr>
          <p:cNvPr id="3" name="文本框 2"/>
          <p:cNvSpPr txBox="1"/>
          <p:nvPr/>
        </p:nvSpPr>
        <p:spPr>
          <a:xfrm>
            <a:off x="377825" y="1318895"/>
            <a:ext cx="7226300" cy="4523105"/>
          </a:xfrm>
          <a:prstGeom prst="rect">
            <a:avLst/>
          </a:prstGeom>
          <a:noFill/>
        </p:spPr>
        <p:txBody>
          <a:bodyPr wrap="square" rtlCol="0" anchor="t">
            <a:spAutoFit/>
          </a:bodyPr>
          <a:p>
            <a:r>
              <a:rPr lang="zh-CN" altLang="en-US"/>
              <a:t>LED定位利用天花板上安装的特殊LED灯泡，高频闪烁传递编码信息，手机前置摄像头接收灯光信号，解析定位。</a:t>
            </a:r>
            <a:endParaRPr lang="zh-CN" altLang="en-US"/>
          </a:p>
          <a:p>
            <a:endParaRPr lang="zh-CN" altLang="en-US"/>
          </a:p>
          <a:p>
            <a:r>
              <a:rPr lang="zh-CN" altLang="en-US"/>
              <a:t>定位精度：</a:t>
            </a:r>
            <a:endParaRPr lang="zh-CN" altLang="en-US"/>
          </a:p>
          <a:p>
            <a:r>
              <a:rPr lang="zh-CN" altLang="en-US"/>
              <a:t>典型约1米</a:t>
            </a:r>
            <a:endParaRPr lang="zh-CN" altLang="en-US"/>
          </a:p>
          <a:p>
            <a:r>
              <a:rPr lang="zh-CN" altLang="en-US"/>
              <a:t>优点：</a:t>
            </a:r>
            <a:endParaRPr lang="zh-CN" altLang="en-US"/>
          </a:p>
          <a:p>
            <a:r>
              <a:rPr lang="zh-CN" altLang="en-US"/>
              <a:t>可以直接用手机定位。</a:t>
            </a:r>
            <a:endParaRPr lang="zh-CN" altLang="en-US"/>
          </a:p>
          <a:p>
            <a:r>
              <a:rPr lang="zh-CN" altLang="en-US"/>
              <a:t>可以比WIFI和蓝牙定位精度更高。</a:t>
            </a:r>
            <a:endParaRPr lang="zh-CN" altLang="en-US"/>
          </a:p>
          <a:p>
            <a:r>
              <a:rPr lang="zh-CN" altLang="en-US"/>
              <a:t>缺点：</a:t>
            </a:r>
            <a:endParaRPr lang="zh-CN" altLang="en-US"/>
          </a:p>
          <a:p>
            <a:r>
              <a:rPr lang="zh-CN" altLang="en-US"/>
              <a:t>室内灯具的升级改造成本高，工作量大，灯有各种各样的规格不一定匹配。</a:t>
            </a:r>
            <a:endParaRPr lang="zh-CN" altLang="en-US"/>
          </a:p>
          <a:p>
            <a:r>
              <a:rPr lang="zh-CN" altLang="en-US"/>
              <a:t>要定位必须要开灯。</a:t>
            </a:r>
            <a:endParaRPr lang="zh-CN" altLang="en-US"/>
          </a:p>
          <a:p>
            <a:r>
              <a:rPr lang="zh-CN" altLang="en-US"/>
              <a:t>需要手机开启前置摄像头，较费电，有泄露隐私风险。</a:t>
            </a:r>
            <a:endParaRPr lang="zh-CN" altLang="en-US"/>
          </a:p>
          <a:p>
            <a:r>
              <a:rPr lang="zh-CN" altLang="en-US"/>
              <a:t>不易做反向定位。</a:t>
            </a:r>
            <a:endParaRPr lang="zh-CN" altLang="en-US"/>
          </a:p>
          <a:p>
            <a:r>
              <a:rPr lang="zh-CN" altLang="en-US"/>
              <a:t>通常要与蓝牙iBeacon方案结合才能做更多商业应用（例如靠近就推送优惠），而手机在口袋中无法定位，进一步影响推送效果。</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IMU定位</a:t>
            </a:r>
            <a:endParaRPr lang="zh-CN" altLang="en-US"/>
          </a:p>
        </p:txBody>
      </p:sp>
      <p:sp>
        <p:nvSpPr>
          <p:cNvPr id="3" name="文本框 2"/>
          <p:cNvSpPr txBox="1"/>
          <p:nvPr/>
        </p:nvSpPr>
        <p:spPr>
          <a:xfrm>
            <a:off x="527050" y="1302385"/>
            <a:ext cx="6515100" cy="5077460"/>
          </a:xfrm>
          <a:prstGeom prst="rect">
            <a:avLst/>
          </a:prstGeom>
          <a:noFill/>
        </p:spPr>
        <p:txBody>
          <a:bodyPr wrap="square" rtlCol="0" anchor="t">
            <a:spAutoFit/>
          </a:bodyPr>
          <a:p>
            <a:r>
              <a:rPr lang="zh-CN" altLang="en-US"/>
              <a:t>IMU定位利用加速度计+陀螺仪等惯性传感器，记录进入室内后的动作，完成定位。因为存在难以避免的累积误差，运动越久累积误差越大，所以这种方法很少独立用于室内定位。通常IMU定位作为多传感器融合定位的重要内容，与其它定位方式（例如WIFI、蓝牙等）配合使用。例如在能接收到蓝牙beacon的有效信号时，以蓝牙定位为准，否则以IMU定位为准，当蓝牙定位有效时同步对IMU进行误差归0校准。</a:t>
            </a:r>
            <a:endParaRPr lang="zh-CN" altLang="en-US"/>
          </a:p>
          <a:p>
            <a:endParaRPr lang="zh-CN" altLang="en-US"/>
          </a:p>
          <a:p>
            <a:r>
              <a:rPr lang="zh-CN" altLang="en-US"/>
              <a:t>定位精度：</a:t>
            </a:r>
            <a:endParaRPr lang="zh-CN" altLang="en-US"/>
          </a:p>
          <a:p>
            <a:r>
              <a:rPr lang="zh-CN" altLang="en-US"/>
              <a:t>有累积误差，运动越久，累积误差越大。</a:t>
            </a:r>
            <a:endParaRPr lang="zh-CN" altLang="en-US"/>
          </a:p>
          <a:p>
            <a:r>
              <a:rPr lang="zh-CN" altLang="en-US"/>
              <a:t>优点：</a:t>
            </a:r>
            <a:endParaRPr lang="zh-CN" altLang="en-US"/>
          </a:p>
          <a:p>
            <a:r>
              <a:rPr lang="zh-CN" altLang="en-US"/>
              <a:t>可以直接用手机定位。</a:t>
            </a:r>
            <a:endParaRPr lang="zh-CN" altLang="en-US"/>
          </a:p>
          <a:p>
            <a:r>
              <a:rPr lang="zh-CN" altLang="en-US"/>
              <a:t>不需要在室内部署基础设施。</a:t>
            </a:r>
            <a:endParaRPr lang="zh-CN" altLang="en-US"/>
          </a:p>
          <a:p>
            <a:r>
              <a:rPr lang="zh-CN" altLang="en-US"/>
              <a:t>缺点：</a:t>
            </a:r>
            <a:endParaRPr lang="zh-CN" altLang="en-US"/>
          </a:p>
          <a:p>
            <a:r>
              <a:rPr lang="zh-CN" altLang="en-US"/>
              <a:t>长时间、长距离运行后有累积误差，需要与其它定位技术结合应用。</a:t>
            </a:r>
            <a:endParaRPr lang="zh-CN" altLang="en-US"/>
          </a:p>
          <a:p>
            <a:r>
              <a:rPr lang="zh-CN" altLang="en-US"/>
              <a:t>因为CPU是间隔对传感器采样的，如果运动太快，可能会错过细节造成误差</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地磁定位</a:t>
            </a:r>
            <a:endParaRPr lang="zh-CN" altLang="en-US"/>
          </a:p>
        </p:txBody>
      </p:sp>
      <p:sp>
        <p:nvSpPr>
          <p:cNvPr id="3" name="文本框 2"/>
          <p:cNvSpPr txBox="1"/>
          <p:nvPr/>
        </p:nvSpPr>
        <p:spPr>
          <a:xfrm>
            <a:off x="587375" y="1292225"/>
            <a:ext cx="6778625" cy="5077460"/>
          </a:xfrm>
          <a:prstGeom prst="rect">
            <a:avLst/>
          </a:prstGeom>
          <a:noFill/>
        </p:spPr>
        <p:txBody>
          <a:bodyPr wrap="square" rtlCol="0" anchor="t">
            <a:spAutoFit/>
          </a:bodyPr>
          <a:p>
            <a:r>
              <a:rPr lang="zh-CN" altLang="en-US">
                <a:sym typeface="+mn-ea"/>
              </a:rPr>
              <a:t>地磁定位</a:t>
            </a:r>
            <a:r>
              <a:rPr lang="en-US" altLang="zh-CN">
                <a:sym typeface="+mn-ea"/>
              </a:rPr>
              <a:t>, </a:t>
            </a:r>
            <a:r>
              <a:rPr lang="zh-CN" altLang="en-US"/>
              <a:t>现代建筑使用的钢筋混凝土等结构会对地磁场造成扰动，导致室内各个位置的地磁特性各不相同。地磁定位技术，通过测量室内某位置的地磁场，与预先人工采集的室内磁场分布数据库做比对，从而大致判断所处位置。</a:t>
            </a:r>
            <a:endParaRPr lang="zh-CN" altLang="en-US"/>
          </a:p>
          <a:p>
            <a:endParaRPr lang="zh-CN" altLang="en-US"/>
          </a:p>
          <a:p>
            <a:r>
              <a:rPr lang="zh-CN" altLang="en-US"/>
              <a:t>定位精度：</a:t>
            </a:r>
            <a:endParaRPr lang="zh-CN" altLang="en-US"/>
          </a:p>
          <a:p>
            <a:r>
              <a:rPr lang="zh-CN" altLang="en-US"/>
              <a:t>约1米量级</a:t>
            </a:r>
            <a:endParaRPr lang="zh-CN" altLang="en-US"/>
          </a:p>
          <a:p>
            <a:r>
              <a:rPr lang="zh-CN" altLang="en-US"/>
              <a:t>优点：</a:t>
            </a:r>
            <a:endParaRPr lang="zh-CN" altLang="en-US"/>
          </a:p>
          <a:p>
            <a:r>
              <a:rPr lang="zh-CN" altLang="en-US"/>
              <a:t>可以直接用手机定位（使用手机磁力传感器）。</a:t>
            </a:r>
            <a:endParaRPr lang="zh-CN" altLang="en-US"/>
          </a:p>
          <a:p>
            <a:r>
              <a:rPr lang="zh-CN" altLang="en-US"/>
              <a:t>不需要在室内部署基础设施。</a:t>
            </a:r>
            <a:endParaRPr lang="zh-CN" altLang="en-US"/>
          </a:p>
          <a:p>
            <a:r>
              <a:rPr lang="zh-CN" altLang="en-US"/>
              <a:t>缺点：</a:t>
            </a:r>
            <a:endParaRPr lang="zh-CN" altLang="en-US"/>
          </a:p>
          <a:p>
            <a:r>
              <a:rPr lang="zh-CN" altLang="en-US"/>
              <a:t>室内各处的磁力数据需要预先人工覆盖式采集，工作量大。一旦室内的装修和布局变化，甚至室内用电器的电磁场变化，都可能影响磁力分布，磁力数据需要定时人工测试更新，维护工作量很大。</a:t>
            </a:r>
            <a:endParaRPr lang="zh-CN" altLang="en-US"/>
          </a:p>
          <a:p>
            <a:r>
              <a:rPr lang="zh-CN" altLang="en-US"/>
              <a:t>定位不稳定，容易受干扰。一旦因为室内装修布局或电器变化造成磁场变化，而并未来得及人工更新地磁数据库，此时室内定位就是不准的。</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超声波定位</a:t>
            </a:r>
            <a:endParaRPr lang="zh-CN" altLang="en-US"/>
          </a:p>
        </p:txBody>
      </p:sp>
      <p:sp>
        <p:nvSpPr>
          <p:cNvPr id="3" name="文本框 2"/>
          <p:cNvSpPr txBox="1"/>
          <p:nvPr/>
        </p:nvSpPr>
        <p:spPr>
          <a:xfrm>
            <a:off x="536575" y="1363980"/>
            <a:ext cx="6696075" cy="3969385"/>
          </a:xfrm>
          <a:prstGeom prst="rect">
            <a:avLst/>
          </a:prstGeom>
          <a:noFill/>
        </p:spPr>
        <p:txBody>
          <a:bodyPr wrap="square" rtlCol="0" anchor="t">
            <a:spAutoFit/>
          </a:bodyPr>
          <a:p>
            <a:r>
              <a:rPr lang="zh-CN" altLang="en-US"/>
              <a:t>超声波定位技术通过在室内安装多个超声波扬声器，发出能被定位终端麦克风检测到的超声波信号。通过不同声波的到达时间差，推测出终端的位置。</a:t>
            </a:r>
            <a:endParaRPr lang="zh-CN" altLang="en-US"/>
          </a:p>
          <a:p>
            <a:endParaRPr lang="zh-CN" altLang="en-US"/>
          </a:p>
          <a:p>
            <a:r>
              <a:rPr lang="zh-CN" altLang="en-US"/>
              <a:t>定位精度：</a:t>
            </a:r>
            <a:endParaRPr lang="zh-CN" altLang="en-US"/>
          </a:p>
          <a:p>
            <a:r>
              <a:rPr lang="zh-CN" altLang="en-US"/>
              <a:t>分米级</a:t>
            </a:r>
            <a:endParaRPr lang="zh-CN" altLang="en-US"/>
          </a:p>
          <a:p>
            <a:r>
              <a:rPr lang="zh-CN" altLang="en-US"/>
              <a:t>优点：</a:t>
            </a:r>
            <a:endParaRPr lang="zh-CN" altLang="en-US"/>
          </a:p>
          <a:p>
            <a:r>
              <a:rPr lang="zh-CN" altLang="en-US"/>
              <a:t>可以直接用手机定位</a:t>
            </a:r>
            <a:endParaRPr lang="zh-CN" altLang="en-US"/>
          </a:p>
          <a:p>
            <a:r>
              <a:rPr lang="zh-CN" altLang="en-US"/>
              <a:t>精度较高</a:t>
            </a:r>
            <a:endParaRPr lang="zh-CN" altLang="en-US"/>
          </a:p>
          <a:p>
            <a:r>
              <a:rPr lang="zh-CN" altLang="en-US"/>
              <a:t>缺点：</a:t>
            </a:r>
            <a:endParaRPr lang="zh-CN" altLang="en-US"/>
          </a:p>
          <a:p>
            <a:r>
              <a:rPr lang="zh-CN" altLang="en-US"/>
              <a:t>超声波信号传输距离近，所以需要密集布置扬声器，才能覆盖足够的面积。</a:t>
            </a:r>
            <a:endParaRPr lang="zh-CN" altLang="en-US"/>
          </a:p>
          <a:p>
            <a:r>
              <a:rPr lang="zh-CN" altLang="en-US"/>
              <a:t>超声波信号易受室内多径效应（信号反射）的影响，给定位带来不稳定性。</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激光雷达定位</a:t>
            </a:r>
            <a:endParaRPr lang="zh-CN" altLang="en-US"/>
          </a:p>
        </p:txBody>
      </p:sp>
      <p:sp>
        <p:nvSpPr>
          <p:cNvPr id="3" name="文本框 2"/>
          <p:cNvSpPr txBox="1"/>
          <p:nvPr/>
        </p:nvSpPr>
        <p:spPr>
          <a:xfrm>
            <a:off x="492125" y="1362710"/>
            <a:ext cx="10959465" cy="5077460"/>
          </a:xfrm>
          <a:prstGeom prst="rect">
            <a:avLst/>
          </a:prstGeom>
          <a:noFill/>
        </p:spPr>
        <p:txBody>
          <a:bodyPr wrap="square" rtlCol="0" anchor="t">
            <a:spAutoFit/>
          </a:bodyPr>
          <a:p>
            <a:r>
              <a:rPr lang="zh-CN" altLang="en-US"/>
              <a:t>应用激光定位也有不同的方案，有HTC VIVE的光塔VR定位方案，更多的是应用激光雷达（LiDAR）运行SLAM（Simultaneous Localization And Mapping）算法做定位。激光雷达通过自身旋转进行水平或竖直平面的激光扫描。发射激光到目标，接收反射信号，计算飞行时间，从而精确测距。</a:t>
            </a:r>
            <a:endParaRPr lang="zh-CN" altLang="en-US"/>
          </a:p>
          <a:p>
            <a:endParaRPr lang="zh-CN" altLang="en-US"/>
          </a:p>
          <a:p>
            <a:r>
              <a:rPr lang="zh-CN" altLang="en-US"/>
              <a:t>精度：</a:t>
            </a:r>
            <a:endParaRPr lang="zh-CN" altLang="en-US"/>
          </a:p>
          <a:p>
            <a:r>
              <a:rPr lang="zh-CN" altLang="en-US"/>
              <a:t>毫米级</a:t>
            </a:r>
            <a:endParaRPr lang="zh-CN" altLang="en-US"/>
          </a:p>
          <a:p>
            <a:r>
              <a:rPr lang="zh-CN" altLang="en-US"/>
              <a:t>优点：</a:t>
            </a:r>
            <a:endParaRPr lang="zh-CN" altLang="en-US"/>
          </a:p>
          <a:p>
            <a:r>
              <a:rPr lang="zh-CN" altLang="en-US"/>
              <a:t>测距精度目前是各种方法中最高的。</a:t>
            </a:r>
            <a:endParaRPr lang="zh-CN" altLang="en-US"/>
          </a:p>
          <a:p>
            <a:r>
              <a:rPr lang="zh-CN" altLang="en-US"/>
              <a:t>几乎不需要在室内部署基础设施。</a:t>
            </a:r>
            <a:endParaRPr lang="zh-CN" altLang="en-US"/>
          </a:p>
          <a:p>
            <a:r>
              <a:rPr lang="zh-CN" altLang="en-US"/>
              <a:t>缺点：</a:t>
            </a:r>
            <a:endParaRPr lang="zh-CN" altLang="en-US"/>
          </a:p>
          <a:p>
            <a:r>
              <a:rPr lang="zh-CN" altLang="en-US"/>
              <a:t>激光雷达的激光强度没有穿透性，只能用于视线内(LOS – Line of Sight)测距。意味着在人多有彼此遮挡的场景下，不太好用。</a:t>
            </a:r>
            <a:endParaRPr lang="zh-CN" altLang="en-US"/>
          </a:p>
          <a:p>
            <a:r>
              <a:rPr lang="zh-CN" altLang="en-US"/>
              <a:t>激光雷达成本较高，用于服务机器人的最普通型号也普遍在上千元RMB，用于无人驾驶汽车上的激光雷达甚至超过10万元RMB。因为手机上没有激光雷达，所以激光定位目前主要用于机器人、无人车等成本相对不很敏感的设备对自身精确定位。</a:t>
            </a:r>
            <a:endParaRPr lang="zh-CN" altLang="en-US"/>
          </a:p>
          <a:p>
            <a:r>
              <a:rPr lang="zh-CN" altLang="en-US"/>
              <a:t>-仅靠激光雷达定位的机器人是有些缺陷的，例如在下列场景容易丢失位置：当机器人在重复场景中运行，例如相似的长廊或房间；当机器人运行中被搬走，或被人群围观；当机器人在大的开阔区域运行，超出激光雷达范围（例如一款服务机器人常用LiDAR探测距离仅6米）</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UWB（超宽带）</a:t>
            </a:r>
            <a:endParaRPr lang="zh-CN" altLang="en-US"/>
          </a:p>
        </p:txBody>
      </p:sp>
      <p:sp>
        <p:nvSpPr>
          <p:cNvPr id="3" name="文本框 2"/>
          <p:cNvSpPr txBox="1"/>
          <p:nvPr/>
        </p:nvSpPr>
        <p:spPr>
          <a:xfrm>
            <a:off x="207010" y="1242695"/>
            <a:ext cx="11314430" cy="5262245"/>
          </a:xfrm>
          <a:prstGeom prst="rect">
            <a:avLst/>
          </a:prstGeom>
          <a:noFill/>
        </p:spPr>
        <p:txBody>
          <a:bodyPr wrap="square" rtlCol="0" anchor="t">
            <a:spAutoFit/>
          </a:bodyPr>
          <a:p>
            <a:r>
              <a:rPr lang="zh-CN" altLang="en-US" sz="1600"/>
              <a:t>UWB信号的时域波形如上图所示。不同于传统的无线射频信号有固定频率的载波（如蓝牙2.4G），UWB在不发送数据时是完全静态的，要发送数据时才发送宽度很窄（如1ns）的脉冲信号。因该窄脉冲在频域上是很宽的，所以叫超宽带。因为UWB时域信号脉冲较窄，所以在时间、空间上有较大分辨力，比较容易抵抗室内信号传输常见的多径效应（信号因为反射造成的多路径传播）的影响。</a:t>
            </a:r>
            <a:endParaRPr lang="zh-CN" altLang="en-US" sz="1600"/>
          </a:p>
          <a:p>
            <a:r>
              <a:rPr lang="zh-CN" altLang="en-US" sz="1600"/>
              <a:t>UWB定位通常是通过在固定的基站和待定位终端之间发送无线脉冲来测量飞行时间，进而测距，或通过终端到各基站之间的飞行时间差来测距，然后通过三边定位法定位。由于UWB特有的抗多径效应强的物理特性，测距和定位精度较高。</a:t>
            </a:r>
            <a:endParaRPr lang="zh-CN" altLang="en-US" sz="1600"/>
          </a:p>
          <a:p>
            <a:r>
              <a:rPr lang="zh-CN" altLang="en-US" sz="1600"/>
              <a:t>因为手机未集成UWB收发器，所以UWB定位目前主要应用在B端。在特定领域对佩戴了UWB标签的人员和设备进行定位，例如对厂区人员和资产的定位。将UWB应用到机器人、无人机、VR/AR等新兴领域做为辅助定位手段，也是逐渐兴趣的研究热点。</a:t>
            </a:r>
            <a:endParaRPr lang="zh-CN" altLang="en-US" sz="1600"/>
          </a:p>
          <a:p>
            <a:endParaRPr lang="zh-CN" altLang="en-US" sz="1600"/>
          </a:p>
          <a:p>
            <a:r>
              <a:rPr lang="zh-CN" altLang="en-US" sz="1600"/>
              <a:t>定位精度：</a:t>
            </a:r>
            <a:endParaRPr lang="zh-CN" altLang="en-US" sz="1600"/>
          </a:p>
          <a:p>
            <a:r>
              <a:rPr lang="zh-CN" altLang="en-US" sz="1600"/>
              <a:t>&lt;30厘米</a:t>
            </a:r>
            <a:endParaRPr lang="zh-CN" altLang="en-US" sz="1600"/>
          </a:p>
          <a:p>
            <a:r>
              <a:rPr lang="zh-CN" altLang="en-US" sz="1600"/>
              <a:t>优点：</a:t>
            </a:r>
            <a:endParaRPr lang="zh-CN" altLang="en-US" sz="1600"/>
          </a:p>
          <a:p>
            <a:r>
              <a:rPr lang="zh-CN" altLang="en-US" sz="1600"/>
              <a:t>精度高，稳定性高。抗多径效应。</a:t>
            </a:r>
            <a:endParaRPr lang="zh-CN" altLang="en-US" sz="1600"/>
          </a:p>
          <a:p>
            <a:r>
              <a:rPr lang="zh-CN" altLang="en-US" sz="1600"/>
              <a:t>抗电磁干扰能力强，不易受常见无线电信号影响，对其它无线电信号的干扰也小。</a:t>
            </a:r>
            <a:endParaRPr lang="zh-CN" altLang="en-US" sz="1600"/>
          </a:p>
          <a:p>
            <a:r>
              <a:rPr lang="zh-CN" altLang="en-US" sz="1600"/>
              <a:t>因为不用发射载波，所以功耗可以做低，定位终端可以使用电池长期供电。</a:t>
            </a:r>
            <a:endParaRPr lang="zh-CN" altLang="en-US" sz="1600"/>
          </a:p>
          <a:p>
            <a:r>
              <a:rPr lang="zh-CN" altLang="en-US" sz="1600"/>
              <a:t>选择合适的算法下，同时定位的终端设备可以很多（至少2K个）。</a:t>
            </a:r>
            <a:endParaRPr lang="zh-CN" altLang="en-US" sz="1600"/>
          </a:p>
          <a:p>
            <a:r>
              <a:rPr lang="zh-CN" altLang="en-US" sz="1600"/>
              <a:t>缺点：</a:t>
            </a:r>
            <a:endParaRPr lang="zh-CN" altLang="en-US" sz="1600"/>
          </a:p>
          <a:p>
            <a:r>
              <a:rPr lang="zh-CN" altLang="en-US" sz="1600"/>
              <a:t>不能直接用于手机定位。</a:t>
            </a:r>
            <a:endParaRPr lang="zh-CN" altLang="en-US" sz="1600"/>
          </a:p>
          <a:p>
            <a:r>
              <a:rPr lang="zh-CN" altLang="en-US" sz="1600"/>
              <a:t>定位终端要有UWB收发器，成本比蓝牙终端略高。</a:t>
            </a:r>
            <a:endParaRPr lang="zh-CN" altLang="en-US" sz="1600"/>
          </a:p>
          <a:p>
            <a:r>
              <a:rPr lang="zh-CN" altLang="en-US" sz="1600"/>
              <a:t>常见方案中，各基站还需要连接有线或WIFI网络来配合回传定位数据。</a:t>
            </a: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视觉</a:t>
            </a:r>
            <a:r>
              <a:rPr lang="zh-CN" altLang="en-US"/>
              <a:t>定位</a:t>
            </a:r>
            <a:endParaRPr lang="zh-CN" altLang="en-US"/>
          </a:p>
        </p:txBody>
      </p:sp>
      <p:sp>
        <p:nvSpPr>
          <p:cNvPr id="3" name="文本框 2"/>
          <p:cNvSpPr txBox="1"/>
          <p:nvPr/>
        </p:nvSpPr>
        <p:spPr>
          <a:xfrm>
            <a:off x="311785" y="1515745"/>
            <a:ext cx="11590020" cy="4399915"/>
          </a:xfrm>
          <a:prstGeom prst="rect">
            <a:avLst/>
          </a:prstGeom>
          <a:noFill/>
        </p:spPr>
        <p:txBody>
          <a:bodyPr wrap="square" rtlCol="0" anchor="t">
            <a:spAutoFit/>
          </a:bodyPr>
          <a:p>
            <a:r>
              <a:rPr lang="zh-CN" altLang="en-US" sz="2000"/>
              <a:t>视觉定位系统可以分为两类，一类是通过移动的传感器（如摄像头）采集图像确定该传感器的位置，另一类是固定位置的传感器确定图像中待测目标的位置。根据参考点选择不同又可以分为参考三维建筑模型、图像、预部署目标、投影目标、他传感器和无参考[18]。参考3D建筑模型和图像分别是以已有建筑结构数据库和预先标定图像进行比对。而为提高鲁棒性，参考预部署目标使用布置好的特定图像标志（如二维码）作为参考点；投影目标则是在参考预部署目标的基础上在室内环境投影参考点。参考其他传感器则可以融合其他传感器数据以提高精度、覆盖范围或鲁棒性。</a:t>
            </a:r>
            <a:endParaRPr lang="zh-CN" altLang="en-US" sz="2000"/>
          </a:p>
          <a:p>
            <a:endParaRPr lang="zh-CN" altLang="en-US" sz="2000"/>
          </a:p>
          <a:p>
            <a:r>
              <a:rPr lang="zh-CN" altLang="en-US" sz="2000">
                <a:sym typeface="+mn-ea"/>
              </a:rPr>
              <a:t>传感器</a:t>
            </a:r>
            <a:r>
              <a:rPr lang="zh-CN" altLang="en-US" sz="2000">
                <a:sym typeface="+mn-ea"/>
              </a:rPr>
              <a:t>视觉空间定位的常见类型</a:t>
            </a:r>
            <a:endParaRPr lang="zh-CN" altLang="en-US" sz="2000"/>
          </a:p>
          <a:p>
            <a:r>
              <a:rPr lang="zh-CN" altLang="en-US" sz="2000">
                <a:sym typeface="+mn-ea"/>
              </a:rPr>
              <a:t>自定位(inside-out)，即通过相机拍摄视野坐标系，以及坐标系的特征点，从而判断相机相对坐标系自身的坐标。比如我们常用的SLAM，这方面雷锋网之前也有嘉宾做过介绍，它的特点是便携、视角理论无限大、定位精度不高。主要应用领域包括移动机器人、无人机、VR、AR。</a:t>
            </a:r>
            <a:endParaRPr lang="zh-CN" altLang="en-US" sz="2000"/>
          </a:p>
          <a:p>
            <a:r>
              <a:rPr lang="zh-CN" altLang="en-US" sz="2000">
                <a:sym typeface="+mn-ea"/>
              </a:rPr>
              <a:t>外定位(outside-in)，比较常见的是OptiTrack，特点是安装复杂、视角有限、定位精度高。主要应用领域包括影视动捕、VR、工业机器人。</a:t>
            </a:r>
            <a:endParaRPr lang="zh-CN" altLang="en-US" sz="2000">
              <a:sym typeface="+mn-ea"/>
            </a:endParaRPr>
          </a:p>
          <a:p>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视觉定位</a:t>
            </a:r>
            <a:r>
              <a:rPr lang="en-US" altLang="zh-CN"/>
              <a:t>-</a:t>
            </a:r>
            <a:r>
              <a:rPr lang="zh-CN" altLang="en-US"/>
              <a:t>视觉目标定位对比</a:t>
            </a:r>
            <a:endParaRPr lang="zh-CN" altLang="en-US"/>
          </a:p>
        </p:txBody>
      </p:sp>
      <p:sp>
        <p:nvSpPr>
          <p:cNvPr id="3" name="内容占位符 2"/>
          <p:cNvSpPr>
            <a:spLocks noGrp="1"/>
          </p:cNvSpPr>
          <p:nvPr>
            <p:ph idx="1"/>
          </p:nvPr>
        </p:nvSpPr>
        <p:spPr/>
        <p:txBody>
          <a:bodyPr/>
          <a:p>
            <a:pPr marL="0" indent="0">
              <a:buNone/>
            </a:pPr>
            <a:r>
              <a:rPr lang="zh-CN" altLang="en-US"/>
              <a:t>单目定位(mono camera)</a:t>
            </a:r>
            <a:endParaRPr lang="zh-CN" altLang="en-US"/>
          </a:p>
        </p:txBody>
      </p:sp>
      <p:pic>
        <p:nvPicPr>
          <p:cNvPr id="4" name="图片 3"/>
          <p:cNvPicPr>
            <a:picLocks noChangeAspect="1"/>
          </p:cNvPicPr>
          <p:nvPr/>
        </p:nvPicPr>
        <p:blipFill>
          <a:blip r:embed="rId1"/>
          <a:stretch>
            <a:fillRect/>
          </a:stretch>
        </p:blipFill>
        <p:spPr>
          <a:xfrm>
            <a:off x="781050" y="1677670"/>
            <a:ext cx="4457700" cy="2932430"/>
          </a:xfrm>
          <a:prstGeom prst="rect">
            <a:avLst/>
          </a:prstGeom>
        </p:spPr>
      </p:pic>
      <p:sp>
        <p:nvSpPr>
          <p:cNvPr id="5" name="文本框 4"/>
          <p:cNvSpPr txBox="1"/>
          <p:nvPr/>
        </p:nvSpPr>
        <p:spPr>
          <a:xfrm>
            <a:off x="669925" y="5344160"/>
            <a:ext cx="5664200" cy="645160"/>
          </a:xfrm>
          <a:prstGeom prst="rect">
            <a:avLst/>
          </a:prstGeom>
          <a:noFill/>
        </p:spPr>
        <p:txBody>
          <a:bodyPr wrap="square" rtlCol="0" anchor="t">
            <a:spAutoFit/>
          </a:bodyPr>
          <a:p>
            <a:r>
              <a:rPr lang="zh-CN" altLang="en-US"/>
              <a:t>系统简单，运算量小，需要目标点之间有几何约束关系，应用场景有限制，成本较低。</a:t>
            </a:r>
            <a:endParaRPr lang="zh-CN" altLang="en-US"/>
          </a:p>
        </p:txBody>
      </p:sp>
      <p:sp>
        <p:nvSpPr>
          <p:cNvPr id="6" name="文本框 5"/>
          <p:cNvSpPr txBox="1"/>
          <p:nvPr/>
        </p:nvSpPr>
        <p:spPr>
          <a:xfrm>
            <a:off x="6334760" y="1123950"/>
            <a:ext cx="4850130" cy="368300"/>
          </a:xfrm>
          <a:prstGeom prst="rect">
            <a:avLst/>
          </a:prstGeom>
          <a:noFill/>
        </p:spPr>
        <p:txBody>
          <a:bodyPr wrap="square" rtlCol="0" anchor="t">
            <a:spAutoFit/>
          </a:bodyPr>
          <a:p>
            <a:r>
              <a:rPr lang="zh-CN" altLang="en-US"/>
              <a:t>双目定位(stereo camera)</a:t>
            </a:r>
            <a:endParaRPr lang="zh-CN" altLang="en-US"/>
          </a:p>
        </p:txBody>
      </p:sp>
      <p:pic>
        <p:nvPicPr>
          <p:cNvPr id="7" name="图片 6"/>
          <p:cNvPicPr>
            <a:picLocks noChangeAspect="1"/>
          </p:cNvPicPr>
          <p:nvPr/>
        </p:nvPicPr>
        <p:blipFill>
          <a:blip r:embed="rId2"/>
          <a:stretch>
            <a:fillRect/>
          </a:stretch>
        </p:blipFill>
        <p:spPr>
          <a:xfrm>
            <a:off x="6664325" y="1619885"/>
            <a:ext cx="4344035" cy="2914650"/>
          </a:xfrm>
          <a:prstGeom prst="rect">
            <a:avLst/>
          </a:prstGeom>
        </p:spPr>
      </p:pic>
      <p:sp>
        <p:nvSpPr>
          <p:cNvPr id="8" name="文本框 7"/>
          <p:cNvSpPr txBox="1"/>
          <p:nvPr/>
        </p:nvSpPr>
        <p:spPr>
          <a:xfrm>
            <a:off x="6664325" y="5344160"/>
            <a:ext cx="4689475" cy="922020"/>
          </a:xfrm>
          <a:prstGeom prst="rect">
            <a:avLst/>
          </a:prstGeom>
          <a:noFill/>
        </p:spPr>
        <p:txBody>
          <a:bodyPr wrap="square" rtlCol="0" anchor="t">
            <a:spAutoFit/>
          </a:bodyPr>
          <a:p>
            <a:r>
              <a:rPr lang="zh-CN" altLang="en-US"/>
              <a:t>系统复杂，运算量大，可以单帧单目标点定位，对目标物体无几何约束，，应用场合灵活，成本较高。</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视觉定位</a:t>
            </a:r>
            <a:r>
              <a:rPr lang="en-US" altLang="zh-CN"/>
              <a:t>-</a:t>
            </a:r>
            <a:r>
              <a:rPr lang="zh-CN" altLang="en-US"/>
              <a:t>单目视觉定位</a:t>
            </a:r>
            <a:endParaRPr lang="zh-CN" altLang="en-US"/>
          </a:p>
        </p:txBody>
      </p:sp>
      <p:sp>
        <p:nvSpPr>
          <p:cNvPr id="3" name="文本框 2"/>
          <p:cNvSpPr txBox="1"/>
          <p:nvPr/>
        </p:nvSpPr>
        <p:spPr>
          <a:xfrm>
            <a:off x="263525" y="1116965"/>
            <a:ext cx="11683365" cy="4246245"/>
          </a:xfrm>
          <a:prstGeom prst="rect">
            <a:avLst/>
          </a:prstGeom>
          <a:noFill/>
        </p:spPr>
        <p:txBody>
          <a:bodyPr wrap="square" rtlCol="0" anchor="t">
            <a:spAutoFit/>
          </a:bodyPr>
          <a:p>
            <a:r>
              <a:rPr lang="zh-CN" altLang="en-US"/>
              <a:t>顾名思义，单目视觉定位就是仅利用一台摄像机完成定位工作。单目视觉定位的方法主要有两种：基于单帧图像的定位方法和基于两帧或多帧的定位方法。</a:t>
            </a:r>
            <a:endParaRPr lang="zh-CN" altLang="en-US"/>
          </a:p>
          <a:p>
            <a:endParaRPr lang="zh-CN" altLang="en-US"/>
          </a:p>
          <a:p>
            <a:r>
              <a:rPr lang="zh-CN" altLang="en-US"/>
              <a:t>基于单帧图像的定位方法包括基于特征点的定位（Perspective-n-Point）、基于直线特征的定位，关键点在于快速准确地实现模板与投影图像之间的特征匹配。</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p>
        </p:txBody>
      </p:sp>
      <p:pic>
        <p:nvPicPr>
          <p:cNvPr id="5" name="图片 4"/>
          <p:cNvPicPr>
            <a:picLocks noChangeAspect="1"/>
          </p:cNvPicPr>
          <p:nvPr/>
        </p:nvPicPr>
        <p:blipFill>
          <a:blip r:embed="rId1"/>
          <a:stretch>
            <a:fillRect/>
          </a:stretch>
        </p:blipFill>
        <p:spPr>
          <a:xfrm>
            <a:off x="514350" y="2860040"/>
            <a:ext cx="4713605" cy="3007360"/>
          </a:xfrm>
          <a:prstGeom prst="rect">
            <a:avLst/>
          </a:prstGeom>
        </p:spPr>
      </p:pic>
      <p:pic>
        <p:nvPicPr>
          <p:cNvPr id="6" name="图片 5"/>
          <p:cNvPicPr>
            <a:picLocks noChangeAspect="1"/>
          </p:cNvPicPr>
          <p:nvPr/>
        </p:nvPicPr>
        <p:blipFill>
          <a:blip r:embed="rId2"/>
          <a:stretch>
            <a:fillRect/>
          </a:stretch>
        </p:blipFill>
        <p:spPr>
          <a:xfrm>
            <a:off x="5227955" y="2712720"/>
            <a:ext cx="6449695" cy="2997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单目视觉定位和双目视觉定位比较</a:t>
            </a:r>
            <a:endParaRPr lang="zh-CN" altLang="en-US"/>
          </a:p>
        </p:txBody>
      </p:sp>
      <p:sp>
        <p:nvSpPr>
          <p:cNvPr id="3" name="内容占位符 2"/>
          <p:cNvSpPr>
            <a:spLocks noGrp="1"/>
          </p:cNvSpPr>
          <p:nvPr>
            <p:ph idx="1"/>
          </p:nvPr>
        </p:nvSpPr>
        <p:spPr>
          <a:xfrm>
            <a:off x="175260" y="1028700"/>
            <a:ext cx="11345545" cy="5685790"/>
          </a:xfrm>
        </p:spPr>
        <p:txBody>
          <a:bodyPr>
            <a:normAutofit fontScale="25000"/>
          </a:bodyPr>
          <a:p>
            <a:pPr marL="0" indent="0">
              <a:buNone/>
            </a:pPr>
            <a:r>
              <a:rPr lang="zh-CN" altLang="en-US" sz="5600"/>
              <a:t>双目视觉定位</a:t>
            </a:r>
            <a:endParaRPr lang="zh-CN" altLang="en-US" sz="5600"/>
          </a:p>
          <a:p>
            <a:pPr marL="0" indent="0">
              <a:buNone/>
            </a:pPr>
            <a:r>
              <a:rPr lang="zh-CN" altLang="en-US" sz="5600"/>
              <a:t>双目视觉定位原理是指通过三角测量原理来对目标点的三维空间位置进行定位。双目视觉定位的算法流程：相机标定、双目标定、图像处理、特征检测、立体匹配、三维测量、姿态测量。</a:t>
            </a:r>
            <a:endParaRPr lang="zh-CN" altLang="en-US" sz="5600"/>
          </a:p>
          <a:p>
            <a:pPr marL="0" indent="0">
              <a:buNone/>
            </a:pPr>
            <a:r>
              <a:rPr lang="zh-CN" altLang="en-US" sz="5600"/>
              <a:t> </a:t>
            </a:r>
            <a:endParaRPr lang="zh-CN" altLang="en-US" sz="5600"/>
          </a:p>
          <a:p>
            <a:pPr marL="0" indent="0">
              <a:buNone/>
            </a:pPr>
            <a:r>
              <a:rPr lang="zh-CN" altLang="en-US" sz="5600"/>
              <a:t>单目和双目视觉的共同难题</a:t>
            </a:r>
            <a:endParaRPr lang="zh-CN" altLang="en-US" sz="5600"/>
          </a:p>
          <a:p>
            <a:pPr marL="0" indent="0">
              <a:buNone/>
            </a:pPr>
            <a:r>
              <a:rPr lang="zh-CN" altLang="en-US" sz="5600"/>
              <a:t>图像提取精度问题</a:t>
            </a:r>
            <a:endParaRPr lang="zh-CN" altLang="en-US" sz="5600"/>
          </a:p>
          <a:p>
            <a:pPr marL="0" indent="0">
              <a:buNone/>
            </a:pPr>
            <a:r>
              <a:rPr lang="zh-CN" altLang="en-US" sz="5600"/>
              <a:t>单目&amp;双目：如何提取目标的高精度图像</a:t>
            </a:r>
            <a:endParaRPr lang="zh-CN" altLang="en-US" sz="5600"/>
          </a:p>
          <a:p>
            <a:pPr marL="0" indent="0">
              <a:buNone/>
            </a:pPr>
            <a:endParaRPr lang="zh-CN" altLang="en-US" sz="5600"/>
          </a:p>
          <a:p>
            <a:pPr marL="0" indent="0">
              <a:buNone/>
            </a:pPr>
            <a:r>
              <a:rPr lang="zh-CN" altLang="en-US" sz="5600"/>
              <a:t>匹配问题</a:t>
            </a:r>
            <a:endParaRPr lang="zh-CN" altLang="en-US" sz="5600"/>
          </a:p>
          <a:p>
            <a:pPr marL="0" indent="0">
              <a:buNone/>
            </a:pPr>
            <a:r>
              <a:rPr lang="zh-CN" altLang="en-US" sz="5600"/>
              <a:t>单目：如何将刚体目标点同投影点匹配</a:t>
            </a:r>
            <a:endParaRPr lang="zh-CN" altLang="en-US" sz="5600"/>
          </a:p>
          <a:p>
            <a:pPr marL="0" indent="0">
              <a:buNone/>
            </a:pPr>
            <a:r>
              <a:rPr lang="zh-CN" altLang="en-US" sz="5600"/>
              <a:t>双目：如何将两个摄像机中的目标点匹配</a:t>
            </a:r>
            <a:endParaRPr lang="zh-CN" altLang="en-US" sz="5600"/>
          </a:p>
          <a:p>
            <a:pPr marL="0" indent="0">
              <a:buNone/>
            </a:pPr>
            <a:endParaRPr lang="zh-CN" altLang="en-US" sz="5600"/>
          </a:p>
          <a:p>
            <a:pPr marL="0" indent="0">
              <a:buNone/>
            </a:pPr>
            <a:r>
              <a:rPr lang="zh-CN" altLang="en-US" sz="5600"/>
              <a:t>标定问题</a:t>
            </a:r>
            <a:endParaRPr lang="zh-CN" altLang="en-US" sz="5600"/>
          </a:p>
          <a:p>
            <a:pPr marL="0" indent="0">
              <a:buNone/>
            </a:pPr>
            <a:r>
              <a:rPr lang="zh-CN" altLang="en-US" sz="5600"/>
              <a:t>单目：如何将相机内参估计准确</a:t>
            </a:r>
            <a:endParaRPr lang="zh-CN" altLang="en-US" sz="5600"/>
          </a:p>
          <a:p>
            <a:pPr marL="0" indent="0">
              <a:buNone/>
            </a:pPr>
            <a:r>
              <a:rPr lang="zh-CN" altLang="en-US" sz="5600"/>
              <a:t>双目：如何将相机内参和外参估计准确</a:t>
            </a:r>
            <a:endParaRPr lang="zh-CN" altLang="en-US" sz="5600"/>
          </a:p>
          <a:p>
            <a:pPr marL="0" indent="0">
              <a:buNone/>
            </a:pPr>
            <a:endParaRPr lang="zh-CN" altLang="en-US" sz="5600"/>
          </a:p>
          <a:p>
            <a:pPr marL="0" indent="0">
              <a:buNone/>
            </a:pPr>
            <a:r>
              <a:rPr lang="zh-CN" altLang="en-US" sz="5600"/>
              <a:t>有趣的系统问题</a:t>
            </a:r>
            <a:endParaRPr lang="zh-CN" altLang="en-US" sz="5600"/>
          </a:p>
          <a:p>
            <a:pPr marL="0" indent="0">
              <a:buNone/>
            </a:pPr>
            <a:r>
              <a:rPr lang="zh-CN" altLang="en-US" sz="5600"/>
              <a:t>单目：摄像机简单，目标复杂，需解决刚体目标点布局问题</a:t>
            </a:r>
            <a:endParaRPr lang="zh-CN" altLang="en-US" sz="5600"/>
          </a:p>
          <a:p>
            <a:pPr marL="0" indent="0">
              <a:buNone/>
            </a:pPr>
            <a:r>
              <a:rPr lang="zh-CN" altLang="en-US" sz="5600"/>
              <a:t>双目：摄像机复杂，目标简单，需解决摄像机基线设置问题</a:t>
            </a:r>
            <a:endParaRPr lang="zh-CN" altLang="en-US" sz="5600"/>
          </a:p>
          <a:p>
            <a:pPr marL="0" indent="0">
              <a:buNone/>
            </a:pPr>
            <a:endParaRPr lang="zh-CN" altLang="en-US" sz="5600"/>
          </a:p>
        </p:txBody>
      </p:sp>
      <p:pic>
        <p:nvPicPr>
          <p:cNvPr id="4" name="图片 3"/>
          <p:cNvPicPr>
            <a:picLocks noChangeAspect="1"/>
          </p:cNvPicPr>
          <p:nvPr/>
        </p:nvPicPr>
        <p:blipFill>
          <a:blip r:embed="rId1"/>
          <a:stretch>
            <a:fillRect/>
          </a:stretch>
        </p:blipFill>
        <p:spPr>
          <a:xfrm>
            <a:off x="4719320" y="2400300"/>
            <a:ext cx="7048500" cy="1905000"/>
          </a:xfrm>
          <a:prstGeom prst="rect">
            <a:avLst/>
          </a:prstGeom>
        </p:spPr>
      </p:pic>
      <p:sp>
        <p:nvSpPr>
          <p:cNvPr id="5" name="文本框 4"/>
          <p:cNvSpPr txBox="1"/>
          <p:nvPr/>
        </p:nvSpPr>
        <p:spPr>
          <a:xfrm>
            <a:off x="4719320" y="1795145"/>
            <a:ext cx="6400800" cy="521970"/>
          </a:xfrm>
          <a:prstGeom prst="rect">
            <a:avLst/>
          </a:prstGeom>
          <a:noFill/>
        </p:spPr>
        <p:txBody>
          <a:bodyPr wrap="square" rtlCol="0">
            <a:spAutoFit/>
          </a:bodyPr>
          <a:p>
            <a:r>
              <a:rPr lang="zh-CN" altLang="en-US" sz="1400"/>
              <a:t>单目视觉有效视场更大：刚体定位不仅不依赖多个相机，定位空间还可以通过多个相机进行扩展而不发生视场范围损失。</a:t>
            </a:r>
            <a:endParaRPr lang="zh-CN"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íş1îḑè"/>
          <p:cNvSpPr/>
          <p:nvPr/>
        </p:nvSpPr>
        <p:spPr bwMode="auto">
          <a:xfrm>
            <a:off x="4810125" y="1911243"/>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dirty="0">
                <a:solidFill>
                  <a:schemeClr val="bg1">
                    <a:lumMod val="100000"/>
                  </a:schemeClr>
                </a:solidFill>
                <a:latin typeface="Impact" panose="020B0806030902050204" pitchFamily="34" charset="0"/>
              </a:rPr>
              <a:t>01</a:t>
            </a:r>
            <a:endParaRPr lang="en-US" altLang="zh-CN" sz="2400" dirty="0">
              <a:solidFill>
                <a:schemeClr val="bg1">
                  <a:lumMod val="100000"/>
                </a:schemeClr>
              </a:solidFill>
              <a:latin typeface="Impact" panose="020B0806030902050204" pitchFamily="34" charset="0"/>
            </a:endParaRPr>
          </a:p>
        </p:txBody>
      </p:sp>
      <p:sp>
        <p:nvSpPr>
          <p:cNvPr id="7" name="îşlïḓe"/>
          <p:cNvSpPr/>
          <p:nvPr/>
        </p:nvSpPr>
        <p:spPr bwMode="auto">
          <a:xfrm>
            <a:off x="5367787" y="1911243"/>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noAutofit/>
          </a:bodyPr>
          <a:lstStyle/>
          <a:p>
            <a:pPr>
              <a:lnSpc>
                <a:spcPct val="120000"/>
              </a:lnSpc>
            </a:pPr>
            <a:r>
              <a:rPr lang="zh-CN" altLang="en-US" sz="2400" dirty="0"/>
              <a:t>行业分析</a:t>
            </a:r>
            <a:endParaRPr lang="zh-CN" altLang="en-US" sz="2400" dirty="0"/>
          </a:p>
        </p:txBody>
      </p:sp>
      <p:sp>
        <p:nvSpPr>
          <p:cNvPr id="8" name="išḻíďè"/>
          <p:cNvSpPr/>
          <p:nvPr/>
        </p:nvSpPr>
        <p:spPr bwMode="auto">
          <a:xfrm>
            <a:off x="4810125" y="3144884"/>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a:solidFill>
                  <a:schemeClr val="bg1">
                    <a:lumMod val="100000"/>
                  </a:schemeClr>
                </a:solidFill>
                <a:latin typeface="Impact" panose="020B0806030902050204" pitchFamily="34" charset="0"/>
              </a:rPr>
              <a:t>02</a:t>
            </a:r>
            <a:endParaRPr lang="en-US" altLang="zh-CN" sz="2400">
              <a:solidFill>
                <a:schemeClr val="bg1">
                  <a:lumMod val="100000"/>
                </a:schemeClr>
              </a:solidFill>
              <a:latin typeface="Impact" panose="020B0806030902050204" pitchFamily="34" charset="0"/>
            </a:endParaRPr>
          </a:p>
        </p:txBody>
      </p:sp>
      <p:sp>
        <p:nvSpPr>
          <p:cNvPr id="9" name="íşḷïḓè"/>
          <p:cNvSpPr/>
          <p:nvPr/>
        </p:nvSpPr>
        <p:spPr bwMode="auto">
          <a:xfrm>
            <a:off x="5367787" y="3144884"/>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noAutofit/>
          </a:bodyPr>
          <a:lstStyle/>
          <a:p>
            <a:pPr>
              <a:lnSpc>
                <a:spcPct val="120000"/>
              </a:lnSpc>
            </a:pPr>
            <a:r>
              <a:rPr lang="zh-CN" altLang="en-US" sz="2300" dirty="0"/>
              <a:t>技术方案对比</a:t>
            </a:r>
            <a:endParaRPr lang="zh-CN" altLang="en-US" sz="2300" dirty="0"/>
          </a:p>
        </p:txBody>
      </p:sp>
      <p:sp>
        <p:nvSpPr>
          <p:cNvPr id="10" name="ï$1ïḋê"/>
          <p:cNvSpPr/>
          <p:nvPr/>
        </p:nvSpPr>
        <p:spPr bwMode="auto">
          <a:xfrm>
            <a:off x="4810125" y="4613475"/>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a:solidFill>
                  <a:schemeClr val="bg1">
                    <a:lumMod val="100000"/>
                  </a:schemeClr>
                </a:solidFill>
                <a:latin typeface="Impact" panose="020B0806030902050204" pitchFamily="34" charset="0"/>
              </a:rPr>
              <a:t>03</a:t>
            </a:r>
            <a:endParaRPr lang="en-US" altLang="zh-CN" sz="2400">
              <a:solidFill>
                <a:schemeClr val="bg1">
                  <a:lumMod val="100000"/>
                </a:schemeClr>
              </a:solidFill>
              <a:latin typeface="Impact" panose="020B0806030902050204" pitchFamily="34" charset="0"/>
            </a:endParaRPr>
          </a:p>
        </p:txBody>
      </p:sp>
      <p:sp>
        <p:nvSpPr>
          <p:cNvPr id="11" name="iS1iḑè"/>
          <p:cNvSpPr/>
          <p:nvPr/>
        </p:nvSpPr>
        <p:spPr bwMode="auto">
          <a:xfrm>
            <a:off x="5367787" y="4613475"/>
            <a:ext cx="5346994" cy="595554"/>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noAutofit/>
          </a:bodyPr>
          <a:lstStyle/>
          <a:p>
            <a:pPr>
              <a:lnSpc>
                <a:spcPct val="120000"/>
              </a:lnSpc>
            </a:pPr>
            <a:r>
              <a:rPr lang="zh-CN" altLang="en-US" sz="2400" dirty="0"/>
              <a:t>总结</a:t>
            </a:r>
            <a:endParaRPr lang="zh-CN" altLang="en-US" sz="2400" dirty="0"/>
          </a:p>
        </p:txBody>
      </p:sp>
      <p:cxnSp>
        <p:nvCxnSpPr>
          <p:cNvPr id="18" name="直接连接符 17"/>
          <p:cNvCxnSpPr/>
          <p:nvPr/>
        </p:nvCxnSpPr>
        <p:spPr>
          <a:xfrm>
            <a:off x="686294" y="3327167"/>
            <a:ext cx="2972663"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îŝliḑé"/>
          <p:cNvSpPr txBox="1"/>
          <p:nvPr/>
        </p:nvSpPr>
        <p:spPr>
          <a:xfrm>
            <a:off x="1477219" y="2321985"/>
            <a:ext cx="2181738" cy="1005703"/>
          </a:xfrm>
          <a:prstGeom prst="rect">
            <a:avLst/>
          </a:prstGeom>
        </p:spPr>
        <p:txBody>
          <a:bodyPr wrap="none" anchor="b">
            <a:normAutofit/>
          </a:bodyPr>
          <a:lstStyle/>
          <a:p>
            <a:pPr marL="0" indent="0" algn="r">
              <a:buNone/>
            </a:pPr>
            <a:r>
              <a:rPr lang="en-US" altLang="zh-CN" sz="2800" b="1" dirty="0"/>
              <a:t>CONTENTS</a:t>
            </a: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单目和双目应用场景对比</a:t>
            </a:r>
            <a:endParaRPr lang="zh-CN" altLang="en-US"/>
          </a:p>
        </p:txBody>
      </p:sp>
      <p:sp>
        <p:nvSpPr>
          <p:cNvPr id="3" name="内容占位符 2"/>
          <p:cNvSpPr>
            <a:spLocks noGrp="1"/>
          </p:cNvSpPr>
          <p:nvPr>
            <p:ph idx="1"/>
          </p:nvPr>
        </p:nvSpPr>
        <p:spPr>
          <a:xfrm>
            <a:off x="346710" y="1123950"/>
            <a:ext cx="11845925" cy="5248275"/>
          </a:xfrm>
        </p:spPr>
        <p:txBody>
          <a:bodyPr>
            <a:normAutofit/>
          </a:bodyPr>
          <a:p>
            <a:pPr marL="0" indent="0">
              <a:buNone/>
            </a:pPr>
            <a:r>
              <a:rPr lang="zh-CN" altLang="en-US"/>
              <a:t>应用场景需要知道3DOF还是6DOF？</a:t>
            </a:r>
            <a:endParaRPr lang="zh-CN" altLang="en-US"/>
          </a:p>
          <a:p>
            <a:pPr marL="0" indent="0">
              <a:buNone/>
            </a:pPr>
            <a:r>
              <a:rPr lang="zh-CN" altLang="en-US"/>
              <a:t>单目视觉：要么不能输出位姿，要么输出6DOF</a:t>
            </a:r>
            <a:endParaRPr lang="zh-CN" altLang="en-US"/>
          </a:p>
          <a:p>
            <a:pPr marL="0" indent="0">
              <a:buNone/>
            </a:pPr>
            <a:r>
              <a:rPr lang="zh-CN" altLang="en-US"/>
              <a:t>双目视觉：可输出3DOF、6DOF(满足一定条件)</a:t>
            </a:r>
            <a:endParaRPr lang="zh-CN" altLang="en-US"/>
          </a:p>
          <a:p>
            <a:pPr marL="0" indent="0">
              <a:buNone/>
            </a:pPr>
            <a:endParaRPr lang="zh-CN" altLang="en-US"/>
          </a:p>
          <a:p>
            <a:pPr marL="0" indent="0">
              <a:buNone/>
            </a:pPr>
            <a:r>
              <a:rPr lang="zh-CN" altLang="en-US"/>
              <a:t>应用场景对目标物体有无约束？</a:t>
            </a:r>
            <a:endParaRPr lang="zh-CN" altLang="en-US"/>
          </a:p>
          <a:p>
            <a:pPr marL="0" indent="0">
              <a:buNone/>
            </a:pPr>
            <a:r>
              <a:rPr lang="zh-CN" altLang="en-US"/>
              <a:t>单目视觉：必须已知刚体上4个及以上的目标点的几何约束</a:t>
            </a:r>
            <a:endParaRPr lang="zh-CN" altLang="en-US"/>
          </a:p>
          <a:p>
            <a:pPr marL="0" indent="0">
              <a:buNone/>
            </a:pPr>
            <a:r>
              <a:rPr lang="zh-CN" altLang="en-US"/>
              <a:t>双目视觉：无须知道几何约束，适应范围广</a:t>
            </a:r>
            <a:endParaRPr lang="zh-CN" altLang="en-US"/>
          </a:p>
          <a:p>
            <a:pPr marL="0" indent="0">
              <a:buNone/>
            </a:pPr>
            <a:endParaRPr lang="zh-CN" altLang="en-US"/>
          </a:p>
          <a:p>
            <a:pPr marL="0" indent="0">
              <a:buNone/>
            </a:pPr>
            <a:r>
              <a:rPr lang="zh-CN" altLang="en-US"/>
              <a:t>应用场景对成本、视角要求如何？</a:t>
            </a:r>
            <a:endParaRPr lang="zh-CN" altLang="en-US"/>
          </a:p>
          <a:p>
            <a:pPr marL="0" indent="0">
              <a:buNone/>
            </a:pPr>
            <a:r>
              <a:rPr lang="zh-CN" altLang="en-US"/>
              <a:t>单目视觉：成本更低、有效视角更大</a:t>
            </a:r>
            <a:endParaRPr lang="zh-CN" altLang="en-US"/>
          </a:p>
          <a:p>
            <a:pPr marL="0" indent="0">
              <a:buNone/>
            </a:pPr>
            <a:r>
              <a:rPr lang="zh-CN" altLang="en-US"/>
              <a:t>双目视觉：成本更高、有效视角更小</a:t>
            </a:r>
            <a:endParaRPr lang="zh-CN" altLang="en-US"/>
          </a:p>
        </p:txBody>
      </p:sp>
      <p:pic>
        <p:nvPicPr>
          <p:cNvPr id="5" name="图片 4"/>
          <p:cNvPicPr>
            <a:picLocks noChangeAspect="1"/>
          </p:cNvPicPr>
          <p:nvPr/>
        </p:nvPicPr>
        <p:blipFill>
          <a:blip r:embed="rId1"/>
          <a:stretch>
            <a:fillRect/>
          </a:stretch>
        </p:blipFill>
        <p:spPr>
          <a:xfrm>
            <a:off x="6579235" y="1123950"/>
            <a:ext cx="4836795" cy="1889125"/>
          </a:xfrm>
          <a:prstGeom prst="rect">
            <a:avLst/>
          </a:prstGeom>
        </p:spPr>
      </p:pic>
      <p:pic>
        <p:nvPicPr>
          <p:cNvPr id="6" name="图片 5"/>
          <p:cNvPicPr>
            <a:picLocks noChangeAspect="1"/>
          </p:cNvPicPr>
          <p:nvPr/>
        </p:nvPicPr>
        <p:blipFill>
          <a:blip r:embed="rId2"/>
          <a:stretch>
            <a:fillRect/>
          </a:stretch>
        </p:blipFill>
        <p:spPr>
          <a:xfrm>
            <a:off x="6658610" y="3607435"/>
            <a:ext cx="4756785" cy="2536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Autofit/>
          </a:bodyPr>
          <a:lstStyle/>
          <a:p>
            <a:r>
              <a:rPr lang="zh-CN" altLang="en-US" sz="4000" b="0" dirty="0"/>
              <a:t>总结</a:t>
            </a:r>
            <a:endParaRPr lang="zh-CN" altLang="en-US" sz="4000" b="0" dirty="0"/>
          </a:p>
        </p:txBody>
      </p:sp>
      <p:grpSp>
        <p:nvGrpSpPr>
          <p:cNvPr id="2" name="组合 1"/>
          <p:cNvGrpSpPr/>
          <p:nvPr/>
        </p:nvGrpSpPr>
        <p:grpSpPr>
          <a:xfrm>
            <a:off x="8200571" y="2808720"/>
            <a:ext cx="3381829" cy="4049280"/>
            <a:chOff x="8200571" y="2808720"/>
            <a:chExt cx="3381829"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03</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03</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难点</a:t>
            </a:r>
            <a:endParaRPr lang="zh-CN" altLang="en-US"/>
          </a:p>
        </p:txBody>
      </p:sp>
      <p:sp>
        <p:nvSpPr>
          <p:cNvPr id="3" name="内容占位符 2"/>
          <p:cNvSpPr>
            <a:spLocks noGrp="1"/>
          </p:cNvSpPr>
          <p:nvPr>
            <p:ph idx="1"/>
          </p:nvPr>
        </p:nvSpPr>
        <p:spPr>
          <a:xfrm>
            <a:off x="422275" y="1352550"/>
            <a:ext cx="11527155" cy="5238115"/>
          </a:xfrm>
        </p:spPr>
        <p:txBody>
          <a:bodyPr>
            <a:normAutofit lnSpcReduction="10000"/>
          </a:bodyPr>
          <a:p>
            <a:pPr marL="0" indent="0">
              <a:buNone/>
            </a:pPr>
            <a:r>
              <a:rPr lang="zh-CN" altLang="en-US">
                <a:sym typeface="+mn-ea"/>
              </a:rPr>
              <a:t>尽管室内定位技术的精度不断提高，但仍没有在各行各业中得到普及推广，主要存在以下难点：</a:t>
            </a:r>
            <a:endParaRPr lang="zh-CN" altLang="en-US"/>
          </a:p>
          <a:p>
            <a:pPr marL="0" indent="0">
              <a:buNone/>
            </a:pPr>
            <a:r>
              <a:rPr lang="zh-CN" altLang="en-US">
                <a:sym typeface="+mn-ea"/>
              </a:rPr>
              <a:t>环境复杂</a:t>
            </a:r>
            <a:endParaRPr lang="zh-CN" altLang="en-US"/>
          </a:p>
          <a:p>
            <a:pPr marL="0" indent="0">
              <a:buNone/>
            </a:pPr>
            <a:r>
              <a:rPr lang="zh-CN" altLang="en-US">
                <a:sym typeface="+mn-ea"/>
              </a:rPr>
              <a:t>室内环境布局复杂多变，障碍物很多，包括家具、房间和行人等。同时室内环境干扰源多，灯光、</a:t>
            </a:r>
            <a:endParaRPr lang="zh-CN" altLang="en-US">
              <a:sym typeface="+mn-ea"/>
            </a:endParaRPr>
          </a:p>
          <a:p>
            <a:pPr marL="0" indent="0">
              <a:buNone/>
            </a:pPr>
            <a:r>
              <a:rPr lang="zh-CN" altLang="en-US">
                <a:sym typeface="+mn-ea"/>
              </a:rPr>
              <a:t>温度、声音等干扰源都会对定位造成一定影响。</a:t>
            </a:r>
            <a:endParaRPr lang="zh-CN" altLang="en-US">
              <a:sym typeface="+mn-ea"/>
            </a:endParaRPr>
          </a:p>
          <a:p>
            <a:pPr marL="0" indent="0">
              <a:buNone/>
            </a:pPr>
            <a:endParaRPr lang="zh-CN" altLang="en-US"/>
          </a:p>
          <a:p>
            <a:pPr marL="0" indent="0">
              <a:buNone/>
            </a:pPr>
            <a:r>
              <a:rPr lang="zh-CN" altLang="en-US">
                <a:sym typeface="+mn-ea"/>
              </a:rPr>
              <a:t>未知环境定位困难</a:t>
            </a:r>
            <a:endParaRPr lang="zh-CN" altLang="en-US"/>
          </a:p>
          <a:p>
            <a:pPr marL="0" indent="0">
              <a:buNone/>
            </a:pPr>
            <a:r>
              <a:rPr lang="zh-CN" altLang="en-US">
                <a:sym typeface="+mn-ea"/>
              </a:rPr>
              <a:t>目前大部分室内定位技术都是基于对室内环境有先验了解，一些定位技术还需要提前布设基站，但</a:t>
            </a:r>
            <a:endParaRPr lang="zh-CN" altLang="en-US">
              <a:sym typeface="+mn-ea"/>
            </a:endParaRPr>
          </a:p>
          <a:p>
            <a:pPr marL="0" indent="0">
              <a:buNone/>
            </a:pPr>
            <a:r>
              <a:rPr lang="zh-CN" altLang="en-US">
                <a:sym typeface="+mn-ea"/>
              </a:rPr>
              <a:t>实际应用中可能得不到环境信息，或者定位基站受干扰、被破坏，如地震、火灾现场。减少对环境</a:t>
            </a:r>
            <a:endParaRPr lang="zh-CN" altLang="en-US">
              <a:sym typeface="+mn-ea"/>
            </a:endParaRPr>
          </a:p>
          <a:p>
            <a:pPr marL="0" indent="0">
              <a:buNone/>
            </a:pPr>
            <a:r>
              <a:rPr lang="zh-CN" altLang="en-US">
                <a:sym typeface="+mn-ea"/>
              </a:rPr>
              <a:t>的依赖性也是室内定位的一个难点。</a:t>
            </a:r>
            <a:endParaRPr lang="zh-CN" altLang="en-US">
              <a:sym typeface="+mn-ea"/>
            </a:endParaRPr>
          </a:p>
          <a:p>
            <a:pPr marL="0" indent="0">
              <a:buNone/>
            </a:pPr>
            <a:endParaRPr lang="zh-CN" altLang="en-US"/>
          </a:p>
          <a:p>
            <a:pPr marL="0" indent="0">
              <a:buNone/>
            </a:pPr>
            <a:r>
              <a:rPr lang="zh-CN" altLang="en-US">
                <a:sym typeface="+mn-ea"/>
              </a:rPr>
              <a:t>定位精度与成本难以兼顾</a:t>
            </a:r>
            <a:endParaRPr lang="zh-CN" altLang="en-US"/>
          </a:p>
          <a:p>
            <a:pPr marL="0" indent="0">
              <a:buNone/>
            </a:pPr>
            <a:r>
              <a:rPr lang="zh-CN" altLang="en-US">
                <a:sym typeface="+mn-ea"/>
              </a:rPr>
              <a:t>目前的高精度室内定位技术均需要比较昂贵的额外辅助设备或前期大量的人工处理，这些都大大制约了技术的推广普及。低成本的定位技术则在定位精度上需要提高。在提供高精度定位的基础上降低成本也是室内定位的一个方向。</a:t>
            </a:r>
            <a:endParaRPr lang="zh-CN" altLang="en-US"/>
          </a:p>
          <a:p>
            <a:pPr marL="0" indent="0">
              <a:buNone/>
            </a:pP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289048" y="1130300"/>
            <a:ext cx="4552951" cy="1458321"/>
          </a:xfrm>
        </p:spPr>
        <p:txBody>
          <a:bodyPr/>
          <a:lstStyle/>
          <a:p>
            <a:r>
              <a:rPr lang="zh-CN" altLang="en-US" dirty="0"/>
              <a:t>感谢各位领导的聆听</a:t>
            </a:r>
            <a:r>
              <a:rPr lang="zh-CN" altLang="en-US" dirty="0"/>
              <a:t>！</a:t>
            </a:r>
            <a:endParaRPr lang="zh-CN" altLang="en-US" sz="2800" b="0" dirty="0"/>
          </a:p>
        </p:txBody>
      </p:sp>
      <p:cxnSp>
        <p:nvCxnSpPr>
          <p:cNvPr id="24" name="直接连接符 23"/>
          <p:cNvCxnSpPr/>
          <p:nvPr/>
        </p:nvCxnSpPr>
        <p:spPr>
          <a:xfrm>
            <a:off x="7531100" y="1274805"/>
            <a:ext cx="0" cy="131381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6"/>
          <p:cNvSpPr txBox="1"/>
          <p:nvPr/>
        </p:nvSpPr>
        <p:spPr>
          <a:xfrm>
            <a:off x="7787367" y="1435469"/>
            <a:ext cx="3077028" cy="619752"/>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chemeClr val="tx2">
                    <a:alpha val="28000"/>
                  </a:schemeClr>
                </a:solidFill>
                <a:latin typeface="+mn-lt"/>
              </a:rPr>
              <a:t>THANKS</a:t>
            </a:r>
            <a:endParaRPr lang="zh-CN" altLang="en-US" sz="16600" b="1" dirty="0">
              <a:solidFill>
                <a:schemeClr val="tx2">
                  <a:alpha val="28000"/>
                </a:schemeClr>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1174750" y="2070735"/>
            <a:ext cx="4535170" cy="985520"/>
          </a:xfrm>
        </p:spPr>
        <p:txBody>
          <a:bodyPr>
            <a:normAutofit/>
          </a:bodyPr>
          <a:lstStyle/>
          <a:p>
            <a:r>
              <a:rPr lang="zh-CN" altLang="en-US" sz="4000" dirty="0"/>
              <a:t>行业分析</a:t>
            </a:r>
            <a:endParaRPr lang="zh-CN" altLang="en-US" sz="4000" dirty="0"/>
          </a:p>
        </p:txBody>
      </p:sp>
      <p:grpSp>
        <p:nvGrpSpPr>
          <p:cNvPr id="2" name="组合 1"/>
          <p:cNvGrpSpPr/>
          <p:nvPr/>
        </p:nvGrpSpPr>
        <p:grpSpPr>
          <a:xfrm>
            <a:off x="8200571" y="2808720"/>
            <a:ext cx="3381829" cy="4049280"/>
            <a:chOff x="8200571" y="2808720"/>
            <a:chExt cx="3381829"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01</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01</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行业分析</a:t>
            </a:r>
            <a:endParaRPr lang="zh-CN" altLang="en-US"/>
          </a:p>
        </p:txBody>
      </p:sp>
      <p:sp>
        <p:nvSpPr>
          <p:cNvPr id="3" name="文本框 2"/>
          <p:cNvSpPr txBox="1"/>
          <p:nvPr/>
        </p:nvSpPr>
        <p:spPr>
          <a:xfrm>
            <a:off x="669925" y="1541780"/>
            <a:ext cx="10918190" cy="3476625"/>
          </a:xfrm>
          <a:prstGeom prst="rect">
            <a:avLst/>
          </a:prstGeom>
          <a:noFill/>
        </p:spPr>
        <p:txBody>
          <a:bodyPr wrap="square" rtlCol="0">
            <a:spAutoFit/>
          </a:bodyPr>
          <a:p>
            <a:r>
              <a:rPr lang="zh-CN" altLang="en-US" sz="2000"/>
              <a:t>导航与定位关乎国家安全，是全球大国竞争的核心利益。对于室外环境，全球导航卫星系统(Global Navigation Satellite System, GNSS)诸如美国的全球定位系统(Global Positioning System, GPS)、我国的北斗卫星导航系统(BeiDou Navigation Satellite System, BDS)能够为用户提供较高精度的定位服务，基本满足了用户在室外场景中对基于位置服务的需求。然而，个人用户、服务机器人、扫地机器人等有大量的定位需求发生在室内场景。</a:t>
            </a:r>
            <a:endParaRPr lang="zh-CN" altLang="en-US" sz="2000"/>
          </a:p>
          <a:p>
            <a:r>
              <a:rPr lang="zh-CN" altLang="en-US" sz="2000"/>
              <a:t>从网络本质而言，主要是为了解决目标（人或物体）的可达到性问题和信息完整性问题，分别对应通信网络建设的覆盖度和带宽。位置服务属于其信息完整性层面，基于位置的服务（LBS）也是由在获得这些信息后衍生的。目前成熟的定位服务限于室外场景，室内定位的信息是相对缺失或极其粗糙的。</a:t>
            </a:r>
            <a:endParaRPr lang="zh-CN" altLang="en-US" sz="2000"/>
          </a:p>
          <a:p>
            <a:r>
              <a:rPr lang="zh-CN" altLang="en-US" sz="2000">
                <a:sym typeface="+mn-ea"/>
              </a:rPr>
              <a:t>而室内场景受到建筑物的遮挡，GNSS信号快速衰减，甚至完全拒止，无法满足室内场景中导航定位的需要。因此，室内定位技术成为工业界与学术界研究的热点。</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Autofit/>
          </a:bodyPr>
          <a:lstStyle/>
          <a:p>
            <a:r>
              <a:rPr lang="zh-CN" altLang="en-US" sz="4000" b="0" dirty="0"/>
              <a:t>技术方案对比</a:t>
            </a:r>
            <a:endParaRPr lang="zh-CN" altLang="en-US" sz="4000" b="0" dirty="0"/>
          </a:p>
        </p:txBody>
      </p:sp>
      <p:grpSp>
        <p:nvGrpSpPr>
          <p:cNvPr id="2" name="组合 1"/>
          <p:cNvGrpSpPr/>
          <p:nvPr/>
        </p:nvGrpSpPr>
        <p:grpSpPr>
          <a:xfrm>
            <a:off x="8200571" y="2808720"/>
            <a:ext cx="3381829" cy="4049280"/>
            <a:chOff x="8200571" y="2808720"/>
            <a:chExt cx="3381829"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02</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02</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p:txBody>
          <a:bodyPr/>
          <a:p>
            <a:r>
              <a:rPr lang="zh-CN" altLang="en-US"/>
              <a:t>技术方案对比</a:t>
            </a:r>
            <a:endParaRPr lang="zh-CN" altLang="en-US"/>
          </a:p>
        </p:txBody>
      </p:sp>
      <p:sp>
        <p:nvSpPr>
          <p:cNvPr id="43" name="文本框 42"/>
          <p:cNvSpPr txBox="1"/>
          <p:nvPr/>
        </p:nvSpPr>
        <p:spPr>
          <a:xfrm>
            <a:off x="669290" y="1174750"/>
            <a:ext cx="9726930" cy="645160"/>
          </a:xfrm>
          <a:prstGeom prst="rect">
            <a:avLst/>
          </a:prstGeom>
          <a:noFill/>
        </p:spPr>
        <p:txBody>
          <a:bodyPr wrap="square" rtlCol="0" anchor="t">
            <a:spAutoFit/>
          </a:bodyPr>
          <a:p>
            <a:r>
              <a:rPr lang="zh-CN" altLang="en-US"/>
              <a:t>目前市场上存在多种室内定位的技术路径，对于技术路径的考量的在于性能、稳定性、部署难易度和成本等，目前尚无十分完美的解决方案。</a:t>
            </a:r>
            <a:endParaRPr lang="zh-CN" altLang="en-US"/>
          </a:p>
        </p:txBody>
      </p:sp>
      <p:pic>
        <p:nvPicPr>
          <p:cNvPr id="44" name="图片 43"/>
          <p:cNvPicPr>
            <a:picLocks noChangeAspect="1"/>
          </p:cNvPicPr>
          <p:nvPr>
            <p:custDataLst>
              <p:tags r:id="rId1"/>
            </p:custDataLst>
          </p:nvPr>
        </p:nvPicPr>
        <p:blipFill>
          <a:blip r:embed="rId2"/>
          <a:stretch>
            <a:fillRect/>
          </a:stretch>
        </p:blipFill>
        <p:spPr>
          <a:xfrm>
            <a:off x="2358390" y="2134235"/>
            <a:ext cx="6099810" cy="43122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技术细节</a:t>
            </a:r>
            <a:r>
              <a:rPr lang="zh-CN" altLang="en-US"/>
              <a:t>对比</a:t>
            </a:r>
            <a:endParaRPr lang="zh-CN" altLang="en-US"/>
          </a:p>
        </p:txBody>
      </p:sp>
      <p:pic>
        <p:nvPicPr>
          <p:cNvPr id="4" name="内容占位符 3"/>
          <p:cNvPicPr>
            <a:picLocks noChangeAspect="1"/>
          </p:cNvPicPr>
          <p:nvPr>
            <p:ph idx="1"/>
          </p:nvPr>
        </p:nvPicPr>
        <p:blipFill>
          <a:blip r:embed="rId1"/>
          <a:stretch>
            <a:fillRect/>
          </a:stretch>
        </p:blipFill>
        <p:spPr>
          <a:xfrm>
            <a:off x="594995" y="1347470"/>
            <a:ext cx="10556240" cy="5028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6735" y="-85090"/>
            <a:ext cx="11098530" cy="1028700"/>
          </a:xfrm>
        </p:spPr>
        <p:txBody>
          <a:bodyPr/>
          <a:p>
            <a:r>
              <a:rPr lang="en-US" altLang="zh-CN"/>
              <a:t>WLAN</a:t>
            </a:r>
            <a:r>
              <a:rPr lang="zh-CN" altLang="en-US"/>
              <a:t>定位</a:t>
            </a:r>
            <a:endParaRPr lang="zh-CN" altLang="en-US"/>
          </a:p>
        </p:txBody>
      </p:sp>
      <p:sp>
        <p:nvSpPr>
          <p:cNvPr id="3" name="文本框 2"/>
          <p:cNvSpPr txBox="1"/>
          <p:nvPr/>
        </p:nvSpPr>
        <p:spPr>
          <a:xfrm>
            <a:off x="356870" y="1121410"/>
            <a:ext cx="11616055" cy="5015865"/>
          </a:xfrm>
          <a:prstGeom prst="rect">
            <a:avLst/>
          </a:prstGeom>
          <a:noFill/>
        </p:spPr>
        <p:txBody>
          <a:bodyPr wrap="square" rtlCol="0" anchor="t">
            <a:spAutoFit/>
          </a:bodyPr>
          <a:p>
            <a:r>
              <a:rPr lang="zh-CN" altLang="en-US" sz="1600"/>
              <a:t>按定位原理不同，分为三边定位和指纹定位两种。</a:t>
            </a:r>
            <a:endParaRPr lang="zh-CN" altLang="en-US" sz="1600"/>
          </a:p>
          <a:p>
            <a:r>
              <a:rPr lang="zh-CN" altLang="en-US" sz="1600"/>
              <a:t>在WIFI三边定位方案中，因为复杂度的原因，并没有采用飞行时间法测距，而是先测量终端的RSSI（Received SignalStrength Indication接收信号强度），再根据RSSI和距离的关系公式来估算距离。而无论这个关系公式本身，还是RSSI的测量，都有较大误差，最终造成WIFI定位精度较低。即便在某固定点连续两次测量RSSI，测量值也会有不同，更换不同的手机也会有差异，且基站和终端的距离越远，距离测量误差越大。所以一般要提高WIFI定位精度，往往要提高基站的部署密度。</a:t>
            </a:r>
            <a:endParaRPr lang="zh-CN" altLang="en-US" sz="1600"/>
          </a:p>
          <a:p>
            <a:endParaRPr lang="zh-CN" altLang="en-US" sz="1600"/>
          </a:p>
          <a:p>
            <a:r>
              <a:rPr lang="zh-CN" altLang="en-US" sz="1600"/>
              <a:t>定位精度：</a:t>
            </a:r>
            <a:endParaRPr lang="zh-CN" altLang="en-US" sz="1600"/>
          </a:p>
          <a:p>
            <a:r>
              <a:rPr lang="zh-CN" altLang="en-US" sz="1600"/>
              <a:t>典型5米。WIFI指纹定位的精度比三边定位略高些。</a:t>
            </a:r>
            <a:endParaRPr lang="zh-CN" altLang="en-US" sz="1600"/>
          </a:p>
          <a:p>
            <a:r>
              <a:rPr lang="zh-CN" altLang="en-US" sz="1600"/>
              <a:t>优点：</a:t>
            </a:r>
            <a:endParaRPr lang="zh-CN" altLang="en-US" sz="1600"/>
          </a:p>
          <a:p>
            <a:r>
              <a:rPr lang="zh-CN" altLang="en-US" sz="1600"/>
              <a:t>可以直接用手机定位。</a:t>
            </a:r>
            <a:endParaRPr lang="zh-CN" altLang="en-US" sz="1600"/>
          </a:p>
          <a:p>
            <a:r>
              <a:rPr lang="zh-CN" altLang="en-US" sz="1600"/>
              <a:t>可以部分共享室内现有的WIFI AP，部署成本较低。</a:t>
            </a:r>
            <a:endParaRPr lang="zh-CN" altLang="en-US" sz="1600"/>
          </a:p>
          <a:p>
            <a:r>
              <a:rPr lang="zh-CN" altLang="en-US" sz="1600"/>
              <a:t>缺点：</a:t>
            </a:r>
            <a:endParaRPr lang="zh-CN" altLang="en-US" sz="1600"/>
          </a:p>
          <a:p>
            <a:r>
              <a:rPr lang="zh-CN" altLang="en-US" sz="1600"/>
              <a:t>苹果已经在IOS上关闭了WIFI RSSI读取接口，造成IOS手机不能主动使用WIFI定位。</a:t>
            </a:r>
            <a:endParaRPr lang="zh-CN" altLang="en-US" sz="1600"/>
          </a:p>
          <a:p>
            <a:r>
              <a:rPr lang="zh-CN" altLang="en-US" sz="1600"/>
              <a:t>满足上网需求和满足定位需求对WIFI AP的布置要求是有些区别的。例如房间内只要有一个AP就能上网，但此时是不能准确定位的；而一旦增加AP的数量用于定位，不仅要多花钱，也会造成多个WIFI的互相干扰，反而不利于上网。所以，WIFI定位方案部署成本低的优势，实际是要打个折扣的。</a:t>
            </a:r>
            <a:endParaRPr lang="zh-CN" altLang="en-US" sz="1600"/>
          </a:p>
          <a:p>
            <a:r>
              <a:rPr lang="zh-CN" altLang="en-US" sz="1600"/>
              <a:t>因为WIFI AP的性能限制，通常可同时定位的终端数量较少，一般&lt;100个。大家也许注意到，在人多的环境（例如会展等），WIFI通常是很不稳定的，这样就进一步制约了WIFI定位在人员密集环境下的应用。</a:t>
            </a:r>
            <a:endParaRPr lang="zh-CN" altLang="en-US" sz="1600"/>
          </a:p>
          <a:p>
            <a:r>
              <a:rPr lang="zh-CN" altLang="en-US" sz="1600"/>
              <a:t>WIFI指纹定位方式虽然比WIFI三边定位法精度略高，但缺点也是很明显的。WIFI指纹易变化，只要有室内装修布局的变化，或某个AP的开关，都会影响到指纹数据库的有效性。而WIFI指纹需要人工覆盖室内各点来采集，所以人工维护成本太大。</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蓝牙</a:t>
            </a:r>
            <a:r>
              <a:rPr lang="zh-CN" altLang="en-US"/>
              <a:t>定位</a:t>
            </a:r>
            <a:endParaRPr lang="zh-CN" altLang="en-US"/>
          </a:p>
        </p:txBody>
      </p:sp>
      <p:sp>
        <p:nvSpPr>
          <p:cNvPr id="3" name="文本框 2"/>
          <p:cNvSpPr txBox="1"/>
          <p:nvPr/>
        </p:nvSpPr>
        <p:spPr>
          <a:xfrm>
            <a:off x="599440" y="1087120"/>
            <a:ext cx="10991850" cy="5631180"/>
          </a:xfrm>
          <a:prstGeom prst="rect">
            <a:avLst/>
          </a:prstGeom>
          <a:noFill/>
        </p:spPr>
        <p:txBody>
          <a:bodyPr wrap="square" rtlCol="0" anchor="t">
            <a:spAutoFit/>
          </a:bodyPr>
          <a:p>
            <a:r>
              <a:rPr lang="zh-CN" altLang="en-US"/>
              <a:t>蓝牙定位主要基于三边定位的原理。与WIFI定位类似，蓝牙定位通常也采用测量蓝牙RSSI来推算距离，因而也存在测量误差大的劣势。</a:t>
            </a:r>
            <a:endParaRPr lang="zh-CN" altLang="en-US"/>
          </a:p>
          <a:p>
            <a:r>
              <a:rPr lang="zh-CN" altLang="en-US"/>
              <a:t>蓝牙4.0（BLE - BluetoothLow Energy）的低功耗特性和苹果的iBeacon发布，大大推动了蓝牙技术在室内定位领域的应用。因为iBeacon（即BLE基站）低功耗无源（仅靠一节纽扣电池供电一年以上，不用外接电源）、成本低廉（一个iBeacon可以小于50元），所以iBeacon可以远比WIFI AP部署的密度高，例如间隔8米部署一个。因为部署密度高，带来的直接优势是蓝牙定位精度可以比WIFI高（因为RSSI与距离的对应关系中，距离越近约精确，越远误差越大）；带来的直接缺点就是总体部署成本较高，后续维护成本也较高。</a:t>
            </a:r>
            <a:endParaRPr lang="zh-CN" altLang="en-US"/>
          </a:p>
          <a:p>
            <a:endParaRPr lang="zh-CN" altLang="en-US"/>
          </a:p>
          <a:p>
            <a:r>
              <a:rPr lang="zh-CN" altLang="en-US"/>
              <a:t>定位精度：</a:t>
            </a:r>
            <a:endParaRPr lang="zh-CN" altLang="en-US"/>
          </a:p>
          <a:p>
            <a:r>
              <a:rPr lang="zh-CN" altLang="en-US"/>
              <a:t>典型3米</a:t>
            </a:r>
            <a:endParaRPr lang="zh-CN" altLang="en-US"/>
          </a:p>
          <a:p>
            <a:r>
              <a:rPr lang="zh-CN" altLang="en-US"/>
              <a:t>优点：</a:t>
            </a:r>
            <a:endParaRPr lang="zh-CN" altLang="en-US"/>
          </a:p>
          <a:p>
            <a:r>
              <a:rPr lang="zh-CN" altLang="en-US"/>
              <a:t>可以直接用手机定位（要求有蓝牙4.0硬件+相应软件版本）。</a:t>
            </a:r>
            <a:endParaRPr lang="zh-CN" altLang="en-US"/>
          </a:p>
          <a:p>
            <a:r>
              <a:rPr lang="zh-CN" altLang="en-US"/>
              <a:t>定位精度比WIFI定位略高，且没有IOS或Android的限制。</a:t>
            </a:r>
            <a:endParaRPr lang="zh-CN" altLang="en-US"/>
          </a:p>
          <a:p>
            <a:r>
              <a:rPr lang="zh-CN" altLang="en-US"/>
              <a:t>不用插网线或电线，iBeacon部署比较方便。</a:t>
            </a:r>
            <a:endParaRPr lang="zh-CN" altLang="en-US"/>
          </a:p>
          <a:p>
            <a:r>
              <a:rPr lang="zh-CN" altLang="en-US"/>
              <a:t>缺点：</a:t>
            </a:r>
            <a:endParaRPr lang="zh-CN" altLang="en-US"/>
          </a:p>
          <a:p>
            <a:r>
              <a:rPr lang="zh-CN" altLang="en-US"/>
              <a:t>iBeacon部署密度高才能实现更高的定位精度，所以基站总体部署成本比WIFI等其它方案要高。</a:t>
            </a:r>
            <a:endParaRPr lang="zh-CN" altLang="en-US"/>
          </a:p>
          <a:p>
            <a:r>
              <a:rPr lang="zh-CN" altLang="en-US"/>
              <a:t>iBeacon虽然很省电，但电池终有用尽的时候（有的产品短至1,2年）。而苹果的iBeacon通信协议并不包括beacon的电量情况，会给查询电量带来挑战。而且因为beacon数量较多，分散部署在各处，所以对后期维护是个挑战。</a:t>
            </a:r>
            <a:endParaRPr lang="zh-CN" altLang="en-US"/>
          </a:p>
          <a:p>
            <a:r>
              <a:rPr lang="zh-CN" altLang="en-US"/>
              <a:t>iBeacon方案不易做反向定位(后台服务器查询手机的位置)，需要特殊设计，增加复杂度和成本。</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13935,&quot;width&quot;:13950}"/>
</p:tagLst>
</file>

<file path=ppt/tags/tag2.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86e5bd8-2905-4f14-ba47-541a377ef3a2"/>
</p:tagLst>
</file>

<file path=ppt/theme/theme1.xml><?xml version="1.0" encoding="utf-8"?>
<a:theme xmlns:a="http://schemas.openxmlformats.org/drawingml/2006/main" name="主题5">
  <a:themeElements>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ppt/theme/themeOverride2.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ppt/theme/themeOverride3.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5759</Words>
  <Application>WPS 演示</Application>
  <PresentationFormat>宽屏</PresentationFormat>
  <Paragraphs>260</Paragraphs>
  <Slides>23</Slides>
  <Notes>32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Arial</vt:lpstr>
      <vt:lpstr>宋体</vt:lpstr>
      <vt:lpstr>Wingdings</vt:lpstr>
      <vt:lpstr>Impact</vt:lpstr>
      <vt:lpstr>Times New Roman</vt:lpstr>
      <vt:lpstr>Segoe UI Light</vt:lpstr>
      <vt:lpstr>微软雅黑</vt:lpstr>
      <vt:lpstr>Arial Unicode MS</vt:lpstr>
      <vt:lpstr>Calibri</vt:lpstr>
      <vt:lpstr>Cabin</vt:lpstr>
      <vt:lpstr>Century Gothic</vt:lpstr>
      <vt:lpstr>Segoe Print</vt:lpstr>
      <vt:lpstr>主题5</vt:lpstr>
      <vt:lpstr>OfficePLUS</vt:lpstr>
      <vt:lpstr>室内定位方案调研</vt:lpstr>
      <vt:lpstr>PowerPoint 演示文稿</vt:lpstr>
      <vt:lpstr>行业分析</vt:lpstr>
      <vt:lpstr>行业分析</vt:lpstr>
      <vt:lpstr>技术方案对比</vt:lpstr>
      <vt:lpstr>技术方案对比</vt:lpstr>
      <vt:lpstr>技术细节对比</vt:lpstr>
      <vt:lpstr>WLAN定位</vt:lpstr>
      <vt:lpstr>蓝牙定位</vt:lpstr>
      <vt:lpstr>LED定位</vt:lpstr>
      <vt:lpstr>IMU定位</vt:lpstr>
      <vt:lpstr>地磁定位</vt:lpstr>
      <vt:lpstr>超声波定位</vt:lpstr>
      <vt:lpstr>激光雷达定位</vt:lpstr>
      <vt:lpstr>UWB（超宽带）</vt:lpstr>
      <vt:lpstr>视觉定位</vt:lpstr>
      <vt:lpstr>视觉定位-视觉目标定位对比</vt:lpstr>
      <vt:lpstr>视觉定位-单目视觉定位</vt:lpstr>
      <vt:lpstr>单目视觉定位和双目视觉定位比较</vt:lpstr>
      <vt:lpstr>单目和双目应用场景对比</vt:lpstr>
      <vt:lpstr>总结</vt:lpstr>
      <vt:lpstr>难点</vt:lpstr>
      <vt:lpstr>感谢各位领导的聆听！</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JSDu</cp:lastModifiedBy>
  <cp:revision>139</cp:revision>
  <cp:lastPrinted>2017-11-15T16:00:00Z</cp:lastPrinted>
  <dcterms:created xsi:type="dcterms:W3CDTF">2017-11-15T16:00:00Z</dcterms:created>
  <dcterms:modified xsi:type="dcterms:W3CDTF">2021-03-10T03:23:51Z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2018-11-16T07:34:11.2913418Z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2052-11.1.0.10314</vt:lpwstr>
  </property>
</Properties>
</file>