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420" r:id="rId3"/>
    <p:sldId id="428" r:id="rId4"/>
    <p:sldId id="421" r:id="rId5"/>
    <p:sldId id="423" r:id="rId6"/>
    <p:sldId id="422" r:id="rId7"/>
    <p:sldId id="424" r:id="rId8"/>
    <p:sldId id="426" r:id="rId9"/>
    <p:sldId id="437" r:id="rId10"/>
    <p:sldId id="425" r:id="rId11"/>
    <p:sldId id="427" r:id="rId12"/>
    <p:sldId id="429" r:id="rId13"/>
    <p:sldId id="430" r:id="rId14"/>
    <p:sldId id="431" r:id="rId15"/>
    <p:sldId id="434" r:id="rId16"/>
    <p:sldId id="433" r:id="rId17"/>
    <p:sldId id="432" r:id="rId18"/>
    <p:sldId id="435" r:id="rId19"/>
    <p:sldId id="436" r:id="rId20"/>
    <p:sldId id="419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3" autoAdjust="0"/>
    <p:restoredTop sz="94660"/>
  </p:normalViewPr>
  <p:slideViewPr>
    <p:cSldViewPr>
      <p:cViewPr varScale="1">
        <p:scale>
          <a:sx n="114" d="100"/>
          <a:sy n="114" d="100"/>
        </p:scale>
        <p:origin x="154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E7E92B-59FA-49FB-B014-1669F564A86F}" type="datetimeFigureOut">
              <a:rPr lang="en-US"/>
              <a:pPr>
                <a:defRPr/>
              </a:pPr>
              <a:t>8/9/2021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AD7887-406F-46CC-9589-B5DF14B16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7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D7B8707-E1CD-4CEF-A00B-04778EC3BE00}" type="datetimeFigureOut">
              <a:rPr lang="en-US"/>
              <a:pPr>
                <a:defRPr/>
              </a:pPr>
              <a:t>8/9/2021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92987E-3A66-4994-9BE4-8BDBBB69D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7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DCA77-AE49-4A9C-A909-3537221CB1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382D7-6004-43C9-AB02-56543EB3FDAB}" type="datetime1">
              <a:rPr lang="en-US"/>
              <a:pPr>
                <a:defRPr/>
              </a:pPr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066EC-5749-4585-9837-C7D7BD5CB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D6C3C-A366-4DF9-81B4-5B0188B44BD9}" type="datetime1">
              <a:rPr lang="en-US"/>
              <a:pPr>
                <a:defRPr/>
              </a:pPr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36EC8-B6B4-4047-8E94-DB4977AA8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08A0-081A-40E0-AB91-AE760FA81C51}" type="datetime1">
              <a:rPr lang="en-US"/>
              <a:pPr>
                <a:defRPr/>
              </a:pPr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A777-F07E-472E-A020-7B4D58052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1DDB-45BE-4D5A-8382-8E06A7A6251F}" type="datetime1">
              <a:rPr lang="en-US"/>
              <a:pPr>
                <a:defRPr/>
              </a:pPr>
              <a:t>8/9/2021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69CA-01CC-4DEF-B5D8-B239B6D1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§"/>
              <a:defRPr sz="1800" baseline="0"/>
            </a:lvl1pPr>
            <a:lvl2pPr>
              <a:buClr>
                <a:srgbClr val="92D050"/>
              </a:buClr>
              <a:buFont typeface="Wingdings" pitchFamily="2" charset="2"/>
              <a:buChar char="§"/>
              <a:defRPr sz="1800" baseline="0"/>
            </a:lvl2pPr>
            <a:lvl3pPr>
              <a:buClr>
                <a:srgbClr val="FF0000"/>
              </a:buClr>
              <a:buFont typeface="Wingdings" pitchFamily="2" charset="2"/>
              <a:buChar char="§"/>
              <a:defRPr sz="16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0935-C4E4-4A31-A905-CBD3B88B377F}" type="datetime1">
              <a:rPr lang="en-US"/>
              <a:pPr>
                <a:defRPr/>
              </a:pPr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F8C3E294-9E12-4E24-B275-9BA1AC14E8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3077-BD5E-4DF2-86F4-B2787C87502F}" type="datetime1">
              <a:rPr lang="en-US"/>
              <a:pPr>
                <a:defRPr/>
              </a:pPr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EFB9-832D-41AA-B6AA-BA3FDFDF2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9D7AE-2072-4CF1-81AF-6875EEBBE225}" type="datetime1">
              <a:rPr lang="en-US"/>
              <a:pPr>
                <a:defRPr/>
              </a:pPr>
              <a:t>8/9/2021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BD6B9-3A33-4A94-B724-9A8AE8A25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28BE-7261-4565-BDD9-9D13920F46F3}" type="datetime1">
              <a:rPr lang="en-US"/>
              <a:pPr>
                <a:defRPr/>
              </a:pPr>
              <a:t>8/9/2021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FC6E-2B66-4D2D-9218-6A8657633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F4F18-6076-4F4D-8701-7E7E46FB9673}" type="datetime1">
              <a:rPr lang="en-US"/>
              <a:pPr>
                <a:defRPr/>
              </a:pPr>
              <a:t>8/9/2021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73807-B068-4863-956B-F1B336131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68202-4F72-4F7C-A5F1-E7B21F92F430}" type="datetime1">
              <a:rPr lang="en-US"/>
              <a:pPr>
                <a:defRPr/>
              </a:pPr>
              <a:t>8/9/2021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5520D-11A7-44C7-A268-AAA329E6E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A5998-59A9-4C76-B55B-B07AD0665B82}" type="datetime1">
              <a:rPr lang="en-US"/>
              <a:pPr>
                <a:defRPr/>
              </a:pPr>
              <a:t>8/9/2021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A0E33-B153-4585-A659-757BD76D8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A7D98-E199-4E72-A4FE-85F4B3A9BF25}" type="datetime1">
              <a:rPr lang="en-US"/>
              <a:pPr>
                <a:defRPr/>
              </a:pPr>
              <a:t>8/9/2021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C9DF-A8CA-492E-9A95-52D982BBB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832353-B273-4796-B91B-464BBEE56517}" type="datetime1">
              <a:rPr lang="en-US"/>
              <a:pPr>
                <a:defRPr/>
              </a:pPr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4D79D8-E937-4F7F-B5D1-0FDC90AE5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23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z9wtH0cNgg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/>
              <a:pPr>
                <a:defRPr/>
              </a:pPr>
              <a:t>1</a:t>
            </a:fld>
            <a:endParaRPr lang="en-US" sz="1600" b="1" dirty="0"/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647700" y="1219200"/>
            <a:ext cx="7772400" cy="914400"/>
          </a:xfrm>
        </p:spPr>
        <p:txBody>
          <a:bodyPr/>
          <a:lstStyle/>
          <a:p>
            <a:pPr eaLnBrk="1" hangingPunct="1"/>
            <a:b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Garamond" panose="02020404030301010803" pitchFamily="18" charset="0"/>
                <a:ea typeface="Batang" panose="020B0503020000020004" pitchFamily="18" charset="-127"/>
                <a:cs typeface="Angsana New" panose="020B0502040204020203" pitchFamily="18" charset="-34"/>
              </a:rPr>
              <a:t>Final Project</a:t>
            </a:r>
            <a:br>
              <a:rPr lang="en-US" altLang="en-US" sz="3200" dirty="0">
                <a:latin typeface="Garamond" panose="02020404030301010803" pitchFamily="18" charset="0"/>
                <a:ea typeface="Batang" panose="020B0503020000020004" pitchFamily="18" charset="-127"/>
                <a:cs typeface="Angsana New" panose="020B0502040204020203" pitchFamily="18" charset="-34"/>
              </a:rPr>
            </a:br>
            <a:r>
              <a:rPr lang="en-US" altLang="en-US" sz="3200" dirty="0">
                <a:latin typeface="Garamond" panose="02020404030301010803" pitchFamily="18" charset="0"/>
                <a:ea typeface="Batang" panose="020B0503020000020004" pitchFamily="18" charset="-127"/>
                <a:cs typeface="Angsana New" panose="020B0502040204020203" pitchFamily="18" charset="-34"/>
              </a:rPr>
              <a:t> </a:t>
            </a:r>
            <a:r>
              <a:rPr lang="en-US" altLang="en-US" sz="3200" b="1" dirty="0">
                <a:latin typeface="Garamond" panose="02020404030301010803" pitchFamily="18" charset="0"/>
                <a:ea typeface="Batang" panose="020B0503020000020004" pitchFamily="18" charset="-127"/>
                <a:cs typeface="Angsana New" panose="020B0502040204020203" pitchFamily="18" charset="-34"/>
              </a:rPr>
              <a:t>Predicting Cryptocurrency Prices Via LSTM Networks</a:t>
            </a:r>
            <a:b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1333500" y="2286000"/>
            <a:ext cx="6400800" cy="449172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James Burns</a:t>
            </a:r>
          </a:p>
          <a:p>
            <a:pPr eaLnBrk="1" hangingPunct="1">
              <a:defRPr/>
            </a:pPr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7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  <a:latin typeface="Garamond" panose="02020404030301010803" pitchFamily="18" charset="0"/>
              </a:rPr>
              <a:t>@James Burns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55813" y="5029200"/>
            <a:ext cx="4949825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CSCI S-89 Introduction to Deep Learning</a:t>
            </a:r>
          </a:p>
          <a:p>
            <a:pPr algn="ctr">
              <a:defRPr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Summer 2021</a:t>
            </a:r>
            <a:endParaRPr lang="en-US" dirty="0">
              <a:solidFill>
                <a:schemeClr val="bg2">
                  <a:lumMod val="25000"/>
                </a:schemeClr>
              </a:solidFill>
              <a:latin typeface="Garamond" panose="02020404030301010803" pitchFamily="18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Harvard Summer School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Garamond" panose="02020404030301010803" pitchFamily="18" charset="0"/>
            </a:endParaRPr>
          </a:p>
          <a:p>
            <a:pPr algn="ctr">
              <a:defRPr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F3900-F92E-4439-8E37-E5F7918B6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550" y="2949217"/>
            <a:ext cx="1292899" cy="14957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Methodology: LSTM Network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  <a:latin typeface="Garamond" panose="02020404030301010803" pitchFamily="18" charset="0"/>
              </a:rPr>
              <a:t>@James Burns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002E41-ED04-43F8-98A1-9F5D6CDC0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381000"/>
            <a:ext cx="5953125" cy="36290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7FB7F9-0F89-4ED5-A961-40AECFE81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3008193"/>
            <a:ext cx="5288100" cy="25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06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Data Inputs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  <a:latin typeface="Garamond" panose="02020404030301010803" pitchFamily="18" charset="0"/>
              </a:rPr>
              <a:t>@James Burns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3" name="Picture 2" descr="Dataframe">
            <a:extLst>
              <a:ext uri="{FF2B5EF4-FFF2-40B4-BE49-F238E27FC236}">
                <a16:creationId xmlns:a16="http://schemas.microsoft.com/office/drawing/2014/main" id="{F4BC7BB7-CF27-44E3-AC44-1424FB22F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38400"/>
            <a:ext cx="3552825" cy="17811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E143A6-5F7B-454B-A6DA-2948F72865BF}"/>
              </a:ext>
            </a:extLst>
          </p:cNvPr>
          <p:cNvSpPr txBox="1"/>
          <p:nvPr/>
        </p:nvSpPr>
        <p:spPr>
          <a:xfrm>
            <a:off x="4010025" y="1165354"/>
            <a:ext cx="488632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#Convert data into 3d array of </a:t>
            </a:r>
          </a:p>
          <a:p>
            <a:r>
              <a:rPr lang="en-US" sz="1400" dirty="0"/>
              <a:t># shape (observations over time, </a:t>
            </a:r>
            <a:r>
              <a:rPr lang="en-US" sz="1400" dirty="0" err="1"/>
              <a:t>n_timesteps</a:t>
            </a:r>
            <a:r>
              <a:rPr lang="en-US" sz="1400" dirty="0"/>
              <a:t>, </a:t>
            </a:r>
            <a:r>
              <a:rPr lang="en-US" sz="1400" dirty="0" err="1"/>
              <a:t>n_vars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dirty="0" err="1"/>
              <a:t>n_timesteps</a:t>
            </a:r>
            <a:r>
              <a:rPr lang="en-US" sz="1400" dirty="0"/>
              <a:t> = 8</a:t>
            </a:r>
          </a:p>
          <a:p>
            <a:endParaRPr lang="en-US" sz="1400" dirty="0"/>
          </a:p>
          <a:p>
            <a:r>
              <a:rPr lang="en-US" sz="1400" dirty="0" err="1"/>
              <a:t>features_set_price</a:t>
            </a:r>
            <a:r>
              <a:rPr lang="en-US" sz="1400" dirty="0"/>
              <a:t> = []</a:t>
            </a:r>
          </a:p>
          <a:p>
            <a:r>
              <a:rPr lang="en-US" sz="1400" dirty="0" err="1"/>
              <a:t>labels_price</a:t>
            </a:r>
            <a:r>
              <a:rPr lang="en-US" sz="1400" dirty="0"/>
              <a:t> = []</a:t>
            </a:r>
          </a:p>
          <a:p>
            <a:r>
              <a:rPr lang="en-US" sz="1400" dirty="0"/>
              <a:t>for </a:t>
            </a:r>
            <a:r>
              <a:rPr lang="en-US" sz="1400" dirty="0" err="1"/>
              <a:t>i</a:t>
            </a:r>
            <a:r>
              <a:rPr lang="en-US" sz="1400" dirty="0"/>
              <a:t> in range(</a:t>
            </a:r>
            <a:r>
              <a:rPr lang="en-US" sz="1400" dirty="0" err="1"/>
              <a:t>n_timesteps</a:t>
            </a:r>
            <a:r>
              <a:rPr lang="en-US" sz="1400" dirty="0"/>
              <a:t>, </a:t>
            </a:r>
            <a:r>
              <a:rPr lang="en-US" sz="1400" dirty="0" err="1"/>
              <a:t>xt.shape</a:t>
            </a:r>
            <a:r>
              <a:rPr lang="en-US" sz="1400" dirty="0"/>
              <a:t>[0]):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features_set_price.append</a:t>
            </a:r>
            <a:r>
              <a:rPr lang="en-US" sz="1400" dirty="0"/>
              <a:t>(</a:t>
            </a:r>
            <a:r>
              <a:rPr lang="en-US" sz="1400" dirty="0" err="1"/>
              <a:t>xt</a:t>
            </a:r>
            <a:r>
              <a:rPr lang="en-US" sz="1400" dirty="0"/>
              <a:t>[i-n_timesteps:i,1]) #prices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labels_price.append</a:t>
            </a:r>
            <a:r>
              <a:rPr lang="en-US" sz="1400" dirty="0"/>
              <a:t>(</a:t>
            </a:r>
            <a:r>
              <a:rPr lang="en-US" sz="1400" dirty="0" err="1"/>
              <a:t>xt</a:t>
            </a:r>
            <a:r>
              <a:rPr lang="en-US" sz="1400" dirty="0"/>
              <a:t>[i,1])</a:t>
            </a:r>
          </a:p>
          <a:p>
            <a:endParaRPr lang="en-US" sz="1400" dirty="0"/>
          </a:p>
          <a:p>
            <a:r>
              <a:rPr lang="en-US" sz="1400" dirty="0" err="1"/>
              <a:t>features_set_hash</a:t>
            </a:r>
            <a:r>
              <a:rPr lang="en-US" sz="1400" dirty="0"/>
              <a:t> = []</a:t>
            </a:r>
          </a:p>
          <a:p>
            <a:r>
              <a:rPr lang="en-US" sz="1400" dirty="0" err="1"/>
              <a:t>labels_hash</a:t>
            </a:r>
            <a:r>
              <a:rPr lang="en-US" sz="1400" dirty="0"/>
              <a:t> = []</a:t>
            </a:r>
          </a:p>
          <a:p>
            <a:r>
              <a:rPr lang="en-US" sz="1400" dirty="0"/>
              <a:t>for </a:t>
            </a:r>
            <a:r>
              <a:rPr lang="en-US" sz="1400" dirty="0" err="1"/>
              <a:t>i</a:t>
            </a:r>
            <a:r>
              <a:rPr lang="en-US" sz="1400" dirty="0"/>
              <a:t> in range(</a:t>
            </a:r>
            <a:r>
              <a:rPr lang="en-US" sz="1400" dirty="0" err="1"/>
              <a:t>n_timesteps</a:t>
            </a:r>
            <a:r>
              <a:rPr lang="en-US" sz="1400" dirty="0"/>
              <a:t>, </a:t>
            </a:r>
            <a:r>
              <a:rPr lang="en-US" sz="1400" dirty="0" err="1"/>
              <a:t>xt.shape</a:t>
            </a:r>
            <a:r>
              <a:rPr lang="en-US" sz="1400" dirty="0"/>
              <a:t>[0]):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features_set_hash.append</a:t>
            </a:r>
            <a:r>
              <a:rPr lang="en-US" sz="1400" dirty="0"/>
              <a:t>(</a:t>
            </a:r>
            <a:r>
              <a:rPr lang="en-US" sz="1400" dirty="0" err="1"/>
              <a:t>xt</a:t>
            </a:r>
            <a:r>
              <a:rPr lang="en-US" sz="1400" dirty="0"/>
              <a:t>[i-n_timesteps:i,2])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labels_hash.append</a:t>
            </a:r>
            <a:r>
              <a:rPr lang="en-US" sz="1400" dirty="0"/>
              <a:t>(</a:t>
            </a:r>
            <a:r>
              <a:rPr lang="en-US" sz="1400" dirty="0" err="1"/>
              <a:t>xt</a:t>
            </a:r>
            <a:r>
              <a:rPr lang="en-US" sz="1400" dirty="0"/>
              <a:t>[i,2])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 err="1"/>
              <a:t>features_set_accounts</a:t>
            </a:r>
            <a:r>
              <a:rPr lang="en-US" sz="1400" dirty="0"/>
              <a:t> = []</a:t>
            </a:r>
          </a:p>
          <a:p>
            <a:r>
              <a:rPr lang="en-US" sz="1400" dirty="0" err="1"/>
              <a:t>labels_accounts</a:t>
            </a:r>
            <a:r>
              <a:rPr lang="en-US" sz="1400" dirty="0"/>
              <a:t> = []</a:t>
            </a:r>
          </a:p>
          <a:p>
            <a:r>
              <a:rPr lang="en-US" sz="1400" dirty="0"/>
              <a:t>for </a:t>
            </a:r>
            <a:r>
              <a:rPr lang="en-US" sz="1400" dirty="0" err="1"/>
              <a:t>i</a:t>
            </a:r>
            <a:r>
              <a:rPr lang="en-US" sz="1400" dirty="0"/>
              <a:t> in range(</a:t>
            </a:r>
            <a:r>
              <a:rPr lang="en-US" sz="1400" dirty="0" err="1"/>
              <a:t>n_timesteps</a:t>
            </a:r>
            <a:r>
              <a:rPr lang="en-US" sz="1400" dirty="0"/>
              <a:t>, </a:t>
            </a:r>
            <a:r>
              <a:rPr lang="en-US" sz="1400" dirty="0" err="1"/>
              <a:t>xt.shape</a:t>
            </a:r>
            <a:r>
              <a:rPr lang="en-US" sz="1400" dirty="0"/>
              <a:t>[0]):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features_set_accounts.append</a:t>
            </a:r>
            <a:r>
              <a:rPr lang="en-US" sz="1400" dirty="0"/>
              <a:t>(</a:t>
            </a:r>
            <a:r>
              <a:rPr lang="en-US" sz="1400" dirty="0" err="1"/>
              <a:t>xt</a:t>
            </a:r>
            <a:r>
              <a:rPr lang="en-US" sz="1400" dirty="0"/>
              <a:t>[i-n_timesteps:i,3])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labels_accounts.append</a:t>
            </a:r>
            <a:r>
              <a:rPr lang="en-US" sz="1400" dirty="0"/>
              <a:t>(</a:t>
            </a:r>
            <a:r>
              <a:rPr lang="en-US" sz="1400" dirty="0" err="1"/>
              <a:t>xt</a:t>
            </a:r>
            <a:r>
              <a:rPr lang="en-US" sz="1400" dirty="0"/>
              <a:t>[i,3]) </a:t>
            </a:r>
          </a:p>
        </p:txBody>
      </p:sp>
    </p:spTree>
    <p:extLst>
      <p:ext uri="{BB962C8B-B14F-4D97-AF65-F5344CB8AC3E}">
        <p14:creationId xmlns:p14="http://schemas.microsoft.com/office/powerpoint/2010/main" val="3903251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Model 1: Bitcoin Baseline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  <a:latin typeface="Garamond" panose="02020404030301010803" pitchFamily="18" charset="0"/>
              </a:rPr>
              <a:t>@James Burns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FA3507E-6EC8-4550-A6C1-1AA07A61DB4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5038987" cy="1788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203D2D76-7490-4163-9983-F30D1BECF8B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628582"/>
            <a:ext cx="6026785" cy="36198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D871EC-0663-4369-8DD3-126EA1F9CFEB}"/>
              </a:ext>
            </a:extLst>
          </p:cNvPr>
          <p:cNvSpPr txBox="1"/>
          <p:nvPr/>
        </p:nvSpPr>
        <p:spPr>
          <a:xfrm>
            <a:off x="5715000" y="914400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models are evaluated based on graphical evidence. A gray prediction line that precedes the red actual line is the goal.</a:t>
            </a:r>
          </a:p>
        </p:txBody>
      </p:sp>
    </p:spTree>
    <p:extLst>
      <p:ext uri="{BB962C8B-B14F-4D97-AF65-F5344CB8AC3E}">
        <p14:creationId xmlns:p14="http://schemas.microsoft.com/office/powerpoint/2010/main" val="2008587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Model 2: Bitcoin Improved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  <a:latin typeface="Garamond" panose="02020404030301010803" pitchFamily="18" charset="0"/>
              </a:rPr>
              <a:t>@James Burns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DE26C0-A4B3-4661-ACFF-C90C0C6D9D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03519"/>
            <a:ext cx="5105400" cy="1977390"/>
          </a:xfrm>
          <a:prstGeom prst="rect">
            <a:avLst/>
          </a:prstGeom>
          <a:noFill/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97371098-5E78-43AC-8412-AFFA1F64A60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788859"/>
            <a:ext cx="5751352" cy="33537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8037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Model 3: Baseline Ethereum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  <a:latin typeface="Garamond" panose="02020404030301010803" pitchFamily="18" charset="0"/>
              </a:rPr>
              <a:t>@James Burns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52BA77DF-A8A1-447E-8A40-63A77FD13D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40" y="717126"/>
            <a:ext cx="5773102" cy="2271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CA04EDC6-7FD6-45C5-82F1-9823AE4C281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895599"/>
            <a:ext cx="5721985" cy="3493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2880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Model 4: Ethereum Since 2018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  <a:latin typeface="Garamond" panose="02020404030301010803" pitchFamily="18" charset="0"/>
              </a:rPr>
              <a:t>@James Burns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AC8CA421-7A41-44E0-8B9C-7A3E4D6A471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04" y="831850"/>
            <a:ext cx="5334000" cy="20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0AC1ACA2-6B63-4375-9FBA-4411FB49566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819400"/>
            <a:ext cx="5641596" cy="3536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6742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Model 5: Ethereum Daily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  <a:latin typeface="Garamond" panose="02020404030301010803" pitchFamily="18" charset="0"/>
              </a:rPr>
              <a:t>@James Burns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0EA21A4-419E-4491-8B65-9C9A2BA9F36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5486400" cy="1994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B66CC4BD-F1E1-44DE-AA4F-D8F0D5752F1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1" y="2758439"/>
            <a:ext cx="5490410" cy="3464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9031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Model 6: Improved Bitcoin Daily Since 2017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  <a:latin typeface="Garamond" panose="02020404030301010803" pitchFamily="18" charset="0"/>
              </a:rPr>
              <a:t>@James Burns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D4735A-E74A-4B7E-B511-97D95FB3C3D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6613"/>
            <a:ext cx="5355907" cy="1997075"/>
          </a:xfrm>
          <a:prstGeom prst="rect">
            <a:avLst/>
          </a:prstGeom>
          <a:noFill/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E0BC0EDD-1478-49EB-B9E9-94268D72EAA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941638"/>
            <a:ext cx="5715000" cy="35633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2236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Weaknesses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models are currently only evaluated based on MSE and subjective graphical evidence.</a:t>
            </a:r>
          </a:p>
          <a:p>
            <a:endParaRPr lang="en-US" dirty="0"/>
          </a:p>
          <a:p>
            <a:r>
              <a:rPr lang="en-US" dirty="0"/>
              <a:t>The models do not adjust sufficiently for the asset inflationary pressures experienced during the current COVID event</a:t>
            </a:r>
          </a:p>
          <a:p>
            <a:endParaRPr lang="en-US" dirty="0"/>
          </a:p>
          <a:p>
            <a:r>
              <a:rPr lang="en-US" dirty="0"/>
              <a:t>The relationships between the </a:t>
            </a:r>
            <a:r>
              <a:rPr lang="en-US" dirty="0" err="1"/>
              <a:t>hashrate</a:t>
            </a:r>
            <a:r>
              <a:rPr lang="en-US" dirty="0"/>
              <a:t> and active accounts factors vary substantially in Ethereum versus Bitcoin. More predictors would be necessary to build a strong Ethereum predictive value model.</a:t>
            </a:r>
          </a:p>
          <a:p>
            <a:endParaRPr lang="en-US" dirty="0"/>
          </a:p>
          <a:p>
            <a:r>
              <a:rPr lang="en-US" dirty="0"/>
              <a:t>The model relies on </a:t>
            </a:r>
            <a:r>
              <a:rPr lang="en-US" dirty="0" err="1"/>
              <a:t>hashrate</a:t>
            </a:r>
            <a:r>
              <a:rPr lang="en-US" dirty="0"/>
              <a:t>, from Proof-of-work, which is an increasingly less popular security method. Some measure of Proof-of-stake blockchain data will have to replace this metric in the future for Ethereum.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  <a:latin typeface="Garamond" panose="02020404030301010803" pitchFamily="18" charset="0"/>
              </a:rPr>
              <a:t>@James Burns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BE98FD-BAEA-4351-89BE-E7F1B30DE3FC}"/>
              </a:ext>
            </a:extLst>
          </p:cNvPr>
          <p:cNvSpPr txBox="1"/>
          <p:nvPr/>
        </p:nvSpPr>
        <p:spPr>
          <a:xfrm>
            <a:off x="1143000" y="9906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89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Strengths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models predict the price movement of Bitcoin well, and with the inflation proxy input adjustment, could be used to evaluate current valuations.</a:t>
            </a:r>
          </a:p>
          <a:p>
            <a:endParaRPr lang="en-US" dirty="0"/>
          </a:p>
          <a:p>
            <a:r>
              <a:rPr lang="en-US" dirty="0"/>
              <a:t>The models run very quickly and easily for a variety of timeframes and assets</a:t>
            </a:r>
          </a:p>
          <a:p>
            <a:endParaRPr lang="en-US" dirty="0"/>
          </a:p>
          <a:p>
            <a:r>
              <a:rPr lang="en-US" dirty="0"/>
              <a:t>The graphical output allows for quick evaluation of the quality of predictions, given those inputs and timeframe</a:t>
            </a:r>
          </a:p>
          <a:p>
            <a:endParaRPr lang="en-US" dirty="0"/>
          </a:p>
          <a:p>
            <a:r>
              <a:rPr lang="en-US" dirty="0"/>
              <a:t>This model seeks to predict what a cryptocurrency should be worth. There are no alternatives available publicly. This is cutting edge finance exploration. Try Googling if Bitcoin is overvalued, you’ll get no useful information.</a:t>
            </a:r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  <a:latin typeface="Garamond" panose="02020404030301010803" pitchFamily="18" charset="0"/>
              </a:rPr>
              <a:t>@James Burns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907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Introduction via Questions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  <a:latin typeface="Garamond" panose="02020404030301010803" pitchFamily="18" charset="0"/>
              </a:rPr>
              <a:t>@James Burns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DFAF81-8398-4704-AFA9-DC04C099298A}"/>
              </a:ext>
            </a:extLst>
          </p:cNvPr>
          <p:cNvSpPr txBox="1"/>
          <p:nvPr/>
        </p:nvSpPr>
        <p:spPr>
          <a:xfrm>
            <a:off x="838200" y="990600"/>
            <a:ext cx="7696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cryptocurrency?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cryptocurrency prices based 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blockchain technology?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was it developed?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much is it all worth?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data inputs are proven to predict fair price valuations?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deep learning methods will be used to explore price fundamentals?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your model work, James?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22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YouTube Video Presentation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YouTube video presentation: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  <a:latin typeface="Garamond" panose="02020404030301010803" pitchFamily="18" charset="0"/>
              </a:rPr>
              <a:t>@James Burns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DF1EFE-F193-47DE-823B-FCC42B88B946}"/>
              </a:ext>
            </a:extLst>
          </p:cNvPr>
          <p:cNvSpPr txBox="1"/>
          <p:nvPr/>
        </p:nvSpPr>
        <p:spPr>
          <a:xfrm>
            <a:off x="2895600" y="25908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https://youtu.be/z9wtH0cNggY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Problem Statement: Prices Based on Thin Air?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  <a:latin typeface="Garamond" panose="02020404030301010803" pitchFamily="18" charset="0"/>
              </a:rPr>
              <a:t>@James Burns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A2DBC4-8A32-48C9-A881-B7F4F8580BB9}"/>
              </a:ext>
            </a:extLst>
          </p:cNvPr>
          <p:cNvSpPr txBox="1"/>
          <p:nvPr/>
        </p:nvSpPr>
        <p:spPr>
          <a:xfrm>
            <a:off x="2438400" y="5486400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https://www.thetrumparchive.com/?searchbox=%22thin+air%22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2A6C783-3148-4246-A158-990921D21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76" y="1763839"/>
            <a:ext cx="7362447" cy="303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00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077F989B-E313-4CCA-9D7C-AF5CAFE2EA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06" r="2087" b="8164"/>
          <a:stretch/>
        </p:blipFill>
        <p:spPr>
          <a:xfrm>
            <a:off x="1313620" y="818482"/>
            <a:ext cx="6516760" cy="545799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What is Cryptocurrency?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  <a:latin typeface="Garamond" panose="02020404030301010803" pitchFamily="18" charset="0"/>
              </a:rPr>
              <a:t>@James Burns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0D7599-1793-4ED1-AA89-42785D411B6C}"/>
              </a:ext>
            </a:extLst>
          </p:cNvPr>
          <p:cNvSpPr txBox="1"/>
          <p:nvPr/>
        </p:nvSpPr>
        <p:spPr>
          <a:xfrm>
            <a:off x="2438400" y="5867226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https://www.vectorstock.com/royalty-free-vector/cryptocurrency-infographic-10-steps-concept-vector-27840819</a:t>
            </a:r>
          </a:p>
        </p:txBody>
      </p:sp>
    </p:spTree>
    <p:extLst>
      <p:ext uri="{BB962C8B-B14F-4D97-AF65-F5344CB8AC3E}">
        <p14:creationId xmlns:p14="http://schemas.microsoft.com/office/powerpoint/2010/main" val="4186246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62D136-C8E2-4C3E-B32C-09D6C3C61B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0" t="25504" r="24167" b="5331"/>
          <a:stretch/>
        </p:blipFill>
        <p:spPr>
          <a:xfrm>
            <a:off x="985507" y="716044"/>
            <a:ext cx="7172986" cy="564431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Blockchain Technology?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  <a:latin typeface="Garamond" panose="02020404030301010803" pitchFamily="18" charset="0"/>
              </a:rPr>
              <a:t>@James Burns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15E9E2-0AE4-4E5D-9A09-232D26A55701}"/>
              </a:ext>
            </a:extLst>
          </p:cNvPr>
          <p:cNvSpPr txBox="1"/>
          <p:nvPr/>
        </p:nvSpPr>
        <p:spPr>
          <a:xfrm>
            <a:off x="2614864" y="6240379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https://www.garyfox.co/how-blockchain-works-infographic/</a:t>
            </a:r>
          </a:p>
        </p:txBody>
      </p:sp>
    </p:spTree>
    <p:extLst>
      <p:ext uri="{BB962C8B-B14F-4D97-AF65-F5344CB8AC3E}">
        <p14:creationId xmlns:p14="http://schemas.microsoft.com/office/powerpoint/2010/main" val="2503056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Why Create Cryptocurrency?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  <a:latin typeface="Garamond" panose="02020404030301010803" pitchFamily="18" charset="0"/>
              </a:rPr>
              <a:t>@James Burns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B75DD6-830D-4986-8D0A-6B77C161006C}"/>
              </a:ext>
            </a:extLst>
          </p:cNvPr>
          <p:cNvSpPr txBox="1"/>
          <p:nvPr/>
        </p:nvSpPr>
        <p:spPr>
          <a:xfrm>
            <a:off x="3505200" y="6171570"/>
            <a:ext cx="21336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https://bitcoin.org/bitcoin.pdf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02DE8E20-177C-462E-A2F2-55826C90A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767720"/>
            <a:ext cx="67627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50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Worth of Cryptocurrency?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  <a:latin typeface="Garamond" panose="02020404030301010803" pitchFamily="18" charset="0"/>
              </a:rPr>
              <a:t>@James Burns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CFBAE-A3B9-4E70-A8E4-6D884627266A}"/>
              </a:ext>
            </a:extLst>
          </p:cNvPr>
          <p:cNvSpPr txBox="1"/>
          <p:nvPr/>
        </p:nvSpPr>
        <p:spPr>
          <a:xfrm>
            <a:off x="2971800" y="6040765"/>
            <a:ext cx="3048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Image by Sabrina Jiang © Investopedia 2020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7F22A4-CF4C-4BC6-BC02-8BBEB0771A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14"/>
          <a:stretch/>
        </p:blipFill>
        <p:spPr>
          <a:xfrm>
            <a:off x="454853" y="860425"/>
            <a:ext cx="8231947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7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What Data Predicts Price?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  <a:latin typeface="Garamond" panose="02020404030301010803" pitchFamily="18" charset="0"/>
              </a:rPr>
              <a:t>@James Burns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DD11A-1CB2-4691-B4E4-D7E304C96F35}"/>
              </a:ext>
            </a:extLst>
          </p:cNvPr>
          <p:cNvSpPr txBox="1"/>
          <p:nvPr/>
        </p:nvSpPr>
        <p:spPr>
          <a:xfrm>
            <a:off x="2486685" y="2057400"/>
            <a:ext cx="4170629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err="1"/>
              <a:t>Hashrate</a:t>
            </a:r>
            <a:endParaRPr lang="en-US" sz="4400" dirty="0"/>
          </a:p>
          <a:p>
            <a:pPr algn="ctr"/>
            <a:endParaRPr lang="en-US" sz="4400" dirty="0"/>
          </a:p>
          <a:p>
            <a:pPr algn="ctr"/>
            <a:r>
              <a:rPr lang="en-US" sz="4400" dirty="0"/>
              <a:t>Active Accounts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</a:rPr>
              <a:t>According to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</a:rPr>
              <a:t>Bhambwhani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</a:rPr>
              <a:t> et al. (2019)</a:t>
            </a:r>
          </a:p>
        </p:txBody>
      </p:sp>
    </p:spTree>
    <p:extLst>
      <p:ext uri="{BB962C8B-B14F-4D97-AF65-F5344CB8AC3E}">
        <p14:creationId xmlns:p14="http://schemas.microsoft.com/office/powerpoint/2010/main" val="3862581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8253B45-6215-4545-94DC-7CA4329D1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756" y="3524983"/>
            <a:ext cx="3624327" cy="257913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Garamond" panose="02020404030301010803" pitchFamily="18" charset="0"/>
              </a:rPr>
              <a:t>Hashrate</a:t>
            </a:r>
            <a:r>
              <a:rPr lang="en-US" dirty="0">
                <a:latin typeface="Garamond" panose="02020404030301010803" pitchFamily="18" charset="0"/>
              </a:rPr>
              <a:t> &amp; Active Accounts?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  <a:latin typeface="Garamond" panose="02020404030301010803" pitchFamily="18" charset="0"/>
              </a:rPr>
              <a:t>@James Burns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DD11A-1CB2-4691-B4E4-D7E304C96F35}"/>
              </a:ext>
            </a:extLst>
          </p:cNvPr>
          <p:cNvSpPr txBox="1"/>
          <p:nvPr/>
        </p:nvSpPr>
        <p:spPr>
          <a:xfrm>
            <a:off x="3165204" y="606373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</a:rPr>
              <a:t>Bhambwhani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</a:rPr>
              <a:t> et al. (2019)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34EBE3-D8A4-4CFB-AE1D-D351908A5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11014"/>
            <a:ext cx="3505200" cy="25302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FEE4B8-3EBF-4156-892B-70C6D2C84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537" y="1019430"/>
            <a:ext cx="3529263" cy="25600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9108E9-E24E-401C-9702-05E22F62CD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287" y="3549406"/>
            <a:ext cx="3508076" cy="253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92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10919</TotalTime>
  <Words>752</Words>
  <Application>Microsoft Office PowerPoint</Application>
  <PresentationFormat>On-screen Show (4:3)</PresentationFormat>
  <Paragraphs>132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Garamond</vt:lpstr>
      <vt:lpstr>Times New Roman</vt:lpstr>
      <vt:lpstr>Wingdings</vt:lpstr>
      <vt:lpstr>Office Theme</vt:lpstr>
      <vt:lpstr> Final Project  Predicting Cryptocurrency Prices Via LSTM Networks </vt:lpstr>
      <vt:lpstr>Introduction via Questions</vt:lpstr>
      <vt:lpstr>Problem Statement: Prices Based on Thin Air?</vt:lpstr>
      <vt:lpstr>What is Cryptocurrency?</vt:lpstr>
      <vt:lpstr>Blockchain Technology?</vt:lpstr>
      <vt:lpstr>Why Create Cryptocurrency?</vt:lpstr>
      <vt:lpstr>Worth of Cryptocurrency?</vt:lpstr>
      <vt:lpstr>What Data Predicts Price?</vt:lpstr>
      <vt:lpstr>Hashrate &amp; Active Accounts?</vt:lpstr>
      <vt:lpstr>Methodology: LSTM Network</vt:lpstr>
      <vt:lpstr>Data Inputs</vt:lpstr>
      <vt:lpstr>Model 1: Bitcoin Baseline</vt:lpstr>
      <vt:lpstr>Model 2: Bitcoin Improved</vt:lpstr>
      <vt:lpstr>Model 3: Baseline Ethereum</vt:lpstr>
      <vt:lpstr>Model 4: Ethereum Since 2018</vt:lpstr>
      <vt:lpstr>Model 5: Ethereum Daily</vt:lpstr>
      <vt:lpstr>Model 6: Improved Bitcoin Daily Since 2017</vt:lpstr>
      <vt:lpstr>Weaknesses</vt:lpstr>
      <vt:lpstr>Strengths</vt:lpstr>
      <vt:lpstr>YouTube Video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zdjordje</dc:creator>
  <cp:lastModifiedBy>James Burns</cp:lastModifiedBy>
  <cp:revision>886</cp:revision>
  <cp:lastPrinted>2012-11-30T20:59:45Z</cp:lastPrinted>
  <dcterms:created xsi:type="dcterms:W3CDTF">2006-08-16T00:00:00Z</dcterms:created>
  <dcterms:modified xsi:type="dcterms:W3CDTF">2021-08-09T19:55:32Z</dcterms:modified>
</cp:coreProperties>
</file>