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12"/>
  </p:notesMasterIdLst>
  <p:sldIdLst>
    <p:sldId id="258" r:id="rId3"/>
    <p:sldId id="353" r:id="rId4"/>
    <p:sldId id="262" r:id="rId5"/>
    <p:sldId id="362" r:id="rId6"/>
    <p:sldId id="385" r:id="rId7"/>
    <p:sldId id="386" r:id="rId8"/>
    <p:sldId id="389" r:id="rId9"/>
    <p:sldId id="388" r:id="rId10"/>
    <p:sldId id="314" r:id="rId11"/>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11" autoAdjust="0"/>
  </p:normalViewPr>
  <p:slideViewPr>
    <p:cSldViewPr>
      <p:cViewPr>
        <p:scale>
          <a:sx n="80" d="100"/>
          <a:sy n="80" d="100"/>
        </p:scale>
        <p:origin x="-1832" y="-784"/>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6/15/15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Embrace diversity – We have a lot of different backgrounds</a:t>
            </a:r>
            <a:r>
              <a:rPr lang="en-US" baseline="0" dirty="0" smtClean="0"/>
              <a:t> in terms of interests, knowledge, skills – embrace that and learn from one another</a:t>
            </a:r>
          </a:p>
          <a:p>
            <a:endParaRPr lang="en-US" baseline="0" dirty="0" smtClean="0"/>
          </a:p>
          <a:p>
            <a:r>
              <a:rPr lang="en-US" baseline="0" dirty="0" smtClean="0"/>
              <a:t>Seek an optimal pace – We will do our best to find a pace that works well for everyone – if it’s too slow for you, we will help you go deeper and give you bigger challenges – if it’s too fast for you, we will provide you with extra help and resources</a:t>
            </a:r>
          </a:p>
          <a:p>
            <a:endParaRPr lang="en-US" baseline="0" dirty="0" smtClean="0"/>
          </a:p>
          <a:p>
            <a:r>
              <a:rPr lang="en-US" baseline="0" dirty="0" smtClean="0"/>
              <a:t>Communicate early and often – We want to know how you are doing with the course, what confuses you, what learning style works for you and what doesn’t – keep us updated so we can help you to </a:t>
            </a:r>
            <a:r>
              <a:rPr lang="en-US" baseline="0" smtClean="0"/>
              <a:t>be successful – we are going to be checking in with you (one-on-one) throughout the course and getting your feedback</a:t>
            </a:r>
            <a:endParaRPr lang="en-US" baseline="0" dirty="0" smtClean="0"/>
          </a:p>
          <a:p>
            <a:endParaRPr lang="en-US" baseline="0" dirty="0" smtClean="0"/>
          </a:p>
          <a:p>
            <a:r>
              <a:rPr lang="en-US" baseline="0" smtClean="0"/>
              <a:t>Success </a:t>
            </a:r>
            <a:r>
              <a:rPr lang="en-US" baseline="0" dirty="0" smtClean="0"/>
              <a:t>is not a grade – Success in this course is not about grades (we don’t give out grades) or about how you do compared to your classmates, it’s about achieving your goal and helping you to get where you want </a:t>
            </a:r>
            <a:r>
              <a:rPr lang="en-US" baseline="0" smtClean="0"/>
              <a:t>to be</a:t>
            </a:r>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Application-based </a:t>
            </a:r>
            <a:r>
              <a:rPr lang="en-US" baseline="0" smtClean="0"/>
              <a:t>approach </a:t>
            </a:r>
            <a:r>
              <a:rPr lang="en-US" baseline="0" dirty="0" smtClean="0"/>
              <a:t>– We will be teaching you a combination of theory and practical implementation and having you practice things as much as possible – our goal is that you can effectively use these tools to do data science – data science means implementation, not just ideas</a:t>
            </a:r>
          </a:p>
          <a:p>
            <a:endParaRPr lang="en-US" baseline="0" dirty="0" smtClean="0"/>
          </a:p>
          <a:p>
            <a:r>
              <a:rPr lang="en-US" baseline="0" dirty="0" smtClean="0"/>
              <a:t>Understand key principles – We want you to understand the principles behind the methods </a:t>
            </a:r>
            <a:r>
              <a:rPr lang="en-US" baseline="0" smtClean="0"/>
              <a:t>and algorithms – “black box” </a:t>
            </a:r>
            <a:r>
              <a:rPr lang="en-US" baseline="0" dirty="0" smtClean="0"/>
              <a:t>data science will only get you so far – understanding what you’re doing and why will get you much further</a:t>
            </a:r>
          </a:p>
          <a:p>
            <a:endParaRPr lang="en-US" dirty="0" smtClean="0"/>
          </a:p>
          <a:p>
            <a:r>
              <a:rPr lang="en-US" smtClean="0"/>
              <a:t>Balance </a:t>
            </a:r>
            <a:r>
              <a:rPr lang="en-US" dirty="0" smtClean="0"/>
              <a:t>depth with breadth </a:t>
            </a:r>
            <a:r>
              <a:rPr lang="en-US" smtClean="0"/>
              <a:t>– We </a:t>
            </a:r>
            <a:r>
              <a:rPr lang="en-US" baseline="0" smtClean="0"/>
              <a:t>want </a:t>
            </a:r>
            <a:r>
              <a:rPr lang="en-US" baseline="0" dirty="0" smtClean="0"/>
              <a:t>you to know enough depth that you understand what you are doing, but not so much that we exclude crucial topics – we will try to accommodate your interests if you want to learn something we’re not planning on teaching</a:t>
            </a:r>
          </a:p>
          <a:p>
            <a:endParaRPr lang="en-US" baseline="0" dirty="0" smtClean="0"/>
          </a:p>
          <a:p>
            <a:r>
              <a:rPr lang="en-US" baseline="0" dirty="0" smtClean="0"/>
              <a:t>Course project – We are going to focus on the project from the start because that is where a lot of learning will occur</a:t>
            </a:r>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Effort not prior knowledge – It’s not about what you know now,</a:t>
            </a:r>
            <a:r>
              <a:rPr lang="en-US" baseline="0" dirty="0" smtClean="0"/>
              <a:t> it’s about what you put into the course</a:t>
            </a:r>
          </a:p>
          <a:p>
            <a:endParaRPr lang="en-US" dirty="0" smtClean="0"/>
          </a:p>
          <a:p>
            <a:r>
              <a:rPr lang="en-US" dirty="0" smtClean="0"/>
              <a:t>Ask questions – Default</a:t>
            </a:r>
            <a:r>
              <a:rPr lang="en-US" baseline="0" dirty="0" smtClean="0"/>
              <a:t> to asking questions – helps with your understanding and helps us to know how you are doing</a:t>
            </a:r>
          </a:p>
          <a:p>
            <a:endParaRPr lang="en-US" baseline="0" dirty="0" smtClean="0"/>
          </a:p>
          <a:p>
            <a:r>
              <a:rPr lang="en-US" baseline="0" dirty="0" smtClean="0"/>
              <a:t>Communicate what you’ve learned – Blog about class</a:t>
            </a:r>
            <a:r>
              <a:rPr lang="en-US" baseline="0" smtClean="0"/>
              <a:t>, share it with others </a:t>
            </a:r>
            <a:r>
              <a:rPr lang="en-US" baseline="0" dirty="0" smtClean="0"/>
              <a:t>– will definitely deepen your knowledge</a:t>
            </a:r>
          </a:p>
          <a:p>
            <a:endParaRPr lang="en-US" baseline="0" dirty="0" smtClean="0"/>
          </a:p>
          <a:p>
            <a:r>
              <a:rPr lang="en-US" baseline="0" dirty="0" smtClean="0"/>
              <a:t>Help your classmates – We are all teachers and we are all learners – don’t be shy</a:t>
            </a:r>
          </a:p>
          <a:p>
            <a:endParaRPr lang="en-US" baseline="0" dirty="0" smtClean="0"/>
          </a:p>
          <a:p>
            <a:r>
              <a:rPr lang="en-US" baseline="0" dirty="0" smtClean="0"/>
              <a:t>Be patient with yourself – It’s okay if you don’t understand some of the </a:t>
            </a:r>
            <a:r>
              <a:rPr lang="en-US" baseline="0" smtClean="0"/>
              <a:t>course material – </a:t>
            </a:r>
            <a:r>
              <a:rPr lang="en-US" baseline="0" dirty="0" smtClean="0"/>
              <a:t>there is a lot of material and the complexity can be quite high – focus on learning as much as you can – we want to equip you with enough knowledge that you can learn independently both during and after </a:t>
            </a:r>
            <a:r>
              <a:rPr lang="en-US" baseline="0" smtClean="0"/>
              <a:t>this course</a:t>
            </a:r>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158773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tier5.c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1333500"/>
            <a:ext cx="8469313" cy="2627312"/>
          </a:xfrm>
        </p:spPr>
        <p:txBody>
          <a:bodyPr/>
          <a:lstStyle/>
          <a:p>
            <a:pPr>
              <a:defRPr/>
            </a:pPr>
            <a:r>
              <a:rPr lang="en-US" sz="9000" dirty="0" smtClean="0"/>
              <a:t/>
            </a:r>
            <a:br>
              <a:rPr lang="en-US" sz="9000" dirty="0" smtClean="0"/>
            </a:br>
            <a:r>
              <a:rPr lang="en-US" sz="9000" dirty="0" smtClean="0"/>
              <a:t>Data Science</a:t>
            </a:r>
            <a:br>
              <a:rPr lang="en-US" sz="9000" dirty="0" smtClean="0"/>
            </a:br>
            <a:r>
              <a:rPr lang="en-US" sz="6000" dirty="0" smtClean="0"/>
              <a:t>Course Overview</a:t>
            </a:r>
            <a:endParaRPr lang="en-US" sz="6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42913"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ct val="110000"/>
              </a:lnSpc>
              <a:spcBef>
                <a:spcPts val="1200"/>
              </a:spcBef>
              <a:spcAft>
                <a:spcPts val="1200"/>
              </a:spcAft>
              <a:defRPr/>
            </a:pPr>
            <a:r>
              <a:rPr lang="en-US" sz="3000" dirty="0" smtClean="0">
                <a:latin typeface="PFDinTextCompPro-Bold" charset="0"/>
                <a:ea typeface="ヒラギノ角ゴ ProN W6" charset="0"/>
                <a:cs typeface="ヒラギノ角ゴ ProN W6" charset="0"/>
              </a:rPr>
              <a:t>0. 	Meet Your Instructors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	Instructor Philosophy</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 	Content Philosophy</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III. 	How to Succeed</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IV. 	Typical Class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 	Logistics</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VI. 	Questions?</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31818877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14337" y="1644283"/>
            <a:ext cx="8429625" cy="295983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6000" b="0" cap="none" dirty="0" smtClean="0">
                <a:latin typeface="PFDinTextCompPro-Bold" panose="02000806000000020004" pitchFamily="2" charset="0"/>
                <a:ea typeface="ヒラギノ角ゴ ProN W6" charset="0"/>
                <a:cs typeface="ヒラギノ角ゴ ProN W6" charset="0"/>
              </a:rPr>
              <a:t>SINAN </a:t>
            </a:r>
            <a:r>
              <a:rPr lang="en-US" sz="6000" b="0" cap="none" dirty="0" smtClean="0">
                <a:latin typeface="PFDinTextCompPro-Bold" panose="02000806000000020004" pitchFamily="2" charset="0"/>
                <a:ea typeface="ヒラギノ角ゴ ProN W6" charset="0"/>
                <a:cs typeface="ヒラギノ角ゴ ProN W6" charset="0"/>
              </a:rPr>
              <a:t>OZDEMIR</a:t>
            </a:r>
            <a:r>
              <a:rPr lang="en-US" sz="6000" b="0" cap="none" dirty="0" smtClean="0">
                <a:latin typeface="PFDinTextCompPro-Bold" panose="02000806000000020004" pitchFamily="2" charset="0"/>
                <a:ea typeface="ヒラギノ角ゴ ProN W6" charset="0"/>
                <a:cs typeface="ヒラギノ角ゴ ProN W6" charset="0"/>
              </a:rPr>
              <a:t/>
            </a:r>
            <a:br>
              <a:rPr lang="en-US" sz="6000" b="0" cap="none" dirty="0" smtClean="0">
                <a:latin typeface="PFDinTextCompPro-Bold" panose="02000806000000020004" pitchFamily="2" charset="0"/>
                <a:ea typeface="ヒラギノ角ゴ ProN W6" charset="0"/>
                <a:cs typeface="ヒラギノ角ゴ ProN W6" charset="0"/>
              </a:rPr>
            </a:br>
            <a:r>
              <a:rPr lang="en-US" sz="3200" b="0" cap="none" dirty="0" smtClean="0">
                <a:latin typeface="PFDinTextCompPro-Bold" panose="02000806000000020004" pitchFamily="2" charset="0"/>
                <a:ea typeface="ヒラギノ角ゴ ProN W6" charset="0"/>
                <a:cs typeface="ヒラギノ角ゴ ProN W6" charset="0"/>
              </a:rPr>
              <a:t>FOUNDER</a:t>
            </a:r>
            <a:r>
              <a:rPr lang="en-US" sz="3200" b="0" cap="none" dirty="0" smtClean="0">
                <a:latin typeface="PFDinTextCompPro-Bold" panose="02000806000000020004" pitchFamily="2" charset="0"/>
                <a:ea typeface="ヒラギノ角ゴ ProN W6" charset="0"/>
                <a:cs typeface="ヒラギノ角ゴ ProN W6" charset="0"/>
              </a:rPr>
              <a:t>, </a:t>
            </a:r>
            <a:r>
              <a:rPr lang="en-US" sz="3200" b="0" cap="none" dirty="0" smtClean="0">
                <a:latin typeface="PFDinTextCompPro-Bold" panose="02000806000000020004" pitchFamily="2" charset="0"/>
                <a:ea typeface="ヒラギノ角ゴ ProN W6" charset="0"/>
                <a:cs typeface="ヒラギノ角ゴ ProN W6" charset="0"/>
                <a:hlinkClick r:id="rId3"/>
              </a:rPr>
              <a:t>TIER5 </a:t>
            </a:r>
            <a:r>
              <a:rPr lang="en-US" sz="3200" b="0" cap="none" dirty="0" smtClean="0">
                <a:latin typeface="PFDinTextCompPro-Bold" panose="02000806000000020004" pitchFamily="2" charset="0"/>
                <a:ea typeface="ヒラギノ角ゴ ProN W6" charset="0"/>
                <a:cs typeface="ヒラギノ角ゴ ProN W6" charset="0"/>
              </a:rPr>
              <a:t>&amp; </a:t>
            </a:r>
            <a:r>
              <a:rPr lang="en-US" sz="3200" b="0" cap="none" dirty="0" smtClean="0">
                <a:latin typeface="PFDinTextCompPro-Bold" panose="02000806000000020004" pitchFamily="2" charset="0"/>
                <a:ea typeface="ヒラギノ角ゴ ProN W6" charset="0"/>
                <a:cs typeface="ヒラギノ角ゴ ProN W6" charset="0"/>
              </a:rPr>
              <a:t>PROFESSOR, JOHNS HOPKINS</a:t>
            </a:r>
            <a:br>
              <a:rPr lang="en-US" sz="3200" b="0" cap="none" dirty="0" smtClean="0">
                <a:latin typeface="PFDinTextCompPro-Bold" panose="02000806000000020004" pitchFamily="2" charset="0"/>
                <a:ea typeface="ヒラギノ角ゴ ProN W6" charset="0"/>
                <a:cs typeface="ヒラギノ角ゴ ProN W6" charset="0"/>
              </a:rPr>
            </a:br>
            <a:endParaRPr lang="en-US" sz="3200" b="0" cap="none" dirty="0">
              <a:latin typeface="+mn-lt"/>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MEET YOUR INSTRUCTORS</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3</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Instructor Philosophy</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dirty="0" smtClean="0"/>
              <a:t>Embrace diversity</a:t>
            </a:r>
          </a:p>
          <a:p>
            <a:pPr marL="285750" indent="-285750" algn="l">
              <a:buFont typeface="Arial"/>
              <a:buChar char="•"/>
            </a:pPr>
            <a:endParaRPr lang="en-US" sz="2000" dirty="0"/>
          </a:p>
          <a:p>
            <a:pPr marL="285750" indent="-285750" algn="l">
              <a:buFont typeface="Arial"/>
              <a:buChar char="•"/>
            </a:pPr>
            <a:r>
              <a:rPr lang="en-US" sz="2000" dirty="0" smtClean="0"/>
              <a:t>Seek an optimal pace</a:t>
            </a:r>
          </a:p>
          <a:p>
            <a:pPr marL="285750" indent="-285750" algn="l">
              <a:buFont typeface="Arial"/>
              <a:buChar char="•"/>
            </a:pPr>
            <a:endParaRPr lang="en-US" sz="2000" dirty="0"/>
          </a:p>
          <a:p>
            <a:pPr marL="285750" indent="-285750" algn="l">
              <a:buFont typeface="Arial"/>
              <a:buChar char="•"/>
            </a:pPr>
            <a:r>
              <a:rPr lang="en-US" sz="2000" dirty="0" smtClean="0"/>
              <a:t>Communicate early and often</a:t>
            </a:r>
          </a:p>
          <a:p>
            <a:pPr algn="l"/>
            <a:endParaRPr lang="en-US" sz="2000" dirty="0"/>
          </a:p>
          <a:p>
            <a:pPr marL="285750" indent="-285750" algn="l">
              <a:buFont typeface="Arial"/>
              <a:buChar char="•"/>
            </a:pPr>
            <a:r>
              <a:rPr lang="en-US" sz="2000" dirty="0" smtClean="0"/>
              <a:t>Success is not </a:t>
            </a:r>
            <a:r>
              <a:rPr lang="en-US" sz="2000" smtClean="0"/>
              <a:t>a grade</a:t>
            </a:r>
            <a:endParaRPr lang="en-US" sz="2000" dirty="0" smtClean="0"/>
          </a:p>
        </p:txBody>
      </p:sp>
    </p:spTree>
    <p:extLst>
      <p:ext uri="{BB962C8B-B14F-4D97-AF65-F5344CB8AC3E}">
        <p14:creationId xmlns:p14="http://schemas.microsoft.com/office/powerpoint/2010/main" val="30624586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Content Philosophy</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smtClean="0"/>
              <a:t>Application-based approach</a:t>
            </a:r>
            <a:endParaRPr lang="en-US" sz="2000" dirty="0" smtClean="0"/>
          </a:p>
          <a:p>
            <a:pPr marL="285750" indent="-285750" algn="l">
              <a:buFont typeface="Arial"/>
              <a:buChar char="•"/>
            </a:pPr>
            <a:endParaRPr lang="en-US" sz="2000" dirty="0"/>
          </a:p>
          <a:p>
            <a:pPr marL="285750" indent="-285750" algn="l">
              <a:buFont typeface="Arial"/>
              <a:buChar char="•"/>
            </a:pPr>
            <a:r>
              <a:rPr lang="en-US" sz="2000" dirty="0" smtClean="0"/>
              <a:t>Understand key principles</a:t>
            </a:r>
          </a:p>
          <a:p>
            <a:pPr marL="285750" indent="-285750" algn="l">
              <a:buFont typeface="Arial"/>
              <a:buChar char="•"/>
            </a:pPr>
            <a:endParaRPr lang="en-US" sz="2000" dirty="0"/>
          </a:p>
          <a:p>
            <a:pPr marL="285750" indent="-285750" algn="l">
              <a:buFont typeface="Arial"/>
              <a:buChar char="•"/>
            </a:pPr>
            <a:r>
              <a:rPr lang="en-US" sz="2000" dirty="0" smtClean="0"/>
              <a:t>Balance depth with breadth</a:t>
            </a:r>
          </a:p>
          <a:p>
            <a:pPr marL="285750" indent="-285750" algn="l">
              <a:buFont typeface="Arial"/>
              <a:buChar char="•"/>
            </a:pPr>
            <a:endParaRPr lang="en-US" sz="2000" dirty="0"/>
          </a:p>
          <a:p>
            <a:pPr marL="285750" indent="-285750" algn="l">
              <a:buFont typeface="Arial"/>
              <a:buChar char="•"/>
            </a:pPr>
            <a:r>
              <a:rPr lang="en-US" sz="2000" dirty="0" smtClean="0"/>
              <a:t>Course project</a:t>
            </a:r>
          </a:p>
        </p:txBody>
      </p:sp>
    </p:spTree>
    <p:extLst>
      <p:ext uri="{BB962C8B-B14F-4D97-AF65-F5344CB8AC3E}">
        <p14:creationId xmlns:p14="http://schemas.microsoft.com/office/powerpoint/2010/main" val="34989900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How to Succeed</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5" name="Rectangle 4"/>
          <p:cNvSpPr/>
          <p:nvPr/>
        </p:nvSpPr>
        <p:spPr>
          <a:xfrm>
            <a:off x="1100137" y="1257300"/>
            <a:ext cx="6858000" cy="2862322"/>
          </a:xfrm>
          <a:prstGeom prst="rect">
            <a:avLst/>
          </a:prstGeom>
        </p:spPr>
        <p:txBody>
          <a:bodyPr wrap="square">
            <a:spAutoFit/>
          </a:bodyPr>
          <a:lstStyle/>
          <a:p>
            <a:pPr marL="285750" indent="-285750" algn="l">
              <a:buFont typeface="Arial"/>
              <a:buChar char="•"/>
            </a:pPr>
            <a:r>
              <a:rPr lang="en-US" sz="2000" dirty="0" smtClean="0"/>
              <a:t>Effort not prior knowledge</a:t>
            </a:r>
          </a:p>
          <a:p>
            <a:pPr marL="285750" indent="-285750" algn="l">
              <a:buFont typeface="Arial"/>
              <a:buChar char="•"/>
            </a:pPr>
            <a:endParaRPr lang="en-US" sz="2000" dirty="0"/>
          </a:p>
          <a:p>
            <a:pPr marL="285750" indent="-285750" algn="l">
              <a:buFont typeface="Arial"/>
              <a:buChar char="•"/>
            </a:pPr>
            <a:r>
              <a:rPr lang="en-US" sz="2000" dirty="0" smtClean="0"/>
              <a:t>Ask questions</a:t>
            </a:r>
          </a:p>
          <a:p>
            <a:pPr marL="285750" indent="-285750" algn="l">
              <a:buFont typeface="Arial"/>
              <a:buChar char="•"/>
            </a:pPr>
            <a:endParaRPr lang="en-US" sz="2000" dirty="0"/>
          </a:p>
          <a:p>
            <a:pPr marL="285750" indent="-285750" algn="l">
              <a:buFont typeface="Arial"/>
              <a:buChar char="•"/>
            </a:pPr>
            <a:r>
              <a:rPr lang="en-US" sz="2000" dirty="0" smtClean="0"/>
              <a:t>Communicate what you’ve learned</a:t>
            </a:r>
          </a:p>
          <a:p>
            <a:pPr marL="285750" indent="-285750" algn="l">
              <a:buFont typeface="Arial"/>
              <a:buChar char="•"/>
            </a:pPr>
            <a:endParaRPr lang="en-US" sz="2000" dirty="0"/>
          </a:p>
          <a:p>
            <a:pPr marL="285750" indent="-285750" algn="l">
              <a:buFont typeface="Arial"/>
              <a:buChar char="•"/>
            </a:pPr>
            <a:r>
              <a:rPr lang="en-US" sz="2000" dirty="0" smtClean="0"/>
              <a:t>Help your classmates</a:t>
            </a:r>
          </a:p>
          <a:p>
            <a:pPr marL="285750" indent="-285750" algn="l">
              <a:buFont typeface="Arial"/>
              <a:buChar char="•"/>
            </a:pPr>
            <a:endParaRPr lang="en-US" sz="2000" dirty="0"/>
          </a:p>
          <a:p>
            <a:pPr marL="285750" indent="-285750" algn="l">
              <a:buFont typeface="Arial"/>
              <a:buChar char="•"/>
            </a:pPr>
            <a:r>
              <a:rPr lang="en-US" sz="2000" dirty="0" smtClean="0"/>
              <a:t>Be patient </a:t>
            </a:r>
            <a:r>
              <a:rPr lang="en-US" sz="2000" smtClean="0"/>
              <a:t>with yourself</a:t>
            </a:r>
            <a:endParaRPr lang="en-US" sz="2000" dirty="0" smtClean="0"/>
          </a:p>
        </p:txBody>
      </p:sp>
    </p:spTree>
    <p:extLst>
      <p:ext uri="{BB962C8B-B14F-4D97-AF65-F5344CB8AC3E}">
        <p14:creationId xmlns:p14="http://schemas.microsoft.com/office/powerpoint/2010/main" val="36797534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Typical Class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dirty="0" smtClean="0"/>
              <a:t>Lecture</a:t>
            </a:r>
          </a:p>
          <a:p>
            <a:pPr marL="285750" indent="-285750" algn="l">
              <a:buFont typeface="Arial"/>
              <a:buChar char="•"/>
            </a:pPr>
            <a:endParaRPr lang="en-US" sz="2000" dirty="0"/>
          </a:p>
          <a:p>
            <a:pPr marL="285750" indent="-285750" algn="l">
              <a:buFont typeface="Arial"/>
              <a:buChar char="•"/>
            </a:pPr>
            <a:r>
              <a:rPr lang="en-US" sz="2000" dirty="0" smtClean="0"/>
              <a:t>Code walk-throughs</a:t>
            </a:r>
          </a:p>
          <a:p>
            <a:pPr marL="285750" indent="-285750" algn="l">
              <a:buFont typeface="Arial"/>
              <a:buChar char="•"/>
            </a:pPr>
            <a:endParaRPr lang="en-US" sz="2000" dirty="0"/>
          </a:p>
          <a:p>
            <a:pPr marL="285750" indent="-285750" algn="l">
              <a:buFont typeface="Arial"/>
              <a:buChar char="•"/>
            </a:pPr>
            <a:r>
              <a:rPr lang="en-US" sz="2000" dirty="0" smtClean="0"/>
              <a:t>Code exercises</a:t>
            </a:r>
          </a:p>
          <a:p>
            <a:pPr marL="285750" indent="-285750" algn="l">
              <a:buFont typeface="Arial"/>
              <a:buChar char="•"/>
            </a:pPr>
            <a:endParaRPr lang="en-US" sz="2000" dirty="0"/>
          </a:p>
          <a:p>
            <a:pPr marL="285750" indent="-285750" algn="l">
              <a:buFont typeface="Arial"/>
              <a:buChar char="•"/>
            </a:pPr>
            <a:r>
              <a:rPr lang="en-US" sz="2000" dirty="0" smtClean="0"/>
              <a:t>Discussion of homework and readings</a:t>
            </a:r>
          </a:p>
        </p:txBody>
      </p:sp>
    </p:spTree>
    <p:extLst>
      <p:ext uri="{BB962C8B-B14F-4D97-AF65-F5344CB8AC3E}">
        <p14:creationId xmlns:p14="http://schemas.microsoft.com/office/powerpoint/2010/main" val="31746200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Logistics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sp>
        <p:nvSpPr>
          <p:cNvPr id="5" name="Rectangle 4"/>
          <p:cNvSpPr/>
          <p:nvPr/>
        </p:nvSpPr>
        <p:spPr>
          <a:xfrm>
            <a:off x="1100137" y="1257300"/>
            <a:ext cx="6858000" cy="4093428"/>
          </a:xfrm>
          <a:prstGeom prst="rect">
            <a:avLst/>
          </a:prstGeom>
        </p:spPr>
        <p:txBody>
          <a:bodyPr wrap="square">
            <a:spAutoFit/>
          </a:bodyPr>
          <a:lstStyle/>
          <a:p>
            <a:pPr marL="285750" indent="-285750" algn="l">
              <a:lnSpc>
                <a:spcPct val="150000"/>
              </a:lnSpc>
              <a:buFont typeface="Arial"/>
              <a:buChar char="•"/>
            </a:pPr>
            <a:r>
              <a:rPr lang="en-US" sz="2000" dirty="0" smtClean="0"/>
              <a:t>Bathrooms</a:t>
            </a:r>
            <a:endParaRPr lang="en-US" sz="2000" dirty="0"/>
          </a:p>
          <a:p>
            <a:pPr marL="285750" indent="-285750" algn="l">
              <a:lnSpc>
                <a:spcPct val="150000"/>
              </a:lnSpc>
              <a:buFont typeface="Arial"/>
              <a:buChar char="•"/>
            </a:pPr>
            <a:r>
              <a:rPr lang="en-US" sz="2000" dirty="0" smtClean="0"/>
              <a:t>Parking</a:t>
            </a:r>
          </a:p>
          <a:p>
            <a:pPr marL="285750" indent="-285750" algn="l">
              <a:lnSpc>
                <a:spcPct val="150000"/>
              </a:lnSpc>
              <a:buFont typeface="Arial"/>
              <a:buChar char="•"/>
            </a:pPr>
            <a:r>
              <a:rPr lang="en-US" sz="2000" dirty="0" smtClean="0"/>
              <a:t>Dress code</a:t>
            </a:r>
          </a:p>
          <a:p>
            <a:pPr marL="285750" indent="-285750" algn="l">
              <a:lnSpc>
                <a:spcPct val="150000"/>
              </a:lnSpc>
              <a:buFont typeface="Arial"/>
              <a:buChar char="•"/>
            </a:pPr>
            <a:r>
              <a:rPr lang="en-US" sz="2000" dirty="0" smtClean="0"/>
              <a:t>Start </a:t>
            </a:r>
            <a:r>
              <a:rPr lang="en-US" sz="2000" dirty="0"/>
              <a:t>and end on </a:t>
            </a:r>
            <a:r>
              <a:rPr lang="en-US" sz="2000" dirty="0" smtClean="0"/>
              <a:t>time</a:t>
            </a:r>
            <a:endParaRPr lang="en-US" sz="2000" dirty="0"/>
          </a:p>
          <a:p>
            <a:pPr marL="285750" indent="-285750" algn="l">
              <a:lnSpc>
                <a:spcPct val="150000"/>
              </a:lnSpc>
              <a:buFont typeface="Arial"/>
              <a:buChar char="•"/>
            </a:pPr>
            <a:r>
              <a:rPr lang="en-US" sz="2000" dirty="0"/>
              <a:t>Missing </a:t>
            </a:r>
            <a:r>
              <a:rPr lang="en-US" sz="2000" dirty="0" smtClean="0"/>
              <a:t>class</a:t>
            </a:r>
            <a:endParaRPr lang="en-US" sz="2000" dirty="0"/>
          </a:p>
          <a:p>
            <a:pPr marL="285750" indent="-285750" algn="l">
              <a:lnSpc>
                <a:spcPct val="150000"/>
              </a:lnSpc>
              <a:buFont typeface="Arial"/>
              <a:buChar char="•"/>
            </a:pPr>
            <a:r>
              <a:rPr lang="en-US" sz="2000" dirty="0"/>
              <a:t>Slack instead of </a:t>
            </a:r>
            <a:r>
              <a:rPr lang="en-US" sz="2000" dirty="0" smtClean="0"/>
              <a:t>email</a:t>
            </a:r>
            <a:endParaRPr lang="en-US" sz="2000" dirty="0"/>
          </a:p>
          <a:p>
            <a:pPr marL="285750" indent="-285750" algn="l">
              <a:lnSpc>
                <a:spcPct val="150000"/>
              </a:lnSpc>
              <a:buFont typeface="Arial"/>
              <a:buChar char="•"/>
            </a:pPr>
            <a:r>
              <a:rPr lang="en-US" sz="2000" dirty="0"/>
              <a:t>Office </a:t>
            </a:r>
            <a:r>
              <a:rPr lang="en-US" sz="2000" dirty="0" smtClean="0"/>
              <a:t>hours</a:t>
            </a:r>
            <a:endParaRPr lang="en-US" sz="2000" dirty="0"/>
          </a:p>
          <a:p>
            <a:pPr marL="285750" indent="-285750" algn="l">
              <a:lnSpc>
                <a:spcPct val="150000"/>
              </a:lnSpc>
              <a:buFont typeface="Arial"/>
              <a:buChar char="•"/>
            </a:pPr>
            <a:r>
              <a:rPr lang="en-US" sz="2000" dirty="0" err="1"/>
              <a:t>GitHub</a:t>
            </a:r>
            <a:r>
              <a:rPr lang="en-US" sz="2000" dirty="0"/>
              <a:t> for course content and </a:t>
            </a:r>
            <a:r>
              <a:rPr lang="en-US" sz="2000" dirty="0" smtClean="0"/>
              <a:t>homework</a:t>
            </a:r>
            <a:endParaRPr lang="en-US" sz="2000" dirty="0"/>
          </a:p>
          <a:p>
            <a:pPr marL="285750" indent="-285750" algn="l">
              <a:buFont typeface="Arial"/>
              <a:buChar char="•"/>
            </a:pPr>
            <a:endParaRPr lang="en-US" sz="2000" dirty="0" smtClean="0"/>
          </a:p>
        </p:txBody>
      </p:sp>
    </p:spTree>
    <p:extLst>
      <p:ext uri="{BB962C8B-B14F-4D97-AF65-F5344CB8AC3E}">
        <p14:creationId xmlns:p14="http://schemas.microsoft.com/office/powerpoint/2010/main" val="12998377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7" y="3238500"/>
            <a:ext cx="8426450" cy="1055687"/>
          </a:xfrm>
        </p:spPr>
        <p:txBody>
          <a:bodyPr/>
          <a:lstStyle/>
          <a:p>
            <a:pPr>
              <a:defRPr/>
            </a:pPr>
            <a:r>
              <a:rPr lang="en-US" dirty="0" smtClean="0"/>
              <a:t>Questions?</a:t>
            </a:r>
            <a:endParaRPr lang="en-US" sz="2000" dirty="0">
              <a:latin typeface="+mn-lt"/>
            </a:endParaRPr>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COURSE OVERVIEW</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6363084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8066</TotalTime>
  <Pages>0</Pages>
  <Words>611</Words>
  <Characters>0</Characters>
  <Application>Microsoft Macintosh PowerPoint</Application>
  <PresentationFormat>Custom</PresentationFormat>
  <Lines>0</Lines>
  <Paragraphs>89</Paragraphs>
  <Slides>9</Slides>
  <Notes>9</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GA_Instructor_Template_Deck</vt:lpstr>
      <vt:lpstr>Agenda</vt:lpstr>
      <vt:lpstr> Data Science Course Overview</vt:lpstr>
      <vt:lpstr>0.  Meet Your Instructors I. Instructor Philosophy II.  Content Philosophy III.  How to Succeed IV.  Typical Class V.  Logistics VI.  Questions?</vt:lpstr>
      <vt:lpstr>SINAN OZDEMIR FOUNDER, TIER5 &amp; PROFESSOR, JOHNS HOPKINS </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Sinan Ozdemir</cp:lastModifiedBy>
  <cp:revision>562</cp:revision>
  <dcterms:modified xsi:type="dcterms:W3CDTF">2015-06-15T13:57:19Z</dcterms:modified>
</cp:coreProperties>
</file>