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  <p:sldMasterId id="2147493635" r:id="rId4"/>
    <p:sldMasterId id="2147493647" r:id="rId5"/>
  </p:sldMasterIdLst>
  <p:notesMasterIdLst>
    <p:notesMasterId r:id="rId16"/>
  </p:notesMasterIdLst>
  <p:sldIdLst>
    <p:sldId id="256" r:id="rId6"/>
    <p:sldId id="303" r:id="rId7"/>
    <p:sldId id="292" r:id="rId8"/>
    <p:sldId id="308" r:id="rId9"/>
    <p:sldId id="309" r:id="rId10"/>
    <p:sldId id="304" r:id="rId11"/>
    <p:sldId id="305" r:id="rId12"/>
    <p:sldId id="310" r:id="rId13"/>
    <p:sldId id="306" r:id="rId14"/>
    <p:sldId id="307" r:id="rId15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DB637-3167-4B5C-A8C9-F87427DFEBBB}" v="5" dt="2024-04-05T23:26:16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86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hapman" userId="3c8adc9b184aeb7d" providerId="LiveId" clId="{2ECDB637-3167-4B5C-A8C9-F87427DFEBBB}"/>
    <pc:docChg chg="undo custSel modSld sldOrd">
      <pc:chgData name="James Chapman" userId="3c8adc9b184aeb7d" providerId="LiveId" clId="{2ECDB637-3167-4B5C-A8C9-F87427DFEBBB}" dt="2024-04-05T23:28:00.322" v="105" actId="20577"/>
      <pc:docMkLst>
        <pc:docMk/>
      </pc:docMkLst>
      <pc:sldChg chg="modSp mod">
        <pc:chgData name="James Chapman" userId="3c8adc9b184aeb7d" providerId="LiveId" clId="{2ECDB637-3167-4B5C-A8C9-F87427DFEBBB}" dt="2024-04-05T23:28:00.322" v="105" actId="20577"/>
        <pc:sldMkLst>
          <pc:docMk/>
          <pc:sldMk cId="2701187223" sldId="258"/>
        </pc:sldMkLst>
        <pc:spChg chg="mod">
          <ac:chgData name="James Chapman" userId="3c8adc9b184aeb7d" providerId="LiveId" clId="{2ECDB637-3167-4B5C-A8C9-F87427DFEBBB}" dt="2024-04-05T23:28:00.322" v="105" actId="20577"/>
          <ac:spMkLst>
            <pc:docMk/>
            <pc:sldMk cId="2701187223" sldId="258"/>
            <ac:spMk id="2" creationId="{0E0ED4D0-2510-714B-ACE5-A069B72AA696}"/>
          </ac:spMkLst>
        </pc:spChg>
      </pc:sldChg>
      <pc:sldChg chg="ord">
        <pc:chgData name="James Chapman" userId="3c8adc9b184aeb7d" providerId="LiveId" clId="{2ECDB637-3167-4B5C-A8C9-F87427DFEBBB}" dt="2024-04-05T23:26:17.751" v="1"/>
        <pc:sldMkLst>
          <pc:docMk/>
          <pc:sldMk cId="1354919598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E65F84-C4C0-724A-AAC1-2C57BDCFE5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F3A2-ADD7-2B41-A657-8A60273446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A1EC1B7-81C4-41FF-A846-0198B9309330}" type="datetimeFigureOut">
              <a:rPr lang="en-US"/>
              <a:pPr>
                <a:defRPr/>
              </a:pPr>
              <a:t>5/9/2024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30448EE-5A73-D44B-98AF-21C04E59A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89E621-FCEE-A946-A479-3F7426D4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E6A1-4118-DF4C-941B-9B9DEF810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D0A3-B269-DF4A-9965-EF3591E0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1568E92-7494-460C-ADA4-CF1C982C5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4C81F-D287-4FE6-B647-BA2E8F8CAC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1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FE46-C7F8-4D62-A14C-91FA83264220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3104-7467-4556-9733-500B0385F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0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CDB5-9269-4827-8475-55A3336E3937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34E1-B1C4-4F66-9D51-3FA8118C8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7CE6-6385-44DE-96C2-C2F45DFF7AC5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209AC-43E2-4228-A7D2-4733D3893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2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993" y="1550591"/>
            <a:ext cx="7498079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192" y="2752280"/>
            <a:ext cx="658368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5715-B728-014D-870A-1F84FF3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E5C25-56AA-4438-AD6E-26640E642245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6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14401"/>
            <a:ext cx="7637929" cy="3620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6B4C-4C48-944C-B298-ABCF9E8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32251-6916-45C2-A272-6283A0536015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87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879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879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B145-AFA3-5C4F-B88A-8FAECB1D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02D62-401F-4E79-A959-973DD4C4BB88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7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5192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9752B7-9A8D-6E47-9BC1-D6EA622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C5EDA-51DA-4F30-9D87-867196E31CA7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95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0516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0516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BA71A0-D91F-B24E-B680-5F0572C1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12CD1-D44A-4319-A627-10B0DDD5EB0B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0E79BA-0006-9D41-8784-7BB3BB76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C6F3CE-014B-904D-AFF7-784249F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CDBC23-8B1B-A04E-B3C0-378D638B8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12357AE-C63F-8A4F-A6F0-787E69E6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E3290-3C8F-4E6C-AC44-105D50CA132B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57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F7C194-DDD3-D641-868F-C83B9216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37BB2-08EF-48DB-B15F-3284930E03D6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914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692" y="204788"/>
            <a:ext cx="4503107" cy="438983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B58A-2B66-2545-930A-A272235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9E4C9-05D0-4299-8997-4155B0A825E6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3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FB83-5BE0-4CCE-96B3-58F57E113CAA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005FE-A482-482F-AD36-CB34E432D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3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43" y="3485208"/>
            <a:ext cx="6136687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7443" y="205423"/>
            <a:ext cx="6136687" cy="32797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7443" y="3922787"/>
            <a:ext cx="6136687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E1126B-F75F-2444-AED3-04FA000C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7D05F-7A65-46D0-979F-093BDE2DBDEF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06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944B-E6C0-4B49-9884-33BAE22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F9BD9-DAFE-4A80-A823-DFF01A0C119F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5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2880"/>
            <a:ext cx="2057400" cy="4388644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82880"/>
            <a:ext cx="547116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E9FE-CE82-5945-8C12-145C87CD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543E7-97B5-4574-B373-7D0521B8F418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078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BC20-67F4-9243-B263-1116792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0C001-7378-4DAD-9F44-DC6AA92FE8CF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7EBE-3D90-A040-A930-BCC21C53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6DE8-E370-CE41-B1AF-6D852D0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7390B-674D-D84A-8D8C-4EDA7BBD06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090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1520"/>
            <a:ext cx="8229600" cy="3394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D826-DDB8-D24E-A84F-4467C20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A0E91D-AA81-4926-9A54-B28918612F01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4CCA-174A-3744-8C6E-A9DBF9F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DC80-B586-3042-8549-42FC550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21D09-E2E8-7442-AC2A-C17B561AC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510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FCCE-3C5A-614F-A602-EB991E2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791DC-7B58-46F7-A1B0-D56EEA83221C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1562-1A7A-3543-AB21-C73AB5D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4326-FD0D-AC44-9A85-FC045F1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DD229-A6E0-1C4B-BC37-3197B08B8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213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25851C-65AE-3945-B4A4-5C6CBFF4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F0440-8247-4136-97B9-8B41AA6C8536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E22F4-F371-9C4B-B108-979D62B6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4DE5FD-9DDF-3349-B8BB-8B8EC66E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6EA69-1F00-A645-9A0D-A477506204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637ADE-912B-734C-A8CD-86C46C1A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7987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152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25537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803" y="73152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803" y="125537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B1F3CC-1B08-334B-B713-35390EA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244A5-54A8-4791-B32E-AD96B9812175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D32E90-BE10-4444-B774-07B30C10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877E1B-3927-6A41-A15B-CAEE6E7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96CB-93B7-014E-847C-1417597643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EA321B-18B6-7A43-A72C-5E49A9E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752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D99CF7-CC34-6C47-8149-8ED08EB2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2BB9B-578B-4216-8B17-0AE947C5976D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964ABC-BF4C-A448-A4B8-31514718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A85D2B-0440-8842-BD95-E6B02ADF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4DBB1-8D62-814E-8556-58D32545C9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E95A1E-349E-9548-8E92-7E8A37A6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109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89C9F1-16AD-9C4F-8BF3-AB0A70D5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7117F-74BD-4C0E-95BB-065470FB80E4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663ACA-88E8-7546-B7FD-CDEA8A63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1D6CB0-70C9-BB45-B929-33385492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59AE8-BD6F-0C46-A207-5E6713068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9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BB1E-3935-49FA-BE30-7563E8EAAE16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F9F9-C203-4D20-9658-12166A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55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3008313" cy="5274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415" y="731520"/>
            <a:ext cx="5111750" cy="3780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1537"/>
            <a:ext cx="3008313" cy="3220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9153-9613-AA47-A7D4-114473C5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DCB02-C3ED-439B-9BC5-8A766F38DD0C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1BCB-CA1E-1544-BCA5-14287C7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78F6-3507-9540-B2EC-5F9506C6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30543-ED1C-8347-B378-D5C6CDC9BA71}" type="slidenum">
              <a:rPr lang="en-US" altLang="en-US"/>
              <a:pPr/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54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38028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31520"/>
            <a:ext cx="5486400" cy="285674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13186"/>
            <a:ext cx="5486400" cy="4250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E325AE-F0E8-3341-970A-FB5B18F1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F7774-06E3-4B6E-A02C-0698D9521A63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20830B-8BD9-9B49-AC9D-1AA4478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E43D2D-9BF6-2B41-ACCF-21DB937E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32602-62F0-F143-8054-55F6804BD1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43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874712"/>
            <a:ext cx="8229600" cy="339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ED75-D61C-084A-83A2-D163F592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814916-2284-4DC6-85F3-E9D769B30417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7CDA-1DB4-8D42-8893-703BAB50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ED9B-CD5F-8C48-B667-3FEB330B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2238-E2A9-3646-AE36-254516B2E6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47BA73-4DAF-5E4A-8534-9D964567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629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7693"/>
            <a:ext cx="1913351" cy="386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7693"/>
            <a:ext cx="5598323" cy="386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FF10-CAF0-1E47-A1F2-D858F49B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3EDB7-6E96-468D-98AD-385D8C1330C6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80A-262F-864D-A0AC-3538E56A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3A50-6A54-2848-9209-ACEB220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50282-A637-A841-BAC6-6E5B26841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2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6A142-9F62-46AA-9B31-1D9C67C9E0E2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5B5E4-5FEA-4870-A9C8-75FFE9368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34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EA16D-C011-4A22-9E79-96B68311D9D4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CB9B-9672-4AC2-ACED-745B310E7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9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2816-019F-49C0-8E8A-90542B6AE4CF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F362-CFCC-4CD0-BF32-F2C59E4C5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9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8597-21CE-4016-959A-D7C3FFF5260E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2C9E1-F76D-4FD6-AAE5-639B3DFF4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8882-87D2-4740-9128-03FA007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D8AD-F2C1-4A79-AE1D-4622EF410FE6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87C6-90BB-0B49-8793-76506265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B9F5-FE33-AC41-A21E-8C178CB6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E0BEB-497F-42D6-9A69-DA8491B6F650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3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C2FD-F423-487A-8100-089F69CBA8C9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2C1E-F150-4321-B7B5-A4DB306E2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6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5BE020-6F4C-4B08-A295-C5D5DEA7A711}" type="datetimeFigureOut">
              <a:rPr lang="en-US" altLang="en-US"/>
              <a:pPr>
                <a:defRPr/>
              </a:pPr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EA1F1D-7C4F-4F37-9744-CB9A033C2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24" r:id="rId1"/>
    <p:sldLayoutId id="2147493625" r:id="rId2"/>
    <p:sldLayoutId id="2147493626" r:id="rId3"/>
    <p:sldLayoutId id="2147493627" r:id="rId4"/>
    <p:sldLayoutId id="2147493628" r:id="rId5"/>
    <p:sldLayoutId id="2147493629" r:id="rId6"/>
    <p:sldLayoutId id="2147493630" r:id="rId7"/>
    <p:sldLayoutId id="2147493634" r:id="rId8"/>
    <p:sldLayoutId id="2147493631" r:id="rId9"/>
    <p:sldLayoutId id="2147493632" r:id="rId10"/>
    <p:sldLayoutId id="214749363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C048A5C-A751-9249-977B-6556232E82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05840" y="182880"/>
            <a:ext cx="7637929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4C7208-DFEB-1340-9033-E90F7097E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05840" y="914401"/>
            <a:ext cx="7637929" cy="36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D980-0CFA-B54F-B2F7-82F6B47A4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4663440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A7B1C05-EA21-4143-BF9B-5A7AE622790B}" type="datetime1">
              <a:rPr lang="en-US" altLang="en-US" smtClean="0"/>
              <a:t>5/9/2024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2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6" r:id="rId1"/>
    <p:sldLayoutId id="2147493637" r:id="rId2"/>
    <p:sldLayoutId id="2147493638" r:id="rId3"/>
    <p:sldLayoutId id="2147493639" r:id="rId4"/>
    <p:sldLayoutId id="2147493640" r:id="rId5"/>
    <p:sldLayoutId id="2147493641" r:id="rId6"/>
    <p:sldLayoutId id="2147493642" r:id="rId7"/>
    <p:sldLayoutId id="2147493643" r:id="rId8"/>
    <p:sldLayoutId id="2147493644" r:id="rId9"/>
    <p:sldLayoutId id="2147493645" r:id="rId10"/>
    <p:sldLayoutId id="2147493646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53581A9-911B-FD40-98B6-FA0387892E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F78568A-2587-8742-839A-071B4E5803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9EB8-F11E-DA46-B960-62BDA450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B56B676-FD35-4A81-AE7E-A88C163C26B0}" type="datetime1">
              <a:rPr lang="en-US" altLang="en-US" smtClean="0"/>
              <a:t>5/9/2024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8A48-F085-6B43-96BB-92670148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8BBE-DF4D-8944-9C72-48CEA769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D67083-FF9E-A349-B938-AD7B1239A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21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48" r:id="rId1"/>
    <p:sldLayoutId id="2147493649" r:id="rId2"/>
    <p:sldLayoutId id="2147493650" r:id="rId3"/>
    <p:sldLayoutId id="2147493651" r:id="rId4"/>
    <p:sldLayoutId id="2147493652" r:id="rId5"/>
    <p:sldLayoutId id="2147493653" r:id="rId6"/>
    <p:sldLayoutId id="2147493654" r:id="rId7"/>
    <p:sldLayoutId id="2147493655" r:id="rId8"/>
    <p:sldLayoutId id="2147493656" r:id="rId9"/>
    <p:sldLayoutId id="2147493657" r:id="rId10"/>
    <p:sldLayoutId id="2147493658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ustybric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ChapmanNV/NFL_database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3973321" y="480060"/>
            <a:ext cx="4688333" cy="2674620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4100">
                <a:latin typeface="Lucida Sans" panose="020B0602030504020204" pitchFamily="34" charset="0"/>
                <a:cs typeface="Lucida Sans" panose="020B0602030504020204" pitchFamily="34" charset="0"/>
              </a:rPr>
              <a:t>NFL Database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9A6A3-F0B6-4E4A-8A2A-58347A50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3477006"/>
            <a:ext cx="4688333" cy="1179576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Vishnu Bondalakunta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Charles </a:t>
            </a:r>
            <a:r>
              <a:rPr lang="en-US" sz="2200" err="1">
                <a:ea typeface="+mn-ea"/>
              </a:rPr>
              <a:t>Zumbaugh</a:t>
            </a:r>
            <a:endParaRPr lang="en-US" sz="2200">
              <a:ea typeface="+mn-ea"/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James Chapman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32146-5811-C47D-677F-7D628D28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r="6852" b="2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34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61D26-DEA1-653C-C833-5B07FEAB2C03}"/>
              </a:ext>
            </a:extLst>
          </p:cNvPr>
          <p:cNvSpPr txBox="1"/>
          <p:nvPr/>
        </p:nvSpPr>
        <p:spPr>
          <a:xfrm>
            <a:off x="904341" y="4866501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</a:t>
            </a:r>
            <a:r>
              <a:rPr lang="en-US" sz="1200" dirty="0">
                <a:hlinkClick r:id="rId3" tooltip="Go to Barry Schwartz’s photostream"/>
              </a:rPr>
              <a:t>Barry Schwartz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31" y="69385"/>
            <a:ext cx="8229600" cy="457200"/>
          </a:xfrm>
        </p:spPr>
        <p:txBody>
          <a:bodyPr/>
          <a:lstStyle/>
          <a:p>
            <a:r>
              <a:rPr lang="en-US" dirty="0"/>
              <a:t>NFL Application Walkthrough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22032-BD2C-7BC9-D033-4E89EA68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98" y="1680040"/>
            <a:ext cx="8425861" cy="3394075"/>
          </a:xfrm>
        </p:spPr>
        <p:txBody>
          <a:bodyPr/>
          <a:lstStyle/>
          <a:p>
            <a:r>
              <a:rPr lang="en-US" dirty="0"/>
              <a:t>Demonstrate the NFL application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DB66EF3-82F4-2A28-D4F6-1105B9DF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924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D3C2-3611-EE48-8F8E-788E8A30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E1410A-10B7-9255-56E7-CCD6D6465A54}"/>
              </a:ext>
            </a:extLst>
          </p:cNvPr>
          <p:cNvSpPr txBox="1">
            <a:spLocks/>
          </p:cNvSpPr>
          <p:nvPr/>
        </p:nvSpPr>
        <p:spPr bwMode="auto">
          <a:xfrm>
            <a:off x="1462264" y="1174923"/>
            <a:ext cx="7564692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SimSun" panose="02010600030101010101" pitchFamily="2" charset="-122"/>
              </a:rPr>
              <a:t>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Demonstration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549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518-5A99-D847-A5A0-52371089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92" y="45720"/>
            <a:ext cx="8229600" cy="457200"/>
          </a:xfrm>
        </p:spPr>
        <p:txBody>
          <a:bodyPr/>
          <a:lstStyle/>
          <a:p>
            <a:r>
              <a:rPr lang="en-US" sz="3200" dirty="0"/>
              <a:t>National Football League (NFL)</a:t>
            </a:r>
            <a:endParaRPr lang="en-US" sz="2800" dirty="0"/>
          </a:p>
        </p:txBody>
      </p:sp>
      <p:pic>
        <p:nvPicPr>
          <p:cNvPr id="11" name="Content Placeholder 10" descr="A group of football players running with the ball&#10;&#10;Description automatically generated">
            <a:extLst>
              <a:ext uri="{FF2B5EF4-FFF2-40B4-BE49-F238E27FC236}">
                <a16:creationId xmlns:a16="http://schemas.microsoft.com/office/drawing/2014/main" id="{ADEC8ADF-E235-F239-6B70-6F62C52A8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553" y="1968614"/>
            <a:ext cx="3810000" cy="243840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BBDC-20CB-39E0-23C2-5847B689BC56}"/>
              </a:ext>
            </a:extLst>
          </p:cNvPr>
          <p:cNvSpPr txBox="1">
            <a:spLocks/>
          </p:cNvSpPr>
          <p:nvPr/>
        </p:nvSpPr>
        <p:spPr bwMode="auto">
          <a:xfrm>
            <a:off x="581335" y="753483"/>
            <a:ext cx="3810000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NFL is a professional American football league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32 teams compete in the NFL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Super Bowl is annual league championship game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4C8A5-0886-BA1B-2EA4-8A784A4EE80C}"/>
              </a:ext>
            </a:extLst>
          </p:cNvPr>
          <p:cNvSpPr txBox="1"/>
          <p:nvPr/>
        </p:nvSpPr>
        <p:spPr>
          <a:xfrm>
            <a:off x="6657666" y="4134079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Molto Torres</a:t>
            </a:r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A510DFA-FDC8-500C-02E5-34D0695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984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D1BB-DCEE-F5DA-DB0B-1322817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36" y="28250"/>
            <a:ext cx="6247657" cy="457200"/>
          </a:xfrm>
        </p:spPr>
        <p:txBody>
          <a:bodyPr/>
          <a:lstStyle/>
          <a:p>
            <a:r>
              <a:rPr lang="en-US" dirty="0"/>
              <a:t>American Football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58F6-E2E0-CAA7-B376-A508B298E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41" y="510398"/>
            <a:ext cx="4017413" cy="3394075"/>
          </a:xfrm>
        </p:spPr>
        <p:txBody>
          <a:bodyPr/>
          <a:lstStyle/>
          <a:p>
            <a:r>
              <a:rPr lang="en-US" sz="2800" dirty="0"/>
              <a:t>Games last for 4 quarters of 15 minutes each.</a:t>
            </a:r>
          </a:p>
          <a:p>
            <a:r>
              <a:rPr lang="en-US" sz="2800" dirty="0"/>
              <a:t>Each team has 4 downs(attempts) to gain 10 or more yards.</a:t>
            </a:r>
          </a:p>
          <a:p>
            <a:r>
              <a:rPr lang="en-US" sz="2800" dirty="0"/>
              <a:t>Yards are gained by running with ball or passing it to receiver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73193-313C-EDCA-41A8-3C319213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9" name="Picture 8" descr="A football players on a field">
            <a:extLst>
              <a:ext uri="{FF2B5EF4-FFF2-40B4-BE49-F238E27FC236}">
                <a16:creationId xmlns:a16="http://schemas.microsoft.com/office/drawing/2014/main" id="{A6B6EA61-E9C2-D0E0-DDAD-7EBA07C8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49" y="1428902"/>
            <a:ext cx="4453054" cy="2475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4EA64-ACEE-B976-F84D-F9FFA7188D63}"/>
              </a:ext>
            </a:extLst>
          </p:cNvPr>
          <p:cNvSpPr txBox="1"/>
          <p:nvPr/>
        </p:nvSpPr>
        <p:spPr>
          <a:xfrm>
            <a:off x="5602783" y="4048499"/>
            <a:ext cx="464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 marker showing 2</a:t>
            </a:r>
            <a:r>
              <a:rPr lang="en-US" sz="1400" baseline="30000" dirty="0"/>
              <a:t>nd</a:t>
            </a:r>
            <a:r>
              <a:rPr lang="en-US" sz="1400" dirty="0"/>
              <a:t> down.</a:t>
            </a:r>
          </a:p>
          <a:p>
            <a:r>
              <a:rPr lang="en-US" sz="1400" dirty="0"/>
              <a:t>Source: US Navy</a:t>
            </a:r>
          </a:p>
        </p:txBody>
      </p:sp>
    </p:spTree>
    <p:extLst>
      <p:ext uri="{BB962C8B-B14F-4D97-AF65-F5344CB8AC3E}">
        <p14:creationId xmlns:p14="http://schemas.microsoft.com/office/powerpoint/2010/main" val="263561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1D78-08A8-B2D2-B859-7EF4FDE3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731520"/>
            <a:ext cx="4693920" cy="366206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play</a:t>
            </a:r>
            <a:r>
              <a:rPr lang="en-US" sz="2800" dirty="0"/>
              <a:t> is a plan or strategy used to move the ball down the field.</a:t>
            </a:r>
          </a:p>
          <a:p>
            <a:pPr lvl="1"/>
            <a:r>
              <a:rPr lang="en-US" sz="2400" dirty="0"/>
              <a:t>Pass: Ball thrown by a player</a:t>
            </a:r>
          </a:p>
          <a:p>
            <a:pPr lvl="1"/>
            <a:r>
              <a:rPr lang="en-US" sz="2400" dirty="0"/>
              <a:t>Rush: Running with the ball</a:t>
            </a:r>
          </a:p>
          <a:p>
            <a:pPr lvl="1"/>
            <a:r>
              <a:rPr lang="en-US" sz="2400" dirty="0"/>
              <a:t>Touchdown: Advancing ball to opponent end zone. Worth 6 points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00CA5-AE6C-1562-0EBD-2B8093A1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DAC097-8B9B-0314-DF71-45340F95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782" y="46038"/>
            <a:ext cx="8229600" cy="457200"/>
          </a:xfrm>
        </p:spPr>
        <p:txBody>
          <a:bodyPr/>
          <a:lstStyle/>
          <a:p>
            <a:r>
              <a:rPr lang="en-US" dirty="0"/>
              <a:t>American Football Rules</a:t>
            </a:r>
          </a:p>
        </p:txBody>
      </p:sp>
      <p:pic>
        <p:nvPicPr>
          <p:cNvPr id="8" name="Picture 7" descr="A football game with a crowd watching&#10;&#10;Description automatically generated">
            <a:extLst>
              <a:ext uri="{FF2B5EF4-FFF2-40B4-BE49-F238E27FC236}">
                <a16:creationId xmlns:a16="http://schemas.microsoft.com/office/drawing/2014/main" id="{CA276AF7-D0EE-9248-F31F-71D49DD9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25" y="876921"/>
            <a:ext cx="3358375" cy="2938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A2FA8C-9DC9-29CA-30D1-C74C2A9345C3}"/>
              </a:ext>
            </a:extLst>
          </p:cNvPr>
          <p:cNvSpPr txBox="1"/>
          <p:nvPr/>
        </p:nvSpPr>
        <p:spPr>
          <a:xfrm>
            <a:off x="5906855" y="3897247"/>
            <a:ext cx="2779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Source: End Zone - Wikipedia</a:t>
            </a:r>
          </a:p>
        </p:txBody>
      </p:sp>
    </p:spTree>
    <p:extLst>
      <p:ext uri="{BB962C8B-B14F-4D97-AF65-F5344CB8AC3E}">
        <p14:creationId xmlns:p14="http://schemas.microsoft.com/office/powerpoint/2010/main" val="297913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518-5A99-D847-A5A0-52371089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398" y="71942"/>
            <a:ext cx="8229600" cy="457200"/>
          </a:xfrm>
        </p:spPr>
        <p:txBody>
          <a:bodyPr/>
          <a:lstStyle/>
          <a:p>
            <a:r>
              <a:rPr lang="en-US" sz="3200" dirty="0"/>
              <a:t>NFL</a:t>
            </a:r>
            <a:r>
              <a:rPr lang="en-US" dirty="0"/>
              <a:t> Sports App</a:t>
            </a:r>
            <a:endParaRPr lang="en-US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BBDC-20CB-39E0-23C2-5847B689BC56}"/>
              </a:ext>
            </a:extLst>
          </p:cNvPr>
          <p:cNvSpPr txBox="1">
            <a:spLocks/>
          </p:cNvSpPr>
          <p:nvPr/>
        </p:nvSpPr>
        <p:spPr bwMode="auto">
          <a:xfrm>
            <a:off x="540137" y="654922"/>
            <a:ext cx="4284623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Objective: Obtain stats from the NFL games.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Targeted users: Football fans, statisticians.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Possible Applications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Fantasy Football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Sports Betting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Casual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4C8A5-0886-BA1B-2EA4-8A784A4EE80C}"/>
              </a:ext>
            </a:extLst>
          </p:cNvPr>
          <p:cNvSpPr txBox="1"/>
          <p:nvPr/>
        </p:nvSpPr>
        <p:spPr>
          <a:xfrm>
            <a:off x="6155474" y="3940808"/>
            <a:ext cx="263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https://support.apple.com/en-tm/guide/apple-sports-app/apdec6a74b4c/web</a:t>
            </a:r>
            <a:endParaRPr lang="en-US" dirty="0"/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ACFA2EF9-DD13-9CE3-CE82-7D9A47A7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66" y="976508"/>
            <a:ext cx="2874459" cy="267143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BBE3ED-694B-9021-825E-43A0BBF6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123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1664-B50B-C85D-D5CF-03DFC04A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55" y="15983"/>
            <a:ext cx="8229600" cy="457200"/>
          </a:xfrm>
        </p:spPr>
        <p:txBody>
          <a:bodyPr/>
          <a:lstStyle/>
          <a:p>
            <a:r>
              <a:rPr lang="en-US" dirty="0"/>
              <a:t>NFL database system implementation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A79F805D-30E3-F0C5-71A9-45EE232BD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327" y="1020878"/>
            <a:ext cx="5365595" cy="339407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EC503-E437-AB9A-5C56-3771AE8CC49C}"/>
              </a:ext>
            </a:extLst>
          </p:cNvPr>
          <p:cNvSpPr txBox="1">
            <a:spLocks/>
          </p:cNvSpPr>
          <p:nvPr/>
        </p:nvSpPr>
        <p:spPr bwMode="auto">
          <a:xfrm>
            <a:off x="287377" y="1970766"/>
            <a:ext cx="4284623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Python application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Extract past 10 years of NFL data from ESPN API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852727F-AD26-CB53-42EE-621244AA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1647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66" y="69385"/>
            <a:ext cx="8229600" cy="457200"/>
          </a:xfrm>
        </p:spPr>
        <p:txBody>
          <a:bodyPr/>
          <a:lstStyle/>
          <a:p>
            <a:pPr algn="ctr"/>
            <a:r>
              <a:rPr lang="en-US" dirty="0"/>
              <a:t>Schema - 11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22032-BD2C-7BC9-D033-4E89EA68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2" y="1016254"/>
            <a:ext cx="8864075" cy="3394075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Teams		(</a:t>
            </a:r>
            <a:r>
              <a:rPr lang="en-US" sz="1400" b="0" i="0" u="sng" strike="noStrike" baseline="0" dirty="0">
                <a:latin typeface="LMRoman10-Regular"/>
              </a:rPr>
              <a:t>team_name</a:t>
            </a:r>
            <a:r>
              <a:rPr lang="en-US" sz="1400" b="0" i="0" u="none" strike="noStrike" baseline="0" dirty="0">
                <a:latin typeface="LMRoman10-Regular"/>
              </a:rPr>
              <a:t>, location, abbreviation, </a:t>
            </a:r>
            <a:r>
              <a:rPr lang="en-US" sz="1400" b="0" i="1" u="none" strike="noStrike" baseline="0" dirty="0">
                <a:latin typeface="LMRoman10-Regular"/>
              </a:rPr>
              <a:t>venue_name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primary_color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secondary_color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Venues		(</a:t>
            </a:r>
            <a:r>
              <a:rPr lang="en-US" sz="1400" b="0" i="0" u="sng" strike="noStrike" baseline="0" dirty="0">
                <a:latin typeface="LMRoman10-Regular"/>
              </a:rPr>
              <a:t>venue_name</a:t>
            </a:r>
            <a:r>
              <a:rPr lang="en-US" sz="1400" b="0" i="0" u="none" strike="noStrike" baseline="0" dirty="0">
                <a:latin typeface="LMRoman10-Regular"/>
              </a:rPr>
              <a:t>, capacity, city, state, grass, indoor)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Games		(</a:t>
            </a:r>
            <a:r>
              <a:rPr lang="en-US" sz="1400" b="0" u="sng" strike="noStrike" baseline="0" dirty="0">
                <a:latin typeface="LMRoman10-Regular"/>
              </a:rPr>
              <a:t>game_id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1" u="none" strike="noStrike" baseline="0" dirty="0">
                <a:latin typeface="LMRoman10-Regular"/>
              </a:rPr>
              <a:t>date</a:t>
            </a:r>
            <a:r>
              <a:rPr lang="en-US" sz="1400" b="0" i="0" u="none" strike="noStrike" baseline="0" dirty="0">
                <a:latin typeface="LMRoman10-Regular"/>
              </a:rPr>
              <a:t>, attendance, </a:t>
            </a:r>
            <a:r>
              <a:rPr lang="en-US" sz="1400" b="0" i="1" u="none" strike="noStrike" baseline="0" dirty="0" err="1">
                <a:latin typeface="LMRoman10-Regular"/>
              </a:rPr>
              <a:t>home_team_name</a:t>
            </a:r>
            <a:r>
              <a:rPr lang="en-US" sz="1400" b="0" i="1" u="none" strike="noStrike" baseline="0" dirty="0">
                <a:latin typeface="LMRoman10-Regular"/>
              </a:rPr>
              <a:t>, </a:t>
            </a:r>
            <a:r>
              <a:rPr lang="en-US" sz="1400" b="0" i="1" u="none" strike="noStrike" baseline="0" dirty="0" err="1">
                <a:latin typeface="LMRoman10-Regular"/>
              </a:rPr>
              <a:t>away_team_name</a:t>
            </a:r>
            <a:r>
              <a:rPr lang="en-US" sz="1400" b="0" i="1" u="none" strike="noStrike" baseline="0" dirty="0">
                <a:latin typeface="LMRoman10-Regular"/>
              </a:rPr>
              <a:t>, venue_name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utc_time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latin typeface="LMRoman10-Regular"/>
              </a:rPr>
              <a:t>Season_dates</a:t>
            </a:r>
            <a:r>
              <a:rPr lang="en-US" sz="1400" b="0" i="0" u="none" strike="noStrike" baseline="0" dirty="0">
                <a:latin typeface="LMRoman10-Regular"/>
              </a:rPr>
              <a:t>	(</a:t>
            </a:r>
            <a:r>
              <a:rPr lang="en-US" sz="1400" b="0" i="0" u="sng" strike="noStrike" baseline="0" dirty="0">
                <a:latin typeface="LMRoman10-Regular"/>
              </a:rPr>
              <a:t>date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season_year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season_type</a:t>
            </a:r>
            <a:r>
              <a:rPr lang="en-US" sz="1400" b="0" i="0" u="none" strike="noStrike" baseline="0" dirty="0">
                <a:latin typeface="LMRoman10-Regular"/>
              </a:rPr>
              <a:t>, week)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Athletes	(</a:t>
            </a:r>
            <a:r>
              <a:rPr lang="en-US" sz="1400" b="0" i="0" u="sng" strike="noStrike" baseline="0" dirty="0" err="1">
                <a:latin typeface="LMRoman10-Regular"/>
              </a:rPr>
              <a:t>athlete_id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first_name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last_name</a:t>
            </a:r>
            <a:r>
              <a:rPr lang="en-US" sz="1400" b="0" i="0" u="none" strike="noStrike" baseline="0" dirty="0">
                <a:latin typeface="LMRoman10-Regular"/>
              </a:rPr>
              <a:t>, dob, height, weight, </a:t>
            </a:r>
            <a:r>
              <a:rPr lang="en-US" sz="1400" b="0" i="0" u="none" strike="noStrike" baseline="0" dirty="0" err="1">
                <a:latin typeface="LMRoman10-Regular"/>
              </a:rPr>
              <a:t>birth_city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birth_state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Positions</a:t>
            </a:r>
            <a:r>
              <a:rPr lang="en-US" sz="1400" dirty="0">
                <a:latin typeface="LMRoman10-Regular"/>
              </a:rPr>
              <a:t> 	</a:t>
            </a:r>
            <a:r>
              <a:rPr lang="en-US" sz="1400" b="0" i="0" u="none" strike="noStrike" baseline="0" dirty="0">
                <a:latin typeface="LMRoman10-Regular"/>
              </a:rPr>
              <a:t>(</a:t>
            </a:r>
            <a:r>
              <a:rPr lang="en-US" sz="1400" b="0" i="0" u="sng" strike="noStrike" baseline="0" dirty="0" err="1">
                <a:latin typeface="LMRoman10-Regular"/>
              </a:rPr>
              <a:t>position_name</a:t>
            </a:r>
            <a:r>
              <a:rPr lang="en-US" sz="1400" b="0" i="0" u="none" strike="noStrike" baseline="0" dirty="0">
                <a:latin typeface="LMRoman10-Regular"/>
              </a:rPr>
              <a:t>, abbreviation, platoon)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Rosters		(</a:t>
            </a:r>
            <a:r>
              <a:rPr lang="en-US" sz="1400" b="0" i="0" u="sng" strike="noStrike" baseline="0" dirty="0" err="1">
                <a:latin typeface="LMRoman10-Regular"/>
              </a:rPr>
              <a:t>team_name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athlete_id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position_name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start_date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end_date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latin typeface="LMRoman10-Regular"/>
              </a:rPr>
              <a:t>Linescores</a:t>
            </a:r>
            <a:r>
              <a:rPr lang="en-US" sz="1400" b="0" i="0" u="none" strike="noStrike" baseline="0" dirty="0">
                <a:latin typeface="LMRoman10-Regular"/>
              </a:rPr>
              <a:t>	(</a:t>
            </a:r>
            <a:r>
              <a:rPr lang="en-US" sz="1400" b="0" i="0" u="sng" strike="noStrike" baseline="0" dirty="0" err="1">
                <a:latin typeface="LMRoman10-Regular"/>
              </a:rPr>
              <a:t>team_name</a:t>
            </a:r>
            <a:r>
              <a:rPr lang="en-US" sz="1400" b="0" i="0" u="sng" strike="noStrike" baseline="0" dirty="0">
                <a:latin typeface="LMRoman10-Regular"/>
              </a:rPr>
              <a:t>, </a:t>
            </a:r>
            <a:r>
              <a:rPr lang="en-US" sz="1400" b="0" i="0" u="sng" strike="noStrike" baseline="0" dirty="0" err="1">
                <a:latin typeface="LMRoman10-Regular"/>
              </a:rPr>
              <a:t>game_id</a:t>
            </a:r>
            <a:r>
              <a:rPr lang="en-US" sz="1400" b="0" i="0" u="sng" strike="noStrike" baseline="0" dirty="0">
                <a:latin typeface="LMRoman10-Regular"/>
              </a:rPr>
              <a:t>, quarter</a:t>
            </a:r>
            <a:r>
              <a:rPr lang="en-US" sz="1400" b="0" i="0" u="none" strike="noStrike" baseline="0" dirty="0">
                <a:latin typeface="LMRoman10-Regular"/>
              </a:rPr>
              <a:t>, score)</a:t>
            </a:r>
          </a:p>
          <a:p>
            <a:pPr algn="l"/>
            <a:r>
              <a:rPr lang="en-US" sz="1400" b="0" i="0" u="none" strike="noStrike" baseline="0" dirty="0">
                <a:latin typeface="LMRoman10-Regular"/>
              </a:rPr>
              <a:t>Plays		(</a:t>
            </a:r>
            <a:r>
              <a:rPr lang="en-US" sz="1400" b="0" i="0" u="sng" strike="noStrike" baseline="0" dirty="0" err="1">
                <a:latin typeface="LMRoman10-Regular"/>
              </a:rPr>
              <a:t>play_id</a:t>
            </a:r>
            <a:r>
              <a:rPr lang="en-US" sz="1400" b="0" i="0" u="none" strike="noStrike" baseline="0" dirty="0">
                <a:latin typeface="LMRoman10-Regular"/>
              </a:rPr>
              <a:t>, quarter, yards, </a:t>
            </a:r>
            <a:r>
              <a:rPr lang="en-US" sz="1400" b="0" i="0" u="none" strike="noStrike" baseline="0" dirty="0" err="1">
                <a:latin typeface="LMRoman10-Regular"/>
              </a:rPr>
              <a:t>score_value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play_type</a:t>
            </a:r>
            <a:r>
              <a:rPr lang="en-US" sz="1400" b="0" i="0" u="none" strike="noStrike" baseline="0" dirty="0">
                <a:latin typeface="LMRoman10-Regular"/>
              </a:rPr>
              <a:t>, text, </a:t>
            </a:r>
            <a:r>
              <a:rPr lang="en-US" sz="1400" b="0" i="0" u="none" strike="noStrike" baseline="0" dirty="0" err="1">
                <a:latin typeface="LMRoman10-Regular"/>
              </a:rPr>
              <a:t>seconds_remaining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start_down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end_down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n-US" sz="1400" b="0" i="0" u="none" strike="noStrike" baseline="0" dirty="0" err="1">
                <a:latin typeface="LMRoman10-Regular"/>
              </a:rPr>
              <a:t>Player_Plays</a:t>
            </a:r>
            <a:r>
              <a:rPr lang="en-US" sz="1400" b="0" i="0" u="none" strike="noStrike" baseline="0" dirty="0">
                <a:latin typeface="LMRoman10-Regular"/>
              </a:rPr>
              <a:t>	(</a:t>
            </a:r>
            <a:r>
              <a:rPr lang="en-US" sz="1400" b="0" i="0" u="sng" strike="noStrike" baseline="0" dirty="0" err="1">
                <a:latin typeface="LMRoman10-Regular"/>
              </a:rPr>
              <a:t>play_id</a:t>
            </a:r>
            <a:r>
              <a:rPr lang="en-US" sz="1400" b="0" i="0" u="sng" strike="noStrike" baseline="0" dirty="0">
                <a:latin typeface="LMRoman10-Regular"/>
              </a:rPr>
              <a:t>, </a:t>
            </a:r>
            <a:r>
              <a:rPr lang="en-US" sz="1400" b="0" i="0" u="sng" strike="noStrike" baseline="0" dirty="0" err="1">
                <a:latin typeface="LMRoman10-Regular"/>
              </a:rPr>
              <a:t>player_id</a:t>
            </a:r>
            <a:r>
              <a:rPr lang="en-US" sz="1400" b="0" i="0" u="sng" strike="noStrike" baseline="0" dirty="0">
                <a:latin typeface="LMRoman10-Regular"/>
              </a:rPr>
              <a:t>, game_id</a:t>
            </a:r>
            <a:r>
              <a:rPr lang="en-US" sz="1400" b="0" i="0" u="none" strike="noStrike" baseline="0" dirty="0">
                <a:latin typeface="LMRoman10-Regular"/>
              </a:rPr>
              <a:t>, type)</a:t>
            </a:r>
          </a:p>
          <a:p>
            <a:r>
              <a:rPr lang="en-US" sz="1400" b="0" i="0" u="none" strike="noStrike" baseline="0" dirty="0">
                <a:latin typeface="LMRoman10-Regular"/>
              </a:rPr>
              <a:t>Users		(</a:t>
            </a:r>
            <a:r>
              <a:rPr lang="en-US" sz="1400" b="0" i="0" u="sng" strike="noStrike" baseline="0" dirty="0">
                <a:latin typeface="LMRoman10-Regular"/>
              </a:rPr>
              <a:t>uid</a:t>
            </a:r>
            <a:r>
              <a:rPr lang="en-US" sz="1400" b="0" i="0" u="none" strike="noStrike" baseline="0" dirty="0">
                <a:latin typeface="LMRoman10-Regular"/>
              </a:rPr>
              <a:t>, username, password, </a:t>
            </a:r>
            <a:r>
              <a:rPr lang="en-US" sz="1400" b="0" i="0" u="none" strike="noStrike" baseline="0" dirty="0" err="1">
                <a:latin typeface="LMRoman10-Regular"/>
              </a:rPr>
              <a:t>first_name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last_name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0" u="none" strike="noStrike" baseline="0" dirty="0" err="1">
                <a:latin typeface="LMRoman10-Regular"/>
              </a:rPr>
              <a:t>created_on</a:t>
            </a:r>
            <a:r>
              <a:rPr lang="en-US" sz="1400" b="0" i="0" u="none" strike="noStrike" baseline="0" dirty="0">
                <a:latin typeface="LMRoman10-Regular"/>
              </a:rPr>
              <a:t>, </a:t>
            </a:r>
            <a:r>
              <a:rPr lang="en-US" sz="1400" b="0" i="1" u="none" strike="noStrike" baseline="0" dirty="0" err="1">
                <a:latin typeface="LMRoman10-Regular"/>
              </a:rPr>
              <a:t>fav_team_name</a:t>
            </a:r>
            <a:r>
              <a:rPr lang="en-US" sz="1400" b="0" i="1" u="none" strike="noStrike" baseline="0" dirty="0">
                <a:latin typeface="LMRoman10-Regular"/>
              </a:rPr>
              <a:t>, </a:t>
            </a:r>
            <a:r>
              <a:rPr lang="en-US" sz="1400" b="0" i="1" u="none" strike="noStrike" baseline="0" dirty="0" err="1">
                <a:latin typeface="LMRoman10-Regular"/>
              </a:rPr>
              <a:t>fav_athlete_id</a:t>
            </a:r>
            <a:r>
              <a:rPr lang="en-US" sz="1400" b="0" i="0" u="none" strike="noStrike" baseline="0" dirty="0">
                <a:latin typeface="LMRoman10-Regular"/>
              </a:rPr>
              <a:t>)</a:t>
            </a:r>
          </a:p>
          <a:p>
            <a:pPr marL="0" indent="0" algn="l">
              <a:buNone/>
            </a:pPr>
            <a:endParaRPr lang="en-US" sz="1400" b="0" i="0" u="none" strike="noStrike" baseline="0" dirty="0">
              <a:latin typeface="LMRoman10-Regular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586B94A-6FA3-396F-75DD-6C413BCD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001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28EE-D621-2727-1712-AF3BBE0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392" y="94808"/>
            <a:ext cx="8229600" cy="457200"/>
          </a:xfrm>
        </p:spPr>
        <p:txBody>
          <a:bodyPr/>
          <a:lstStyle/>
          <a:p>
            <a:r>
              <a:rPr lang="en-US" dirty="0"/>
              <a:t>NFL Application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1591-3C3C-BDA9-131E-C63C25AD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69" y="874712"/>
            <a:ext cx="8425861" cy="3394075"/>
          </a:xfrm>
        </p:spPr>
        <p:txBody>
          <a:bodyPr/>
          <a:lstStyle/>
          <a:p>
            <a:r>
              <a:rPr lang="en-US" dirty="0"/>
              <a:t>NFL application publicly available at 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https://github.com/JamesChapmanNV/NFL_database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the documentation for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9D30E-5827-6BDA-966D-9E353D9D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2279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74A2139D-2FAF-45B2-8672-D2FE636D7C6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5784B6DE-0CCF-49CD-8066-C2B61EC2833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512</Words>
  <Application>Microsoft Office PowerPoint</Application>
  <PresentationFormat>On-screen Show (16:9)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LMRoman10-Regular</vt:lpstr>
      <vt:lpstr>Lucida Sans</vt:lpstr>
      <vt:lpstr>Office Theme</vt:lpstr>
      <vt:lpstr>2_Office Theme</vt:lpstr>
      <vt:lpstr>1_Office Theme</vt:lpstr>
      <vt:lpstr>NFL Database Application</vt:lpstr>
      <vt:lpstr>Overview</vt:lpstr>
      <vt:lpstr>National Football League (NFL)</vt:lpstr>
      <vt:lpstr>American Football Rules</vt:lpstr>
      <vt:lpstr>American Football Rules</vt:lpstr>
      <vt:lpstr>NFL Sports App</vt:lpstr>
      <vt:lpstr>NFL database system implementation</vt:lpstr>
      <vt:lpstr>Schema - 11 tables</vt:lpstr>
      <vt:lpstr>NFL Application Installation</vt:lpstr>
      <vt:lpstr>NFL Application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Vishnu Bondalakunta</cp:lastModifiedBy>
  <cp:revision>65</cp:revision>
  <cp:lastPrinted>2016-05-09T13:04:25Z</cp:lastPrinted>
  <dcterms:created xsi:type="dcterms:W3CDTF">2010-04-12T23:12:02Z</dcterms:created>
  <dcterms:modified xsi:type="dcterms:W3CDTF">2024-05-09T18:05:03Z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