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  <p:sldMasterId id="2147493635" r:id="rId4"/>
    <p:sldMasterId id="2147493647" r:id="rId5"/>
  </p:sldMasterIdLst>
  <p:notesMasterIdLst>
    <p:notesMasterId r:id="rId22"/>
  </p:notesMasterIdLst>
  <p:sldIdLst>
    <p:sldId id="256" r:id="rId6"/>
    <p:sldId id="303" r:id="rId7"/>
    <p:sldId id="292" r:id="rId8"/>
    <p:sldId id="308" r:id="rId9"/>
    <p:sldId id="309" r:id="rId10"/>
    <p:sldId id="304" r:id="rId11"/>
    <p:sldId id="305" r:id="rId12"/>
    <p:sldId id="306" r:id="rId13"/>
    <p:sldId id="307" r:id="rId14"/>
    <p:sldId id="310" r:id="rId15"/>
    <p:sldId id="312" r:id="rId16"/>
    <p:sldId id="316" r:id="rId17"/>
    <p:sldId id="311" r:id="rId18"/>
    <p:sldId id="313" r:id="rId19"/>
    <p:sldId id="314" r:id="rId20"/>
    <p:sldId id="315" r:id="rId21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35881-E01C-4859-ADB9-8E999B0848A2}" v="181" dt="2024-05-09T02:37:39.158"/>
    <p1510:client id="{D21DEE55-DB11-4F11-9F55-8028581BE4D1}" v="52" dt="2024-05-08T02:57:26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411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E65F84-C4C0-724A-AAC1-2C57BDCFE5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F3A2-ADD7-2B41-A657-8A60273446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A1EC1B7-81C4-41FF-A846-0198B9309330}" type="datetimeFigureOut">
              <a:rPr lang="en-US"/>
              <a:pPr>
                <a:defRPr/>
              </a:pPr>
              <a:t>5/8/2024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30448EE-5A73-D44B-98AF-21C04E59A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989E621-FCEE-A946-A479-3F7426D4F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6E6A1-4118-DF4C-941B-9B9DEF810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5D0A3-B269-DF4A-9965-EF3591E01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1568E92-7494-460C-ADA4-CF1C982C5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everybody knows that lithium-ion batteries is a growing technology with a big future. And that batteries have a shelf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4C81F-D287-4FE6-B647-BA2E8F8CAC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01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FE46-C7F8-4D62-A14C-91FA83264220}" type="datetimeFigureOut">
              <a:rPr lang="en-US" altLang="en-US"/>
              <a:pPr>
                <a:defRPr/>
              </a:pPr>
              <a:t>5/8/2024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13104-7467-4556-9733-500B0385F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00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8CDB5-9269-4827-8475-55A3336E3937}" type="datetimeFigureOut">
              <a:rPr lang="en-US" altLang="en-US"/>
              <a:pPr>
                <a:defRPr/>
              </a:pPr>
              <a:t>5/8/2024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434E1-B1C4-4F66-9D51-3FA8118C8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7CE6-6385-44DE-96C2-C2F45DFF7AC5}" type="datetimeFigureOut">
              <a:rPr lang="en-US" altLang="en-US"/>
              <a:pPr>
                <a:defRPr/>
              </a:pPr>
              <a:t>5/8/2024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209AC-43E2-4228-A7D2-4733D3893D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72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993" y="1550591"/>
            <a:ext cx="7498079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192" y="2752280"/>
            <a:ext cx="658368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5715-B728-014D-870A-1F84FF3D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0E5C25-56AA-4438-AD6E-26640E642245}" type="datetime1">
              <a:rPr lang="en-US" altLang="en-US" smtClean="0"/>
              <a:t>5/8/2024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6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14401"/>
            <a:ext cx="7637929" cy="3620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6B4C-4C48-944C-B298-ABCF9E83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32251-6916-45C2-A272-6283A0536015}" type="datetime1">
              <a:rPr lang="en-US" altLang="en-US" smtClean="0"/>
              <a:t>5/8/2024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87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879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5879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B145-AFA3-5C4F-B88A-8FAECB1D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02D62-401F-4E79-A959-973DD4C4BB88}" type="datetime1">
              <a:rPr lang="en-US" altLang="en-US" smtClean="0"/>
              <a:t>5/8/2024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7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914400"/>
            <a:ext cx="3681608" cy="36488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5192" y="914400"/>
            <a:ext cx="3681608" cy="36488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9752B7-9A8D-6E47-9BC1-D6EA622F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4C5EDA-51DA-4F30-9D87-867196E31CA7}" type="datetime1">
              <a:rPr lang="en-US" altLang="en-US" smtClean="0"/>
              <a:t>5/8/2024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95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151335"/>
            <a:ext cx="3657600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1631156"/>
            <a:ext cx="3657600" cy="296346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0516" y="1151335"/>
            <a:ext cx="3657600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0516" y="1631156"/>
            <a:ext cx="3657600" cy="296346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BA71A0-D91F-B24E-B680-5F0572C1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12CD1-D44A-4319-A627-10B0DDD5EB0B}" type="datetime1">
              <a:rPr lang="en-US" altLang="en-US" smtClean="0"/>
              <a:t>5/8/2024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0E79BA-0006-9D41-8784-7BB3BB76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C6F3CE-014B-904D-AFF7-784249FA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CDBC23-8B1B-A04E-B3C0-378D638B8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12357AE-C63F-8A4F-A6F0-787E69E6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E3290-3C8F-4E6C-AC44-105D50CA132B}" type="datetime1">
              <a:rPr lang="en-US" altLang="en-US" smtClean="0"/>
              <a:t>5/8/2024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257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F7C194-DDD3-D641-868F-C83B9216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A37BB2-08EF-48DB-B15F-3284930E03D6}" type="datetime1">
              <a:rPr lang="en-US" altLang="en-US" smtClean="0"/>
              <a:t>5/8/2024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914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692" y="204788"/>
            <a:ext cx="4503107" cy="438983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AB58A-2B66-2545-930A-A272235D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E9E4C9-05D0-4299-8997-4155B0A825E6}" type="datetime1">
              <a:rPr lang="en-US" altLang="en-US" smtClean="0"/>
              <a:t>5/8/2024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3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FB83-5BE0-4CCE-96B3-58F57E113CAA}" type="datetimeFigureOut">
              <a:rPr lang="en-US" altLang="en-US"/>
              <a:pPr>
                <a:defRPr/>
              </a:pPr>
              <a:t>5/8/2024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005FE-A482-482F-AD36-CB34E432D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13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443" y="3485208"/>
            <a:ext cx="6136687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7443" y="205423"/>
            <a:ext cx="6136687" cy="32797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7443" y="3922787"/>
            <a:ext cx="6136687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E1126B-F75F-2444-AED3-04FA000C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7D05F-7A65-46D0-979F-093BDE2DBDEF}" type="datetime1">
              <a:rPr lang="en-US" altLang="en-US" smtClean="0"/>
              <a:t>5/8/2024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06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944B-E6C0-4B49-9884-33BAE225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F9BD9-DAFE-4A80-A823-DFF01A0C119F}" type="datetime1">
              <a:rPr lang="en-US" altLang="en-US" smtClean="0"/>
              <a:t>5/8/2024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95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2880"/>
            <a:ext cx="2057400" cy="4388644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182880"/>
            <a:ext cx="547116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E9FE-CE82-5945-8C12-145C87CD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543E7-97B5-4574-B373-7D0521B8F418}" type="datetime1">
              <a:rPr lang="en-US" altLang="en-US" smtClean="0"/>
              <a:t>5/8/2024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078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BC20-67F4-9243-B263-11167924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0C001-7378-4DAD-9F44-DC6AA92FE8CF}" type="datetime1">
              <a:rPr lang="en-US" altLang="en-US" smtClean="0"/>
              <a:t>5/8/2024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7EBE-3D90-A040-A930-BCC21C53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6DE8-E370-CE41-B1AF-6D852D04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7390B-674D-D84A-8D8C-4EDA7BBD06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090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731520"/>
            <a:ext cx="8229600" cy="3394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D826-DDB8-D24E-A84F-4467C202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A0E91D-AA81-4926-9A54-B28918612F01}" type="datetime1">
              <a:rPr lang="en-US" altLang="en-US" smtClean="0"/>
              <a:t>5/8/2024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4CCA-174A-3744-8C6E-A9DBF9F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DC80-B586-3042-8549-42FC550D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21D09-E2E8-7442-AC2A-C17B561ACE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510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FCCE-3C5A-614F-A602-EB991E2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791DC-7B58-46F7-A1B0-D56EEA83221C}" type="datetime1">
              <a:rPr lang="en-US" altLang="en-US" smtClean="0"/>
              <a:t>5/8/2024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1562-1A7A-3543-AB21-C73AB5D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4326-FD0D-AC44-9A85-FC045F1D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DD229-A6E0-1C4B-BC37-3197B08B8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213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73152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3152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25851C-65AE-3945-B4A4-5C6CBFF4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F0440-8247-4136-97B9-8B41AA6C8536}" type="datetime1">
              <a:rPr lang="en-US" altLang="en-US" smtClean="0"/>
              <a:t>5/8/2024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5E22F4-F371-9C4B-B108-979D62B6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4DE5FD-9DDF-3349-B8BB-8B8EC66E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6EA69-1F00-A645-9A0D-A477506204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637ADE-912B-734C-A8CD-86C46C1A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7987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152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79" y="125537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803" y="73152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803" y="125537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6B1F3CC-1B08-334B-B713-35390EA8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244A5-54A8-4791-B32E-AD96B9812175}" type="datetime1">
              <a:rPr lang="en-US" altLang="en-US" smtClean="0"/>
              <a:t>5/8/2024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D32E90-BE10-4444-B774-07B30C10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877E1B-3927-6A41-A15B-CAEE6E7A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896CB-93B7-014E-847C-1417597643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EA321B-18B6-7A43-A72C-5E49A9E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752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DD99CF7-CC34-6C47-8149-8ED08EB2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2BB9B-578B-4216-8B17-0AE947C5976D}" type="datetime1">
              <a:rPr lang="en-US" altLang="en-US" smtClean="0"/>
              <a:t>5/8/2024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B964ABC-BF4C-A448-A4B8-31514718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A85D2B-0440-8842-BD95-E6B02ADF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4DBB1-8D62-814E-8556-58D32545C9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E95A1E-349E-9548-8E92-7E8A37A6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109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889C9F1-16AD-9C4F-8BF3-AB0A70D5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7117F-74BD-4C0E-95BB-065470FB80E4}" type="datetime1">
              <a:rPr lang="en-US" altLang="en-US" smtClean="0"/>
              <a:t>5/8/2024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7663ACA-88E8-7546-B7FD-CDEA8A63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1D6CB0-70C9-BB45-B929-33385492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59AE8-BD6F-0C46-A207-5E6713068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49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ABB1E-3935-49FA-BE30-7563E8EAAE16}" type="datetimeFigureOut">
              <a:rPr lang="en-US" altLang="en-US"/>
              <a:pPr>
                <a:defRPr/>
              </a:pPr>
              <a:t>5/8/2024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9F9F9-C203-4D20-9658-12166AA9B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55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3008313" cy="5274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415" y="731520"/>
            <a:ext cx="5111750" cy="37806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1537"/>
            <a:ext cx="3008313" cy="32206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29153-9613-AA47-A7D4-114473C5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6DCB02-C3ED-439B-9BC5-8A766F38DD0C}" type="datetime1">
              <a:rPr lang="en-US" altLang="en-US" smtClean="0"/>
              <a:t>5/8/2024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1BCB-CA1E-1544-BCA5-14287C7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78F6-3507-9540-B2EC-5F9506C6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30543-ED1C-8347-B378-D5C6CDC9BA71}" type="slidenum">
              <a:rPr lang="en-US" altLang="en-US"/>
              <a:pPr/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54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38028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31520"/>
            <a:ext cx="5486400" cy="285674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13186"/>
            <a:ext cx="5486400" cy="4250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E325AE-F0E8-3341-970A-FB5B18F1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EF7774-06E3-4B6E-A02C-0698D9521A63}" type="datetime1">
              <a:rPr lang="en-US" altLang="en-US" smtClean="0"/>
              <a:t>5/8/2024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20830B-8BD9-9B49-AC9D-1AA4478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E43D2D-9BF6-2B41-ACCF-21DB937E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32602-62F0-F143-8054-55F6804BD1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439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874712"/>
            <a:ext cx="8229600" cy="3394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ED75-D61C-084A-83A2-D163F592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814916-2284-4DC6-85F3-E9D769B30417}" type="datetime1">
              <a:rPr lang="en-US" altLang="en-US" smtClean="0"/>
              <a:t>5/8/2024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7CDA-1DB4-8D42-8893-703BAB50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ED9B-CD5F-8C48-B667-3FEB330B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F2238-E2A9-3646-AE36-254516B2E6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47BA73-4DAF-5E4A-8534-9D964567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4629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37693"/>
            <a:ext cx="1913351" cy="3868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37693"/>
            <a:ext cx="5598323" cy="3868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FF10-CAF0-1E47-A1F2-D858F49B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3EDB7-6E96-468D-98AD-385D8C1330C6}" type="datetime1">
              <a:rPr lang="en-US" altLang="en-US" smtClean="0"/>
              <a:t>5/8/2024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F80A-262F-864D-A0AC-3538E56A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3A50-6A54-2848-9209-ACEB2201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50282-A637-A841-BAC6-6E5B26841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24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6A142-9F62-46AA-9B31-1D9C67C9E0E2}" type="datetimeFigureOut">
              <a:rPr lang="en-US" altLang="en-US"/>
              <a:pPr>
                <a:defRPr/>
              </a:pPr>
              <a:t>5/8/2024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5B5E4-5FEA-4870-A9C8-75FFE9368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34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EA16D-C011-4A22-9E79-96B68311D9D4}" type="datetimeFigureOut">
              <a:rPr lang="en-US" altLang="en-US"/>
              <a:pPr>
                <a:defRPr/>
              </a:pPr>
              <a:t>5/8/2024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CB9B-9672-4AC2-ACED-745B310E7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97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02816-019F-49C0-8E8A-90542B6AE4CF}" type="datetimeFigureOut">
              <a:rPr lang="en-US" altLang="en-US"/>
              <a:pPr>
                <a:defRPr/>
              </a:pPr>
              <a:t>5/8/2024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AF362-CFCC-4CD0-BF32-F2C59E4C5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49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8597-21CE-4016-959A-D7C3FFF5260E}" type="datetimeFigureOut">
              <a:rPr lang="en-US" altLang="en-US"/>
              <a:pPr>
                <a:defRPr/>
              </a:pPr>
              <a:t>5/8/2024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2C9E1-F76D-4FD6-AAE5-639B3DFF4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6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8882-87D2-4740-9128-03FA007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D8AD-F2C1-4A79-AE1D-4622EF410FE6}" type="datetimeFigureOut">
              <a:rPr lang="en-US" altLang="en-US"/>
              <a:pPr>
                <a:defRPr/>
              </a:pPr>
              <a:t>5/8/2024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87C6-90BB-0B49-8793-76506265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EB9F5-FE33-AC41-A21E-8C178CB6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E0BEB-497F-42D6-9A69-DA8491B6F650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3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0C2FD-F423-487A-8100-089F69CBA8C9}" type="datetimeFigureOut">
              <a:rPr lang="en-US" altLang="en-US"/>
              <a:pPr>
                <a:defRPr/>
              </a:pPr>
              <a:t>5/8/2024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2C1E-F150-4321-B7B5-A4DB306E2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6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D5BE020-6F4C-4B08-A295-C5D5DEA7A711}" type="datetimeFigureOut">
              <a:rPr lang="en-US" altLang="en-US"/>
              <a:pPr>
                <a:defRPr/>
              </a:pPr>
              <a:t>5/8/2024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2EA1F1D-7C4F-4F37-9744-CB9A033C2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24" r:id="rId1"/>
    <p:sldLayoutId id="2147493625" r:id="rId2"/>
    <p:sldLayoutId id="2147493626" r:id="rId3"/>
    <p:sldLayoutId id="2147493627" r:id="rId4"/>
    <p:sldLayoutId id="2147493628" r:id="rId5"/>
    <p:sldLayoutId id="2147493629" r:id="rId6"/>
    <p:sldLayoutId id="2147493630" r:id="rId7"/>
    <p:sldLayoutId id="2147493634" r:id="rId8"/>
    <p:sldLayoutId id="2147493631" r:id="rId9"/>
    <p:sldLayoutId id="2147493632" r:id="rId10"/>
    <p:sldLayoutId id="214749363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C048A5C-A751-9249-977B-6556232E821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05840" y="182880"/>
            <a:ext cx="7637929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44C7208-DFEB-1340-9033-E90F7097E4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05840" y="914401"/>
            <a:ext cx="7637929" cy="362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D980-0CFA-B54F-B2F7-82F6B47A4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4663440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A7B1C05-EA21-4143-BF9B-5A7AE622790B}" type="datetime1">
              <a:rPr lang="en-US" altLang="en-US" smtClean="0"/>
              <a:t>5/8/2024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24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6" r:id="rId1"/>
    <p:sldLayoutId id="2147493637" r:id="rId2"/>
    <p:sldLayoutId id="2147493638" r:id="rId3"/>
    <p:sldLayoutId id="2147493639" r:id="rId4"/>
    <p:sldLayoutId id="2147493640" r:id="rId5"/>
    <p:sldLayoutId id="2147493641" r:id="rId6"/>
    <p:sldLayoutId id="2147493642" r:id="rId7"/>
    <p:sldLayoutId id="2147493643" r:id="rId8"/>
    <p:sldLayoutId id="2147493644" r:id="rId9"/>
    <p:sldLayoutId id="2147493645" r:id="rId10"/>
    <p:sldLayoutId id="2147493646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53581A9-911B-FD40-98B6-FA0387892E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F78568A-2587-8742-839A-071B4E5803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9EB8-F11E-DA46-B960-62BDA450A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B56B676-FD35-4A81-AE7E-A88C163C26B0}" type="datetime1">
              <a:rPr lang="en-US" altLang="en-US" smtClean="0"/>
              <a:t>5/8/2024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8A48-F085-6B43-96BB-926701482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8BBE-DF4D-8944-9C72-48CEA769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D67083-FF9E-A349-B938-AD7B1239A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21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48" r:id="rId1"/>
    <p:sldLayoutId id="2147493649" r:id="rId2"/>
    <p:sldLayoutId id="2147493650" r:id="rId3"/>
    <p:sldLayoutId id="2147493651" r:id="rId4"/>
    <p:sldLayoutId id="2147493652" r:id="rId5"/>
    <p:sldLayoutId id="2147493653" r:id="rId6"/>
    <p:sldLayoutId id="2147493654" r:id="rId7"/>
    <p:sldLayoutId id="2147493655" r:id="rId8"/>
    <p:sldLayoutId id="2147493656" r:id="rId9"/>
    <p:sldLayoutId id="2147493657" r:id="rId10"/>
    <p:sldLayoutId id="2147493658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ustybrick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mesChapmanNV/NFL_database/blob/main/src/sql/Sample%20Queries/Venue.sql" TargetMode="External"/><Relationship Id="rId13" Type="http://schemas.openxmlformats.org/officeDocument/2006/relationships/hyperlink" Target="https://github.com/JamesChapmanNV/NFL_database/blob/main/src/sql/Sample%20Queries/AthleteReceivingStats.sql" TargetMode="External"/><Relationship Id="rId18" Type="http://schemas.openxmlformats.org/officeDocument/2006/relationships/hyperlink" Target="https://github.com/JamesChapmanNV/NFL_database/blob/main/src/sql/Sample%20Queries/TeamRecords.sql" TargetMode="External"/><Relationship Id="rId3" Type="http://schemas.openxmlformats.org/officeDocument/2006/relationships/hyperlink" Target="https://github.com/JamesChapmanNV/NFL_database/blob/main/src/sql/Sample%20Queries/Games.sql" TargetMode="External"/><Relationship Id="rId7" Type="http://schemas.openxmlformats.org/officeDocument/2006/relationships/hyperlink" Target="https://github.com/JamesChapmanNV/NFL_database/blob/main/src/sql/Sample%20Queries/TopComebackWins.sql" TargetMode="External"/><Relationship Id="rId12" Type="http://schemas.openxmlformats.org/officeDocument/2006/relationships/hyperlink" Target="https://github.com/JamesChapmanNV/NFL_database/blob/main/src/sql/Sample%20Queries/WeeklyReceivingStats.sql" TargetMode="External"/><Relationship Id="rId17" Type="http://schemas.openxmlformats.org/officeDocument/2006/relationships/hyperlink" Target="https://github.com/JamesChapmanNV/NFL_database/blob/main/src/sql/Sample%20Queries/Scores.sql" TargetMode="External"/><Relationship Id="rId2" Type="http://schemas.openxmlformats.org/officeDocument/2006/relationships/hyperlink" Target="https://github.com/JamesChapmanNV/NFL_database/blob/main/src/sql/Sample%20Queries/Attendance.sql" TargetMode="External"/><Relationship Id="rId16" Type="http://schemas.openxmlformats.org/officeDocument/2006/relationships/hyperlink" Target="https://github.com/JamesChapmanNV/NFL_database/blob/main/src/sql/Sample%20Queries/PlayerGamePlays.sql" TargetMode="External"/><Relationship Id="rId20" Type="http://schemas.openxmlformats.org/officeDocument/2006/relationships/hyperlink" Target="https://github.com/JamesChapmanNV/NFL_database/blob/main/src/sql/Sample%20Queries/AvgPtsGrassIndoor.sq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github.com/JamesChapmanNV/NFL_database/blob/main/src/sql/Sample%20Queries/Top5TeamAttendance.sql" TargetMode="External"/><Relationship Id="rId11" Type="http://schemas.openxmlformats.org/officeDocument/2006/relationships/hyperlink" Target="https://github.com/JamesChapmanNV/NFL_database/blob/main/src/sql/Sample%20Queries/TeamRivals.sql" TargetMode="External"/><Relationship Id="rId5" Type="http://schemas.openxmlformats.org/officeDocument/2006/relationships/hyperlink" Target="https://github.com/JamesChapmanNV/NFL_database/blob/main/src/sql/Sample%20Queries/Statistics.sql" TargetMode="External"/><Relationship Id="rId15" Type="http://schemas.openxmlformats.org/officeDocument/2006/relationships/hyperlink" Target="https://github.com/JamesChapmanNV/NFL_database/blob/main/src/sql/Sample%20Queries/Passing.sql" TargetMode="External"/><Relationship Id="rId10" Type="http://schemas.openxmlformats.org/officeDocument/2006/relationships/hyperlink" Target="https://github.com/JamesChapmanNV/NFL_database/blob/main/src/sql/Sample%20Queries/HomeFieldAdvantage.sql" TargetMode="External"/><Relationship Id="rId19" Type="http://schemas.openxmlformats.org/officeDocument/2006/relationships/hyperlink" Target="https://github.com/JamesChapmanNV/NFL_database/blob/main/src/sql/Sample%20Queries/TeamPostSeasonGameCount.sql" TargetMode="External"/><Relationship Id="rId4" Type="http://schemas.openxmlformats.org/officeDocument/2006/relationships/hyperlink" Target="https://github.com/JamesChapmanNV/NFL_database/blob/main/src/sql/Sample%20Queries/Players.sql" TargetMode="External"/><Relationship Id="rId9" Type="http://schemas.openxmlformats.org/officeDocument/2006/relationships/hyperlink" Target="https://github.com/JamesChapmanNV/NFL_database/blob/main/src/sql/Sample%20Queries/PercentFilled.sql" TargetMode="External"/><Relationship Id="rId14" Type="http://schemas.openxmlformats.org/officeDocument/2006/relationships/hyperlink" Target="https://github.com/JamesChapmanNV/NFL_database/blob/main/src/sql/Sample%20Queries/FirstQuarterGreater.sq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ChapmanNV/NFL_database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4" name="Rectangle 1434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3973321" y="480060"/>
            <a:ext cx="4688333" cy="2674620"/>
          </a:xfrm>
        </p:spPr>
        <p:txBody>
          <a:bodyPr anchor="b">
            <a:normAutofit/>
          </a:bodyPr>
          <a:lstStyle/>
          <a:p>
            <a:pPr algn="l"/>
            <a:r>
              <a:rPr lang="en-US" altLang="en-US" sz="4100">
                <a:latin typeface="Lucida Sans" panose="020B0602030504020204" pitchFamily="34" charset="0"/>
                <a:cs typeface="Lucida Sans" panose="020B0602030504020204" pitchFamily="34" charset="0"/>
              </a:rPr>
              <a:t>NFL Database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9A6A3-F0B6-4E4A-8A2A-58347A509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3477006"/>
            <a:ext cx="4688333" cy="1179576"/>
          </a:xfrm>
        </p:spPr>
        <p:txBody>
          <a:bodyPr rtlCol="0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Vishnu Bondalakunta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Charles </a:t>
            </a:r>
            <a:r>
              <a:rPr lang="en-US" sz="2200" err="1">
                <a:ea typeface="+mn-ea"/>
              </a:rPr>
              <a:t>Zumbaugh</a:t>
            </a:r>
            <a:endParaRPr lang="en-US" sz="2200">
              <a:ea typeface="+mn-ea"/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James Chapman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32146-5811-C47D-677F-7D628D28D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0" r="6852" b="2"/>
          <a:stretch/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34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330695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61D26-DEA1-653C-C833-5B07FEAB2C03}"/>
              </a:ext>
            </a:extLst>
          </p:cNvPr>
          <p:cNvSpPr txBox="1"/>
          <p:nvPr/>
        </p:nvSpPr>
        <p:spPr>
          <a:xfrm>
            <a:off x="904341" y="4866501"/>
            <a:ext cx="224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Flickr: </a:t>
            </a:r>
            <a:r>
              <a:rPr lang="en-US" sz="1200" dirty="0">
                <a:hlinkClick r:id="rId3" tooltip="Go to Barry Schwartz’s photostream"/>
              </a:rPr>
              <a:t>Barry Schwartz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2A6-D2E4-D27C-448F-085F9072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66" y="69385"/>
            <a:ext cx="8229600" cy="457200"/>
          </a:xfrm>
        </p:spPr>
        <p:txBody>
          <a:bodyPr/>
          <a:lstStyle/>
          <a:p>
            <a:pPr algn="ctr"/>
            <a:r>
              <a:rPr lang="en-US" dirty="0"/>
              <a:t>Schema - 11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722032-BD2C-7BC9-D033-4E89EA68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62" y="1016254"/>
            <a:ext cx="8864075" cy="3394075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Teams		(</a:t>
            </a:r>
            <a:r>
              <a:rPr lang="en-US" sz="1400" b="0" i="0" u="sng" strike="noStrike" baseline="0" dirty="0">
                <a:latin typeface="LMRoman10-Regular"/>
              </a:rPr>
              <a:t>team_name</a:t>
            </a:r>
            <a:r>
              <a:rPr lang="en-US" sz="1400" b="0" i="0" u="none" strike="noStrike" baseline="0" dirty="0">
                <a:latin typeface="LMRoman10-Regular"/>
              </a:rPr>
              <a:t>, location, abbreviation, </a:t>
            </a:r>
            <a:r>
              <a:rPr lang="en-US" sz="1400" b="0" i="1" u="none" strike="noStrike" baseline="0" dirty="0">
                <a:latin typeface="LMRoman10-Regular"/>
              </a:rPr>
              <a:t>venue_name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primary_color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secondary_color</a:t>
            </a:r>
            <a:r>
              <a:rPr lang="en-US" sz="14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Venues		(</a:t>
            </a:r>
            <a:r>
              <a:rPr lang="en-US" sz="1400" b="0" i="0" u="sng" strike="noStrike" baseline="0" dirty="0">
                <a:latin typeface="LMRoman10-Regular"/>
              </a:rPr>
              <a:t>venue_name</a:t>
            </a:r>
            <a:r>
              <a:rPr lang="en-US" sz="1400" b="0" i="0" u="none" strike="noStrike" baseline="0" dirty="0">
                <a:latin typeface="LMRoman10-Regular"/>
              </a:rPr>
              <a:t>, capacity, city, state, grass, indoor)</a:t>
            </a:r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Games		(</a:t>
            </a:r>
            <a:r>
              <a:rPr lang="en-US" sz="1400" b="0" u="sng" strike="noStrike" baseline="0" dirty="0">
                <a:latin typeface="LMRoman10-Regular"/>
              </a:rPr>
              <a:t>game_id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1" u="none" strike="noStrike" baseline="0" dirty="0">
                <a:latin typeface="LMRoman10-Regular"/>
              </a:rPr>
              <a:t>date</a:t>
            </a:r>
            <a:r>
              <a:rPr lang="en-US" sz="1400" b="0" i="0" u="none" strike="noStrike" baseline="0" dirty="0">
                <a:latin typeface="LMRoman10-Regular"/>
              </a:rPr>
              <a:t>, attendance, </a:t>
            </a:r>
            <a:r>
              <a:rPr lang="en-US" sz="1400" b="0" i="1" u="none" strike="noStrike" baseline="0" dirty="0" err="1">
                <a:latin typeface="LMRoman10-Regular"/>
              </a:rPr>
              <a:t>home_team_name</a:t>
            </a:r>
            <a:r>
              <a:rPr lang="en-US" sz="1400" b="0" i="1" u="none" strike="noStrike" baseline="0" dirty="0">
                <a:latin typeface="LMRoman10-Regular"/>
              </a:rPr>
              <a:t>, </a:t>
            </a:r>
            <a:r>
              <a:rPr lang="en-US" sz="1400" b="0" i="1" u="none" strike="noStrike" baseline="0" dirty="0" err="1">
                <a:latin typeface="LMRoman10-Regular"/>
              </a:rPr>
              <a:t>away_team_name</a:t>
            </a:r>
            <a:r>
              <a:rPr lang="en-US" sz="1400" b="0" i="1" u="none" strike="noStrike" baseline="0" dirty="0">
                <a:latin typeface="LMRoman10-Regular"/>
              </a:rPr>
              <a:t>, venue_name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utc_time</a:t>
            </a:r>
            <a:r>
              <a:rPr lang="en-US" sz="14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n-US" sz="1400" b="0" i="0" u="none" strike="noStrike" baseline="0" dirty="0" err="1">
                <a:latin typeface="LMRoman10-Regular"/>
              </a:rPr>
              <a:t>Season_dates</a:t>
            </a:r>
            <a:r>
              <a:rPr lang="en-US" sz="1400" b="0" i="0" u="none" strike="noStrike" baseline="0" dirty="0">
                <a:latin typeface="LMRoman10-Regular"/>
              </a:rPr>
              <a:t>	(</a:t>
            </a:r>
            <a:r>
              <a:rPr lang="en-US" sz="1400" b="0" i="0" u="sng" strike="noStrike" baseline="0" dirty="0">
                <a:latin typeface="LMRoman10-Regular"/>
              </a:rPr>
              <a:t>date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season_year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season_type</a:t>
            </a:r>
            <a:r>
              <a:rPr lang="en-US" sz="1400" b="0" i="0" u="none" strike="noStrike" baseline="0" dirty="0">
                <a:latin typeface="LMRoman10-Regular"/>
              </a:rPr>
              <a:t>, week)</a:t>
            </a:r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Athletes	(</a:t>
            </a:r>
            <a:r>
              <a:rPr lang="en-US" sz="1400" b="0" i="0" u="sng" strike="noStrike" baseline="0" dirty="0" err="1">
                <a:latin typeface="LMRoman10-Regular"/>
              </a:rPr>
              <a:t>athlete_id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first_name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last_name</a:t>
            </a:r>
            <a:r>
              <a:rPr lang="en-US" sz="1400" b="0" i="0" u="none" strike="noStrike" baseline="0" dirty="0">
                <a:latin typeface="LMRoman10-Regular"/>
              </a:rPr>
              <a:t>, dob, height, weight, </a:t>
            </a:r>
            <a:r>
              <a:rPr lang="en-US" sz="1400" b="0" i="0" u="none" strike="noStrike" baseline="0" dirty="0" err="1">
                <a:latin typeface="LMRoman10-Regular"/>
              </a:rPr>
              <a:t>birth_city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birth_state</a:t>
            </a:r>
            <a:r>
              <a:rPr lang="en-US" sz="14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Positions</a:t>
            </a:r>
            <a:r>
              <a:rPr lang="en-US" sz="1400" dirty="0">
                <a:latin typeface="LMRoman10-Regular"/>
              </a:rPr>
              <a:t> 	</a:t>
            </a:r>
            <a:r>
              <a:rPr lang="en-US" sz="1400" b="0" i="0" u="none" strike="noStrike" baseline="0" dirty="0">
                <a:latin typeface="LMRoman10-Regular"/>
              </a:rPr>
              <a:t>(</a:t>
            </a:r>
            <a:r>
              <a:rPr lang="en-US" sz="1400" b="0" i="0" u="sng" strike="noStrike" baseline="0" dirty="0" err="1">
                <a:latin typeface="LMRoman10-Regular"/>
              </a:rPr>
              <a:t>position_name</a:t>
            </a:r>
            <a:r>
              <a:rPr lang="en-US" sz="1400" b="0" i="0" u="none" strike="noStrike" baseline="0" dirty="0">
                <a:latin typeface="LMRoman10-Regular"/>
              </a:rPr>
              <a:t>, abbreviation, platoon)</a:t>
            </a:r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Rosters		(</a:t>
            </a:r>
            <a:r>
              <a:rPr lang="en-US" sz="1400" b="0" i="0" u="sng" strike="noStrike" baseline="0" dirty="0" err="1">
                <a:latin typeface="LMRoman10-Regular"/>
              </a:rPr>
              <a:t>team_name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athlete_id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position_name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start_date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end_date</a:t>
            </a:r>
            <a:r>
              <a:rPr lang="en-US" sz="14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n-US" sz="1400" b="0" i="0" u="none" strike="noStrike" baseline="0" dirty="0" err="1">
                <a:latin typeface="LMRoman10-Regular"/>
              </a:rPr>
              <a:t>Linescores</a:t>
            </a:r>
            <a:r>
              <a:rPr lang="en-US" sz="1400" b="0" i="0" u="none" strike="noStrike" baseline="0" dirty="0">
                <a:latin typeface="LMRoman10-Regular"/>
              </a:rPr>
              <a:t>	(</a:t>
            </a:r>
            <a:r>
              <a:rPr lang="en-US" sz="1400" b="0" i="0" u="sng" strike="noStrike" baseline="0" dirty="0" err="1">
                <a:latin typeface="LMRoman10-Regular"/>
              </a:rPr>
              <a:t>team_name</a:t>
            </a:r>
            <a:r>
              <a:rPr lang="en-US" sz="1400" b="0" i="0" u="sng" strike="noStrike" baseline="0" dirty="0">
                <a:latin typeface="LMRoman10-Regular"/>
              </a:rPr>
              <a:t>, </a:t>
            </a:r>
            <a:r>
              <a:rPr lang="en-US" sz="1400" b="0" i="0" u="sng" strike="noStrike" baseline="0" dirty="0" err="1">
                <a:latin typeface="LMRoman10-Regular"/>
              </a:rPr>
              <a:t>game_id</a:t>
            </a:r>
            <a:r>
              <a:rPr lang="en-US" sz="1400" b="0" i="0" u="sng" strike="noStrike" baseline="0" dirty="0">
                <a:latin typeface="LMRoman10-Regular"/>
              </a:rPr>
              <a:t>, quarter</a:t>
            </a:r>
            <a:r>
              <a:rPr lang="en-US" sz="1400" b="0" i="0" u="none" strike="noStrike" baseline="0" dirty="0">
                <a:latin typeface="LMRoman10-Regular"/>
              </a:rPr>
              <a:t>, score)</a:t>
            </a:r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Plays		(</a:t>
            </a:r>
            <a:r>
              <a:rPr lang="en-US" sz="1400" b="0" i="0" u="sng" strike="noStrike" baseline="0" dirty="0" err="1">
                <a:latin typeface="LMRoman10-Regular"/>
              </a:rPr>
              <a:t>play_id</a:t>
            </a:r>
            <a:r>
              <a:rPr lang="en-US" sz="1400" b="0" i="0" u="none" strike="noStrike" baseline="0" dirty="0">
                <a:latin typeface="LMRoman10-Regular"/>
              </a:rPr>
              <a:t>, quarter, yards, </a:t>
            </a:r>
            <a:r>
              <a:rPr lang="en-US" sz="1400" b="0" i="0" u="none" strike="noStrike" baseline="0" dirty="0" err="1">
                <a:latin typeface="LMRoman10-Regular"/>
              </a:rPr>
              <a:t>score_value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play_type</a:t>
            </a:r>
            <a:r>
              <a:rPr lang="en-US" sz="1400" b="0" i="0" u="none" strike="noStrike" baseline="0" dirty="0">
                <a:latin typeface="LMRoman10-Regular"/>
              </a:rPr>
              <a:t>, text, </a:t>
            </a:r>
            <a:r>
              <a:rPr lang="en-US" sz="1400" b="0" i="0" u="none" strike="noStrike" baseline="0" dirty="0" err="1">
                <a:latin typeface="LMRoman10-Regular"/>
              </a:rPr>
              <a:t>seconds_remaining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start_down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end_down</a:t>
            </a:r>
            <a:r>
              <a:rPr lang="en-US" sz="14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n-US" sz="1400" b="0" i="0" u="none" strike="noStrike" baseline="0" dirty="0" err="1">
                <a:latin typeface="LMRoman10-Regular"/>
              </a:rPr>
              <a:t>Player_Plays</a:t>
            </a:r>
            <a:r>
              <a:rPr lang="en-US" sz="1400" b="0" i="0" u="none" strike="noStrike" baseline="0" dirty="0">
                <a:latin typeface="LMRoman10-Regular"/>
              </a:rPr>
              <a:t>	(</a:t>
            </a:r>
            <a:r>
              <a:rPr lang="en-US" sz="1400" b="0" i="0" u="sng" strike="noStrike" baseline="0" dirty="0" err="1">
                <a:latin typeface="LMRoman10-Regular"/>
              </a:rPr>
              <a:t>play_id</a:t>
            </a:r>
            <a:r>
              <a:rPr lang="en-US" sz="1400" b="0" i="0" u="sng" strike="noStrike" baseline="0" dirty="0">
                <a:latin typeface="LMRoman10-Regular"/>
              </a:rPr>
              <a:t>, </a:t>
            </a:r>
            <a:r>
              <a:rPr lang="en-US" sz="1400" b="0" i="0" u="sng" strike="noStrike" baseline="0" dirty="0" err="1">
                <a:latin typeface="LMRoman10-Regular"/>
              </a:rPr>
              <a:t>player_id</a:t>
            </a:r>
            <a:r>
              <a:rPr lang="en-US" sz="1400" b="0" i="0" u="sng" strike="noStrike" baseline="0" dirty="0">
                <a:latin typeface="LMRoman10-Regular"/>
              </a:rPr>
              <a:t>, game_id</a:t>
            </a:r>
            <a:r>
              <a:rPr lang="en-US" sz="1400" b="0" i="0" u="none" strike="noStrike" baseline="0" dirty="0">
                <a:latin typeface="LMRoman10-Regular"/>
              </a:rPr>
              <a:t>, type)</a:t>
            </a:r>
          </a:p>
          <a:p>
            <a:r>
              <a:rPr lang="en-US" sz="1400" b="0" i="0" u="none" strike="noStrike" baseline="0" dirty="0">
                <a:latin typeface="LMRoman10-Regular"/>
              </a:rPr>
              <a:t>Users		(</a:t>
            </a:r>
            <a:r>
              <a:rPr lang="en-US" sz="1400" b="0" i="0" u="sng" strike="noStrike" baseline="0" dirty="0">
                <a:latin typeface="LMRoman10-Regular"/>
              </a:rPr>
              <a:t>uid</a:t>
            </a:r>
            <a:r>
              <a:rPr lang="en-US" sz="1400" b="0" i="0" u="none" strike="noStrike" baseline="0" dirty="0">
                <a:latin typeface="LMRoman10-Regular"/>
              </a:rPr>
              <a:t>, username, password, </a:t>
            </a:r>
            <a:r>
              <a:rPr lang="en-US" sz="1400" b="0" i="0" u="none" strike="noStrike" baseline="0" dirty="0" err="1">
                <a:latin typeface="LMRoman10-Regular"/>
              </a:rPr>
              <a:t>first_name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last_name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created_on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1" u="none" strike="noStrike" baseline="0" dirty="0" err="1">
                <a:latin typeface="LMRoman10-Regular"/>
              </a:rPr>
              <a:t>fav_team_name</a:t>
            </a:r>
            <a:r>
              <a:rPr lang="en-US" sz="1400" b="0" i="1" u="none" strike="noStrike" baseline="0" dirty="0">
                <a:latin typeface="LMRoman10-Regular"/>
              </a:rPr>
              <a:t>, </a:t>
            </a:r>
            <a:r>
              <a:rPr lang="en-US" sz="1400" b="0" i="1" u="none" strike="noStrike" baseline="0" dirty="0" err="1">
                <a:latin typeface="LMRoman10-Regular"/>
              </a:rPr>
              <a:t>fav_athlete_id</a:t>
            </a:r>
            <a:r>
              <a:rPr lang="en-US" sz="1400" b="0" i="0" u="none" strike="noStrike" baseline="0" dirty="0">
                <a:latin typeface="LMRoman10-Regular"/>
              </a:rPr>
              <a:t>)</a:t>
            </a:r>
          </a:p>
          <a:p>
            <a:pPr marL="0" indent="0" algn="l">
              <a:buNone/>
            </a:pPr>
            <a:endParaRPr lang="en-US" sz="1400" b="0" i="0" u="none" strike="noStrike" baseline="0" dirty="0">
              <a:latin typeface="LMRoman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001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2A6-D2E4-D27C-448F-085F9072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385"/>
            <a:ext cx="8229600" cy="457200"/>
          </a:xfrm>
        </p:spPr>
        <p:txBody>
          <a:bodyPr/>
          <a:lstStyle/>
          <a:p>
            <a:pPr algn="ctr"/>
            <a:r>
              <a:rPr lang="en-US" dirty="0"/>
              <a:t>Entity-Relation-Diagram</a:t>
            </a:r>
          </a:p>
        </p:txBody>
      </p:sp>
      <p:pic>
        <p:nvPicPr>
          <p:cNvPr id="9" name="Content Placeholder 8" descr="A diagram of a company&#10;&#10;Description automatically generated">
            <a:extLst>
              <a:ext uri="{FF2B5EF4-FFF2-40B4-BE49-F238E27FC236}">
                <a16:creationId xmlns:a16="http://schemas.microsoft.com/office/drawing/2014/main" id="{BCFC5240-D892-32EC-C860-594C2BD97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574" y="766587"/>
            <a:ext cx="3661214" cy="3807752"/>
          </a:xfrm>
        </p:spPr>
      </p:pic>
    </p:spTree>
    <p:extLst>
      <p:ext uri="{BB962C8B-B14F-4D97-AF65-F5344CB8AC3E}">
        <p14:creationId xmlns:p14="http://schemas.microsoft.com/office/powerpoint/2010/main" val="412731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9E07A-7BD2-9EF0-9170-5931A887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9" name="Content Placeholder 8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697A84-9451-4E91-7559-741C4265C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544" y="436642"/>
            <a:ext cx="6245456" cy="4426088"/>
          </a:xfrm>
        </p:spPr>
      </p:pic>
    </p:spTree>
    <p:extLst>
      <p:ext uri="{BB962C8B-B14F-4D97-AF65-F5344CB8AC3E}">
        <p14:creationId xmlns:p14="http://schemas.microsoft.com/office/powerpoint/2010/main" val="247238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2A6-D2E4-D27C-448F-085F9072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385"/>
            <a:ext cx="8229600" cy="457200"/>
          </a:xfrm>
        </p:spPr>
        <p:txBody>
          <a:bodyPr/>
          <a:lstStyle/>
          <a:p>
            <a:pPr algn="ctr"/>
            <a:r>
              <a:rPr lang="en-US" dirty="0"/>
              <a:t>Indexes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BF97FC-E85E-C1EC-BC95-EB89CE62D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985678"/>
              </p:ext>
            </p:extLst>
          </p:nvPr>
        </p:nvGraphicFramePr>
        <p:xfrm>
          <a:off x="5379835" y="649705"/>
          <a:ext cx="2955749" cy="3938112"/>
        </p:xfrm>
        <a:graphic>
          <a:graphicData uri="http://schemas.openxmlformats.org/drawingml/2006/table">
            <a:tbl>
              <a:tblPr/>
              <a:tblGrid>
                <a:gridCol w="2023046">
                  <a:extLst>
                    <a:ext uri="{9D8B030D-6E8A-4147-A177-3AD203B41FA5}">
                      <a16:colId xmlns:a16="http://schemas.microsoft.com/office/drawing/2014/main" val="1081438300"/>
                    </a:ext>
                  </a:extLst>
                </a:gridCol>
                <a:gridCol w="518897">
                  <a:extLst>
                    <a:ext uri="{9D8B030D-6E8A-4147-A177-3AD203B41FA5}">
                      <a16:colId xmlns:a16="http://schemas.microsoft.com/office/drawing/2014/main" val="2323882640"/>
                    </a:ext>
                  </a:extLst>
                </a:gridCol>
                <a:gridCol w="413806">
                  <a:extLst>
                    <a:ext uri="{9D8B030D-6E8A-4147-A177-3AD203B41FA5}">
                      <a16:colId xmlns:a16="http://schemas.microsoft.com/office/drawing/2014/main" val="1798276059"/>
                    </a:ext>
                  </a:extLst>
                </a:gridCol>
              </a:tblGrid>
              <a:tr h="192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QUERY NAME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01469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 dirty="0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2"/>
                        </a:rPr>
                        <a:t>Attendance</a:t>
                      </a:r>
                      <a:endParaRPr lang="en-US" sz="105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31.505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34.814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773558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 dirty="0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3"/>
                        </a:rPr>
                        <a:t>Games</a:t>
                      </a:r>
                      <a:endParaRPr lang="en-US" sz="105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9.602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0.415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55527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 dirty="0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4"/>
                        </a:rPr>
                        <a:t>Players</a:t>
                      </a:r>
                      <a:endParaRPr lang="en-US" sz="105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10.884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11.801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497431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 dirty="0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5"/>
                        </a:rPr>
                        <a:t>Statistics</a:t>
                      </a:r>
                      <a:endParaRPr lang="en-US" sz="105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59.195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17.559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05888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 dirty="0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6"/>
                        </a:rPr>
                        <a:t>Top5TeamAttendance</a:t>
                      </a:r>
                      <a:endParaRPr lang="en-US" sz="105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21.212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24.291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461385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 dirty="0" err="1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7"/>
                        </a:rPr>
                        <a:t>TopComebackWins</a:t>
                      </a:r>
                      <a:endParaRPr lang="en-US" sz="105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43.464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44.694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807959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8"/>
                        </a:rPr>
                        <a:t>Venue</a:t>
                      </a:r>
                      <a:endParaRPr lang="en-US" sz="105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827804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9"/>
                        </a:rPr>
                        <a:t>PercentFilled</a:t>
                      </a:r>
                      <a:endParaRPr lang="en-US" sz="105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0.232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3953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0"/>
                        </a:rPr>
                        <a:t>HomeFieldAdvantage</a:t>
                      </a:r>
                      <a:endParaRPr lang="en-US" sz="105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47.462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46.354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768805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1"/>
                        </a:rPr>
                        <a:t>TeamRivals</a:t>
                      </a:r>
                      <a:endParaRPr lang="en-US" sz="105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36.069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36.02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098947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2"/>
                        </a:rPr>
                        <a:t>WeeklyReceivingStats</a:t>
                      </a:r>
                      <a:endParaRPr lang="en-US" sz="105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72.203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12.807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263110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3"/>
                        </a:rPr>
                        <a:t>AthleteReceivingStats</a:t>
                      </a:r>
                      <a:endParaRPr lang="en-US" sz="105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68.044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64.269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44570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4"/>
                        </a:rPr>
                        <a:t>FirstQuarterGreater</a:t>
                      </a:r>
                      <a:endParaRPr lang="en-US" sz="105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22.425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23.63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998220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5"/>
                        </a:rPr>
                        <a:t>Passing</a:t>
                      </a:r>
                      <a:endParaRPr lang="en-US" sz="105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91.027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85.181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332574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6"/>
                        </a:rPr>
                        <a:t>PlayerGamePlays</a:t>
                      </a:r>
                      <a:endParaRPr lang="en-US" sz="105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59.271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0.697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525331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7"/>
                        </a:rPr>
                        <a:t>Scores</a:t>
                      </a:r>
                      <a:endParaRPr lang="en-US" sz="105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20.879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5.601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035995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8"/>
                        </a:rPr>
                        <a:t>TeamRecords.sql</a:t>
                      </a:r>
                      <a:endParaRPr lang="en-US" sz="105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54.099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52.299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260103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 dirty="0" err="1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19"/>
                        </a:rPr>
                        <a:t>TeamPostSeasonGameCount</a:t>
                      </a:r>
                      <a:endParaRPr lang="en-US" sz="105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3.789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0.769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168317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20"/>
                        </a:rPr>
                        <a:t>AvgPtsGrassIndoor</a:t>
                      </a:r>
                      <a:endParaRPr lang="en-US" sz="105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129" marR="2009" marT="20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33.052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33.075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221911"/>
                  </a:ext>
                </a:extLst>
              </a:tr>
              <a:tr h="15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sng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 Users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0.142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408"/>
                  </a:ext>
                </a:extLst>
              </a:tr>
              <a:tr h="183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sng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 Win probability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67.931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66.235</a:t>
                      </a:r>
                    </a:p>
                  </a:txBody>
                  <a:tcPr marL="2009" marR="2009" marT="20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429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5FF8EA-8439-BA58-328A-A20F58BA9427}"/>
              </a:ext>
            </a:extLst>
          </p:cNvPr>
          <p:cNvSpPr txBox="1"/>
          <p:nvPr/>
        </p:nvSpPr>
        <p:spPr>
          <a:xfrm>
            <a:off x="120316" y="1904427"/>
            <a:ext cx="55104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CREATE INDEX </a:t>
            </a:r>
            <a:r>
              <a:rPr lang="en-US" sz="1400" b="0" i="0" kern="120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idx_pp_play_id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 ON </a:t>
            </a:r>
            <a:r>
              <a:rPr lang="en-US" sz="1400" b="1" i="0" kern="120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player_plays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(</a:t>
            </a:r>
            <a:r>
              <a:rPr lang="en-US" sz="1400" b="0" i="0" kern="120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play_id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);</a:t>
            </a:r>
            <a:b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</a:b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CREATE INDEX </a:t>
            </a:r>
            <a:r>
              <a:rPr lang="en-US" sz="1400" b="0" i="0" kern="120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idx_pp_game_id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 ON </a:t>
            </a:r>
            <a:r>
              <a:rPr lang="en-US" sz="1400" b="1" i="0" kern="120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player_plays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(game_id);</a:t>
            </a:r>
            <a:b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</a:b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CREATE INDEX </a:t>
            </a:r>
            <a:r>
              <a:rPr lang="en-US" sz="1400" b="0" i="0" kern="120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idx_plays_play_id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 ON </a:t>
            </a:r>
            <a:r>
              <a:rPr lang="en-US" sz="1400" b="1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play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s(</a:t>
            </a:r>
            <a:r>
              <a:rPr lang="en-US" sz="1400" b="0" i="0" kern="120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play_id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);</a:t>
            </a:r>
            <a:b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</a:b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CREATE INDEX </a:t>
            </a:r>
            <a:r>
              <a:rPr lang="en-US" sz="1400" b="0" i="0" kern="120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idx_athletes_first_name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 ON </a:t>
            </a:r>
            <a:r>
              <a:rPr lang="en-US" sz="1400" b="1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athletes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(</a:t>
            </a:r>
            <a:r>
              <a:rPr lang="en-US" sz="1400" b="0" i="0" kern="120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first_name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);</a:t>
            </a:r>
            <a:b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</a:b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CREATE INDEX </a:t>
            </a:r>
            <a:r>
              <a:rPr lang="en-US" sz="1400" b="0" i="0" kern="120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idx_rosters_athlete_id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 ON </a:t>
            </a:r>
            <a:r>
              <a:rPr lang="en-US" sz="1400" b="1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rosters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(</a:t>
            </a:r>
            <a:r>
              <a:rPr lang="en-US" sz="1400" b="0" i="0" kern="120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athlete_id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);</a:t>
            </a:r>
            <a:b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</a:b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CREATE INDEX </a:t>
            </a:r>
            <a:r>
              <a:rPr lang="en-US" sz="1400" b="0" i="0" kern="120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idx_linescores_game_id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 ON </a:t>
            </a:r>
            <a:r>
              <a:rPr lang="en-US" sz="1400" b="1" i="0" kern="120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linescores</a:t>
            </a:r>
            <a:r>
              <a:rPr lang="en-US" sz="1400" b="0" i="0" kern="12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+mn-ea"/>
                <a:cs typeface="+mn-cs"/>
              </a:rPr>
              <a:t>(game_id);</a:t>
            </a:r>
            <a:endParaRPr lang="en-US" sz="1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9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2A6-D2E4-D27C-448F-085F9072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631" y="69385"/>
            <a:ext cx="8229600" cy="457200"/>
          </a:xfrm>
        </p:spPr>
        <p:txBody>
          <a:bodyPr/>
          <a:lstStyle/>
          <a:p>
            <a:r>
              <a:rPr lang="en-US" dirty="0"/>
              <a:t>NFL Application Walkthrough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722032-BD2C-7BC9-D033-4E89EA68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498" y="1680040"/>
            <a:ext cx="8425861" cy="3394075"/>
          </a:xfrm>
        </p:spPr>
        <p:txBody>
          <a:bodyPr/>
          <a:lstStyle/>
          <a:p>
            <a:r>
              <a:rPr lang="en-US" dirty="0"/>
              <a:t>Demonstrate the NFL application</a:t>
            </a:r>
          </a:p>
        </p:txBody>
      </p:sp>
    </p:spTree>
    <p:extLst>
      <p:ext uri="{BB962C8B-B14F-4D97-AF65-F5344CB8AC3E}">
        <p14:creationId xmlns:p14="http://schemas.microsoft.com/office/powerpoint/2010/main" val="68760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2A6-D2E4-D27C-448F-085F9072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631" y="69385"/>
            <a:ext cx="8229600" cy="457200"/>
          </a:xfrm>
        </p:spPr>
        <p:txBody>
          <a:bodyPr/>
          <a:lstStyle/>
          <a:p>
            <a:r>
              <a:rPr lang="en-US" dirty="0"/>
              <a:t>NFL Application Walkthrough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722032-BD2C-7BC9-D033-4E89EA68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498" y="1680040"/>
            <a:ext cx="8425861" cy="3394075"/>
          </a:xfrm>
        </p:spPr>
        <p:txBody>
          <a:bodyPr/>
          <a:lstStyle/>
          <a:p>
            <a:r>
              <a:rPr lang="en-US" dirty="0"/>
              <a:t>Demonstrate the NFL application</a:t>
            </a:r>
          </a:p>
        </p:txBody>
      </p:sp>
    </p:spTree>
    <p:extLst>
      <p:ext uri="{BB962C8B-B14F-4D97-AF65-F5344CB8AC3E}">
        <p14:creationId xmlns:p14="http://schemas.microsoft.com/office/powerpoint/2010/main" val="87676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2A6-D2E4-D27C-448F-085F9072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631" y="69385"/>
            <a:ext cx="8229600" cy="457200"/>
          </a:xfrm>
        </p:spPr>
        <p:txBody>
          <a:bodyPr/>
          <a:lstStyle/>
          <a:p>
            <a:r>
              <a:rPr lang="en-US" dirty="0"/>
              <a:t>NFL Application Walkthrough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722032-BD2C-7BC9-D033-4E89EA68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498" y="1680040"/>
            <a:ext cx="8425861" cy="3394075"/>
          </a:xfrm>
        </p:spPr>
        <p:txBody>
          <a:bodyPr/>
          <a:lstStyle/>
          <a:p>
            <a:r>
              <a:rPr lang="en-US" dirty="0"/>
              <a:t>Demonstrate the NFL application</a:t>
            </a:r>
          </a:p>
        </p:txBody>
      </p:sp>
    </p:spTree>
    <p:extLst>
      <p:ext uri="{BB962C8B-B14F-4D97-AF65-F5344CB8AC3E}">
        <p14:creationId xmlns:p14="http://schemas.microsoft.com/office/powerpoint/2010/main" val="282535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D3C2-3611-EE48-8F8E-788E8A30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E1410A-10B7-9255-56E7-CCD6D6465A54}"/>
              </a:ext>
            </a:extLst>
          </p:cNvPr>
          <p:cNvSpPr txBox="1">
            <a:spLocks/>
          </p:cNvSpPr>
          <p:nvPr/>
        </p:nvSpPr>
        <p:spPr bwMode="auto">
          <a:xfrm>
            <a:off x="1462264" y="1174923"/>
            <a:ext cx="7564692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SimSun" panose="02010600030101010101" pitchFamily="2" charset="-122"/>
              </a:rPr>
              <a:t>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anose="02010600030101010101" pitchFamily="2" charset="-122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Demonstration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549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3518-5A99-D847-A5A0-52371089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92" y="45720"/>
            <a:ext cx="8229600" cy="457200"/>
          </a:xfrm>
        </p:spPr>
        <p:txBody>
          <a:bodyPr/>
          <a:lstStyle/>
          <a:p>
            <a:r>
              <a:rPr lang="en-US" sz="3200" dirty="0"/>
              <a:t>National Football League (NFL)</a:t>
            </a:r>
            <a:endParaRPr lang="en-US" sz="2800" dirty="0"/>
          </a:p>
        </p:txBody>
      </p:sp>
      <p:pic>
        <p:nvPicPr>
          <p:cNvPr id="11" name="Content Placeholder 10" descr="A group of football players running with the ball&#10;&#10;Description automatically generated">
            <a:extLst>
              <a:ext uri="{FF2B5EF4-FFF2-40B4-BE49-F238E27FC236}">
                <a16:creationId xmlns:a16="http://schemas.microsoft.com/office/drawing/2014/main" id="{ADEC8ADF-E235-F239-6B70-6F62C52A8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553" y="1968614"/>
            <a:ext cx="3810000" cy="2438400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3ABBDC-20CB-39E0-23C2-5847B689BC56}"/>
              </a:ext>
            </a:extLst>
          </p:cNvPr>
          <p:cNvSpPr txBox="1">
            <a:spLocks/>
          </p:cNvSpPr>
          <p:nvPr/>
        </p:nvSpPr>
        <p:spPr bwMode="auto">
          <a:xfrm>
            <a:off x="581335" y="753483"/>
            <a:ext cx="3810000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NFL is a professional American football league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32 teams compete in the NFL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Super Bowl is annual league championship game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4C8A5-0886-BA1B-2EA4-8A784A4EE80C}"/>
              </a:ext>
            </a:extLst>
          </p:cNvPr>
          <p:cNvSpPr txBox="1"/>
          <p:nvPr/>
        </p:nvSpPr>
        <p:spPr>
          <a:xfrm>
            <a:off x="6657666" y="4134079"/>
            <a:ext cx="224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Flickr: Molto Torres</a:t>
            </a:r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A510DFA-FDC8-500C-02E5-34D0695C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r>
              <a:rPr lang="en-US" alt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984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D1BB-DCEE-F5DA-DB0B-13228170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436" y="28250"/>
            <a:ext cx="6247657" cy="457200"/>
          </a:xfrm>
        </p:spPr>
        <p:txBody>
          <a:bodyPr/>
          <a:lstStyle/>
          <a:p>
            <a:r>
              <a:rPr lang="en-US" dirty="0"/>
              <a:t>American Football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58F6-E2E0-CAA7-B376-A508B298E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41" y="510398"/>
            <a:ext cx="4017413" cy="3394075"/>
          </a:xfrm>
        </p:spPr>
        <p:txBody>
          <a:bodyPr/>
          <a:lstStyle/>
          <a:p>
            <a:r>
              <a:rPr lang="en-US" sz="2800" dirty="0"/>
              <a:t>Games last for 4 quarters of 15 minutes each.</a:t>
            </a:r>
          </a:p>
          <a:p>
            <a:r>
              <a:rPr lang="en-US" sz="2800" dirty="0"/>
              <a:t>Each team has 4 downs(attempts) to gain 10 or more yards.</a:t>
            </a:r>
          </a:p>
          <a:p>
            <a:r>
              <a:rPr lang="en-US" sz="2800" dirty="0"/>
              <a:t>Yards are gained by running with ball or passing it to receiver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73193-313C-EDCA-41A8-3C319213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9" name="Picture 8" descr="A football players on a field">
            <a:extLst>
              <a:ext uri="{FF2B5EF4-FFF2-40B4-BE49-F238E27FC236}">
                <a16:creationId xmlns:a16="http://schemas.microsoft.com/office/drawing/2014/main" id="{A6B6EA61-E9C2-D0E0-DDAD-7EBA07C8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49" y="1428902"/>
            <a:ext cx="4453054" cy="2475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4EA64-ACEE-B976-F84D-F9FFA7188D63}"/>
              </a:ext>
            </a:extLst>
          </p:cNvPr>
          <p:cNvSpPr txBox="1"/>
          <p:nvPr/>
        </p:nvSpPr>
        <p:spPr>
          <a:xfrm>
            <a:off x="5602783" y="4048499"/>
            <a:ext cx="464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 marker showing 2</a:t>
            </a:r>
            <a:r>
              <a:rPr lang="en-US" sz="1400" baseline="30000" dirty="0"/>
              <a:t>nd</a:t>
            </a:r>
            <a:r>
              <a:rPr lang="en-US" sz="1400" dirty="0"/>
              <a:t> down.</a:t>
            </a:r>
          </a:p>
          <a:p>
            <a:r>
              <a:rPr lang="en-US" sz="1400" dirty="0"/>
              <a:t>Source: US Navy</a:t>
            </a:r>
          </a:p>
        </p:txBody>
      </p:sp>
    </p:spTree>
    <p:extLst>
      <p:ext uri="{BB962C8B-B14F-4D97-AF65-F5344CB8AC3E}">
        <p14:creationId xmlns:p14="http://schemas.microsoft.com/office/powerpoint/2010/main" val="263561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1D78-08A8-B2D2-B859-7EF4FDE3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731520"/>
            <a:ext cx="4693920" cy="3662060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/>
              <a:t>play</a:t>
            </a:r>
            <a:r>
              <a:rPr lang="en-US" sz="2800" dirty="0"/>
              <a:t> is a plan or strategy used to move the ball down the field.</a:t>
            </a:r>
          </a:p>
          <a:p>
            <a:pPr lvl="1"/>
            <a:r>
              <a:rPr lang="en-US" sz="2400" dirty="0"/>
              <a:t>Pass: Ball thrown by a player</a:t>
            </a:r>
          </a:p>
          <a:p>
            <a:pPr lvl="1"/>
            <a:r>
              <a:rPr lang="en-US" sz="2400" dirty="0"/>
              <a:t>Rush: Running with the ball</a:t>
            </a:r>
          </a:p>
          <a:p>
            <a:pPr lvl="1"/>
            <a:r>
              <a:rPr lang="en-US" sz="2400" dirty="0"/>
              <a:t>Touchdown: Advancing ball to opponent end zone. Worth 6 points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00CA5-AE6C-1562-0EBD-2B8093A1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DAC097-8B9B-0314-DF71-45340F95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782" y="46038"/>
            <a:ext cx="8229600" cy="457200"/>
          </a:xfrm>
        </p:spPr>
        <p:txBody>
          <a:bodyPr/>
          <a:lstStyle/>
          <a:p>
            <a:r>
              <a:rPr lang="en-US" dirty="0"/>
              <a:t>American Football Rules</a:t>
            </a:r>
          </a:p>
        </p:txBody>
      </p:sp>
      <p:pic>
        <p:nvPicPr>
          <p:cNvPr id="8" name="Picture 7" descr="A football game with a crowd watching&#10;&#10;Description automatically generated">
            <a:extLst>
              <a:ext uri="{FF2B5EF4-FFF2-40B4-BE49-F238E27FC236}">
                <a16:creationId xmlns:a16="http://schemas.microsoft.com/office/drawing/2014/main" id="{CA276AF7-D0EE-9248-F31F-71D49DD9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425" y="876921"/>
            <a:ext cx="3358375" cy="2938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A2FA8C-9DC9-29CA-30D1-C74C2A9345C3}"/>
              </a:ext>
            </a:extLst>
          </p:cNvPr>
          <p:cNvSpPr txBox="1"/>
          <p:nvPr/>
        </p:nvSpPr>
        <p:spPr>
          <a:xfrm>
            <a:off x="5906855" y="3897247"/>
            <a:ext cx="2779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Source: End Zone - Wikipedia</a:t>
            </a:r>
          </a:p>
        </p:txBody>
      </p:sp>
    </p:spTree>
    <p:extLst>
      <p:ext uri="{BB962C8B-B14F-4D97-AF65-F5344CB8AC3E}">
        <p14:creationId xmlns:p14="http://schemas.microsoft.com/office/powerpoint/2010/main" val="297913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3518-5A99-D847-A5A0-52371089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398" y="71942"/>
            <a:ext cx="8229600" cy="457200"/>
          </a:xfrm>
        </p:spPr>
        <p:txBody>
          <a:bodyPr/>
          <a:lstStyle/>
          <a:p>
            <a:r>
              <a:rPr lang="en-US" sz="3200" dirty="0"/>
              <a:t>NFL</a:t>
            </a:r>
            <a:r>
              <a:rPr lang="en-US" dirty="0"/>
              <a:t> Sports App</a:t>
            </a:r>
            <a:endParaRPr lang="en-US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3ABBDC-20CB-39E0-23C2-5847B689BC56}"/>
              </a:ext>
            </a:extLst>
          </p:cNvPr>
          <p:cNvSpPr txBox="1">
            <a:spLocks/>
          </p:cNvSpPr>
          <p:nvPr/>
        </p:nvSpPr>
        <p:spPr bwMode="auto">
          <a:xfrm>
            <a:off x="540137" y="654922"/>
            <a:ext cx="4284623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Objective: Obtain stats from the NFL games.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Targeted users: Football fans, statisticians.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Possible Applications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Fantasy Football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Sports Betting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Casual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4C8A5-0886-BA1B-2EA4-8A784A4EE80C}"/>
              </a:ext>
            </a:extLst>
          </p:cNvPr>
          <p:cNvSpPr txBox="1"/>
          <p:nvPr/>
        </p:nvSpPr>
        <p:spPr>
          <a:xfrm>
            <a:off x="6155474" y="3940808"/>
            <a:ext cx="263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https://support.apple.com/en-tm/guide/apple-sports-app/apdec6a74b4c/web</a:t>
            </a:r>
            <a:endParaRPr lang="en-US" dirty="0"/>
          </a:p>
        </p:txBody>
      </p:sp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ACFA2EF9-DD13-9CE3-CE82-7D9A47A73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66" y="976508"/>
            <a:ext cx="2874459" cy="267143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BBE3ED-694B-9021-825E-43A0BBF6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r>
              <a:rPr lang="en-US" alt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1237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1664-B50B-C85D-D5CF-03DFC04A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55" y="15983"/>
            <a:ext cx="8229600" cy="457200"/>
          </a:xfrm>
        </p:spPr>
        <p:txBody>
          <a:bodyPr/>
          <a:lstStyle/>
          <a:p>
            <a:r>
              <a:rPr lang="en-US" dirty="0"/>
              <a:t>NFL database system implementation</a:t>
            </a:r>
          </a:p>
        </p:txBody>
      </p:sp>
      <p:pic>
        <p:nvPicPr>
          <p:cNvPr id="7" name="Content Placeholder 6" descr="A diagram of a computer&#10;&#10;Description automatically generated">
            <a:extLst>
              <a:ext uri="{FF2B5EF4-FFF2-40B4-BE49-F238E27FC236}">
                <a16:creationId xmlns:a16="http://schemas.microsoft.com/office/drawing/2014/main" id="{A79F805D-30E3-F0C5-71A9-45EE232BD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327" y="1020878"/>
            <a:ext cx="5365595" cy="33940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9623B-67A3-0C03-F480-E090C66D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7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EC503-E437-AB9A-5C56-3771AE8CC49C}"/>
              </a:ext>
            </a:extLst>
          </p:cNvPr>
          <p:cNvSpPr txBox="1">
            <a:spLocks/>
          </p:cNvSpPr>
          <p:nvPr/>
        </p:nvSpPr>
        <p:spPr bwMode="auto">
          <a:xfrm>
            <a:off x="287377" y="1970766"/>
            <a:ext cx="4284623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Python application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Extract past 10 years of NFL data from ESPN API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47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28EE-D621-2727-1712-AF3BBE0B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392" y="94808"/>
            <a:ext cx="8229600" cy="457200"/>
          </a:xfrm>
        </p:spPr>
        <p:txBody>
          <a:bodyPr/>
          <a:lstStyle/>
          <a:p>
            <a:r>
              <a:rPr lang="en-US" dirty="0"/>
              <a:t>NFL Application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1591-3C3C-BDA9-131E-C63C25AD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69" y="874712"/>
            <a:ext cx="8425861" cy="3394075"/>
          </a:xfrm>
        </p:spPr>
        <p:txBody>
          <a:bodyPr/>
          <a:lstStyle/>
          <a:p>
            <a:r>
              <a:rPr lang="en-US" dirty="0"/>
              <a:t>NFL application publicly available at GitHub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https://github.com/JamesChapmanNV/NFL_database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the documentation for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9D30E-5827-6BDA-966D-9E353D9D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2279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2A6-D2E4-D27C-448F-085F9072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526" y="64805"/>
            <a:ext cx="4528637" cy="457200"/>
          </a:xfrm>
        </p:spPr>
        <p:txBody>
          <a:bodyPr/>
          <a:lstStyle/>
          <a:p>
            <a:pPr algn="ctr"/>
            <a:r>
              <a:rPr lang="en-US" dirty="0"/>
              <a:t>Data Processing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E8FD5B-6775-188C-3873-5B37D848F11D}"/>
              </a:ext>
            </a:extLst>
          </p:cNvPr>
          <p:cNvGrpSpPr/>
          <p:nvPr/>
        </p:nvGrpSpPr>
        <p:grpSpPr>
          <a:xfrm>
            <a:off x="705910" y="3564151"/>
            <a:ext cx="1283596" cy="852824"/>
            <a:chOff x="43189" y="539558"/>
            <a:chExt cx="1283596" cy="852824"/>
          </a:xfrm>
        </p:grpSpPr>
        <p:pic>
          <p:nvPicPr>
            <p:cNvPr id="2050" name="Picture 2" descr="Cloud Outline Clip Art">
              <a:extLst>
                <a:ext uri="{FF2B5EF4-FFF2-40B4-BE49-F238E27FC236}">
                  <a16:creationId xmlns:a16="http://schemas.microsoft.com/office/drawing/2014/main" id="{AEFD4645-9653-F7B7-5AD4-79B5BF6BC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9" y="539558"/>
              <a:ext cx="1283596" cy="85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ESPN - SportsPro">
              <a:extLst>
                <a:ext uri="{FF2B5EF4-FFF2-40B4-BE49-F238E27FC236}">
                  <a16:creationId xmlns:a16="http://schemas.microsoft.com/office/drawing/2014/main" id="{70E9A65B-9333-C087-76CF-373DD20D9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84" y="736176"/>
              <a:ext cx="873352" cy="524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Jupyter Notebooks: A Beginner's Guide! | by Pavan Belagatti | ITNEXT">
            <a:extLst>
              <a:ext uri="{FF2B5EF4-FFF2-40B4-BE49-F238E27FC236}">
                <a16:creationId xmlns:a16="http://schemas.microsoft.com/office/drawing/2014/main" id="{D60F6B69-C774-AE94-1DF1-7622AE689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t="-1433" r="50000" b="1433"/>
          <a:stretch/>
        </p:blipFill>
        <p:spPr bwMode="auto">
          <a:xfrm>
            <a:off x="621480" y="1355798"/>
            <a:ext cx="881733" cy="101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sv - Free files and folders icons">
            <a:extLst>
              <a:ext uri="{FF2B5EF4-FFF2-40B4-BE49-F238E27FC236}">
                <a16:creationId xmlns:a16="http://schemas.microsoft.com/office/drawing/2014/main" id="{50EDBE13-21DB-AAF5-E97C-91E60740C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667" y="1101296"/>
            <a:ext cx="1365757" cy="136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AC0CBC75-C34D-3C12-4406-FCABD91EB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16" y="3323518"/>
            <a:ext cx="2906411" cy="133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B2AB34-96B7-2B14-B969-23E6BDE8EA50}"/>
              </a:ext>
            </a:extLst>
          </p:cNvPr>
          <p:cNvGrpSpPr/>
          <p:nvPr/>
        </p:nvGrpSpPr>
        <p:grpSpPr>
          <a:xfrm>
            <a:off x="1406826" y="1039202"/>
            <a:ext cx="4298270" cy="1606829"/>
            <a:chOff x="3567648" y="663585"/>
            <a:chExt cx="4992832" cy="1982090"/>
          </a:xfrm>
        </p:grpSpPr>
        <p:pic>
          <p:nvPicPr>
            <p:cNvPr id="1028" name="Picture 4" descr="Requests logo">
              <a:extLst>
                <a:ext uri="{FF2B5EF4-FFF2-40B4-BE49-F238E27FC236}">
                  <a16:creationId xmlns:a16="http://schemas.microsoft.com/office/drawing/2014/main" id="{1B626CB8-BB96-F98C-31DE-0E8E4ECF8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6696" y="1134555"/>
              <a:ext cx="602725" cy="772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andas (software) - Wikipedia">
              <a:extLst>
                <a:ext uri="{FF2B5EF4-FFF2-40B4-BE49-F238E27FC236}">
                  <a16:creationId xmlns:a16="http://schemas.microsoft.com/office/drawing/2014/main" id="{000026D5-6FE3-3242-A079-2EF319BD1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7424" y="1379889"/>
              <a:ext cx="1115168" cy="451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hat is JSON? The most important questions explained simply ✓">
              <a:extLst>
                <a:ext uri="{FF2B5EF4-FFF2-40B4-BE49-F238E27FC236}">
                  <a16:creationId xmlns:a16="http://schemas.microsoft.com/office/drawing/2014/main" id="{A08C32D6-A905-1930-F3BE-E4D58C5AA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383" y="1333439"/>
              <a:ext cx="1195691" cy="498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062E313-CC9A-B7B8-FE24-AF5F2645810A}"/>
                </a:ext>
              </a:extLst>
            </p:cNvPr>
            <p:cNvSpPr/>
            <p:nvPr/>
          </p:nvSpPr>
          <p:spPr>
            <a:xfrm>
              <a:off x="3567648" y="663585"/>
              <a:ext cx="4992832" cy="1982090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8" descr="Jupyter Notebooks: A Beginner's Guide! | by Pavan Belagatti | ITNEXT">
              <a:extLst>
                <a:ext uri="{FF2B5EF4-FFF2-40B4-BE49-F238E27FC236}">
                  <a16:creationId xmlns:a16="http://schemas.microsoft.com/office/drawing/2014/main" id="{9B1E782A-7321-C5AB-1122-03F9F973FC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35"/>
            <a:stretch/>
          </p:blipFill>
          <p:spPr bwMode="auto">
            <a:xfrm>
              <a:off x="4126696" y="1053188"/>
              <a:ext cx="634337" cy="6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BEE68030-2140-72C5-4622-FD85114947E5}"/>
              </a:ext>
            </a:extLst>
          </p:cNvPr>
          <p:cNvSpPr/>
          <p:nvPr/>
        </p:nvSpPr>
        <p:spPr>
          <a:xfrm rot="16200000">
            <a:off x="1014972" y="2900345"/>
            <a:ext cx="601546" cy="2672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F77BE1-71FF-78BD-56A6-1EC79A4FAF09}"/>
              </a:ext>
            </a:extLst>
          </p:cNvPr>
          <p:cNvSpPr/>
          <p:nvPr/>
        </p:nvSpPr>
        <p:spPr>
          <a:xfrm>
            <a:off x="2523207" y="1682536"/>
            <a:ext cx="350867" cy="2032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D5AA5E-9692-141E-B1CC-02D16F5108C7}"/>
              </a:ext>
            </a:extLst>
          </p:cNvPr>
          <p:cNvSpPr/>
          <p:nvPr/>
        </p:nvSpPr>
        <p:spPr>
          <a:xfrm>
            <a:off x="4011226" y="1682536"/>
            <a:ext cx="350867" cy="2032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FB416E1-6D99-B237-50E7-A09BA666A4B0}"/>
              </a:ext>
            </a:extLst>
          </p:cNvPr>
          <p:cNvSpPr/>
          <p:nvPr/>
        </p:nvSpPr>
        <p:spPr>
          <a:xfrm>
            <a:off x="5885601" y="1669381"/>
            <a:ext cx="601546" cy="2672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FDE18A-C6A3-D9CF-A3ED-A43F2774B34A}"/>
              </a:ext>
            </a:extLst>
          </p:cNvPr>
          <p:cNvSpPr/>
          <p:nvPr/>
        </p:nvSpPr>
        <p:spPr>
          <a:xfrm rot="5400000">
            <a:off x="6982576" y="2870378"/>
            <a:ext cx="715936" cy="2672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rizontal-PPT-Template" id="{00430FA3-813E-4A07-BD17-A76CFAA1EA95}" vid="{74A2139D-2FAF-45B2-8672-D2FE636D7C69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rizontal-PPT-Template" id="{00430FA3-813E-4A07-BD17-A76CFAA1EA95}" vid="{5784B6DE-0CCF-49CD-8066-C2B61EC2833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730</Words>
  <Application>Microsoft Office PowerPoint</Application>
  <PresentationFormat>On-screen Show (16:9)</PresentationFormat>
  <Paragraphs>146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 Narrow</vt:lpstr>
      <vt:lpstr>Arial</vt:lpstr>
      <vt:lpstr>Calibri</vt:lpstr>
      <vt:lpstr>LMRoman10-Regular</vt:lpstr>
      <vt:lpstr>Lucida Sans</vt:lpstr>
      <vt:lpstr>Office Theme</vt:lpstr>
      <vt:lpstr>2_Office Theme</vt:lpstr>
      <vt:lpstr>1_Office Theme</vt:lpstr>
      <vt:lpstr>NFL Database Application</vt:lpstr>
      <vt:lpstr>Overview</vt:lpstr>
      <vt:lpstr>National Football League (NFL)</vt:lpstr>
      <vt:lpstr>American Football Rules</vt:lpstr>
      <vt:lpstr>American Football Rules</vt:lpstr>
      <vt:lpstr>NFL Sports App</vt:lpstr>
      <vt:lpstr>NFL database system implementation</vt:lpstr>
      <vt:lpstr>NFL Application Installation</vt:lpstr>
      <vt:lpstr>Data Processing</vt:lpstr>
      <vt:lpstr>Schema - 11 tables</vt:lpstr>
      <vt:lpstr>Entity-Relation-Diagram</vt:lpstr>
      <vt:lpstr>PowerPoint Presentation</vt:lpstr>
      <vt:lpstr>Indexes</vt:lpstr>
      <vt:lpstr>NFL Application Walkthrough</vt:lpstr>
      <vt:lpstr>NFL Application Walkthrough</vt:lpstr>
      <vt:lpstr>NFL Application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James Chapman</cp:lastModifiedBy>
  <cp:revision>66</cp:revision>
  <cp:lastPrinted>2016-05-09T13:04:25Z</cp:lastPrinted>
  <dcterms:created xsi:type="dcterms:W3CDTF">2010-04-12T23:12:02Z</dcterms:created>
  <dcterms:modified xsi:type="dcterms:W3CDTF">2024-05-09T02:43:22Z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