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3"/>
    <p:sldMasterId id="2147493635" r:id="rId4"/>
    <p:sldMasterId id="2147493647" r:id="rId5"/>
  </p:sldMasterIdLst>
  <p:notesMasterIdLst>
    <p:notesMasterId r:id="rId10"/>
  </p:notesMasterIdLst>
  <p:sldIdLst>
    <p:sldId id="256" r:id="rId6"/>
    <p:sldId id="258" r:id="rId7"/>
    <p:sldId id="303" r:id="rId8"/>
    <p:sldId id="292" r:id="rId9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DB637-3167-4B5C-A8C9-F87427DFEBBB}" v="5" dt="2024-04-05T23:26:16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/>
    <p:restoredTop sz="94674"/>
  </p:normalViewPr>
  <p:slideViewPr>
    <p:cSldViewPr snapToGrid="0" snapToObjects="1">
      <p:cViewPr varScale="1">
        <p:scale>
          <a:sx n="92" d="100"/>
          <a:sy n="92" d="100"/>
        </p:scale>
        <p:origin x="1131" y="4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Chapman" userId="3c8adc9b184aeb7d" providerId="LiveId" clId="{2ECDB637-3167-4B5C-A8C9-F87427DFEBBB}"/>
    <pc:docChg chg="undo custSel modSld sldOrd">
      <pc:chgData name="James Chapman" userId="3c8adc9b184aeb7d" providerId="LiveId" clId="{2ECDB637-3167-4B5C-A8C9-F87427DFEBBB}" dt="2024-04-05T23:28:00.322" v="105" actId="20577"/>
      <pc:docMkLst>
        <pc:docMk/>
      </pc:docMkLst>
      <pc:sldChg chg="modSp mod">
        <pc:chgData name="James Chapman" userId="3c8adc9b184aeb7d" providerId="LiveId" clId="{2ECDB637-3167-4B5C-A8C9-F87427DFEBBB}" dt="2024-04-05T23:28:00.322" v="105" actId="20577"/>
        <pc:sldMkLst>
          <pc:docMk/>
          <pc:sldMk cId="2701187223" sldId="258"/>
        </pc:sldMkLst>
        <pc:spChg chg="mod">
          <ac:chgData name="James Chapman" userId="3c8adc9b184aeb7d" providerId="LiveId" clId="{2ECDB637-3167-4B5C-A8C9-F87427DFEBBB}" dt="2024-04-05T23:28:00.322" v="105" actId="20577"/>
          <ac:spMkLst>
            <pc:docMk/>
            <pc:sldMk cId="2701187223" sldId="258"/>
            <ac:spMk id="2" creationId="{0E0ED4D0-2510-714B-ACE5-A069B72AA696}"/>
          </ac:spMkLst>
        </pc:spChg>
      </pc:sldChg>
      <pc:sldChg chg="ord">
        <pc:chgData name="James Chapman" userId="3c8adc9b184aeb7d" providerId="LiveId" clId="{2ECDB637-3167-4B5C-A8C9-F87427DFEBBB}" dt="2024-04-05T23:26:17.751" v="1"/>
        <pc:sldMkLst>
          <pc:docMk/>
          <pc:sldMk cId="1354919598" sldId="30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E65F84-C4C0-724A-AAC1-2C57BDCFE5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F3A2-ADD7-2B41-A657-8A602734462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6A1EC1B7-81C4-41FF-A846-0198B9309330}" type="datetimeFigureOut">
              <a:rPr lang="en-US"/>
              <a:pPr>
                <a:defRPr/>
              </a:pPr>
              <a:t>4/5/2024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30448EE-5A73-D44B-98AF-21C04E59A9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989E621-FCEE-A946-A479-3F7426D4F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6E6A1-4118-DF4C-941B-9B9DEF810F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5D0A3-B269-DF4A-9965-EF3591E01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1568E92-7494-460C-ADA4-CF1C982C50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think everybody knows that lithium-ion batteries is a growing technology with a big future. And that batteries have a shelf life.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C4C81F-D287-4FE6-B647-BA2E8F8CAC1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018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8FE46-C7F8-4D62-A14C-91FA83264220}" type="datetimeFigureOut">
              <a:rPr lang="en-US" altLang="en-US"/>
              <a:pPr>
                <a:defRPr/>
              </a:pPr>
              <a:t>4/5/2024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13104-7467-4556-9733-500B0385F6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8008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8CDB5-9269-4827-8475-55A3336E3937}" type="datetimeFigureOut">
              <a:rPr lang="en-US" altLang="en-US"/>
              <a:pPr>
                <a:defRPr/>
              </a:pPr>
              <a:t>4/5/2024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434E1-B1C4-4F66-9D51-3FA8118C87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73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67CE6-6385-44DE-96C2-C2F45DFF7AC5}" type="datetimeFigureOut">
              <a:rPr lang="en-US" altLang="en-US"/>
              <a:pPr>
                <a:defRPr/>
              </a:pPr>
              <a:t>4/5/2024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209AC-43E2-4228-A7D2-4733D3893D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5721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993" y="1550591"/>
            <a:ext cx="7498079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192" y="2752280"/>
            <a:ext cx="658368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85715-B728-014D-870A-1F84FF3D5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0E5C25-56AA-4438-AD6E-26640E642245}" type="datetime1">
              <a:rPr lang="en-US" altLang="en-US" smtClean="0"/>
              <a:t>4/5/2024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7063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914401"/>
            <a:ext cx="7637929" cy="36200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26B4C-4C48-944C-B298-ABCF9E83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F32251-6916-45C2-A272-6283A0536015}" type="datetime1">
              <a:rPr lang="en-US" altLang="en-US" smtClean="0"/>
              <a:t>4/5/2024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876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879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5879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BB145-AFA3-5C4F-B88A-8FAECB1D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C02D62-401F-4E79-A959-973DD4C4BB88}" type="datetime1">
              <a:rPr lang="en-US" altLang="en-US" smtClean="0"/>
              <a:t>4/5/2024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279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914400"/>
            <a:ext cx="3681608" cy="36488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5192" y="914400"/>
            <a:ext cx="3681608" cy="36488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79752B7-9A8D-6E47-9BC1-D6EA622F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4C5EDA-51DA-4F30-9D87-867196E31CA7}" type="datetime1">
              <a:rPr lang="en-US" altLang="en-US" smtClean="0"/>
              <a:t>4/5/2024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955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151335"/>
            <a:ext cx="3657600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1631156"/>
            <a:ext cx="3657600" cy="2963466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60516" y="1151335"/>
            <a:ext cx="3657600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60516" y="1631156"/>
            <a:ext cx="3657600" cy="2963466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0BA71A0-D91F-B24E-B680-5F0572C1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012CD1-D44A-4319-A627-10B0DDD5EB0B}" type="datetime1">
              <a:rPr lang="en-US" altLang="en-US" smtClean="0"/>
              <a:t>4/5/2024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C0E79BA-0006-9D41-8784-7BB3BB76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0C6F3CE-014B-904D-AFF7-784249FA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9CDBC23-8B1B-A04E-B3C0-378D638B8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6267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12357AE-C63F-8A4F-A6F0-787E69E6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FE3290-3C8F-4E6C-AC44-105D50CA132B}" type="datetime1">
              <a:rPr lang="en-US" altLang="en-US" smtClean="0"/>
              <a:t>4/5/2024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2571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EF7C194-DDD3-D641-868F-C83B9216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A37BB2-08EF-48DB-B15F-3284930E03D6}" type="datetime1">
              <a:rPr lang="en-US" altLang="en-US" smtClean="0"/>
              <a:t>4/5/2024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49148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3692" y="204788"/>
            <a:ext cx="4503107" cy="438983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840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AB58A-2B66-2545-930A-A272235D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E9E4C9-05D0-4299-8997-4155B0A825E6}" type="datetime1">
              <a:rPr lang="en-US" altLang="en-US" smtClean="0"/>
              <a:t>4/5/2024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39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4" y="583323"/>
            <a:ext cx="8158655" cy="4803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144" y="1292772"/>
            <a:ext cx="8158656" cy="33014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7FB83-5BE0-4CCE-96B3-58F57E113CAA}" type="datetimeFigureOut">
              <a:rPr lang="en-US" altLang="en-US"/>
              <a:pPr>
                <a:defRPr/>
              </a:pPr>
              <a:t>4/5/2024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005FE-A482-482F-AD36-CB34E432DB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6413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7443" y="3485208"/>
            <a:ext cx="6136687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67443" y="205423"/>
            <a:ext cx="6136687" cy="3279783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7443" y="3922787"/>
            <a:ext cx="6136687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9E1126B-F75F-2444-AED3-04FA000CA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17D05F-7A65-46D0-979F-093BDE2DBDEF}" type="datetime1">
              <a:rPr lang="en-US" altLang="en-US" smtClean="0"/>
              <a:t>4/5/2024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5068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4944B-E6C0-4B49-9884-33BAE225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DF9BD9-DAFE-4A80-A823-DFF01A0C119F}" type="datetime1">
              <a:rPr lang="en-US" altLang="en-US" smtClean="0"/>
              <a:t>4/5/2024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5895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82880"/>
            <a:ext cx="2057400" cy="4388644"/>
          </a:xfrm>
        </p:spPr>
        <p:txBody>
          <a:bodyPr vert="eaVert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182880"/>
            <a:ext cx="547116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4E9FE-CE82-5945-8C12-145C87CD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7543E7-97B5-4574-B373-7D0521B8F418}" type="datetime1">
              <a:rPr lang="en-US" altLang="en-US" smtClean="0"/>
              <a:t>4/5/2024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80781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BC20-67F4-9243-B263-11167924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10C001-7378-4DAD-9F44-DC6AA92FE8CF}" type="datetime1">
              <a:rPr lang="en-US" altLang="en-US" smtClean="0"/>
              <a:t>4/5/2024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F7EBE-3D90-A040-A930-BCC21C53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F6DE8-E370-CE41-B1AF-6D852D04C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E7390B-674D-D84A-8D8C-4EDA7BBD06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70901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45720"/>
            <a:ext cx="8229600" cy="457200"/>
          </a:xfr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731520"/>
            <a:ext cx="8229600" cy="33940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5D826-DDB8-D24E-A84F-4467C2022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A0E91D-AA81-4926-9A54-B28918612F01}" type="datetime1">
              <a:rPr lang="en-US" altLang="en-US" smtClean="0"/>
              <a:t>4/5/2024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44CCA-174A-3744-8C6E-A9DBF9F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2DC80-B586-3042-8549-42FC550D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21D09-E2E8-7442-AC2A-C17B561ACE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15103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2FCCE-3C5A-614F-A602-EB991E25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F791DC-7B58-46F7-A1B0-D56EEA83221C}" type="datetime1">
              <a:rPr lang="en-US" altLang="en-US" smtClean="0"/>
              <a:t>4/5/2024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31562-1A7A-3543-AB21-C73AB5D1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04326-FD0D-AC44-9A85-FC045F1D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7DD229-A6E0-1C4B-BC37-3197B08B8F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62133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" y="73152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3152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125851C-65AE-3945-B4A4-5C6CBFF41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F0440-8247-4136-97B9-8B41AA6C8536}" type="datetime1">
              <a:rPr lang="en-US" altLang="en-US" smtClean="0"/>
              <a:t>4/5/2024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F5E22F4-F371-9C4B-B108-979D62B6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4DE5FD-9DDF-3349-B8BB-8B8EC66E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46EA69-1F00-A645-9A0D-A4775062045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9637ADE-912B-734C-A8CD-86C46C1A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45720"/>
            <a:ext cx="8229600" cy="457200"/>
          </a:xfr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79872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79" y="73152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79" y="125537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8803" y="73152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8803" y="125537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6B1F3CC-1B08-334B-B713-35390EA8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8244A5-54A8-4791-B32E-AD96B9812175}" type="datetime1">
              <a:rPr lang="en-US" altLang="en-US" smtClean="0"/>
              <a:t>4/5/2024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CD32E90-BE10-4444-B774-07B30C107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C877E1B-3927-6A41-A15B-CAEE6E7A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0896CB-93B7-014E-847C-14175976430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EA321B-18B6-7A43-A72C-5E49A9E5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45720"/>
            <a:ext cx="8229600" cy="457200"/>
          </a:xfr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77521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DD99CF7-CC34-6C47-8149-8ED08EB2C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D2BB9B-578B-4216-8B17-0AE947C5976D}" type="datetime1">
              <a:rPr lang="en-US" altLang="en-US" smtClean="0"/>
              <a:t>4/5/2024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B964ABC-BF4C-A448-A4B8-31514718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CA85D2B-0440-8842-BD95-E6B02ADF7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E4DBB1-8D62-814E-8556-58D32545C96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E95A1E-349E-9548-8E92-7E8A37A6A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45720"/>
            <a:ext cx="8229600" cy="457200"/>
          </a:xfr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71093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889C9F1-16AD-9C4F-8BF3-AB0A70D5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F7117F-74BD-4C0E-95BB-065470FB80E4}" type="datetime1">
              <a:rPr lang="en-US" altLang="en-US" smtClean="0"/>
              <a:t>4/5/2024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7663ACA-88E8-7546-B7FD-CDEA8A63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C1D6CB0-70C9-BB45-B929-333854925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959AE8-BD6F-0C46-A207-5E67130681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149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ABB1E-3935-49FA-BE30-7563E8EAAE16}" type="datetimeFigureOut">
              <a:rPr lang="en-US" altLang="en-US"/>
              <a:pPr>
                <a:defRPr/>
              </a:pPr>
              <a:t>4/5/2024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9F9F9-C203-4D20-9658-12166AA9B5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9550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3008313" cy="5274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0415" y="731520"/>
            <a:ext cx="5111750" cy="37806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91537"/>
            <a:ext cx="3008313" cy="32206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29153-9613-AA47-A7D4-114473C5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6DCB02-C3ED-439B-9BC5-8A766F38DD0C}" type="datetime1">
              <a:rPr lang="en-US" altLang="en-US" smtClean="0"/>
              <a:t>4/5/2024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D1BCB-CA1E-1544-BCA5-14287C74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A78F6-3507-9540-B2EC-5F9506C6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730543-ED1C-8347-B378-D5C6CDC9BA71}" type="slidenum">
              <a:rPr lang="en-US" altLang="en-US"/>
              <a:pPr/>
              <a:t>‹#›</a:t>
            </a:fld>
            <a:endParaRPr lang="en-US" altLang="en-US">
              <a:solidFill>
                <a:srgbClr val="88A4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9542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38028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31520"/>
            <a:ext cx="5486400" cy="285674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113186"/>
            <a:ext cx="5486400" cy="42505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7E325AE-F0E8-3341-970A-FB5B18F1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EF7774-06E3-4B6E-A02C-0698D9521A63}" type="datetime1">
              <a:rPr lang="en-US" altLang="en-US" smtClean="0"/>
              <a:t>4/5/2024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20830B-8BD9-9B49-AC9D-1AA4478E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4E43D2D-9BF6-2B41-ACCF-21DB937E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32602-62F0-F143-8054-55F6804BD1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3439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" y="874712"/>
            <a:ext cx="8229600" cy="3394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DED75-D61C-084A-83A2-D163F592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814916-2284-4DC6-85F3-E9D769B30417}" type="datetime1">
              <a:rPr lang="en-US" altLang="en-US" smtClean="0"/>
              <a:t>4/5/2024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B7CDA-1DB4-8D42-8893-703BAB504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AED9B-CD5F-8C48-B667-3FEB330B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0F2238-E2A9-3646-AE36-254516B2E6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647BA73-4DAF-5E4A-8534-9D9645673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45720"/>
            <a:ext cx="8229600" cy="457200"/>
          </a:xfr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46299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37693"/>
            <a:ext cx="1913351" cy="3868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37693"/>
            <a:ext cx="5598323" cy="3868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FF10-CAF0-1E47-A1F2-D858F49B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63EDB7-6E96-468D-98AD-385D8C1330C6}" type="datetime1">
              <a:rPr lang="en-US" altLang="en-US" smtClean="0"/>
              <a:t>4/5/2024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AF80A-262F-864D-A0AC-3538E56A5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23A50-6A54-2848-9209-ACEB2201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850282-A637-A841-BAC6-6E5B26841D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524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6A142-9F62-46AA-9B31-1D9C67C9E0E2}" type="datetimeFigureOut">
              <a:rPr lang="en-US" altLang="en-US"/>
              <a:pPr>
                <a:defRPr/>
              </a:pPr>
              <a:t>4/5/2024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5B5E4-5FEA-4870-A9C8-75FFE93685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034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EA16D-C011-4A22-9E79-96B68311D9D4}" type="datetimeFigureOut">
              <a:rPr lang="en-US" altLang="en-US"/>
              <a:pPr>
                <a:defRPr/>
              </a:pPr>
              <a:t>4/5/2024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BCB9B-9672-4AC2-ACED-745B310E73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97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3909"/>
            <a:ext cx="8229600" cy="5197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02816-019F-49C0-8E8A-90542B6AE4CF}" type="datetimeFigureOut">
              <a:rPr lang="en-US" altLang="en-US"/>
              <a:pPr>
                <a:defRPr/>
              </a:pPr>
              <a:t>4/5/2024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AF362-CFCC-4CD0-BF32-F2C59E4C5E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149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58597-21CE-4016-959A-D7C3FFF5260E}" type="datetimeFigureOut">
              <a:rPr lang="en-US" altLang="en-US"/>
              <a:pPr>
                <a:defRPr/>
              </a:pPr>
              <a:t>4/5/2024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2C9E1-F76D-4FD6-AAE5-639B3DFF48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067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28882-87D2-4740-9128-03FA007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8D8AD-F2C1-4A79-AE1D-4622EF410FE6}" type="datetimeFigureOut">
              <a:rPr lang="en-US" altLang="en-US"/>
              <a:pPr>
                <a:defRPr/>
              </a:pPr>
              <a:t>4/5/2024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B87C6-90BB-0B49-8793-76506265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EB9F5-FE33-AC41-A21E-8C178CB6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E0BEB-497F-42D6-9A69-DA8491B6F650}" type="slidenum">
              <a:rPr lang="en-US" altLang="en-US"/>
              <a:pPr>
                <a:defRPr/>
              </a:pPr>
              <a:t>‹#›</a:t>
            </a:fld>
            <a:endParaRPr lang="en-US" altLang="en-US">
              <a:solidFill>
                <a:srgbClr val="88A4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83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0C2FD-F423-487A-8100-089F69CBA8C9}" type="datetimeFigureOut">
              <a:rPr lang="en-US" altLang="en-US"/>
              <a:pPr>
                <a:defRPr/>
              </a:pPr>
              <a:t>4/5/2024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F2C1E-F150-4321-B7B5-A4DB306E2B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65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A331C-0ED9-3240-8B4A-E52C8FEC9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D5BE020-6F4C-4B08-A295-C5D5DEA7A711}" type="datetimeFigureOut">
              <a:rPr lang="en-US" altLang="en-US"/>
              <a:pPr>
                <a:defRPr/>
              </a:pPr>
              <a:t>4/5/2024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2B53-D47E-484B-AF2A-C2E6B44A8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D7284-732F-9D47-9A7A-A93ECC059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82EA1F1D-7C4F-4F37-9744-CB9A033C20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624" r:id="rId1"/>
    <p:sldLayoutId id="2147493625" r:id="rId2"/>
    <p:sldLayoutId id="2147493626" r:id="rId3"/>
    <p:sldLayoutId id="2147493627" r:id="rId4"/>
    <p:sldLayoutId id="2147493628" r:id="rId5"/>
    <p:sldLayoutId id="2147493629" r:id="rId6"/>
    <p:sldLayoutId id="2147493630" r:id="rId7"/>
    <p:sldLayoutId id="2147493634" r:id="rId8"/>
    <p:sldLayoutId id="2147493631" r:id="rId9"/>
    <p:sldLayoutId id="2147493632" r:id="rId10"/>
    <p:sldLayoutId id="214749363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charset="0"/>
          <a:ea typeface="MS PGothic" panose="020B0600070205080204" pitchFamily="34" charset="-128"/>
          <a:cs typeface="Lucida Sans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Lucida Sans"/>
          <a:ea typeface="MS PGothic" panose="020B0600070205080204" pitchFamily="34" charset="-128"/>
          <a:cs typeface="Lucida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C048A5C-A751-9249-977B-6556232E821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05840" y="182880"/>
            <a:ext cx="7637929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44C7208-DFEB-1340-9033-E90F7097E4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05840" y="914401"/>
            <a:ext cx="7637929" cy="3620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1D980-0CFA-B54F-B2F7-82F6B47A4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4663440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4A7B1C05-EA21-4143-BF9B-5A7AE622790B}" type="datetime1">
              <a:rPr lang="en-US" altLang="en-US" smtClean="0"/>
              <a:t>4/5/2024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324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36" r:id="rId1"/>
    <p:sldLayoutId id="2147493637" r:id="rId2"/>
    <p:sldLayoutId id="2147493638" r:id="rId3"/>
    <p:sldLayoutId id="2147493639" r:id="rId4"/>
    <p:sldLayoutId id="2147493640" r:id="rId5"/>
    <p:sldLayoutId id="2147493641" r:id="rId6"/>
    <p:sldLayoutId id="2147493642" r:id="rId7"/>
    <p:sldLayoutId id="2147493643" r:id="rId8"/>
    <p:sldLayoutId id="2147493644" r:id="rId9"/>
    <p:sldLayoutId id="2147493645" r:id="rId10"/>
    <p:sldLayoutId id="2147493646" r:id="rId11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charset="0"/>
          <a:cs typeface="Lucida San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anose="020B0602030504020204" pitchFamily="34" charset="77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anose="020B0602030504020204" pitchFamily="34" charset="77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anose="020B0602030504020204" pitchFamily="34" charset="77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anose="020B0602030504020204" pitchFamily="34" charset="77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j-lt"/>
          <a:ea typeface="ＭＳ Ｐゴシック" charset="0"/>
          <a:cs typeface="Lucida San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j-lt"/>
          <a:ea typeface="ＭＳ Ｐゴシック" charset="0"/>
          <a:cs typeface="Lucida San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ＭＳ Ｐゴシック" charset="0"/>
          <a:cs typeface="Lucida San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j-lt"/>
          <a:ea typeface="ＭＳ Ｐゴシック" charset="0"/>
          <a:cs typeface="Lucida San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j-lt"/>
          <a:ea typeface="ＭＳ Ｐゴシック" charset="0"/>
          <a:cs typeface="Lucida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53581A9-911B-FD40-98B6-FA0387892E0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F78568A-2587-8742-839A-071B4E5803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29EB8-F11E-DA46-B960-62BDA450A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DB56B676-FD35-4A81-AE7E-A88C163C26B0}" type="datetime1">
              <a:rPr lang="en-US" altLang="en-US" smtClean="0"/>
              <a:t>4/5/2024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28A48-F085-6B43-96BB-926701482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Deep Q-Learning &amp; Experience Replay Variants for Reinforcement Learning Tasks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08BBE-DF4D-8944-9C72-48CEA7691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5D67083-FF9E-A349-B938-AD7B1239AE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721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48" r:id="rId1"/>
    <p:sldLayoutId id="2147493649" r:id="rId2"/>
    <p:sldLayoutId id="2147493650" r:id="rId3"/>
    <p:sldLayoutId id="2147493651" r:id="rId4"/>
    <p:sldLayoutId id="2147493652" r:id="rId5"/>
    <p:sldLayoutId id="2147493653" r:id="rId6"/>
    <p:sldLayoutId id="2147493654" r:id="rId7"/>
    <p:sldLayoutId id="2147493655" r:id="rId8"/>
    <p:sldLayoutId id="2147493656" r:id="rId9"/>
    <p:sldLayoutId id="2147493657" r:id="rId10"/>
    <p:sldLayoutId id="2147493658" r:id="rId11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Lucida San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anose="020B0602030504020204" pitchFamily="34" charset="77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anose="020B0602030504020204" pitchFamily="34" charset="77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anose="020B0602030504020204" pitchFamily="34" charset="77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anose="020B0602030504020204" pitchFamily="34" charset="77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Lucida San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Lucida San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Lucida San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Lucida San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Lucida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rustybrick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44" name="Rectangle 14343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9" name="Title 3"/>
          <p:cNvSpPr>
            <a:spLocks noGrp="1"/>
          </p:cNvSpPr>
          <p:nvPr>
            <p:ph type="ctrTitle"/>
          </p:nvPr>
        </p:nvSpPr>
        <p:spPr>
          <a:xfrm>
            <a:off x="3973321" y="480060"/>
            <a:ext cx="4688333" cy="2674620"/>
          </a:xfrm>
        </p:spPr>
        <p:txBody>
          <a:bodyPr anchor="b">
            <a:normAutofit/>
          </a:bodyPr>
          <a:lstStyle/>
          <a:p>
            <a:pPr algn="l"/>
            <a:r>
              <a:rPr lang="en-US" altLang="en-US" sz="4100">
                <a:latin typeface="Lucida Sans" panose="020B0602030504020204" pitchFamily="34" charset="0"/>
                <a:cs typeface="Lucida Sans" panose="020B0602030504020204" pitchFamily="34" charset="0"/>
              </a:rPr>
              <a:t>NFL Database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9A6A3-F0B6-4E4A-8A2A-58347A509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3320" y="3477006"/>
            <a:ext cx="4688333" cy="1179576"/>
          </a:xfrm>
        </p:spPr>
        <p:txBody>
          <a:bodyPr rtlCol="0">
            <a:normAutofit/>
          </a:bodyPr>
          <a:lstStyle/>
          <a:p>
            <a:pPr algn="l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200">
                <a:ea typeface="+mn-ea"/>
              </a:rPr>
              <a:t>Vishnu Bondalakunta</a:t>
            </a:r>
          </a:p>
          <a:p>
            <a:pPr algn="l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200">
                <a:ea typeface="+mn-ea"/>
              </a:rPr>
              <a:t>Charles </a:t>
            </a:r>
            <a:r>
              <a:rPr lang="en-US" sz="2200" err="1">
                <a:ea typeface="+mn-ea"/>
              </a:rPr>
              <a:t>Zumbaugh</a:t>
            </a:r>
            <a:endParaRPr lang="en-US" sz="2200">
              <a:ea typeface="+mn-ea"/>
            </a:endParaRPr>
          </a:p>
          <a:p>
            <a:pPr algn="l" eaLnBrk="1" fontAlgn="auto" hangingPunct="1">
              <a:lnSpc>
                <a:spcPct val="9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200">
                <a:ea typeface="+mn-ea"/>
              </a:rPr>
              <a:t>James Chapman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732146-5811-C47D-677F-7D628D28D7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40" r="6852" b="2"/>
          <a:stretch/>
        </p:blipFill>
        <p:spPr>
          <a:xfrm>
            <a:off x="20" y="10"/>
            <a:ext cx="3492988" cy="51434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346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3306950"/>
            <a:ext cx="3182692" cy="13716"/>
          </a:xfrm>
          <a:custGeom>
            <a:avLst/>
            <a:gdLst>
              <a:gd name="connsiteX0" fmla="*/ 0 w 3182692"/>
              <a:gd name="connsiteY0" fmla="*/ 0 h 13716"/>
              <a:gd name="connsiteX1" fmla="*/ 604711 w 3182692"/>
              <a:gd name="connsiteY1" fmla="*/ 0 h 13716"/>
              <a:gd name="connsiteX2" fmla="*/ 1241250 w 3182692"/>
              <a:gd name="connsiteY2" fmla="*/ 0 h 13716"/>
              <a:gd name="connsiteX3" fmla="*/ 1909615 w 3182692"/>
              <a:gd name="connsiteY3" fmla="*/ 0 h 13716"/>
              <a:gd name="connsiteX4" fmla="*/ 2577981 w 3182692"/>
              <a:gd name="connsiteY4" fmla="*/ 0 h 13716"/>
              <a:gd name="connsiteX5" fmla="*/ 3182692 w 3182692"/>
              <a:gd name="connsiteY5" fmla="*/ 0 h 13716"/>
              <a:gd name="connsiteX6" fmla="*/ 3182692 w 3182692"/>
              <a:gd name="connsiteY6" fmla="*/ 13716 h 13716"/>
              <a:gd name="connsiteX7" fmla="*/ 2482500 w 3182692"/>
              <a:gd name="connsiteY7" fmla="*/ 13716 h 13716"/>
              <a:gd name="connsiteX8" fmla="*/ 1782308 w 3182692"/>
              <a:gd name="connsiteY8" fmla="*/ 13716 h 13716"/>
              <a:gd name="connsiteX9" fmla="*/ 1145769 w 3182692"/>
              <a:gd name="connsiteY9" fmla="*/ 13716 h 13716"/>
              <a:gd name="connsiteX10" fmla="*/ 0 w 3182692"/>
              <a:gd name="connsiteY10" fmla="*/ 13716 h 13716"/>
              <a:gd name="connsiteX11" fmla="*/ 0 w 3182692"/>
              <a:gd name="connsiteY11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3716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2212" y="2989"/>
                  <a:pt x="3182051" y="10166"/>
                  <a:pt x="3182692" y="13716"/>
                </a:cubicBezTo>
                <a:cubicBezTo>
                  <a:pt x="2998421" y="17170"/>
                  <a:pt x="2675038" y="14442"/>
                  <a:pt x="2482500" y="13716"/>
                </a:cubicBezTo>
                <a:cubicBezTo>
                  <a:pt x="2289962" y="12990"/>
                  <a:pt x="1930644" y="2262"/>
                  <a:pt x="1782308" y="13716"/>
                </a:cubicBezTo>
                <a:cubicBezTo>
                  <a:pt x="1633972" y="25170"/>
                  <a:pt x="1287388" y="-6564"/>
                  <a:pt x="1145769" y="13716"/>
                </a:cubicBezTo>
                <a:cubicBezTo>
                  <a:pt x="1004150" y="33996"/>
                  <a:pt x="256377" y="-42010"/>
                  <a:pt x="0" y="13716"/>
                </a:cubicBezTo>
                <a:cubicBezTo>
                  <a:pt x="182" y="9317"/>
                  <a:pt x="482" y="5285"/>
                  <a:pt x="0" y="0"/>
                </a:cubicBezTo>
                <a:close/>
              </a:path>
              <a:path w="3182692" h="13716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200" y="2764"/>
                  <a:pt x="3182390" y="8747"/>
                  <a:pt x="3182692" y="13716"/>
                </a:cubicBezTo>
                <a:cubicBezTo>
                  <a:pt x="3039109" y="-17273"/>
                  <a:pt x="2823860" y="9276"/>
                  <a:pt x="2546154" y="13716"/>
                </a:cubicBezTo>
                <a:cubicBezTo>
                  <a:pt x="2268448" y="18156"/>
                  <a:pt x="2098674" y="719"/>
                  <a:pt x="1845961" y="13716"/>
                </a:cubicBezTo>
                <a:cubicBezTo>
                  <a:pt x="1593248" y="26713"/>
                  <a:pt x="1456743" y="22988"/>
                  <a:pt x="1304904" y="13716"/>
                </a:cubicBezTo>
                <a:cubicBezTo>
                  <a:pt x="1153065" y="4444"/>
                  <a:pt x="947204" y="6554"/>
                  <a:pt x="668365" y="13716"/>
                </a:cubicBezTo>
                <a:cubicBezTo>
                  <a:pt x="389526" y="20878"/>
                  <a:pt x="288244" y="-9200"/>
                  <a:pt x="0" y="13716"/>
                </a:cubicBezTo>
                <a:cubicBezTo>
                  <a:pt x="614" y="9981"/>
                  <a:pt x="600" y="540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861D26-DEA1-653C-C833-5B07FEAB2C03}"/>
              </a:ext>
            </a:extLst>
          </p:cNvPr>
          <p:cNvSpPr txBox="1"/>
          <p:nvPr/>
        </p:nvSpPr>
        <p:spPr>
          <a:xfrm>
            <a:off x="904341" y="4866501"/>
            <a:ext cx="2243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Flickr: </a:t>
            </a:r>
            <a:r>
              <a:rPr lang="en-US" sz="1200" dirty="0">
                <a:hlinkClick r:id="rId3" tooltip="Go to Barry Schwartz’s photostream"/>
              </a:rPr>
              <a:t>Barry Schwartz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51434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0ED4D0-2510-714B-ACE5-A069B72AA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1" y="665451"/>
            <a:ext cx="5560188" cy="2372418"/>
          </a:xfrm>
        </p:spPr>
        <p:txBody>
          <a:bodyPr anchor="t">
            <a:normAutofit/>
          </a:bodyPr>
          <a:lstStyle/>
          <a:p>
            <a:pPr algn="l"/>
            <a:br>
              <a:rPr lang="en-US" sz="2400">
                <a:latin typeface="Times New Roman" panose="02020603050405020304" pitchFamily="18" charset="0"/>
              </a:rPr>
            </a:br>
            <a:r>
              <a:rPr lang="en-US" sz="2800">
                <a:latin typeface="Times New Roman" panose="02020603050405020304" pitchFamily="18" charset="0"/>
              </a:rPr>
              <a:t> Example slides from previous presentations  With Kansas State University background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3F610-3A0D-4D4C-976E-07C887904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978" y="3291840"/>
            <a:ext cx="3306171" cy="894611"/>
          </a:xfrm>
        </p:spPr>
        <p:txBody>
          <a:bodyPr anchor="b">
            <a:normAutofit/>
          </a:bodyPr>
          <a:lstStyle/>
          <a:p>
            <a:pPr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James Chapman</a:t>
            </a:r>
          </a:p>
          <a:p>
            <a:pPr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CIS 730 Artificial Intelligence– Term Project</a:t>
            </a:r>
          </a:p>
          <a:p>
            <a:pPr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Kansas State University</a:t>
            </a:r>
          </a:p>
          <a:p>
            <a:pPr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jachapman@ksu.edu</a:t>
            </a:r>
          </a:p>
          <a:p>
            <a:pPr algn="l">
              <a:lnSpc>
                <a:spcPct val="90000"/>
              </a:lnSpc>
            </a:pPr>
            <a:endParaRPr lang="en-US" sz="13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2502" y="-2"/>
            <a:ext cx="3051498" cy="5143499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2502" y="-2"/>
            <a:ext cx="2708597" cy="51434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73041" y="-80543"/>
            <a:ext cx="2890418" cy="3051499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1DC2494-BBE0-1D67-6EDF-4183484405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2"/>
          <a:stretch/>
        </p:blipFill>
        <p:spPr>
          <a:xfrm>
            <a:off x="4899636" y="759402"/>
            <a:ext cx="3567121" cy="3567121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0118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8D3C2-3611-EE48-8F8E-788E8A30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E1410A-10B7-9255-56E7-CCD6D6465A54}"/>
              </a:ext>
            </a:extLst>
          </p:cNvPr>
          <p:cNvSpPr txBox="1">
            <a:spLocks/>
          </p:cNvSpPr>
          <p:nvPr/>
        </p:nvSpPr>
        <p:spPr bwMode="auto">
          <a:xfrm>
            <a:off x="1462264" y="902886"/>
            <a:ext cx="7564692" cy="383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ＭＳ Ｐゴシック" charset="0"/>
                <a:cs typeface="Lucida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</a:rPr>
              <a:t>Background - Reinforcement Learning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charset="0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anose="02010600030101010101" pitchFamily="2" charset="-122"/>
              </a:rPr>
              <a:t>Deep Reinforcement Learning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</a:rPr>
              <a:t>Experiment Design</a:t>
            </a:r>
          </a:p>
          <a:p>
            <a:pPr marL="742950" marR="0" lvl="1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</a:rPr>
              <a:t>Gymnasium</a:t>
            </a:r>
          </a:p>
          <a:p>
            <a:pPr marL="742950" marR="0" lvl="1" indent="-28575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</a:rPr>
              <a:t>Training - Pong &amp; Breakout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</a:rPr>
              <a:t>Testing &amp; Evaluation  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</a:rPr>
              <a:t>Results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35491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3518-5A99-D847-A5A0-52371089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Background - Reinforcement Learning (1 of 4)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DF7A-9105-9F4F-878F-F4D602820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319" y="971777"/>
            <a:ext cx="7564692" cy="3833656"/>
          </a:xfrm>
        </p:spPr>
        <p:txBody>
          <a:bodyPr/>
          <a:lstStyle/>
          <a:p>
            <a:r>
              <a:rPr lang="en-US" sz="2400" dirty="0"/>
              <a:t>“Classic” Reinforcement Learning</a:t>
            </a:r>
            <a:endParaRPr lang="en-US" sz="2000" dirty="0"/>
          </a:p>
          <a:p>
            <a:pPr lvl="1"/>
            <a:r>
              <a:rPr lang="en-US" sz="2000" dirty="0"/>
              <a:t>Machine learning</a:t>
            </a:r>
          </a:p>
          <a:p>
            <a:pPr lvl="1"/>
            <a:r>
              <a:rPr lang="en-US" sz="2000" dirty="0"/>
              <a:t>Control theory </a:t>
            </a:r>
          </a:p>
          <a:p>
            <a:pPr marL="914400" lvl="2" indent="0">
              <a:buNone/>
            </a:pPr>
            <a:endParaRPr lang="en-US" sz="1600" dirty="0"/>
          </a:p>
          <a:p>
            <a:r>
              <a:rPr lang="en-US" sz="2400" dirty="0"/>
              <a:t>Markov Decision Process</a:t>
            </a:r>
          </a:p>
          <a:p>
            <a:pPr lvl="1"/>
            <a:r>
              <a:rPr lang="en-US" sz="2000" dirty="0"/>
              <a:t>Mathematical Framework for Dynamics</a:t>
            </a:r>
          </a:p>
          <a:p>
            <a:pPr lvl="1"/>
            <a:r>
              <a:rPr lang="en-US" sz="2000" dirty="0"/>
              <a:t>Probabilistic state-transition</a:t>
            </a:r>
          </a:p>
          <a:p>
            <a:pPr lvl="1"/>
            <a:r>
              <a:rPr lang="en-US" sz="2000" dirty="0"/>
              <a:t>s, a, r, 𝑃</a:t>
            </a:r>
            <a:endParaRPr lang="en-US" sz="1600" dirty="0"/>
          </a:p>
          <a:p>
            <a:pPr lvl="2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46EE6-2E81-41CD-F176-3865D594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E21D09-E2E8-7442-AC2A-C17B561ACE37}" type="slidenum">
              <a:rPr kumimoji="0" lang="en-US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51C349-90E4-CF53-17B2-EB17DD5F488F}"/>
                  </a:ext>
                </a:extLst>
              </p:cNvPr>
              <p:cNvSpPr txBox="1"/>
              <p:nvPr/>
            </p:nvSpPr>
            <p:spPr>
              <a:xfrm>
                <a:off x="3749406" y="3802391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𝑠</m:t>
                          </m:r>
                          <m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</m:d>
                      <m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836967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836967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kumimoji="0" lang="en-US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836967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  <m:r>
                                    <a:rPr kumimoji="0" lang="en-US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  <m: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836967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𝑡</m:t>
                                  </m:r>
                                  <m:r>
                                    <a:rPr kumimoji="0" lang="en-US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51C349-90E4-CF53-17B2-EB17DD5F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406" y="3802391"/>
                <a:ext cx="4572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676D531-946B-6F38-7725-07184F3638BD}"/>
              </a:ext>
            </a:extLst>
          </p:cNvPr>
          <p:cNvSpPr txBox="1"/>
          <p:nvPr/>
        </p:nvSpPr>
        <p:spPr>
          <a:xfrm>
            <a:off x="4919540" y="2617887"/>
            <a:ext cx="39405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Sutton, R. S.,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Barto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, A. G. (2018 ). Reinforcement Learning: An Introduction. The MIT Press.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F5E3E3-2331-F74E-EC31-FD1ADC5AA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250" y="896587"/>
            <a:ext cx="3850431" cy="172129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0E62C-93FE-DEDE-6FF8-0508F652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Deep Q-Learning &amp; Experience Replay Variants for Reinforcement Learning Tasks</a:t>
            </a:r>
          </a:p>
        </p:txBody>
      </p:sp>
    </p:spTree>
    <p:extLst>
      <p:ext uri="{BB962C8B-B14F-4D97-AF65-F5344CB8AC3E}">
        <p14:creationId xmlns:p14="http://schemas.microsoft.com/office/powerpoint/2010/main" val="2279843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rizontal-PPT-Template" id="{00430FA3-813E-4A07-BD17-A76CFAA1EA95}" vid="{74A2139D-2FAF-45B2-8672-D2FE636D7C69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rizontal-PPT-Template" id="{00430FA3-813E-4A07-BD17-A76CFAA1EA95}" vid="{5784B6DE-0CCF-49CD-8066-C2B61EC2833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sharepoint/v3/field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</TotalTime>
  <Words>162</Words>
  <Application>Microsoft Office PowerPoint</Application>
  <PresentationFormat>On-screen Show (16:9)</PresentationFormat>
  <Paragraphs>34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Cambria Math</vt:lpstr>
      <vt:lpstr>Lucida Sans</vt:lpstr>
      <vt:lpstr>Times New Roman</vt:lpstr>
      <vt:lpstr>Office Theme</vt:lpstr>
      <vt:lpstr>2_Office Theme</vt:lpstr>
      <vt:lpstr>1_Office Theme</vt:lpstr>
      <vt:lpstr>NFL Database Application</vt:lpstr>
      <vt:lpstr>  Example slides from previous presentations  With Kansas State University background</vt:lpstr>
      <vt:lpstr>Overview</vt:lpstr>
      <vt:lpstr>Background - Reinforcement Learning (1 of 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James Chapman</cp:lastModifiedBy>
  <cp:revision>62</cp:revision>
  <cp:lastPrinted>2016-05-09T13:04:25Z</cp:lastPrinted>
  <dcterms:created xsi:type="dcterms:W3CDTF">2010-04-12T23:12:02Z</dcterms:created>
  <dcterms:modified xsi:type="dcterms:W3CDTF">2024-04-05T23:28:03Z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