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3"/>
    <p:sldId id="329" r:id="rId4"/>
    <p:sldId id="367" r:id="rId5"/>
    <p:sldId id="375" r:id="rId6"/>
    <p:sldId id="376" r:id="rId7"/>
    <p:sldId id="377" r:id="rId8"/>
    <p:sldId id="378" r:id="rId9"/>
    <p:sldId id="379" r:id="rId10"/>
    <p:sldId id="381" r:id="rId11"/>
    <p:sldId id="383" r:id="rId12"/>
    <p:sldId id="382" r:id="rId13"/>
    <p:sldId id="327" r:id="rId14"/>
    <p:sldId id="38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245EAB"/>
    <a:srgbClr val="005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 autoAdjust="0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126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DE87A2-90C2-4954-AE88-68CE368F1B8A}" type="doc">
      <dgm:prSet loTypeId="list" loCatId="list" qsTypeId="urn:microsoft.com/office/officeart/2005/8/quickstyle/simple1#1" qsCatId="simple" csTypeId="urn:microsoft.com/office/officeart/2005/8/colors/colorful2#1" csCatId="accent1" phldr="1"/>
      <dgm:spPr/>
      <dgm:t>
        <a:bodyPr/>
        <a:lstStyle/>
        <a:p>
          <a:endParaRPr lang="en-US"/>
        </a:p>
      </dgm:t>
    </dgm:pt>
    <dgm:pt modelId="{6940AFFB-D668-4BD8-9129-605B8D2B4116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>
                  <a:lumMod val="50000"/>
                </a:schemeClr>
              </a:solidFill>
            </a:rPr>
            <a:t>1. Overview</a:t>
          </a:r>
          <a:r>
            <a:rPr/>
            <a:t/>
          </a:r>
          <a:endParaRPr/>
        </a:p>
      </dgm:t>
    </dgm:pt>
    <dgm:pt modelId="{FB1DF219-2AB6-4BFD-9134-CA80A9275C31}" cxnId="{DDE0CE3F-2F6B-423F-9A09-16038BB0E22A}" type="parTrans">
      <dgm:prSet/>
      <dgm:spPr/>
      <dgm:t>
        <a:bodyPr/>
        <a:lstStyle/>
        <a:p>
          <a:endParaRPr lang="en-US"/>
        </a:p>
      </dgm:t>
    </dgm:pt>
    <dgm:pt modelId="{98E3B33B-07E4-45D9-9332-AD6AF8788B4E}" cxnId="{DDE0CE3F-2F6B-423F-9A09-16038BB0E22A}" type="sibTrans">
      <dgm:prSet/>
      <dgm:spPr/>
      <dgm:t>
        <a:bodyPr/>
        <a:lstStyle/>
        <a:p>
          <a:endParaRPr lang="en-US"/>
        </a:p>
      </dgm:t>
    </dgm:pt>
    <dgm:pt modelId="{6B6A3602-7C03-4A08-9FE3-537B6BB5AF43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>
                  <a:lumMod val="50000"/>
                </a:schemeClr>
              </a:solidFill>
            </a:rPr>
            <a:t>2. </a:t>
          </a:r>
          <a:r>
            <a:rPr lang="en-US" dirty="0">
              <a:solidFill>
                <a:schemeClr val="tx1">
                  <a:lumMod val="50000"/>
                </a:schemeClr>
              </a:solidFill>
            </a:rPr>
            <a:t>Design Hardware</a:t>
          </a:r>
          <a:r>
            <a:rPr/>
            <a:t/>
          </a:r>
          <a:endParaRPr/>
        </a:p>
      </dgm:t>
    </dgm:pt>
    <dgm:pt modelId="{F61A927E-5680-4362-BB5D-EBD011A68A03}" cxnId="{1D2E9676-D09C-4BA5-B330-C2C86B6DD7E1}" type="parTrans">
      <dgm:prSet/>
      <dgm:spPr/>
      <dgm:t>
        <a:bodyPr/>
        <a:lstStyle/>
        <a:p>
          <a:endParaRPr lang="en-US"/>
        </a:p>
      </dgm:t>
    </dgm:pt>
    <dgm:pt modelId="{CB43CC02-BC27-4D40-B443-ED14B7BA599F}" cxnId="{1D2E9676-D09C-4BA5-B330-C2C86B6DD7E1}" type="sibTrans">
      <dgm:prSet/>
      <dgm:spPr/>
      <dgm:t>
        <a:bodyPr/>
        <a:lstStyle/>
        <a:p>
          <a:endParaRPr lang="en-US"/>
        </a:p>
      </dgm:t>
    </dgm:pt>
    <dgm:pt modelId="{8D7D926F-7ABD-4470-9428-D99B90401355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>
                  <a:lumMod val="50000"/>
                </a:schemeClr>
              </a:solidFill>
            </a:rPr>
            <a:t>3. </a:t>
          </a:r>
          <a:r>
            <a:rPr lang="en-US" dirty="0">
              <a:solidFill>
                <a:schemeClr val="tx1">
                  <a:lumMod val="50000"/>
                </a:schemeClr>
              </a:solidFill>
            </a:rPr>
            <a:t>Design Software</a:t>
          </a:r>
          <a:r>
            <a:rPr lang="en-US" dirty="0">
              <a:solidFill>
                <a:schemeClr val="tx1">
                  <a:lumMod val="50000"/>
                </a:schemeClr>
              </a:solidFill>
            </a:rPr>
            <a:t/>
          </a:r>
          <a:endParaRPr lang="en-US" dirty="0">
            <a:solidFill>
              <a:schemeClr val="tx1">
                <a:lumMod val="50000"/>
              </a:schemeClr>
            </a:solidFill>
          </a:endParaRPr>
        </a:p>
      </dgm:t>
    </dgm:pt>
    <dgm:pt modelId="{0875CEC4-80CC-41B9-A477-9AB3EECFEB2E}" cxnId="{93CEC64E-AF77-45DD-BBE7-996F6847CBC2}" type="parTrans">
      <dgm:prSet/>
      <dgm:spPr/>
      <dgm:t>
        <a:bodyPr/>
        <a:lstStyle/>
        <a:p>
          <a:endParaRPr lang="en-US"/>
        </a:p>
      </dgm:t>
    </dgm:pt>
    <dgm:pt modelId="{231C785A-FE6D-42DD-BDA6-806FBE4CB729}" cxnId="{93CEC64E-AF77-45DD-BBE7-996F6847CBC2}" type="sibTrans">
      <dgm:prSet/>
      <dgm:spPr/>
      <dgm:t>
        <a:bodyPr/>
        <a:lstStyle/>
        <a:p>
          <a:endParaRPr lang="en-US"/>
        </a:p>
      </dgm:t>
    </dgm:pt>
    <dgm:pt modelId="{1D5EB002-E33D-468B-AE8E-FD948AE024C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>
                  <a:lumMod val="50000"/>
                </a:schemeClr>
              </a:solidFill>
            </a:rPr>
            <a:t>4. </a:t>
          </a:r>
          <a:r>
            <a:rPr lang="en-US">
              <a:solidFill>
                <a:schemeClr val="tx1">
                  <a:lumMod val="50000"/>
                </a:schemeClr>
              </a:solidFill>
            </a:rPr>
            <a:t>Result</a:t>
          </a:r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D0A84EED-AC9C-4D6B-85B9-FD90CC31C1D6}" cxnId="{76A52E5D-71D5-4736-A34C-30891BB750D3}" type="parTrans">
      <dgm:prSet/>
      <dgm:spPr/>
    </dgm:pt>
    <dgm:pt modelId="{0AD59626-2642-42ED-9A12-ECBA657CF93D}" cxnId="{76A52E5D-71D5-4736-A34C-30891BB750D3}" type="sibTrans">
      <dgm:prSet/>
      <dgm:spPr/>
    </dgm:pt>
    <dgm:pt modelId="{9C927FE2-659C-4ADB-99F5-03AF78EC645E}" type="pres">
      <dgm:prSet presAssocID="{C4DE87A2-90C2-4954-AE88-68CE368F1B8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39BD6E-F2DF-4E47-ACFE-86B619D09363}" type="pres">
      <dgm:prSet presAssocID="{6940AFFB-D668-4BD8-9129-605B8D2B4116}" presName="composite" presStyleCnt="0"/>
      <dgm:spPr/>
    </dgm:pt>
    <dgm:pt modelId="{DFFBD932-985D-4E5B-A0C5-9B8CC977C2DC}" type="pres">
      <dgm:prSet presAssocID="{6940AFFB-D668-4BD8-9129-605B8D2B4116}" presName="rect1" presStyleLbl="tr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ADC5EC-F0D3-4E8C-B6D5-614114BB7A84}" type="pres">
      <dgm:prSet presAssocID="{6940AFFB-D668-4BD8-9129-605B8D2B4116}" presName="rect2" presStyleLbl="fgImgPlace1" presStyleIdx="0" presStyleCnt="4"/>
      <dgm:spPr/>
    </dgm:pt>
    <dgm:pt modelId="{BA542E14-A70B-4BFF-8D4A-26FE746D4EB8}" type="pres">
      <dgm:prSet presAssocID="{98E3B33B-07E4-45D9-9332-AD6AF8788B4E}" presName="sibTrans" presStyleCnt="0"/>
      <dgm:spPr/>
    </dgm:pt>
    <dgm:pt modelId="{AE896DB7-2222-4F28-A6C2-04AFC8734CCE}" type="pres">
      <dgm:prSet presAssocID="{6B6A3602-7C03-4A08-9FE3-537B6BB5AF43}" presName="composite" presStyleCnt="0"/>
      <dgm:spPr/>
    </dgm:pt>
    <dgm:pt modelId="{7DB282D5-F713-4A85-A4CF-FCCD1C2C3C3D}" type="pres">
      <dgm:prSet presAssocID="{6B6A3602-7C03-4A08-9FE3-537B6BB5AF43}" presName="rect1" presStyleLbl="tr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0E1E5-3190-4D7A-924E-F3721DD42C80}" type="pres">
      <dgm:prSet presAssocID="{6B6A3602-7C03-4A08-9FE3-537B6BB5AF43}" presName="rect2" presStyleLbl="fgImgPlace1" presStyleIdx="1" presStyleCnt="4"/>
      <dgm:spPr/>
    </dgm:pt>
    <dgm:pt modelId="{2912C659-E08D-401E-8A66-DDB4396530B6}" type="pres">
      <dgm:prSet presAssocID="{CB43CC02-BC27-4D40-B443-ED14B7BA599F}" presName="sibTrans" presStyleCnt="0"/>
      <dgm:spPr/>
    </dgm:pt>
    <dgm:pt modelId="{66530A49-FB05-40F7-AE57-E43CACC0BED1}" type="pres">
      <dgm:prSet presAssocID="{8D7D926F-7ABD-4470-9428-D99B90401355}" presName="composite" presStyleCnt="0"/>
      <dgm:spPr/>
    </dgm:pt>
    <dgm:pt modelId="{DDC636F0-514D-4C8C-930F-9577741FD626}" type="pres">
      <dgm:prSet presAssocID="{8D7D926F-7ABD-4470-9428-D99B90401355}" presName="rect1" presStyleLbl="tr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C84B4-3214-4976-9075-25A998075DEC}" type="pres">
      <dgm:prSet presAssocID="{8D7D926F-7ABD-4470-9428-D99B90401355}" presName="rect2" presStyleLbl="fgImgPlace1" presStyleIdx="2" presStyleCnt="4"/>
      <dgm:spPr/>
    </dgm:pt>
    <dgm:pt modelId="{D656C957-68E9-4717-B88C-6E481122072E}" type="pres">
      <dgm:prSet presAssocID="{231C785A-FE6D-42DD-BDA6-806FBE4CB729}" presName="sibTrans" presStyleCnt="0"/>
      <dgm:spPr/>
    </dgm:pt>
    <dgm:pt modelId="{5BE1EDE1-8E5D-48C2-BD2A-63CB46A2E499}" type="pres">
      <dgm:prSet presAssocID="{1D5EB002-E33D-468B-AE8E-FD948AE024CC}" presName="composite" presStyleCnt="0"/>
      <dgm:spPr/>
    </dgm:pt>
    <dgm:pt modelId="{1B268BD5-3A22-4B62-A540-9F245BF9DB98}" type="pres">
      <dgm:prSet presAssocID="{1D5EB002-E33D-468B-AE8E-FD948AE024CC}" presName="rect1" presStyleLbl="trAlignAcc1" presStyleIdx="3" presStyleCnt="4">
        <dgm:presLayoutVars>
          <dgm:bulletEnabled val="1"/>
        </dgm:presLayoutVars>
      </dgm:prSet>
      <dgm:spPr/>
    </dgm:pt>
    <dgm:pt modelId="{0E6B9D68-FCE2-4882-ACF7-1F962DADD45E}" type="pres">
      <dgm:prSet presAssocID="{1D5EB002-E33D-468B-AE8E-FD948AE024CC}" presName="rect2" presStyleLbl="fgImgPlace1" presStyleIdx="3" presStyleCnt="4"/>
      <dgm:spPr/>
    </dgm:pt>
  </dgm:ptLst>
  <dgm:cxnLst>
    <dgm:cxn modelId="{DDE0CE3F-2F6B-423F-9A09-16038BB0E22A}" srcId="{C4DE87A2-90C2-4954-AE88-68CE368F1B8A}" destId="{6940AFFB-D668-4BD8-9129-605B8D2B4116}" srcOrd="0" destOrd="0" parTransId="{FB1DF219-2AB6-4BFD-9134-CA80A9275C31}" sibTransId="{98E3B33B-07E4-45D9-9332-AD6AF8788B4E}"/>
    <dgm:cxn modelId="{1D2E9676-D09C-4BA5-B330-C2C86B6DD7E1}" srcId="{C4DE87A2-90C2-4954-AE88-68CE368F1B8A}" destId="{6B6A3602-7C03-4A08-9FE3-537B6BB5AF43}" srcOrd="1" destOrd="0" parTransId="{F61A927E-5680-4362-BB5D-EBD011A68A03}" sibTransId="{CB43CC02-BC27-4D40-B443-ED14B7BA599F}"/>
    <dgm:cxn modelId="{93CEC64E-AF77-45DD-BBE7-996F6847CBC2}" srcId="{C4DE87A2-90C2-4954-AE88-68CE368F1B8A}" destId="{8D7D926F-7ABD-4470-9428-D99B90401355}" srcOrd="2" destOrd="0" parTransId="{0875CEC4-80CC-41B9-A477-9AB3EECFEB2E}" sibTransId="{231C785A-FE6D-42DD-BDA6-806FBE4CB729}"/>
    <dgm:cxn modelId="{76A52E5D-71D5-4736-A34C-30891BB750D3}" srcId="{C4DE87A2-90C2-4954-AE88-68CE368F1B8A}" destId="{1D5EB002-E33D-468B-AE8E-FD948AE024CC}" srcOrd="3" destOrd="0" parTransId="{D0A84EED-AC9C-4D6B-85B9-FD90CC31C1D6}" sibTransId="{0AD59626-2642-42ED-9A12-ECBA657CF93D}"/>
    <dgm:cxn modelId="{154A23AA-2097-4A99-8535-5FE04548FD9B}" type="presOf" srcId="{C4DE87A2-90C2-4954-AE88-68CE368F1B8A}" destId="{9C927FE2-659C-4ADB-99F5-03AF78EC645E}" srcOrd="0" destOrd="0" presId="urn:microsoft.com/office/officeart/2008/layout/PictureStrips"/>
    <dgm:cxn modelId="{A284F2FC-5772-4B9E-B886-C6F9B5B3147A}" type="presParOf" srcId="{9C927FE2-659C-4ADB-99F5-03AF78EC645E}" destId="{AB39BD6E-F2DF-4E47-ACFE-86B619D09363}" srcOrd="0" destOrd="0" presId="urn:microsoft.com/office/officeart/2008/layout/PictureStrips"/>
    <dgm:cxn modelId="{F2487EC0-1731-45EB-B9B2-9DB64BE4CF3A}" type="presParOf" srcId="{AB39BD6E-F2DF-4E47-ACFE-86B619D09363}" destId="{DFFBD932-985D-4E5B-A0C5-9B8CC977C2DC}" srcOrd="0" destOrd="0" presId="urn:microsoft.com/office/officeart/2008/layout/PictureStrips"/>
    <dgm:cxn modelId="{C8D05DC1-67A0-413D-B936-0C5F6952A940}" type="presOf" srcId="{6940AFFB-D668-4BD8-9129-605B8D2B4116}" destId="{DFFBD932-985D-4E5B-A0C5-9B8CC977C2DC}" srcOrd="0" destOrd="0" presId="urn:microsoft.com/office/officeart/2008/layout/PictureStrips"/>
    <dgm:cxn modelId="{BF3CBCF9-D17D-4F7D-89CD-D5686148B674}" type="presParOf" srcId="{AB39BD6E-F2DF-4E47-ACFE-86B619D09363}" destId="{28ADC5EC-F0D3-4E8C-B6D5-614114BB7A84}" srcOrd="1" destOrd="0" presId="urn:microsoft.com/office/officeart/2008/layout/PictureStrips"/>
    <dgm:cxn modelId="{EDE28ADB-4443-4491-ABEF-58A49FC0EDEF}" type="presParOf" srcId="{9C927FE2-659C-4ADB-99F5-03AF78EC645E}" destId="{BA542E14-A70B-4BFF-8D4A-26FE746D4EB8}" srcOrd="1" destOrd="0" presId="urn:microsoft.com/office/officeart/2008/layout/PictureStrips"/>
    <dgm:cxn modelId="{A26CC221-0B0A-4777-9693-F0D8DC482A9D}" type="presParOf" srcId="{9C927FE2-659C-4ADB-99F5-03AF78EC645E}" destId="{AE896DB7-2222-4F28-A6C2-04AFC8734CCE}" srcOrd="2" destOrd="0" presId="urn:microsoft.com/office/officeart/2008/layout/PictureStrips"/>
    <dgm:cxn modelId="{DC7198DA-9A18-437C-8CF7-04B4013334F6}" type="presParOf" srcId="{AE896DB7-2222-4F28-A6C2-04AFC8734CCE}" destId="{7DB282D5-F713-4A85-A4CF-FCCD1C2C3C3D}" srcOrd="0" destOrd="2" presId="urn:microsoft.com/office/officeart/2008/layout/PictureStrips"/>
    <dgm:cxn modelId="{562D1B49-EB2F-4313-9C9E-6CAAED2CBC69}" type="presOf" srcId="{6B6A3602-7C03-4A08-9FE3-537B6BB5AF43}" destId="{7DB282D5-F713-4A85-A4CF-FCCD1C2C3C3D}" srcOrd="0" destOrd="0" presId="urn:microsoft.com/office/officeart/2008/layout/PictureStrips"/>
    <dgm:cxn modelId="{18596C40-C3B9-402F-A2A1-F2C60FC21049}" type="presParOf" srcId="{AE896DB7-2222-4F28-A6C2-04AFC8734CCE}" destId="{E540E1E5-3190-4D7A-924E-F3721DD42C80}" srcOrd="1" destOrd="2" presId="urn:microsoft.com/office/officeart/2008/layout/PictureStrips"/>
    <dgm:cxn modelId="{9DD31D90-6717-4651-858D-84F5312029B8}" type="presParOf" srcId="{9C927FE2-659C-4ADB-99F5-03AF78EC645E}" destId="{2912C659-E08D-401E-8A66-DDB4396530B6}" srcOrd="3" destOrd="0" presId="urn:microsoft.com/office/officeart/2008/layout/PictureStrips"/>
    <dgm:cxn modelId="{304745E3-15F5-41EA-9EAD-8DC2DDBE77A7}" type="presParOf" srcId="{9C927FE2-659C-4ADB-99F5-03AF78EC645E}" destId="{66530A49-FB05-40F7-AE57-E43CACC0BED1}" srcOrd="4" destOrd="0" presId="urn:microsoft.com/office/officeart/2008/layout/PictureStrips"/>
    <dgm:cxn modelId="{FF7E5D5B-C174-41CB-A613-67EDB2372AB1}" type="presParOf" srcId="{66530A49-FB05-40F7-AE57-E43CACC0BED1}" destId="{DDC636F0-514D-4C8C-930F-9577741FD626}" srcOrd="0" destOrd="4" presId="urn:microsoft.com/office/officeart/2008/layout/PictureStrips"/>
    <dgm:cxn modelId="{428F38C5-F375-4314-A662-C122C8F0EF00}" type="presOf" srcId="{8D7D926F-7ABD-4470-9428-D99B90401355}" destId="{DDC636F0-514D-4C8C-930F-9577741FD626}" srcOrd="0" destOrd="0" presId="urn:microsoft.com/office/officeart/2008/layout/PictureStrips"/>
    <dgm:cxn modelId="{83FB6E75-4574-4785-BEF6-6D182451ED2B}" type="presParOf" srcId="{66530A49-FB05-40F7-AE57-E43CACC0BED1}" destId="{D49C84B4-3214-4976-9075-25A998075DEC}" srcOrd="1" destOrd="4" presId="urn:microsoft.com/office/officeart/2008/layout/PictureStrips"/>
    <dgm:cxn modelId="{C0C6AB16-498D-4B11-9380-B551B91D094B}" type="presParOf" srcId="{9C927FE2-659C-4ADB-99F5-03AF78EC645E}" destId="{D656C957-68E9-4717-B88C-6E481122072E}" srcOrd="5" destOrd="0" presId="urn:microsoft.com/office/officeart/2008/layout/PictureStrips"/>
    <dgm:cxn modelId="{499F713F-EDE2-48D1-805E-164240E6CF49}" type="presParOf" srcId="{9C927FE2-659C-4ADB-99F5-03AF78EC645E}" destId="{5BE1EDE1-8E5D-48C2-BD2A-63CB46A2E499}" srcOrd="6" destOrd="0" presId="urn:microsoft.com/office/officeart/2008/layout/PictureStrips"/>
    <dgm:cxn modelId="{01BC78FB-B631-401D-8D53-0E2C5ABD69D7}" type="presParOf" srcId="{5BE1EDE1-8E5D-48C2-BD2A-63CB46A2E499}" destId="{1B268BD5-3A22-4B62-A540-9F245BF9DB98}" srcOrd="0" destOrd="6" presId="urn:microsoft.com/office/officeart/2008/layout/PictureStrips"/>
    <dgm:cxn modelId="{570B7B96-13A1-4229-8080-79DD7850F180}" type="presOf" srcId="{1D5EB002-E33D-468B-AE8E-FD948AE024CC}" destId="{1B268BD5-3A22-4B62-A540-9F245BF9DB98}" srcOrd="0" destOrd="0" presId="urn:microsoft.com/office/officeart/2008/layout/PictureStrips"/>
    <dgm:cxn modelId="{669145B6-0714-4000-B41F-9A96581EBE9C}" type="presParOf" srcId="{5BE1EDE1-8E5D-48C2-BD2A-63CB46A2E499}" destId="{0E6B9D68-FCE2-4882-ACF7-1F962DADD45E}" srcOrd="1" destOrd="6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978775" cy="4714240"/>
        <a:chOff x="0" y="0"/>
        <a:chExt cx="7978775" cy="4714240"/>
      </a:xfrm>
    </dsp:grpSpPr>
    <dsp:sp modelId="{DFFBD932-985D-4E5B-A0C5-9B8CC977C2DC}">
      <dsp:nvSpPr>
        <dsp:cNvPr id="3" name="Rectangles 2"/>
        <dsp:cNvSpPr/>
      </dsp:nvSpPr>
      <dsp:spPr bwMode="white">
        <a:xfrm>
          <a:off x="157530" y="1099711"/>
          <a:ext cx="3721351" cy="1162922"/>
        </a:xfrm>
        <a:prstGeom prst="rect">
          <a:avLst/>
        </a:prstGeom>
      </dsp:spPr>
      <dsp:style>
        <a:lnRef idx="1">
          <a:schemeClr val="accent2"/>
        </a:lnRef>
        <a:fillRef idx="1">
          <a:schemeClr val="lt1">
            <a:alpha val="40000"/>
          </a:schemeClr>
        </a:fillRef>
        <a:effectRef idx="0">
          <a:scrgbClr r="0" g="0" b="0"/>
        </a:effectRef>
        <a:fontRef idx="minor"/>
      </dsp:style>
      <dsp:txBody>
        <a:bodyPr vert="horz" wrap="square" lIns="787685" tIns="114300" rIns="114300" bIns="11430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>
                  <a:lumMod val="50000"/>
                </a:schemeClr>
              </a:solidFill>
            </a:rPr>
            <a:t>1. Overview</a:t>
          </a:r>
          <a:endParaRPr>
            <a:solidFill>
              <a:schemeClr val="dk1"/>
            </a:solidFill>
          </a:endParaRPr>
        </a:p>
      </dsp:txBody>
      <dsp:txXfrm>
        <a:off x="157530" y="1099711"/>
        <a:ext cx="3721351" cy="1162922"/>
      </dsp:txXfrm>
    </dsp:sp>
    <dsp:sp modelId="{28ADC5EC-F0D3-4E8C-B6D5-614114BB7A84}">
      <dsp:nvSpPr>
        <dsp:cNvPr id="4" name="Rectangles 3"/>
        <dsp:cNvSpPr/>
      </dsp:nvSpPr>
      <dsp:spPr bwMode="white">
        <a:xfrm>
          <a:off x="2473" y="931733"/>
          <a:ext cx="814045" cy="1221068"/>
        </a:xfrm>
        <a:prstGeom prst="rect">
          <a:avLst/>
        </a:prstGeom>
      </dsp:spPr>
      <dsp:style>
        <a:lnRef idx="2">
          <a:schemeClr val="lt1"/>
        </a:lnRef>
        <a:fillRef idx="1">
          <a:schemeClr val="accent2">
            <a:tint val="5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/>
      </dsp:style>
      <dsp:txXfrm>
        <a:off x="2473" y="931733"/>
        <a:ext cx="814045" cy="1221068"/>
      </dsp:txXfrm>
    </dsp:sp>
    <dsp:sp modelId="{7DB282D5-F713-4A85-A4CF-FCCD1C2C3C3D}">
      <dsp:nvSpPr>
        <dsp:cNvPr id="5" name="Rectangles 4"/>
        <dsp:cNvSpPr/>
      </dsp:nvSpPr>
      <dsp:spPr bwMode="white">
        <a:xfrm>
          <a:off x="4262973" y="1099711"/>
          <a:ext cx="3721351" cy="1162922"/>
        </a:xfrm>
        <a:prstGeom prst="rect">
          <a:avLst/>
        </a:prstGeom>
      </dsp:spPr>
      <dsp:style>
        <a:lnRef idx="1">
          <a:schemeClr val="accent2"/>
        </a:lnRef>
        <a:fillRef idx="1">
          <a:schemeClr val="lt1">
            <a:alpha val="40000"/>
          </a:schemeClr>
        </a:fillRef>
        <a:effectRef idx="0">
          <a:scrgbClr r="0" g="0" b="0"/>
        </a:effectRef>
        <a:fontRef idx="minor"/>
      </dsp:style>
      <dsp:txBody>
        <a:bodyPr vert="horz" wrap="square" lIns="787685" tIns="114300" rIns="114300" bIns="11430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>
                  <a:lumMod val="50000"/>
                </a:schemeClr>
              </a:solidFill>
            </a:rPr>
            <a:t>2. </a:t>
          </a:r>
          <a:r>
            <a:rPr lang="en-US" dirty="0">
              <a:solidFill>
                <a:schemeClr val="tx1">
                  <a:lumMod val="50000"/>
                </a:schemeClr>
              </a:solidFill>
            </a:rPr>
            <a:t>Design Hardware</a:t>
          </a:r>
          <a:endParaRPr>
            <a:solidFill>
              <a:schemeClr val="dk1"/>
            </a:solidFill>
          </a:endParaRPr>
        </a:p>
      </dsp:txBody>
      <dsp:txXfrm>
        <a:off x="4262973" y="1099711"/>
        <a:ext cx="3721351" cy="1162922"/>
      </dsp:txXfrm>
    </dsp:sp>
    <dsp:sp modelId="{E540E1E5-3190-4D7A-924E-F3721DD42C80}">
      <dsp:nvSpPr>
        <dsp:cNvPr id="6" name="Rectangles 5"/>
        <dsp:cNvSpPr/>
      </dsp:nvSpPr>
      <dsp:spPr bwMode="white">
        <a:xfrm>
          <a:off x="4107917" y="931733"/>
          <a:ext cx="814045" cy="1221068"/>
        </a:xfrm>
        <a:prstGeom prst="rect">
          <a:avLst/>
        </a:prstGeom>
      </dsp:spPr>
      <dsp:style>
        <a:lnRef idx="2">
          <a:schemeClr val="lt1"/>
        </a:lnRef>
        <a:fillRef idx="1">
          <a:schemeClr val="accent2">
            <a:tint val="50000"/>
            <a:hueOff val="-3960000"/>
            <a:satOff val="-1306"/>
            <a:lumOff val="131"/>
            <a:alpha val="100000"/>
          </a:schemeClr>
        </a:fillRef>
        <a:effectRef idx="0">
          <a:scrgbClr r="0" g="0" b="0"/>
        </a:effectRef>
        <a:fontRef idx="minor"/>
      </dsp:style>
      <dsp:txXfrm>
        <a:off x="4107917" y="931733"/>
        <a:ext cx="814045" cy="1221068"/>
      </dsp:txXfrm>
    </dsp:sp>
    <dsp:sp modelId="{DDC636F0-514D-4C8C-930F-9577741FD626}">
      <dsp:nvSpPr>
        <dsp:cNvPr id="7" name="Rectangles 6"/>
        <dsp:cNvSpPr/>
      </dsp:nvSpPr>
      <dsp:spPr bwMode="white">
        <a:xfrm>
          <a:off x="157530" y="2619585"/>
          <a:ext cx="3721351" cy="1162922"/>
        </a:xfrm>
        <a:prstGeom prst="rect">
          <a:avLst/>
        </a:prstGeom>
      </dsp:spPr>
      <dsp:style>
        <a:lnRef idx="1">
          <a:schemeClr val="accent2"/>
        </a:lnRef>
        <a:fillRef idx="1">
          <a:schemeClr val="lt1">
            <a:alpha val="40000"/>
          </a:schemeClr>
        </a:fillRef>
        <a:effectRef idx="0">
          <a:scrgbClr r="0" g="0" b="0"/>
        </a:effectRef>
        <a:fontRef idx="minor"/>
      </dsp:style>
      <dsp:txBody>
        <a:bodyPr vert="horz" wrap="square" lIns="787685" tIns="114300" rIns="114300" bIns="11430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>
                  <a:lumMod val="50000"/>
                </a:schemeClr>
              </a:solidFill>
            </a:rPr>
            <a:t>3. </a:t>
          </a:r>
          <a:r>
            <a:rPr lang="en-US" dirty="0">
              <a:solidFill>
                <a:schemeClr val="tx1">
                  <a:lumMod val="50000"/>
                </a:schemeClr>
              </a:solidFill>
            </a:rPr>
            <a:t>Design Software</a:t>
          </a:r>
          <a:endParaRPr lang="en-US" dirty="0">
            <a:solidFill>
              <a:schemeClr val="tx1">
                <a:lumMod val="50000"/>
              </a:schemeClr>
            </a:solidFill>
          </a:endParaRPr>
        </a:p>
      </dsp:txBody>
      <dsp:txXfrm>
        <a:off x="157530" y="2619585"/>
        <a:ext cx="3721351" cy="1162922"/>
      </dsp:txXfrm>
    </dsp:sp>
    <dsp:sp modelId="{D49C84B4-3214-4976-9075-25A998075DEC}">
      <dsp:nvSpPr>
        <dsp:cNvPr id="8" name="Rectangles 7"/>
        <dsp:cNvSpPr/>
      </dsp:nvSpPr>
      <dsp:spPr bwMode="white">
        <a:xfrm>
          <a:off x="2473" y="2451607"/>
          <a:ext cx="814045" cy="1221068"/>
        </a:xfrm>
        <a:prstGeom prst="rect">
          <a:avLst/>
        </a:prstGeom>
      </dsp:spPr>
      <dsp:style>
        <a:lnRef idx="2">
          <a:schemeClr val="lt1"/>
        </a:lnRef>
        <a:fillRef idx="1">
          <a:schemeClr val="accent2">
            <a:tint val="50000"/>
            <a:hueOff val="-7920000"/>
            <a:satOff val="-2613"/>
            <a:lumOff val="261"/>
            <a:alpha val="100000"/>
          </a:schemeClr>
        </a:fillRef>
        <a:effectRef idx="0">
          <a:scrgbClr r="0" g="0" b="0"/>
        </a:effectRef>
        <a:fontRef idx="minor"/>
      </dsp:style>
      <dsp:txXfrm>
        <a:off x="2473" y="2451607"/>
        <a:ext cx="814045" cy="1221068"/>
      </dsp:txXfrm>
    </dsp:sp>
    <dsp:sp modelId="{1B268BD5-3A22-4B62-A540-9F245BF9DB98}">
      <dsp:nvSpPr>
        <dsp:cNvPr id="9" name="Rectangles 8"/>
        <dsp:cNvSpPr/>
      </dsp:nvSpPr>
      <dsp:spPr bwMode="white">
        <a:xfrm>
          <a:off x="4262973" y="2619585"/>
          <a:ext cx="3721351" cy="1162922"/>
        </a:xfrm>
        <a:prstGeom prst="rect">
          <a:avLst/>
        </a:prstGeom>
      </dsp:spPr>
      <dsp:style>
        <a:lnRef idx="1">
          <a:schemeClr val="accent2"/>
        </a:lnRef>
        <a:fillRef idx="1">
          <a:schemeClr val="lt1">
            <a:alpha val="40000"/>
          </a:schemeClr>
        </a:fillRef>
        <a:effectRef idx="0">
          <a:scrgbClr r="0" g="0" b="0"/>
        </a:effectRef>
        <a:fontRef idx="minor"/>
      </dsp:style>
      <dsp:txBody>
        <a:bodyPr vert="horz" wrap="square" lIns="787685" tIns="114300" rIns="114300" bIns="11430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>
                  <a:lumMod val="50000"/>
                </a:schemeClr>
              </a:solidFill>
            </a:rPr>
            <a:t>4. </a:t>
          </a:r>
          <a:r>
            <a:rPr lang="en-US">
              <a:solidFill>
                <a:schemeClr val="tx1">
                  <a:lumMod val="50000"/>
                </a:schemeClr>
              </a:solidFill>
            </a:rPr>
            <a:t>Result</a:t>
          </a:r>
          <a:endParaRPr lang="en-US">
            <a:solidFill>
              <a:schemeClr val="tx1">
                <a:lumMod val="50000"/>
              </a:schemeClr>
            </a:solidFill>
          </a:endParaRPr>
        </a:p>
      </dsp:txBody>
      <dsp:txXfrm>
        <a:off x="4262973" y="2619585"/>
        <a:ext cx="3721351" cy="1162922"/>
      </dsp:txXfrm>
    </dsp:sp>
    <dsp:sp modelId="{0E6B9D68-FCE2-4882-ACF7-1F962DADD45E}">
      <dsp:nvSpPr>
        <dsp:cNvPr id="10" name="Rectangles 9"/>
        <dsp:cNvSpPr/>
      </dsp:nvSpPr>
      <dsp:spPr bwMode="white">
        <a:xfrm>
          <a:off x="4107917" y="2451607"/>
          <a:ext cx="814045" cy="1221068"/>
        </a:xfrm>
        <a:prstGeom prst="rect">
          <a:avLst/>
        </a:prstGeom>
      </dsp:spPr>
      <dsp:style>
        <a:lnRef idx="2">
          <a:schemeClr val="lt1"/>
        </a:lnRef>
        <a:fillRef idx="1">
          <a:schemeClr val="accent2">
            <a:tint val="50000"/>
            <a:hueOff val="-11880000"/>
            <a:satOff val="-3921"/>
            <a:lumOff val="392"/>
            <a:alpha val="100000"/>
          </a:schemeClr>
        </a:fillRef>
        <a:effectRef idx="0">
          <a:scrgbClr r="0" g="0" b="0"/>
        </a:effectRef>
        <a:fontRef idx="minor"/>
      </dsp:style>
      <dsp:txXfrm>
        <a:off x="4107917" y="2451607"/>
        <a:ext cx="814045" cy="1221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3AE7D-7E4C-421E-B7E6-BBEA545194E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093CA-8AD3-4D40-85E2-89871B60561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93776" y="3968496"/>
            <a:ext cx="4978908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tx1"/>
                </a:solidFill>
                <a:latin typeface="+mn-lt"/>
                <a:ea typeface="Georgia" panose="02040502050405020303" charset="0"/>
                <a:cs typeface="Georgia" panose="02040502050405020303" charset="0"/>
              </a:defRPr>
            </a:lvl1pPr>
          </a:lstStyle>
          <a:p>
            <a:pPr lvl="0"/>
            <a:r>
              <a:rPr lang="en-US" dirty="0"/>
              <a:t>Sub-topic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493776" y="1490472"/>
            <a:ext cx="6692636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ĐIỀU KHIỂN MÁY ĐIỆN</a:t>
            </a:r>
            <a:endParaRPr lang="en-US" dirty="0"/>
          </a:p>
        </p:txBody>
      </p:sp>
      <p:sp>
        <p:nvSpPr>
          <p:cNvPr id="2" name="Text Box 1"/>
          <p:cNvSpPr txBox="1"/>
          <p:nvPr userDrawn="1"/>
        </p:nvSpPr>
        <p:spPr>
          <a:xfrm>
            <a:off x="536734" y="6260465"/>
            <a:ext cx="22583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3823925" y="1079500"/>
            <a:ext cx="5320076" cy="5778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196" y="1499616"/>
            <a:ext cx="3186684" cy="59093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96" y="2185416"/>
            <a:ext cx="3186684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0" y="1060450"/>
            <a:ext cx="3186430" cy="509333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3835973" y="1066800"/>
            <a:ext cx="5308027" cy="29325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3836670" y="3998595"/>
            <a:ext cx="5307330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0" y="1066800"/>
            <a:ext cx="9144000" cy="5791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196" y="1499616"/>
            <a:ext cx="3186684" cy="59093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96" y="2185416"/>
            <a:ext cx="3186684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6" hasCustomPrompt="1"/>
          </p:nvPr>
        </p:nvSpPr>
        <p:spPr>
          <a:xfrm>
            <a:off x="3871451" y="1976285"/>
            <a:ext cx="4743864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93776" y="3968496"/>
            <a:ext cx="4978908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+mn-lt"/>
                <a:ea typeface="Georgia" panose="02040502050405020303" charset="0"/>
                <a:cs typeface="Georgia" panose="02040502050405020303" charset="0"/>
              </a:defRPr>
            </a:lvl1pPr>
          </a:lstStyle>
          <a:p>
            <a:pPr lvl="0"/>
            <a:r>
              <a:rPr lang="en-US" dirty="0"/>
              <a:t>Sub-topic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493776" y="1490472"/>
            <a:ext cx="4978908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Chương</a:t>
            </a:r>
            <a:r>
              <a:rPr lang="en-US" dirty="0"/>
              <a:t> 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558" y="216005"/>
            <a:ext cx="4488261" cy="1274467"/>
          </a:xfrm>
          <a:prstGeom prst="rect">
            <a:avLst/>
          </a:prstGeom>
        </p:spPr>
      </p:pic>
    </p:spTree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Divider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93776" y="1490663"/>
            <a:ext cx="4978908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3970337"/>
            <a:ext cx="4978908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+mn-lt"/>
                <a:ea typeface="Georgia" panose="02040502050405020303" charset="0"/>
                <a:cs typeface="Georgia" panose="02040502050405020303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9269" y="-53218"/>
            <a:ext cx="3588326" cy="1018925"/>
          </a:xfrm>
          <a:prstGeom prst="rect">
            <a:avLst/>
          </a:prstGeom>
        </p:spPr>
      </p:pic>
    </p:spTree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Divider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93776" y="1490663"/>
            <a:ext cx="4978908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3970337"/>
            <a:ext cx="4978908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tx1"/>
                </a:solidFill>
                <a:latin typeface="+mn-lt"/>
                <a:ea typeface="Georgia" panose="02040502050405020303" charset="0"/>
                <a:cs typeface="Georgia" panose="02040502050405020303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3013364" cy="85566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80527" y="255771"/>
            <a:ext cx="27693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en-US" sz="1800" b="1" i="0" kern="1200" dirty="0">
                <a:solidFill>
                  <a:srgbClr val="CC3300"/>
                </a:solidFill>
                <a:latin typeface="+mn-lt"/>
                <a:ea typeface="+mn-ea"/>
                <a:cs typeface="+mn-cs"/>
              </a:rPr>
              <a:t>KHOA ĐIỆN</a:t>
            </a:r>
            <a:endParaRPr lang="en-US" sz="1800" b="1" i="0" kern="1200" dirty="0">
              <a:solidFill>
                <a:srgbClr val="CC33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2" descr="No photo description available.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869" y="41566"/>
            <a:ext cx="605876" cy="80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281305"/>
            <a:ext cx="7086600" cy="59118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0" y="1011555"/>
            <a:ext cx="8086725" cy="476885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96" y="1499616"/>
            <a:ext cx="7886700" cy="5909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196" y="2185416"/>
            <a:ext cx="3375279" cy="39486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57650" y="2185416"/>
            <a:ext cx="3374136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96" y="1499616"/>
            <a:ext cx="7886700" cy="5909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25196" y="2185416"/>
            <a:ext cx="3854196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196" y="2593340"/>
            <a:ext cx="3855386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2185416"/>
            <a:ext cx="3854196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90800"/>
            <a:ext cx="3854196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8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196" y="2185416"/>
            <a:ext cx="78867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5203632" y="631977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53C135-CEC6-A548-8917-8F7FEB82358B}" type="slidenum">
              <a:rPr lang="en-US" b="1" smtClean="0"/>
            </a:fld>
            <a:endParaRPr lang="en-US" b="1" dirty="0"/>
          </a:p>
        </p:txBody>
      </p:sp>
      <p:sp>
        <p:nvSpPr>
          <p:cNvPr id="4" name="Footer Placeholder 4"/>
          <p:cNvSpPr txBox="1"/>
          <p:nvPr userDrawn="1"/>
        </p:nvSpPr>
        <p:spPr>
          <a:xfrm>
            <a:off x="425416" y="631977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1" dirty="0"/>
          </a:p>
        </p:txBody>
      </p:sp>
      <p:sp>
        <p:nvSpPr>
          <p:cNvPr id="2" name="Footer Placeholder 4"/>
          <p:cNvSpPr txBox="1"/>
          <p:nvPr userDrawn="1"/>
        </p:nvSpPr>
        <p:spPr>
          <a:xfrm>
            <a:off x="354772" y="632040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B53C135-CEC6-A548-8917-8F7FEB82358B}" type="datetime1">
              <a:rPr lang="en-US" b="1" dirty="0" smtClean="0"/>
            </a:fld>
            <a:endParaRPr lang="en-US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400" b="1" i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4.svg"/><Relationship Id="rId7" Type="http://schemas.openxmlformats.org/officeDocument/2006/relationships/image" Target="../media/image14.png"/><Relationship Id="rId6" Type="http://schemas.openxmlformats.org/officeDocument/2006/relationships/image" Target="../media/image3.svg"/><Relationship Id="rId5" Type="http://schemas.openxmlformats.org/officeDocument/2006/relationships/image" Target="../media/image13.png"/><Relationship Id="rId4" Type="http://schemas.openxmlformats.org/officeDocument/2006/relationships/image" Target="../media/image2.svg"/><Relationship Id="rId3" Type="http://schemas.openxmlformats.org/officeDocument/2006/relationships/image" Target="../media/image12.png"/><Relationship Id="rId2" Type="http://schemas.openxmlformats.org/officeDocument/2006/relationships/image" Target="../media/image1.sv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/>
          <p:nvPr/>
        </p:nvSpPr>
        <p:spPr>
          <a:xfrm>
            <a:off x="801687" y="3872321"/>
            <a:ext cx="73787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Speaker: Chi-Duong, Ngo(</a:t>
            </a:r>
            <a:r>
              <a:rPr lang="en-US" altLang="en-GB" sz="24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吳志陽)</a:t>
            </a:r>
            <a:endParaRPr lang="en-US" altLang="en-GB" sz="24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l"/>
            <a:r>
              <a:rPr lang="en-US" altLang="en-GB" sz="24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ID: M11128033</a:t>
            </a:r>
            <a:endParaRPr lang="en-US" altLang="en-GB" sz="2400" dirty="0">
              <a:solidFill>
                <a:schemeClr val="tx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" name="Slide Title"/>
          <p:cNvSpPr>
            <a:spLocks noGrp="1"/>
          </p:cNvSpPr>
          <p:nvPr/>
        </p:nvSpPr>
        <p:spPr>
          <a:xfrm>
            <a:off x="69850" y="1590675"/>
            <a:ext cx="8658860" cy="16313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1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 smtClean="0">
                <a:sym typeface="+mn-ea"/>
              </a:rPr>
              <a:t>The design system IoT broadcasting heavy rain warning using 4G/5G and LoRa Technology</a:t>
            </a:r>
            <a:endParaRPr lang="en-US" sz="3500" dirty="0" smtClean="0"/>
          </a:p>
        </p:txBody>
      </p:sp>
      <p:sp>
        <p:nvSpPr>
          <p:cNvPr id="2" name="Slide Title"/>
          <p:cNvSpPr>
            <a:spLocks noGrp="1"/>
          </p:cNvSpPr>
          <p:nvPr/>
        </p:nvSpPr>
        <p:spPr>
          <a:xfrm>
            <a:off x="1220470" y="1116965"/>
            <a:ext cx="6540500" cy="4737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1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Final For SOA</a:t>
            </a:r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765" y="1044575"/>
            <a:ext cx="5403850" cy="5568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4. Result</a:t>
            </a:r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813560" y="901700"/>
            <a:ext cx="1838960" cy="885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Import Library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478280" y="1493520"/>
            <a:ext cx="335280" cy="264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778885" y="901700"/>
            <a:ext cx="1838960" cy="885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url to HTTP Server - Firebase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>
            <a:off x="2788920" y="1786890"/>
            <a:ext cx="1909445" cy="6870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932805" y="1044575"/>
            <a:ext cx="1838960" cy="885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Initialize the UART parameter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478280" y="1757680"/>
            <a:ext cx="4454525" cy="1849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5932805" y="2160270"/>
            <a:ext cx="1838960" cy="885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Receive data from UART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/>
          <p:cNvCxnSpPr>
            <a:stCxn id="30" idx="1"/>
          </p:cNvCxnSpPr>
          <p:nvPr/>
        </p:nvCxnSpPr>
        <p:spPr>
          <a:xfrm flipH="1">
            <a:off x="2433320" y="2602865"/>
            <a:ext cx="3499485" cy="1602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5932805" y="4139565"/>
            <a:ext cx="1839595" cy="8826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  <a:sym typeface="+mn-ea"/>
              </a:rPr>
              <a:t>HTTP request with PUT method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839210" y="4540250"/>
            <a:ext cx="2093595" cy="2146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872480" y="5283835"/>
            <a:ext cx="1936115" cy="8845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Running with Threading 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3185160" y="5283200"/>
            <a:ext cx="2687320" cy="396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5933440" y="3164205"/>
            <a:ext cx="1838960" cy="885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Format to JSON data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4160520" y="3606800"/>
            <a:ext cx="1772920" cy="9334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788920" y="5923915"/>
            <a:ext cx="30835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4. Result</a:t>
            </a:r>
            <a:endParaRPr lang="en-US"/>
          </a:p>
        </p:txBody>
      </p:sp>
      <p:pic>
        <p:nvPicPr>
          <p:cNvPr id="19" name="Content Placeholder 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470" y="1044575"/>
            <a:ext cx="5795010" cy="552069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805" y="5527675"/>
            <a:ext cx="3096895" cy="103759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1813560" y="901700"/>
            <a:ext cx="1838960" cy="885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Import Library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478280" y="1493520"/>
            <a:ext cx="335280" cy="264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778885" y="901700"/>
            <a:ext cx="1838960" cy="885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url to HTTP Server - Firebase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>
            <a:off x="2788920" y="1786890"/>
            <a:ext cx="1909445" cy="6870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932805" y="1044575"/>
            <a:ext cx="1838960" cy="885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Initialize the UART parameter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128520" y="1757680"/>
            <a:ext cx="3804285" cy="16357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5932805" y="2007870"/>
            <a:ext cx="1838960" cy="885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HTTP request with GET method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433320" y="2473960"/>
            <a:ext cx="3439160" cy="17316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5932805" y="2995930"/>
            <a:ext cx="2489200" cy="885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Handling the data and send if the data &gt; warn data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4" name="Straight Arrow Connector 33"/>
          <p:cNvCxnSpPr>
            <a:stCxn id="33" idx="1"/>
          </p:cNvCxnSpPr>
          <p:nvPr/>
        </p:nvCxnSpPr>
        <p:spPr>
          <a:xfrm flipH="1">
            <a:off x="2493645" y="3438525"/>
            <a:ext cx="3439160" cy="15894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932805" y="4028440"/>
            <a:ext cx="2489200" cy="885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Running with Threading 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559685" y="4439285"/>
            <a:ext cx="3312795" cy="15894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</p:cNvCxnSpPr>
          <p:nvPr/>
        </p:nvCxnSpPr>
        <p:spPr>
          <a:xfrm>
            <a:off x="7177405" y="4913630"/>
            <a:ext cx="334645" cy="6140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" y="2606040"/>
            <a:ext cx="8909050" cy="591185"/>
          </a:xfrm>
        </p:spPr>
        <p:txBody>
          <a:bodyPr/>
          <a:lstStyle/>
          <a:p>
            <a:pPr algn="ctr"/>
            <a:r>
              <a:rPr lang="en-US" dirty="0"/>
              <a:t>DEMO Prototype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" y="2606040"/>
            <a:ext cx="8909050" cy="591185"/>
          </a:xfrm>
        </p:spPr>
        <p:txBody>
          <a:bodyPr/>
          <a:lstStyle/>
          <a:p>
            <a:pPr algn="ctr"/>
            <a:r>
              <a:rPr lang="en-US" dirty="0"/>
              <a:t>Thank for your listening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478155" y="1065530"/>
          <a:ext cx="7978775" cy="4714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1. Overview</a:t>
            </a:r>
            <a:br>
              <a:rPr lang="en-US"/>
            </a:br>
            <a:endParaRPr lang="en-US"/>
          </a:p>
        </p:txBody>
      </p:sp>
      <p:pic>
        <p:nvPicPr>
          <p:cNvPr id="100" name="Content Placeholder 9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655" y="960755"/>
            <a:ext cx="3902075" cy="26022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4156710" y="3822700"/>
            <a:ext cx="4499610" cy="24872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4376420" y="1638935"/>
            <a:ext cx="427990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500">
                <a:solidFill>
                  <a:schemeClr val="tx2">
                    <a:lumMod val="75000"/>
                  </a:schemeClr>
                </a:solidFill>
              </a:rPr>
              <a:t>Landside cause a lot of damage to people and property in VietNam </a:t>
            </a:r>
            <a:endParaRPr lang="en-US" sz="25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60655" y="3651250"/>
            <a:ext cx="367030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500">
                <a:solidFill>
                  <a:schemeClr val="tx2">
                    <a:lumMod val="75000"/>
                  </a:schemeClr>
                </a:solidFill>
              </a:rPr>
              <a:t>The one of main reason is the heavy rain during a long time </a:t>
            </a:r>
            <a:endParaRPr lang="en-US" sz="25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0" y="5268595"/>
            <a:ext cx="124904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500">
                <a:solidFill>
                  <a:srgbClr val="FF0000"/>
                </a:solidFill>
              </a:rPr>
              <a:t>Rainfall </a:t>
            </a:r>
            <a:endParaRPr lang="en-US" sz="2500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595120" y="4951095"/>
            <a:ext cx="24009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sym typeface="+mn-ea"/>
              </a:rPr>
              <a:t>50-100 mm/24h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661795" y="5744210"/>
            <a:ext cx="24009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sym typeface="+mn-ea"/>
              </a:rPr>
              <a:t>&gt;100 mm/24h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61110" y="5233670"/>
            <a:ext cx="321310" cy="116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74445" y="5638800"/>
            <a:ext cx="321310" cy="191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1. Overview</a:t>
            </a:r>
            <a:endParaRPr lang="en-US"/>
          </a:p>
        </p:txBody>
      </p:sp>
      <p:sp>
        <p:nvSpPr>
          <p:cNvPr id="7" name="Hộp Văn bản 27"/>
          <p:cNvSpPr txBox="1"/>
          <p:nvPr/>
        </p:nvSpPr>
        <p:spPr>
          <a:xfrm>
            <a:off x="3891836" y="1184929"/>
            <a:ext cx="670342" cy="36853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>
                <a:solidFill>
                  <a:schemeClr val="bg1"/>
                </a:solidFill>
                <a:latin typeface="UVN Nhan" panose="020B0502050508020304" pitchFamily="34" charset="0"/>
                <a:cs typeface="Times New Roman" panose="02020603050405020304" pitchFamily="18" charset="0"/>
              </a:rPr>
              <a:t>4G</a:t>
            </a:r>
            <a:endParaRPr lang="vi-VN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Hình chữ nhật: Góc Tròn 32"/>
          <p:cNvSpPr/>
          <p:nvPr/>
        </p:nvSpPr>
        <p:spPr>
          <a:xfrm>
            <a:off x="5262880" y="2315210"/>
            <a:ext cx="1894840" cy="921385"/>
          </a:xfrm>
          <a:prstGeom prst="roundRect">
            <a:avLst/>
          </a:prstGeom>
          <a:ln>
            <a:solidFill>
              <a:srgbClr val="00B0F0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vi-VN" sz="1000">
              <a:latin typeface="+mj-lt"/>
            </a:endParaRPr>
          </a:p>
        </p:txBody>
      </p:sp>
      <p:sp>
        <p:nvSpPr>
          <p:cNvPr id="10" name="Hình chữ nhật: Góc Tròn 31"/>
          <p:cNvSpPr/>
          <p:nvPr/>
        </p:nvSpPr>
        <p:spPr>
          <a:xfrm>
            <a:off x="1934210" y="2252345"/>
            <a:ext cx="1998980" cy="990600"/>
          </a:xfrm>
          <a:prstGeom prst="roundRect">
            <a:avLst/>
          </a:prstGeom>
          <a:ln>
            <a:solidFill>
              <a:srgbClr val="00B0F0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vi-VN" sz="1000">
              <a:latin typeface="+mj-lt"/>
            </a:endParaRPr>
          </a:p>
        </p:txBody>
      </p:sp>
      <p:sp>
        <p:nvSpPr>
          <p:cNvPr id="11" name="Hình chữ nhật 3"/>
          <p:cNvSpPr/>
          <p:nvPr/>
        </p:nvSpPr>
        <p:spPr>
          <a:xfrm>
            <a:off x="3082290" y="2432685"/>
            <a:ext cx="745490" cy="520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Rainfall</a:t>
            </a:r>
            <a:endParaRPr lang="en-US" sz="900" dirty="0" err="1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Datalogger</a:t>
            </a:r>
            <a:endParaRPr lang="en-US" sz="900" dirty="0" err="1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Đám mây 4"/>
          <p:cNvSpPr/>
          <p:nvPr/>
        </p:nvSpPr>
        <p:spPr>
          <a:xfrm>
            <a:off x="4086225" y="1127760"/>
            <a:ext cx="1003935" cy="70294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 dirty="0">
                <a:latin typeface="UVN Gio May Nhe" panose="020C0403020203020204" pitchFamily="34" charset="0"/>
                <a:cs typeface="Times New Roman" panose="02020603050405020304" pitchFamily="18" charset="0"/>
              </a:rPr>
              <a:t>Web Server</a:t>
            </a:r>
            <a:endParaRPr lang="vi-VN" sz="1000" dirty="0">
              <a:cs typeface="Times New Roman" panose="02020603050405020304" pitchFamily="18" charset="0"/>
            </a:endParaRPr>
          </a:p>
        </p:txBody>
      </p:sp>
      <p:sp>
        <p:nvSpPr>
          <p:cNvPr id="13" name="Lưu đồ: Thao tác Thủ công 5"/>
          <p:cNvSpPr/>
          <p:nvPr/>
        </p:nvSpPr>
        <p:spPr>
          <a:xfrm>
            <a:off x="2207895" y="2315210"/>
            <a:ext cx="319405" cy="234315"/>
          </a:xfrm>
          <a:prstGeom prst="flowChartManualOperat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vi-VN" sz="10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" name="Hình chữ nhật: Góc Trên Bị cắt 6"/>
          <p:cNvSpPr/>
          <p:nvPr/>
        </p:nvSpPr>
        <p:spPr>
          <a:xfrm>
            <a:off x="2169795" y="2549525"/>
            <a:ext cx="395605" cy="374650"/>
          </a:xfrm>
          <a:prstGeom prst="snip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vi-VN" sz="10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" name="Hộp Văn bản 7"/>
          <p:cNvSpPr txBox="1"/>
          <p:nvPr/>
        </p:nvSpPr>
        <p:spPr>
          <a:xfrm>
            <a:off x="1854835" y="2925445"/>
            <a:ext cx="10255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Rainfall sensor</a:t>
            </a:r>
            <a:endParaRPr lang="vi-VN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Đường kết nối Mũi tên Thẳng 9"/>
          <p:cNvCxnSpPr/>
          <p:nvPr/>
        </p:nvCxnSpPr>
        <p:spPr>
          <a:xfrm flipV="1">
            <a:off x="3675380" y="1783715"/>
            <a:ext cx="547370" cy="6089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ình chữ nhật 13"/>
          <p:cNvSpPr/>
          <p:nvPr/>
        </p:nvSpPr>
        <p:spPr>
          <a:xfrm>
            <a:off x="5408930" y="2468880"/>
            <a:ext cx="798195" cy="483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830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Broadcasting</a:t>
            </a:r>
            <a:endParaRPr lang="en-US" sz="830" dirty="0" err="1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30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Datalogger</a:t>
            </a:r>
            <a:endParaRPr lang="en-US" sz="830" dirty="0" err="1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Lưu đồ: Thao tác Thủ công 15"/>
          <p:cNvSpPr/>
          <p:nvPr/>
        </p:nvSpPr>
        <p:spPr>
          <a:xfrm rot="5400000">
            <a:off x="6627495" y="2597785"/>
            <a:ext cx="515620" cy="258445"/>
          </a:xfrm>
          <a:prstGeom prst="flowChartManualOperat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vi-VN" sz="10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3" name="Hình chữ nhật 16"/>
          <p:cNvSpPr/>
          <p:nvPr/>
        </p:nvSpPr>
        <p:spPr>
          <a:xfrm>
            <a:off x="6652260" y="2620645"/>
            <a:ext cx="100330" cy="187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vi-VN" sz="100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24" name="Đường kết nối Mũi tên Thẳng 18"/>
          <p:cNvCxnSpPr/>
          <p:nvPr/>
        </p:nvCxnSpPr>
        <p:spPr>
          <a:xfrm>
            <a:off x="4907280" y="1783715"/>
            <a:ext cx="593090" cy="6089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kết nối Mũi tên Thẳng 26"/>
          <p:cNvCxnSpPr>
            <a:stCxn id="11" idx="3"/>
            <a:endCxn id="17" idx="1"/>
          </p:cNvCxnSpPr>
          <p:nvPr/>
        </p:nvCxnSpPr>
        <p:spPr>
          <a:xfrm>
            <a:off x="3827780" y="2692400"/>
            <a:ext cx="1581150" cy="184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ộp Văn bản 27"/>
          <p:cNvSpPr txBox="1"/>
          <p:nvPr/>
        </p:nvSpPr>
        <p:spPr>
          <a:xfrm>
            <a:off x="4206875" y="2498725"/>
            <a:ext cx="8286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endParaRPr lang="en-US" sz="1000" err="1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Hộp Văn bản 28"/>
          <p:cNvSpPr txBox="1"/>
          <p:nvPr/>
        </p:nvSpPr>
        <p:spPr>
          <a:xfrm>
            <a:off x="3632835" y="1803400"/>
            <a:ext cx="5111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endParaRPr lang="vi-VN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Hộp Văn bản 29"/>
          <p:cNvSpPr txBox="1"/>
          <p:nvPr/>
        </p:nvSpPr>
        <p:spPr>
          <a:xfrm>
            <a:off x="5020310" y="1803400"/>
            <a:ext cx="7213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endParaRPr lang="vi-VN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Hộp Văn bản 33"/>
          <p:cNvSpPr txBox="1"/>
          <p:nvPr/>
        </p:nvSpPr>
        <p:spPr>
          <a:xfrm>
            <a:off x="2449195" y="3243580"/>
            <a:ext cx="9683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1000" b="1" dirty="0"/>
              <a:t>Rain station</a:t>
            </a:r>
            <a:endParaRPr lang="en-US" altLang="vi-VN" sz="1000" b="1" dirty="0"/>
          </a:p>
        </p:txBody>
      </p:sp>
      <p:sp>
        <p:nvSpPr>
          <p:cNvPr id="38" name="Hộp Văn bản 34"/>
          <p:cNvSpPr txBox="1"/>
          <p:nvPr/>
        </p:nvSpPr>
        <p:spPr>
          <a:xfrm>
            <a:off x="5233670" y="3238500"/>
            <a:ext cx="19532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vi-VN" sz="1000" b="1" dirty="0"/>
              <a:t>Broadcasting station</a:t>
            </a:r>
            <a:endParaRPr lang="en-US" altLang="vi-VN" sz="1000" b="1" dirty="0"/>
          </a:p>
        </p:txBody>
      </p:sp>
      <p:cxnSp>
        <p:nvCxnSpPr>
          <p:cNvPr id="42" name="Đường kết nối Mũi tên Thẳng 36"/>
          <p:cNvCxnSpPr>
            <a:stCxn id="17" idx="3"/>
            <a:endCxn id="23" idx="1"/>
          </p:cNvCxnSpPr>
          <p:nvPr/>
        </p:nvCxnSpPr>
        <p:spPr>
          <a:xfrm>
            <a:off x="6207125" y="2710815"/>
            <a:ext cx="445135" cy="3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Đường kết nối Mũi tên Thẳng 38"/>
          <p:cNvCxnSpPr/>
          <p:nvPr/>
        </p:nvCxnSpPr>
        <p:spPr>
          <a:xfrm>
            <a:off x="2573020" y="2678430"/>
            <a:ext cx="5092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Đường kết nối: Cong 42"/>
          <p:cNvCxnSpPr>
            <a:endCxn id="12" idx="0"/>
          </p:cNvCxnSpPr>
          <p:nvPr/>
        </p:nvCxnSpPr>
        <p:spPr>
          <a:xfrm rot="10800000" flipV="1">
            <a:off x="5088890" y="1111250"/>
            <a:ext cx="502920" cy="3683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Đồ họa 52" descr="Open folder outline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020310" y="2042795"/>
            <a:ext cx="184150" cy="189230"/>
          </a:xfrm>
          <a:prstGeom prst="rect">
            <a:avLst/>
          </a:prstGeom>
        </p:spPr>
      </p:pic>
      <p:pic>
        <p:nvPicPr>
          <p:cNvPr id="49" name="Đồ họa 54" descr="Binary outlin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0180" y="2038350"/>
            <a:ext cx="163830" cy="168275"/>
          </a:xfrm>
          <a:prstGeom prst="rect">
            <a:avLst/>
          </a:prstGeom>
        </p:spPr>
      </p:pic>
      <p:pic>
        <p:nvPicPr>
          <p:cNvPr id="51" name="Đồ họa 58" descr="Speech outlin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59910" y="2458085"/>
            <a:ext cx="165100" cy="169545"/>
          </a:xfrm>
          <a:prstGeom prst="rect">
            <a:avLst/>
          </a:prstGeom>
        </p:spPr>
      </p:pic>
      <p:sp>
        <p:nvSpPr>
          <p:cNvPr id="52" name="Hộp Văn bản 30"/>
          <p:cNvSpPr txBox="1"/>
          <p:nvPr/>
        </p:nvSpPr>
        <p:spPr>
          <a:xfrm>
            <a:off x="6193790" y="2954020"/>
            <a:ext cx="9937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Loudspeadker</a:t>
            </a:r>
            <a:endParaRPr lang="vi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Đồ họa 68" descr="Male profile outlin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16685" y="1010920"/>
            <a:ext cx="753110" cy="753110"/>
          </a:xfrm>
          <a:prstGeom prst="rect">
            <a:avLst/>
          </a:prstGeom>
        </p:spPr>
      </p:pic>
      <p:pic>
        <p:nvPicPr>
          <p:cNvPr id="53" name="Đồ họa 68" descr="Male profile outlin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8685" y="1122045"/>
            <a:ext cx="701675" cy="701675"/>
          </a:xfrm>
          <a:prstGeom prst="rect">
            <a:avLst/>
          </a:prstGeom>
        </p:spPr>
      </p:pic>
      <p:cxnSp>
        <p:nvCxnSpPr>
          <p:cNvPr id="70" name="Đường kết nối: Cong 69"/>
          <p:cNvCxnSpPr/>
          <p:nvPr/>
        </p:nvCxnSpPr>
        <p:spPr>
          <a:xfrm rot="16200000" flipV="1">
            <a:off x="2224868" y="1079501"/>
            <a:ext cx="966038" cy="1469619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Đường kết nối: Cong 70"/>
          <p:cNvCxnSpPr/>
          <p:nvPr/>
        </p:nvCxnSpPr>
        <p:spPr>
          <a:xfrm rot="5400000" flipH="1" flipV="1">
            <a:off x="6246862" y="1232753"/>
            <a:ext cx="1028376" cy="1362398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Hộp Văn bản 67"/>
          <p:cNvSpPr txBox="1"/>
          <p:nvPr/>
        </p:nvSpPr>
        <p:spPr>
          <a:xfrm rot="1578485">
            <a:off x="2723689" y="1321215"/>
            <a:ext cx="68580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SMS</a:t>
            </a:r>
            <a:endParaRPr lang="vi-VN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Hộp Văn bản 67"/>
          <p:cNvSpPr txBox="1"/>
          <p:nvPr/>
        </p:nvSpPr>
        <p:spPr>
          <a:xfrm rot="20238484">
            <a:off x="6512734" y="1205010"/>
            <a:ext cx="68580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SMS</a:t>
            </a:r>
            <a:endParaRPr lang="vi-VN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Hộp Văn bản 33"/>
          <p:cNvSpPr txBox="1"/>
          <p:nvPr/>
        </p:nvSpPr>
        <p:spPr>
          <a:xfrm>
            <a:off x="2507615" y="2451735"/>
            <a:ext cx="6089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vi-VN" sz="1000" b="1" dirty="0"/>
              <a:t>UART</a:t>
            </a:r>
            <a:endParaRPr lang="en-US" altLang="vi-VN" sz="1000" b="1" dirty="0"/>
          </a:p>
        </p:txBody>
      </p:sp>
      <p:sp>
        <p:nvSpPr>
          <p:cNvPr id="62" name="Hộp Văn bản 33"/>
          <p:cNvSpPr txBox="1"/>
          <p:nvPr/>
        </p:nvSpPr>
        <p:spPr>
          <a:xfrm>
            <a:off x="1308761" y="1824129"/>
            <a:ext cx="968449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vi-VN" sz="1000" b="1" dirty="0"/>
              <a:t>Staff</a:t>
            </a:r>
            <a:endParaRPr lang="en-US" altLang="vi-VN" sz="1000" b="1" dirty="0"/>
          </a:p>
        </p:txBody>
      </p:sp>
      <p:sp>
        <p:nvSpPr>
          <p:cNvPr id="63" name="Hộp Văn bản 33"/>
          <p:cNvSpPr txBox="1"/>
          <p:nvPr/>
        </p:nvSpPr>
        <p:spPr>
          <a:xfrm>
            <a:off x="7186956" y="1869214"/>
            <a:ext cx="968449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vi-VN" sz="1000" b="1" dirty="0"/>
              <a:t>Staff</a:t>
            </a:r>
            <a:endParaRPr lang="en-US" altLang="vi-VN" sz="1000" b="1" dirty="0"/>
          </a:p>
        </p:txBody>
      </p:sp>
      <p:grpSp>
        <p:nvGrpSpPr>
          <p:cNvPr id="65" name="Nhóm 5"/>
          <p:cNvGrpSpPr/>
          <p:nvPr/>
        </p:nvGrpSpPr>
        <p:grpSpPr>
          <a:xfrm>
            <a:off x="177527" y="3395936"/>
            <a:ext cx="4201975" cy="2782570"/>
            <a:chOff x="32747" y="2926036"/>
            <a:chExt cx="4201975" cy="2782570"/>
          </a:xfrm>
        </p:grpSpPr>
        <p:sp>
          <p:nvSpPr>
            <p:cNvPr id="66" name="Hình chữ nhật: Góc Tròn 53"/>
            <p:cNvSpPr/>
            <p:nvPr/>
          </p:nvSpPr>
          <p:spPr>
            <a:xfrm>
              <a:off x="783771" y="3243553"/>
              <a:ext cx="3430815" cy="211176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vi-VN" sz="1100"/>
            </a:p>
          </p:txBody>
        </p:sp>
        <p:cxnSp>
          <p:nvCxnSpPr>
            <p:cNvPr id="67" name="Đường nối Thẳng 9"/>
            <p:cNvCxnSpPr/>
            <p:nvPr/>
          </p:nvCxnSpPr>
          <p:spPr>
            <a:xfrm>
              <a:off x="669497" y="3674999"/>
              <a:ext cx="44414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Đường nối Thẳng 12"/>
            <p:cNvCxnSpPr/>
            <p:nvPr/>
          </p:nvCxnSpPr>
          <p:spPr>
            <a:xfrm>
              <a:off x="669497" y="3927136"/>
              <a:ext cx="44414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Hộp Văn bản 13"/>
            <p:cNvSpPr txBox="1"/>
            <p:nvPr/>
          </p:nvSpPr>
          <p:spPr>
            <a:xfrm>
              <a:off x="439144" y="3446264"/>
              <a:ext cx="443035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p>
              <a:r>
                <a:rPr lang="en-US" sz="1100">
                  <a:solidFill>
                    <a:schemeClr val="tx1">
                      <a:lumMod val="50000"/>
                    </a:schemeClr>
                  </a:solidFill>
                  <a:latin typeface="UVN Nhan" panose="020B0502050508020304" pitchFamily="34" charset="0"/>
                </a:rPr>
                <a:t>AC</a:t>
              </a:r>
              <a:endParaRPr lang="en-US" sz="1100">
                <a:solidFill>
                  <a:schemeClr val="tx1">
                    <a:lumMod val="50000"/>
                  </a:schemeClr>
                </a:solidFill>
                <a:latin typeface="UVN Nhan" panose="020B0502050508020304" pitchFamily="34" charset="0"/>
              </a:endParaRPr>
            </a:p>
          </p:txBody>
        </p:sp>
        <p:sp>
          <p:nvSpPr>
            <p:cNvPr id="74" name="Hộp Văn bản 14"/>
            <p:cNvSpPr txBox="1"/>
            <p:nvPr/>
          </p:nvSpPr>
          <p:spPr>
            <a:xfrm>
              <a:off x="422547" y="3691420"/>
              <a:ext cx="488297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p>
              <a:r>
                <a:rPr lang="en-US" sz="1100">
                  <a:solidFill>
                    <a:schemeClr val="tx1">
                      <a:lumMod val="50000"/>
                    </a:schemeClr>
                  </a:solidFill>
                  <a:latin typeface="UVN Nhan" panose="020B0502050508020304" pitchFamily="34" charset="0"/>
                </a:rPr>
                <a:t>BAT</a:t>
              </a:r>
              <a:endParaRPr lang="en-US" sz="1100">
                <a:solidFill>
                  <a:schemeClr val="tx1">
                    <a:lumMod val="50000"/>
                  </a:schemeClr>
                </a:solidFill>
                <a:latin typeface="UVN Nhan" panose="020B0502050508020304" pitchFamily="34" charset="0"/>
              </a:endParaRPr>
            </a:p>
          </p:txBody>
        </p:sp>
        <p:sp>
          <p:nvSpPr>
            <p:cNvPr id="75" name="Hộp Văn bản 43"/>
            <p:cNvSpPr txBox="1"/>
            <p:nvPr/>
          </p:nvSpPr>
          <p:spPr>
            <a:xfrm>
              <a:off x="3237772" y="5448060"/>
              <a:ext cx="996950" cy="2603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p>
              <a:r>
                <a:rPr lang="en-US" sz="1100" dirty="0" err="1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Antena</a:t>
              </a:r>
              <a:r>
                <a:rPr lang="en-US" sz="11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100" dirty="0" err="1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LoRa</a:t>
              </a:r>
              <a:endParaRPr lang="en-US" sz="1100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Hộp Văn bản 44"/>
            <p:cNvSpPr txBox="1"/>
            <p:nvPr/>
          </p:nvSpPr>
          <p:spPr>
            <a:xfrm>
              <a:off x="3262085" y="2926036"/>
              <a:ext cx="906718" cy="2603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p>
              <a:r>
                <a:rPr lang="en-US" sz="1100" err="1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Antena</a:t>
              </a:r>
              <a:r>
                <a:rPr lang="en-US" sz="110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4G</a:t>
              </a:r>
              <a:endParaRPr lang="en-US" sz="11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Hình chữ nhật: Góc Tròn 46"/>
            <p:cNvSpPr/>
            <p:nvPr/>
          </p:nvSpPr>
          <p:spPr>
            <a:xfrm>
              <a:off x="1113646" y="3527919"/>
              <a:ext cx="865623" cy="546296"/>
            </a:xfrm>
            <a:prstGeom prst="roundRect">
              <a:avLst/>
            </a:prstGeom>
            <a:solidFill>
              <a:srgbClr val="D3EEFC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100" dirty="0" err="1">
                  <a:solidFill>
                    <a:srgbClr val="000000"/>
                  </a:solidFill>
                  <a:latin typeface="UVN Nhan" panose="020B0502050508020304" pitchFamily="34" charset="0"/>
                </a:rPr>
                <a:t>Power converter</a:t>
              </a:r>
              <a:endParaRPr lang="en-US" sz="1100" dirty="0">
                <a:solidFill>
                  <a:srgbClr val="000000"/>
                </a:solidFill>
                <a:latin typeface="UVN Nhan" panose="020B0502050508020304" pitchFamily="34" charset="0"/>
              </a:endParaRPr>
            </a:p>
          </p:txBody>
        </p:sp>
        <p:sp>
          <p:nvSpPr>
            <p:cNvPr id="78" name="Hình chữ nhật: Góc Tròn 47"/>
            <p:cNvSpPr/>
            <p:nvPr/>
          </p:nvSpPr>
          <p:spPr>
            <a:xfrm>
              <a:off x="3296735" y="3527919"/>
              <a:ext cx="843278" cy="546296"/>
            </a:xfrm>
            <a:prstGeom prst="roundRect">
              <a:avLst/>
            </a:prstGeom>
            <a:solidFill>
              <a:srgbClr val="D3EEFC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100" i="0" err="1">
                  <a:solidFill>
                    <a:srgbClr val="000000"/>
                  </a:solidFill>
                  <a:effectLst/>
                  <a:latin typeface="UVN Nhan" panose="020B0502050508020304" pitchFamily="34" charset="0"/>
                </a:rPr>
                <a:t>4G/5G module</a:t>
              </a:r>
              <a:endParaRPr lang="vi-VN" sz="1100"/>
            </a:p>
          </p:txBody>
        </p:sp>
        <p:sp>
          <p:nvSpPr>
            <p:cNvPr id="79" name="Hình chữ nhật: Góc Tròn 48"/>
            <p:cNvSpPr/>
            <p:nvPr/>
          </p:nvSpPr>
          <p:spPr>
            <a:xfrm>
              <a:off x="1113646" y="4607578"/>
              <a:ext cx="757395" cy="546296"/>
            </a:xfrm>
            <a:prstGeom prst="roundRect">
              <a:avLst/>
            </a:prstGeom>
            <a:solidFill>
              <a:srgbClr val="D3EEFC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10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SD Card</a:t>
              </a:r>
              <a:endParaRPr lang="en-US" sz="11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Hình chữ nhật: Góc Tròn 49"/>
            <p:cNvSpPr/>
            <p:nvPr/>
          </p:nvSpPr>
          <p:spPr>
            <a:xfrm>
              <a:off x="3274079" y="4607578"/>
              <a:ext cx="935649" cy="546296"/>
            </a:xfrm>
            <a:prstGeom prst="roundRect">
              <a:avLst/>
            </a:prstGeom>
            <a:solidFill>
              <a:srgbClr val="D3EEFC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100" err="1">
                  <a:solidFill>
                    <a:srgbClr val="000000"/>
                  </a:solidFill>
                  <a:latin typeface="UVN Nhan" panose="020B0502050508020304" pitchFamily="34" charset="0"/>
                </a:rPr>
                <a:t>LoRa module</a:t>
              </a:r>
              <a:endParaRPr lang="vi-VN" sz="1100"/>
            </a:p>
          </p:txBody>
        </p:sp>
        <p:sp>
          <p:nvSpPr>
            <p:cNvPr id="81" name="Hình chữ nhật: Góc Tròn 50"/>
            <p:cNvSpPr/>
            <p:nvPr/>
          </p:nvSpPr>
          <p:spPr>
            <a:xfrm>
              <a:off x="2205190" y="4074215"/>
              <a:ext cx="757395" cy="546296"/>
            </a:xfrm>
            <a:prstGeom prst="roundRect">
              <a:avLst/>
            </a:prstGeom>
            <a:solidFill>
              <a:srgbClr val="D3EEFC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100" i="0" err="1">
                  <a:solidFill>
                    <a:srgbClr val="000000"/>
                  </a:solidFill>
                  <a:effectLst/>
                  <a:latin typeface="UVN Nhan" panose="020B0502050508020304" pitchFamily="34" charset="0"/>
                </a:rPr>
                <a:t>Control unit</a:t>
              </a:r>
              <a:endParaRPr lang="vi-VN" sz="1100">
                <a:solidFill>
                  <a:schemeClr val="tx1"/>
                </a:solidFill>
              </a:endParaRPr>
            </a:p>
          </p:txBody>
        </p:sp>
        <p:cxnSp>
          <p:nvCxnSpPr>
            <p:cNvPr id="82" name="Đường kết nối Mũi tên Thẳng 58"/>
            <p:cNvCxnSpPr>
              <a:endCxn id="81" idx="0"/>
            </p:cNvCxnSpPr>
            <p:nvPr/>
          </p:nvCxnSpPr>
          <p:spPr>
            <a:xfrm>
              <a:off x="2583887" y="3801066"/>
              <a:ext cx="0" cy="2731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Đường kết nối: Mũi tên Gấp khúc 60"/>
            <p:cNvCxnSpPr>
              <a:stCxn id="79" idx="3"/>
              <a:endCxn id="81" idx="2"/>
            </p:cNvCxnSpPr>
            <p:nvPr/>
          </p:nvCxnSpPr>
          <p:spPr>
            <a:xfrm flipV="1">
              <a:off x="1871041" y="4620511"/>
              <a:ext cx="712847" cy="260215"/>
            </a:xfrm>
            <a:prstGeom prst="bentConnector2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Đường kết nối: Mũi tên Gấp khúc 62"/>
            <p:cNvCxnSpPr>
              <a:endCxn id="78" idx="2"/>
            </p:cNvCxnSpPr>
            <p:nvPr/>
          </p:nvCxnSpPr>
          <p:spPr>
            <a:xfrm flipV="1">
              <a:off x="2962585" y="4074215"/>
              <a:ext cx="755789" cy="147082"/>
            </a:xfrm>
            <a:prstGeom prst="bentConnector2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Đường kết nối: Mũi tên Gấp khúc 64"/>
            <p:cNvCxnSpPr>
              <a:endCxn id="80" idx="0"/>
            </p:cNvCxnSpPr>
            <p:nvPr/>
          </p:nvCxnSpPr>
          <p:spPr>
            <a:xfrm>
              <a:off x="2972103" y="4469711"/>
              <a:ext cx="769801" cy="137866"/>
            </a:xfrm>
            <a:prstGeom prst="bentConnector2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Đường nối Thẳng 66"/>
            <p:cNvCxnSpPr>
              <a:stCxn id="80" idx="2"/>
              <a:endCxn id="75" idx="0"/>
            </p:cNvCxnSpPr>
            <p:nvPr/>
          </p:nvCxnSpPr>
          <p:spPr>
            <a:xfrm flipH="1">
              <a:off x="3736189" y="5153874"/>
              <a:ext cx="5715" cy="29464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Đường nối Thẳng 68"/>
            <p:cNvCxnSpPr>
              <a:stCxn id="78" idx="0"/>
              <a:endCxn id="76" idx="2"/>
            </p:cNvCxnSpPr>
            <p:nvPr/>
          </p:nvCxnSpPr>
          <p:spPr>
            <a:xfrm flipH="1" flipV="1">
              <a:off x="3715199" y="3186289"/>
              <a:ext cx="3175" cy="3416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Hình chữ nhật: Góc Tròn 70"/>
            <p:cNvSpPr/>
            <p:nvPr/>
          </p:nvSpPr>
          <p:spPr>
            <a:xfrm>
              <a:off x="32747" y="4074215"/>
              <a:ext cx="842524" cy="528110"/>
            </a:xfrm>
            <a:prstGeom prst="roundRect">
              <a:avLst/>
            </a:prstGeom>
            <a:solidFill>
              <a:srgbClr val="D3EEFC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en-US" sz="1100" i="0" err="1">
                  <a:solidFill>
                    <a:srgbClr val="000000"/>
                  </a:solidFill>
                  <a:effectLst/>
                  <a:latin typeface="UVN Nhan" panose="020B0502050508020304" pitchFamily="34" charset="0"/>
                </a:rPr>
                <a:t>Rainfall sensor</a:t>
              </a:r>
              <a:endParaRPr lang="vi-VN" sz="1100">
                <a:solidFill>
                  <a:schemeClr val="tx1"/>
                </a:solidFill>
              </a:endParaRPr>
            </a:p>
          </p:txBody>
        </p:sp>
        <p:cxnSp>
          <p:nvCxnSpPr>
            <p:cNvPr id="89" name="Đường kết nối Mũi tên Thẳng 72"/>
            <p:cNvCxnSpPr>
              <a:stCxn id="88" idx="3"/>
            </p:cNvCxnSpPr>
            <p:nvPr/>
          </p:nvCxnSpPr>
          <p:spPr>
            <a:xfrm>
              <a:off x="875271" y="4338270"/>
              <a:ext cx="1329919" cy="90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Hộp Văn bản 75"/>
            <p:cNvSpPr txBox="1"/>
            <p:nvPr/>
          </p:nvSpPr>
          <p:spPr>
            <a:xfrm>
              <a:off x="1871072" y="5448256"/>
              <a:ext cx="1492885" cy="2603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p>
              <a:r>
                <a:rPr lang="en-US" sz="1100" err="1">
                  <a:solidFill>
                    <a:srgbClr val="FF0000"/>
                  </a:solidFill>
                  <a:latin typeface="UVN Nhan" panose="020B0502050508020304" pitchFamily="34" charset="0"/>
                </a:rPr>
                <a:t>Rainfall datalogger</a:t>
              </a:r>
              <a:endParaRPr lang="en-US" sz="1100" err="1">
                <a:solidFill>
                  <a:srgbClr val="FF0000"/>
                </a:solidFill>
                <a:latin typeface="UVN Nhan" panose="020B0502050508020304" pitchFamily="34" charset="0"/>
              </a:endParaRPr>
            </a:p>
          </p:txBody>
        </p:sp>
        <p:cxnSp>
          <p:nvCxnSpPr>
            <p:cNvPr id="91" name="Đường kết nối Mũi tên Thẳng 78"/>
            <p:cNvCxnSpPr>
              <a:stCxn id="77" idx="3"/>
            </p:cNvCxnSpPr>
            <p:nvPr/>
          </p:nvCxnSpPr>
          <p:spPr>
            <a:xfrm>
              <a:off x="1979269" y="3801067"/>
              <a:ext cx="1317466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Nhóm 6"/>
          <p:cNvGrpSpPr/>
          <p:nvPr/>
        </p:nvGrpSpPr>
        <p:grpSpPr>
          <a:xfrm>
            <a:off x="4634420" y="3395817"/>
            <a:ext cx="4442406" cy="2799746"/>
            <a:chOff x="4819205" y="2985607"/>
            <a:chExt cx="4442406" cy="2799746"/>
          </a:xfrm>
        </p:grpSpPr>
        <p:sp>
          <p:nvSpPr>
            <p:cNvPr id="93" name="Hình chữ nhật: Góc Tròn 53"/>
            <p:cNvSpPr/>
            <p:nvPr/>
          </p:nvSpPr>
          <p:spPr>
            <a:xfrm>
              <a:off x="5212924" y="3317160"/>
              <a:ext cx="3204830" cy="20614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100"/>
            </a:p>
          </p:txBody>
        </p:sp>
        <p:cxnSp>
          <p:nvCxnSpPr>
            <p:cNvPr id="94" name="Đường nối Thẳng 9"/>
            <p:cNvCxnSpPr/>
            <p:nvPr/>
          </p:nvCxnSpPr>
          <p:spPr>
            <a:xfrm>
              <a:off x="4891711" y="3569264"/>
              <a:ext cx="4443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Đường nối Thẳng 12"/>
            <p:cNvCxnSpPr/>
            <p:nvPr/>
          </p:nvCxnSpPr>
          <p:spPr>
            <a:xfrm>
              <a:off x="4891711" y="3772096"/>
              <a:ext cx="4443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Hộp Văn bản 13"/>
            <p:cNvSpPr txBox="1"/>
            <p:nvPr/>
          </p:nvSpPr>
          <p:spPr>
            <a:xfrm>
              <a:off x="4819205" y="3307764"/>
              <a:ext cx="393719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tx1">
                      <a:lumMod val="50000"/>
                    </a:schemeClr>
                  </a:solidFill>
                  <a:latin typeface="UVN Nhan" panose="020B0502050508020304" pitchFamily="34" charset="0"/>
                </a:rPr>
                <a:t>AC</a:t>
              </a:r>
              <a:endParaRPr lang="en-US" sz="1100">
                <a:solidFill>
                  <a:schemeClr val="tx1">
                    <a:lumMod val="50000"/>
                  </a:schemeClr>
                </a:solidFill>
                <a:latin typeface="UVN Nhan" panose="020B0502050508020304" pitchFamily="34" charset="0"/>
              </a:endParaRPr>
            </a:p>
          </p:txBody>
        </p:sp>
        <p:sp>
          <p:nvSpPr>
            <p:cNvPr id="97" name="Hộp Văn bản 14"/>
            <p:cNvSpPr txBox="1"/>
            <p:nvPr/>
          </p:nvSpPr>
          <p:spPr>
            <a:xfrm>
              <a:off x="4821945" y="3548699"/>
              <a:ext cx="503249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tx1">
                      <a:lumMod val="50000"/>
                    </a:schemeClr>
                  </a:solidFill>
                  <a:latin typeface="UVN Nhan" panose="020B0502050508020304" pitchFamily="34" charset="0"/>
                </a:rPr>
                <a:t>BAT</a:t>
              </a:r>
              <a:endParaRPr lang="en-US" sz="1100">
                <a:solidFill>
                  <a:schemeClr val="tx1">
                    <a:lumMod val="50000"/>
                  </a:schemeClr>
                </a:solidFill>
                <a:latin typeface="UVN Nhan" panose="020B0502050508020304" pitchFamily="34" charset="0"/>
              </a:endParaRPr>
            </a:p>
          </p:txBody>
        </p:sp>
        <p:sp>
          <p:nvSpPr>
            <p:cNvPr id="98" name="Hộp Văn bản 43"/>
            <p:cNvSpPr txBox="1"/>
            <p:nvPr/>
          </p:nvSpPr>
          <p:spPr>
            <a:xfrm>
              <a:off x="8618486" y="4366939"/>
              <a:ext cx="643125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err="1">
                  <a:solidFill>
                    <a:schemeClr val="tx1">
                      <a:lumMod val="50000"/>
                    </a:schemeClr>
                  </a:solidFill>
                  <a:latin typeface="UVN Nhan" panose="020B0502050508020304" pitchFamily="34" charset="0"/>
                </a:rPr>
                <a:t>Antena</a:t>
              </a:r>
              <a:r>
                <a:rPr lang="en-US" sz="1100">
                  <a:solidFill>
                    <a:schemeClr val="tx1">
                      <a:lumMod val="50000"/>
                    </a:schemeClr>
                  </a:solidFill>
                  <a:latin typeface="UVN Nhan" panose="020B0502050508020304" pitchFamily="34" charset="0"/>
                </a:rPr>
                <a:t> </a:t>
              </a:r>
              <a:endParaRPr lang="en-US" sz="1100">
                <a:solidFill>
                  <a:schemeClr val="tx1">
                    <a:lumMod val="50000"/>
                  </a:schemeClr>
                </a:solidFill>
                <a:latin typeface="UVN Nhan" panose="020B0502050508020304" pitchFamily="34" charset="0"/>
              </a:endParaRPr>
            </a:p>
            <a:p>
              <a:r>
                <a:rPr lang="en-US" sz="1100" err="1">
                  <a:solidFill>
                    <a:schemeClr val="tx1">
                      <a:lumMod val="50000"/>
                    </a:schemeClr>
                  </a:solidFill>
                  <a:latin typeface="UVN Nhan" panose="020B0502050508020304" pitchFamily="34" charset="0"/>
                </a:rPr>
                <a:t>LoRa</a:t>
              </a:r>
              <a:endParaRPr lang="en-US" sz="1100" err="1">
                <a:solidFill>
                  <a:schemeClr val="tx1">
                    <a:lumMod val="50000"/>
                  </a:schemeClr>
                </a:solidFill>
                <a:latin typeface="UVN Nhan" panose="020B0502050508020304" pitchFamily="34" charset="0"/>
              </a:endParaRPr>
            </a:p>
          </p:txBody>
        </p:sp>
        <p:sp>
          <p:nvSpPr>
            <p:cNvPr id="99" name="Hộp Văn bản 44"/>
            <p:cNvSpPr txBox="1"/>
            <p:nvPr/>
          </p:nvSpPr>
          <p:spPr>
            <a:xfrm>
              <a:off x="7406096" y="2985607"/>
              <a:ext cx="849630" cy="2603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err="1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Antena</a:t>
              </a:r>
              <a:r>
                <a:rPr lang="en-US" sz="110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4G</a:t>
              </a:r>
              <a:endParaRPr lang="en-US" sz="11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Hình chữ nhật: Góc Tròn 46"/>
            <p:cNvSpPr/>
            <p:nvPr/>
          </p:nvSpPr>
          <p:spPr>
            <a:xfrm>
              <a:off x="5336033" y="3450944"/>
              <a:ext cx="904972" cy="439469"/>
            </a:xfrm>
            <a:prstGeom prst="roundRect">
              <a:avLst/>
            </a:prstGeom>
            <a:solidFill>
              <a:srgbClr val="D3EEFC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err="1">
                  <a:solidFill>
                    <a:srgbClr val="000000"/>
                  </a:solidFill>
                  <a:latin typeface="UVN Nhan" panose="020B0502050508020304" pitchFamily="34" charset="0"/>
                </a:rPr>
                <a:t>Power converter</a:t>
              </a:r>
              <a:endParaRPr lang="en-US" sz="1100">
                <a:solidFill>
                  <a:srgbClr val="000000"/>
                </a:solidFill>
                <a:latin typeface="UVN Nhan" panose="020B0502050508020304" pitchFamily="34" charset="0"/>
              </a:endParaRPr>
            </a:p>
          </p:txBody>
        </p:sp>
        <p:sp>
          <p:nvSpPr>
            <p:cNvPr id="101" name="Hình chữ nhật: Góc Tròn 47"/>
            <p:cNvSpPr/>
            <p:nvPr/>
          </p:nvSpPr>
          <p:spPr>
            <a:xfrm>
              <a:off x="7316455" y="3448710"/>
              <a:ext cx="1028616" cy="439469"/>
            </a:xfrm>
            <a:prstGeom prst="roundRect">
              <a:avLst/>
            </a:prstGeom>
            <a:solidFill>
              <a:srgbClr val="D3EEFC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0" err="1">
                  <a:solidFill>
                    <a:srgbClr val="000000"/>
                  </a:solidFill>
                  <a:effectLst/>
                  <a:latin typeface="UVN Nhan" panose="020B0502050508020304" pitchFamily="34" charset="0"/>
                </a:rPr>
                <a:t>4G/5G module</a:t>
              </a:r>
              <a:endParaRPr lang="vi-VN" sz="1100"/>
            </a:p>
          </p:txBody>
        </p:sp>
        <p:sp>
          <p:nvSpPr>
            <p:cNvPr id="102" name="Hình chữ nhật: Góc Tròn 48"/>
            <p:cNvSpPr/>
            <p:nvPr/>
          </p:nvSpPr>
          <p:spPr>
            <a:xfrm>
              <a:off x="5328048" y="4194111"/>
              <a:ext cx="1000771" cy="439469"/>
            </a:xfrm>
            <a:prstGeom prst="roundRect">
              <a:avLst/>
            </a:prstGeom>
            <a:solidFill>
              <a:srgbClr val="D3EEFC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Temperature and humidity</a:t>
              </a:r>
              <a:endParaRPr lang="vi-VN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Hình chữ nhật: Góc Tròn 49"/>
            <p:cNvSpPr/>
            <p:nvPr/>
          </p:nvSpPr>
          <p:spPr>
            <a:xfrm>
              <a:off x="7373165" y="4355471"/>
              <a:ext cx="977889" cy="439469"/>
            </a:xfrm>
            <a:prstGeom prst="roundRect">
              <a:avLst/>
            </a:prstGeom>
            <a:solidFill>
              <a:srgbClr val="D3EEFC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0" err="1">
                  <a:solidFill>
                    <a:srgbClr val="000000"/>
                  </a:solidFill>
                  <a:effectLst/>
                  <a:latin typeface="UVN Nhan" panose="020B0502050508020304" pitchFamily="34" charset="0"/>
                </a:rPr>
                <a:t>LoRa module</a:t>
              </a:r>
              <a:endParaRPr lang="vi-VN" sz="1100"/>
            </a:p>
          </p:txBody>
        </p:sp>
        <p:sp>
          <p:nvSpPr>
            <p:cNvPr id="104" name="Hình chữ nhật: Góc Tròn 50"/>
            <p:cNvSpPr/>
            <p:nvPr/>
          </p:nvSpPr>
          <p:spPr>
            <a:xfrm>
              <a:off x="6371846" y="3891102"/>
              <a:ext cx="901582" cy="439469"/>
            </a:xfrm>
            <a:prstGeom prst="roundRect">
              <a:avLst/>
            </a:prstGeom>
            <a:solidFill>
              <a:srgbClr val="D3EEFC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0" err="1">
                  <a:solidFill>
                    <a:srgbClr val="000000"/>
                  </a:solidFill>
                  <a:effectLst/>
                  <a:latin typeface="UVN Nhan" panose="020B0502050508020304" pitchFamily="34" charset="0"/>
                </a:rPr>
                <a:t>Control Unit</a:t>
              </a:r>
              <a:endParaRPr lang="vi-VN" sz="1100">
                <a:solidFill>
                  <a:schemeClr val="tx1"/>
                </a:solidFill>
              </a:endParaRPr>
            </a:p>
          </p:txBody>
        </p:sp>
        <p:cxnSp>
          <p:nvCxnSpPr>
            <p:cNvPr id="105" name="Đường kết nối Mũi tên Thẳng 58"/>
            <p:cNvCxnSpPr>
              <a:endCxn id="104" idx="0"/>
            </p:cNvCxnSpPr>
            <p:nvPr/>
          </p:nvCxnSpPr>
          <p:spPr>
            <a:xfrm>
              <a:off x="6822637" y="3673601"/>
              <a:ext cx="0" cy="21750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Đường kết nối: Mũi tên Gấp khúc 60"/>
            <p:cNvCxnSpPr>
              <a:stCxn id="102" idx="3"/>
            </p:cNvCxnSpPr>
            <p:nvPr/>
          </p:nvCxnSpPr>
          <p:spPr>
            <a:xfrm flipV="1">
              <a:off x="6328818" y="4329882"/>
              <a:ext cx="317392" cy="83964"/>
            </a:xfrm>
            <a:prstGeom prst="bentConnector3">
              <a:avLst>
                <a:gd name="adj1" fmla="val 99552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Đường kết nối: Mũi tên Gấp khúc 62"/>
            <p:cNvCxnSpPr>
              <a:endCxn id="101" idx="2"/>
            </p:cNvCxnSpPr>
            <p:nvPr/>
          </p:nvCxnSpPr>
          <p:spPr>
            <a:xfrm flipV="1">
              <a:off x="7257847" y="3888179"/>
              <a:ext cx="572916" cy="147004"/>
            </a:xfrm>
            <a:prstGeom prst="bentConnector2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Đường kết nối: Mũi tên Gấp khúc 64"/>
            <p:cNvCxnSpPr>
              <a:endCxn id="103" idx="1"/>
            </p:cNvCxnSpPr>
            <p:nvPr/>
          </p:nvCxnSpPr>
          <p:spPr>
            <a:xfrm>
              <a:off x="7089704" y="4346397"/>
              <a:ext cx="283461" cy="228809"/>
            </a:xfrm>
            <a:prstGeom prst="bentConnector3">
              <a:avLst>
                <a:gd name="adj1" fmla="val -86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Đường nối Thẳng 66"/>
            <p:cNvCxnSpPr>
              <a:stCxn id="103" idx="3"/>
              <a:endCxn id="98" idx="1"/>
            </p:cNvCxnSpPr>
            <p:nvPr/>
          </p:nvCxnSpPr>
          <p:spPr>
            <a:xfrm>
              <a:off x="8351054" y="4575206"/>
              <a:ext cx="267432" cy="71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Đường nối Thẳng 68"/>
            <p:cNvCxnSpPr>
              <a:stCxn id="101" idx="0"/>
              <a:endCxn id="99" idx="2"/>
            </p:cNvCxnSpPr>
            <p:nvPr/>
          </p:nvCxnSpPr>
          <p:spPr>
            <a:xfrm flipV="1">
              <a:off x="7830763" y="3246145"/>
              <a:ext cx="0" cy="2025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Hộp Văn bản 75"/>
            <p:cNvSpPr txBox="1"/>
            <p:nvPr/>
          </p:nvSpPr>
          <p:spPr>
            <a:xfrm>
              <a:off x="4954460" y="5507827"/>
              <a:ext cx="1983105" cy="2603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err="1">
                  <a:solidFill>
                    <a:srgbClr val="FF0000"/>
                  </a:solidFill>
                  <a:latin typeface="UVN Nhan" panose="020B0502050508020304" pitchFamily="34" charset="0"/>
                </a:rPr>
                <a:t>Broadcasting datalogger</a:t>
              </a:r>
              <a:endParaRPr lang="en-US" sz="1100" err="1">
                <a:solidFill>
                  <a:srgbClr val="FF0000"/>
                </a:solidFill>
                <a:latin typeface="UVN Nhan" panose="020B0502050508020304" pitchFamily="34" charset="0"/>
              </a:endParaRPr>
            </a:p>
          </p:txBody>
        </p:sp>
        <p:cxnSp>
          <p:nvCxnSpPr>
            <p:cNvPr id="112" name="Đường kết nối Mũi tên Thẳng 78"/>
            <p:cNvCxnSpPr>
              <a:stCxn id="100" idx="3"/>
              <a:endCxn id="101" idx="1"/>
            </p:cNvCxnSpPr>
            <p:nvPr/>
          </p:nvCxnSpPr>
          <p:spPr>
            <a:xfrm flipV="1">
              <a:off x="6241005" y="3668445"/>
              <a:ext cx="1075450" cy="22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Hình chữ nhật: Góc Tròn 45"/>
            <p:cNvSpPr/>
            <p:nvPr/>
          </p:nvSpPr>
          <p:spPr>
            <a:xfrm>
              <a:off x="5819887" y="4832942"/>
              <a:ext cx="2010874" cy="368754"/>
            </a:xfrm>
            <a:prstGeom prst="roundRect">
              <a:avLst/>
            </a:prstGeom>
            <a:solidFill>
              <a:srgbClr val="D3EEFC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0" err="1">
                  <a:solidFill>
                    <a:srgbClr val="000000"/>
                  </a:solidFill>
                  <a:effectLst/>
                  <a:latin typeface="UVN Nhan" panose="020B0502050508020304" pitchFamily="34" charset="0"/>
                </a:rPr>
                <a:t>Power Amplifier</a:t>
              </a:r>
              <a:endParaRPr lang="en-US" sz="1100" i="0">
                <a:solidFill>
                  <a:srgbClr val="000000"/>
                </a:solidFill>
                <a:effectLst/>
                <a:latin typeface="UVN Nhan" panose="020B0502050508020304" pitchFamily="34" charset="0"/>
              </a:endParaRPr>
            </a:p>
          </p:txBody>
        </p:sp>
        <p:cxnSp>
          <p:nvCxnSpPr>
            <p:cNvPr id="114" name="Đường kết nối Mũi tên Thẳng 20"/>
            <p:cNvCxnSpPr>
              <a:stCxn id="113" idx="0"/>
              <a:endCxn id="104" idx="2"/>
            </p:cNvCxnSpPr>
            <p:nvPr/>
          </p:nvCxnSpPr>
          <p:spPr>
            <a:xfrm flipH="1" flipV="1">
              <a:off x="6822637" y="4330571"/>
              <a:ext cx="2687" cy="502371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Đường nối Thẳng 23"/>
            <p:cNvCxnSpPr>
              <a:stCxn id="113" idx="2"/>
            </p:cNvCxnSpPr>
            <p:nvPr/>
          </p:nvCxnSpPr>
          <p:spPr>
            <a:xfrm>
              <a:off x="6825324" y="5201696"/>
              <a:ext cx="0" cy="3064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Đường kết nối: Cong 29"/>
            <p:cNvCxnSpPr>
              <a:stCxn id="93" idx="2"/>
              <a:endCxn id="104" idx="3"/>
            </p:cNvCxnSpPr>
            <p:nvPr/>
          </p:nvCxnSpPr>
          <p:spPr>
            <a:xfrm rot="5400000" flipH="1" flipV="1">
              <a:off x="6410509" y="4515668"/>
              <a:ext cx="1267749" cy="458088"/>
            </a:xfrm>
            <a:prstGeom prst="curvedConnector4">
              <a:avLst>
                <a:gd name="adj1" fmla="val -19344"/>
                <a:gd name="adj2" fmla="val 401304"/>
              </a:avLst>
            </a:prstGeom>
            <a:ln w="12700">
              <a:noFill/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Hộp Văn bản 63"/>
            <p:cNvSpPr txBox="1"/>
            <p:nvPr/>
          </p:nvSpPr>
          <p:spPr>
            <a:xfrm>
              <a:off x="6616406" y="5525003"/>
              <a:ext cx="968375" cy="2603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>
                  <a:solidFill>
                    <a:schemeClr val="tx1">
                      <a:lumMod val="50000"/>
                    </a:schemeClr>
                  </a:solidFill>
                  <a:latin typeface="UVN Nhan" panose="020B0502050508020304" pitchFamily="34" charset="0"/>
                </a:rPr>
                <a:t>Loudspeaker</a:t>
              </a:r>
              <a:endParaRPr lang="en-US" sz="1100">
                <a:solidFill>
                  <a:schemeClr val="tx1">
                    <a:lumMod val="50000"/>
                  </a:schemeClr>
                </a:solidFill>
                <a:latin typeface="UVN Nhan" panose="020B05020505080203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Design Hardware</a:t>
            </a:r>
            <a:endParaRPr lang="en-US"/>
          </a:p>
        </p:txBody>
      </p:sp>
      <p:sp>
        <p:nvSpPr>
          <p:cNvPr id="4" name="Rectangle 1"/>
          <p:cNvSpPr/>
          <p:nvPr/>
        </p:nvSpPr>
        <p:spPr>
          <a:xfrm>
            <a:off x="486410" y="1898015"/>
            <a:ext cx="3841115" cy="2630805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blipFill>
                <a:blip r:embed="rId1"/>
                <a:stretch>
                  <a:fillRect/>
                </a:stretch>
              </a:blip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7575" y="1897380"/>
            <a:ext cx="4085590" cy="26314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blipFill>
                <a:blip r:embed="rId1"/>
                <a:stretch>
                  <a:fillRect/>
                </a:stretch>
              </a:blip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330200" y="1046480"/>
            <a:ext cx="342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tx1">
                    <a:lumMod val="50000"/>
                  </a:schemeClr>
                </a:solidFill>
              </a:rPr>
              <a:t>Structure of real system</a:t>
            </a:r>
            <a:endParaRPr lang="en-US" b="1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Design Hardware</a:t>
            </a:r>
            <a:endParaRPr lang="en-US"/>
          </a:p>
        </p:txBody>
      </p:sp>
      <p:pic>
        <p:nvPicPr>
          <p:cNvPr id="100" name="Content Placeholder 99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20440" y="4066540"/>
            <a:ext cx="2610485" cy="18834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ounded Rectangle 3"/>
          <p:cNvSpPr/>
          <p:nvPr/>
        </p:nvSpPr>
        <p:spPr>
          <a:xfrm>
            <a:off x="575310" y="2562860"/>
            <a:ext cx="1757680" cy="11423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Rain station using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Python 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Explosion 1 5"/>
          <p:cNvSpPr/>
          <p:nvPr/>
        </p:nvSpPr>
        <p:spPr>
          <a:xfrm>
            <a:off x="3491230" y="872490"/>
            <a:ext cx="2670175" cy="1913255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700">
                <a:solidFill>
                  <a:schemeClr val="tx1">
                    <a:lumMod val="50000"/>
                  </a:schemeClr>
                </a:solidFill>
              </a:rPr>
              <a:t>Firebase</a:t>
            </a:r>
            <a:br>
              <a:rPr lang="en-US" sz="170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700">
                <a:solidFill>
                  <a:schemeClr val="tx1">
                    <a:lumMod val="50000"/>
                  </a:schemeClr>
                </a:solidFill>
              </a:rPr>
              <a:t>Database</a:t>
            </a:r>
            <a:endParaRPr lang="en-US" sz="170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077720" y="3862070"/>
            <a:ext cx="1635760" cy="849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1539240" y="4066540"/>
            <a:ext cx="975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UART </a:t>
            </a:r>
            <a:br>
              <a:rPr lang="en-US">
                <a:solidFill>
                  <a:schemeClr val="tx1">
                    <a:lumMod val="50000"/>
                  </a:schemeClr>
                </a:solidFill>
              </a:rPr>
            </a:br>
            <a:r>
              <a:rPr lang="en-US">
                <a:solidFill>
                  <a:schemeClr val="tx1">
                    <a:lumMod val="50000"/>
                  </a:schemeClr>
                </a:solidFill>
              </a:rPr>
              <a:t>COM 5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31000" y="2562860"/>
            <a:ext cx="1757680" cy="11423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Broadcasting station using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Python 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116445" y="4066540"/>
            <a:ext cx="975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UART </a:t>
            </a:r>
            <a:br>
              <a:rPr lang="en-US">
                <a:solidFill>
                  <a:schemeClr val="tx1">
                    <a:lumMod val="50000"/>
                  </a:schemeClr>
                </a:solidFill>
              </a:rPr>
            </a:br>
            <a:r>
              <a:rPr lang="en-US">
                <a:solidFill>
                  <a:schemeClr val="tx1">
                    <a:lumMod val="50000"/>
                  </a:schemeClr>
                </a:solidFill>
              </a:rPr>
              <a:t>COM 3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130925" y="3862070"/>
            <a:ext cx="1381125" cy="849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514600" y="2021840"/>
            <a:ext cx="1005840" cy="7639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897880" y="2241550"/>
            <a:ext cx="751840" cy="4565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2128520" y="1917700"/>
            <a:ext cx="779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HTTP</a:t>
            </a:r>
            <a:br>
              <a:rPr lang="en-US">
                <a:solidFill>
                  <a:schemeClr val="tx1">
                    <a:lumMod val="50000"/>
                  </a:schemeClr>
                </a:solidFill>
              </a:rPr>
            </a:br>
            <a:r>
              <a:rPr lang="en-US">
                <a:solidFill>
                  <a:schemeClr val="tx1">
                    <a:lumMod val="50000"/>
                  </a:schemeClr>
                </a:solidFill>
              </a:rPr>
              <a:t>PUT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253480" y="1917700"/>
            <a:ext cx="779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HTTP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GET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330200" y="1046480"/>
            <a:ext cx="342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tx1">
                    <a:lumMod val="50000"/>
                  </a:schemeClr>
                </a:solidFill>
              </a:rPr>
              <a:t>Structure of demo system</a:t>
            </a:r>
            <a:endParaRPr lang="en-US" b="1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Design Software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272415" y="872490"/>
            <a:ext cx="82873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>
                <a:solidFill>
                  <a:schemeClr val="tx1">
                    <a:lumMod val="50000"/>
                  </a:schemeClr>
                </a:solidFill>
              </a:rPr>
              <a:t>- Because the secret the technology, in this presentation, I will present about the software of the demo system. It will be relating the SOA course.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526665" y="1764030"/>
            <a:ext cx="1127760" cy="6400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Start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42490" y="2632710"/>
            <a:ext cx="1896110" cy="7658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initialize Peripherals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2142490" y="3686175"/>
            <a:ext cx="1896110" cy="174307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Check the timer &gt;= 2s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26610" y="6024880"/>
            <a:ext cx="1896110" cy="7658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Send the Data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via COM5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4" idx="4"/>
          </p:cNvCxnSpPr>
          <p:nvPr/>
        </p:nvCxnSpPr>
        <p:spPr>
          <a:xfrm>
            <a:off x="3090545" y="240411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3090545" y="3398520"/>
            <a:ext cx="0" cy="28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545330" y="2404110"/>
            <a:ext cx="3134995" cy="7658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Interrupt Service Rountine from UART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545330" y="3526790"/>
            <a:ext cx="3134995" cy="7658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Handling the data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>
            <a:off x="6113145" y="3169920"/>
            <a:ext cx="0" cy="356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hớp Sáng 50"/>
          <p:cNvSpPr/>
          <p:nvPr/>
        </p:nvSpPr>
        <p:spPr>
          <a:xfrm>
            <a:off x="4129405" y="2993390"/>
            <a:ext cx="120015" cy="176530"/>
          </a:xfrm>
          <a:prstGeom prst="lightningBolt">
            <a:avLst/>
          </a:prstGeom>
          <a:solidFill>
            <a:srgbClr val="D3EEFC"/>
          </a:solidFill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vi-VN">
              <a:ln>
                <a:solidFill>
                  <a:srgbClr val="D3EEFC"/>
                </a:solidFill>
              </a:ln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4249420" y="1859915"/>
            <a:ext cx="306006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 b="1" i="1">
                <a:solidFill>
                  <a:schemeClr val="tx1">
                    <a:lumMod val="50000"/>
                  </a:schemeClr>
                </a:solidFill>
              </a:rPr>
              <a:t>Firmware Algorithm flowchart</a:t>
            </a:r>
            <a:endParaRPr lang="en-US" sz="1500" b="1" i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164455" y="4775835"/>
            <a:ext cx="1896110" cy="7658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Send the Data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via COM3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6112510" y="4292600"/>
            <a:ext cx="0" cy="483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142490" y="5541645"/>
            <a:ext cx="1896110" cy="7658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Generate the rainfall Data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2" name="Elbow Connector 31"/>
          <p:cNvCxnSpPr>
            <a:endCxn id="31" idx="2"/>
          </p:cNvCxnSpPr>
          <p:nvPr/>
        </p:nvCxnSpPr>
        <p:spPr>
          <a:xfrm rot="10800000">
            <a:off x="3090545" y="6307455"/>
            <a:ext cx="1536065" cy="2870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31" idx="0"/>
          </p:cNvCxnSpPr>
          <p:nvPr/>
        </p:nvCxnSpPr>
        <p:spPr>
          <a:xfrm>
            <a:off x="3090545" y="5429250"/>
            <a:ext cx="0" cy="112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17" idx="1"/>
          </p:cNvCxnSpPr>
          <p:nvPr/>
        </p:nvCxnSpPr>
        <p:spPr>
          <a:xfrm flipV="1">
            <a:off x="3090545" y="2787015"/>
            <a:ext cx="1454785" cy="899160"/>
          </a:xfrm>
          <a:prstGeom prst="bentConnector3">
            <a:avLst>
              <a:gd name="adj1" fmla="val 83544"/>
            </a:avLst>
          </a:prstGeom>
          <a:ln w="28575" cmpd="dbl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877050" y="6024880"/>
            <a:ext cx="1896110" cy="7658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end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stCxn id="8" idx="3"/>
            <a:endCxn id="35" idx="1"/>
          </p:cNvCxnSpPr>
          <p:nvPr/>
        </p:nvCxnSpPr>
        <p:spPr>
          <a:xfrm>
            <a:off x="6522720" y="6407785"/>
            <a:ext cx="3543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9" idx="3"/>
            <a:endCxn id="35" idx="0"/>
          </p:cNvCxnSpPr>
          <p:nvPr/>
        </p:nvCxnSpPr>
        <p:spPr>
          <a:xfrm>
            <a:off x="7060565" y="5158740"/>
            <a:ext cx="764540" cy="8661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Design Software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2956560" y="955040"/>
            <a:ext cx="419735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 b="1" i="1">
                <a:solidFill>
                  <a:schemeClr val="tx1">
                    <a:lumMod val="50000"/>
                  </a:schemeClr>
                </a:solidFill>
              </a:rPr>
              <a:t>Rain Station Python Algorithm flowchart</a:t>
            </a:r>
            <a:endParaRPr lang="en-US" sz="1500" b="1" i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839595" y="1276985"/>
            <a:ext cx="1127760" cy="6400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Start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1614170" y="3083560"/>
            <a:ext cx="1556385" cy="100266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key == ‘q’ ?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562100" y="5158740"/>
            <a:ext cx="1689735" cy="4578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break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6" idx="2"/>
            <a:endCxn id="53" idx="0"/>
          </p:cNvCxnSpPr>
          <p:nvPr/>
        </p:nvCxnSpPr>
        <p:spPr>
          <a:xfrm>
            <a:off x="2392680" y="4086225"/>
            <a:ext cx="7620" cy="192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3" idx="2"/>
            <a:endCxn id="13" idx="0"/>
          </p:cNvCxnSpPr>
          <p:nvPr/>
        </p:nvCxnSpPr>
        <p:spPr>
          <a:xfrm>
            <a:off x="2400300" y="4822825"/>
            <a:ext cx="6985" cy="335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98755" y="3221990"/>
            <a:ext cx="128333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500" b="1">
                <a:solidFill>
                  <a:schemeClr val="tx1">
                    <a:lumMod val="50000"/>
                  </a:schemeClr>
                </a:solidFill>
              </a:rPr>
              <a:t>Thread 1</a:t>
            </a:r>
            <a:endParaRPr lang="en-US" sz="1500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366385" y="1276985"/>
            <a:ext cx="1127760" cy="6400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Start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20"/>
          <p:cNvCxnSpPr>
            <a:stCxn id="18" idx="4"/>
            <a:endCxn id="37" idx="0"/>
          </p:cNvCxnSpPr>
          <p:nvPr/>
        </p:nvCxnSpPr>
        <p:spPr>
          <a:xfrm>
            <a:off x="5930265" y="1917065"/>
            <a:ext cx="0" cy="291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551305" y="5923915"/>
            <a:ext cx="1710690" cy="3803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end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982210" y="2208530"/>
            <a:ext cx="1896110" cy="7658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Initialize parameter of UART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Diamond 37"/>
          <p:cNvSpPr/>
          <p:nvPr/>
        </p:nvSpPr>
        <p:spPr>
          <a:xfrm>
            <a:off x="4977130" y="3265805"/>
            <a:ext cx="1906905" cy="106299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uart == true?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982845" y="4534535"/>
            <a:ext cx="1882140" cy="1120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read data via COM5 and</a:t>
            </a:r>
            <a:br>
              <a:rPr lang="en-US">
                <a:solidFill>
                  <a:schemeClr val="tx1">
                    <a:lumMod val="50000"/>
                  </a:schemeClr>
                </a:solidFill>
              </a:rPr>
            </a:br>
            <a:r>
              <a:rPr lang="en-US">
                <a:solidFill>
                  <a:schemeClr val="tx1">
                    <a:lumMod val="50000"/>
                  </a:schemeClr>
                </a:solidFill>
              </a:rPr>
              <a:t>formart data to Json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982210" y="5804535"/>
            <a:ext cx="1896110" cy="908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Send HTTP request with PUT method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37" idx="2"/>
            <a:endCxn id="38" idx="0"/>
          </p:cNvCxnSpPr>
          <p:nvPr/>
        </p:nvCxnSpPr>
        <p:spPr>
          <a:xfrm>
            <a:off x="5930265" y="2974340"/>
            <a:ext cx="635" cy="291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2"/>
            <a:endCxn id="40" idx="0"/>
          </p:cNvCxnSpPr>
          <p:nvPr/>
        </p:nvCxnSpPr>
        <p:spPr>
          <a:xfrm flipH="1">
            <a:off x="5923915" y="4328795"/>
            <a:ext cx="6985" cy="205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2"/>
          </p:cNvCxnSpPr>
          <p:nvPr/>
        </p:nvCxnSpPr>
        <p:spPr>
          <a:xfrm flipH="1">
            <a:off x="5923280" y="5655310"/>
            <a:ext cx="635" cy="149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7384415" y="3268345"/>
            <a:ext cx="128333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500" b="1">
                <a:solidFill>
                  <a:schemeClr val="tx1">
                    <a:lumMod val="50000"/>
                  </a:schemeClr>
                </a:solidFill>
              </a:rPr>
              <a:t>Thread 2</a:t>
            </a:r>
            <a:endParaRPr lang="en-US" sz="1500" b="1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7" name="Elbow Connector 46"/>
          <p:cNvCxnSpPr>
            <a:stCxn id="38" idx="1"/>
          </p:cNvCxnSpPr>
          <p:nvPr/>
        </p:nvCxnSpPr>
        <p:spPr>
          <a:xfrm rot="10800000" flipH="1">
            <a:off x="4976495" y="3221990"/>
            <a:ext cx="953135" cy="574675"/>
          </a:xfrm>
          <a:prstGeom prst="bentConnector3">
            <a:avLst>
              <a:gd name="adj1" fmla="val -249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36" idx="0"/>
          </p:cNvCxnSpPr>
          <p:nvPr/>
        </p:nvCxnSpPr>
        <p:spPr>
          <a:xfrm flipH="1">
            <a:off x="2406650" y="5616575"/>
            <a:ext cx="635" cy="307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1" idx="3"/>
          </p:cNvCxnSpPr>
          <p:nvPr/>
        </p:nvCxnSpPr>
        <p:spPr>
          <a:xfrm flipH="1" flipV="1">
            <a:off x="5932170" y="3222625"/>
            <a:ext cx="946150" cy="3035935"/>
          </a:xfrm>
          <a:prstGeom prst="bentConnector4">
            <a:avLst>
              <a:gd name="adj1" fmla="val -25168"/>
              <a:gd name="adj2" fmla="val 999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523365" y="2268220"/>
            <a:ext cx="1746250" cy="5441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key = input()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27175" y="4278630"/>
            <a:ext cx="1746250" cy="5441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  <a:sym typeface="+mn-ea"/>
              </a:rPr>
              <a:t>uart = FALSE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stCxn id="51" idx="2"/>
            <a:endCxn id="6" idx="0"/>
          </p:cNvCxnSpPr>
          <p:nvPr/>
        </p:nvCxnSpPr>
        <p:spPr>
          <a:xfrm flipH="1">
            <a:off x="2392680" y="2812415"/>
            <a:ext cx="3810" cy="271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" idx="4"/>
            <a:endCxn id="51" idx="0"/>
          </p:cNvCxnSpPr>
          <p:nvPr/>
        </p:nvCxnSpPr>
        <p:spPr>
          <a:xfrm flipH="1">
            <a:off x="2396490" y="1917065"/>
            <a:ext cx="6985" cy="351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6" idx="1"/>
          </p:cNvCxnSpPr>
          <p:nvPr/>
        </p:nvCxnSpPr>
        <p:spPr>
          <a:xfrm rot="10800000" flipH="1">
            <a:off x="1614170" y="2974340"/>
            <a:ext cx="778510" cy="610870"/>
          </a:xfrm>
          <a:prstGeom prst="bentConnector3">
            <a:avLst>
              <a:gd name="adj1" fmla="val -305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Design Software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2319655" y="913765"/>
            <a:ext cx="519239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 b="1" i="1">
                <a:solidFill>
                  <a:schemeClr val="tx1">
                    <a:lumMod val="50000"/>
                  </a:schemeClr>
                </a:solidFill>
              </a:rPr>
              <a:t>Broadcasting Station Python Algorithm flowchart</a:t>
            </a:r>
            <a:endParaRPr lang="en-US" sz="1500" b="1" i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524635" y="1276985"/>
            <a:ext cx="1127760" cy="6400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Start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1299210" y="3083560"/>
            <a:ext cx="1556385" cy="100266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key == ‘q’ ?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47140" y="5158740"/>
            <a:ext cx="1689735" cy="4578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break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6" idx="2"/>
            <a:endCxn id="53" idx="0"/>
          </p:cNvCxnSpPr>
          <p:nvPr/>
        </p:nvCxnSpPr>
        <p:spPr>
          <a:xfrm>
            <a:off x="2077720" y="4086225"/>
            <a:ext cx="7620" cy="192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3" idx="2"/>
            <a:endCxn id="13" idx="0"/>
          </p:cNvCxnSpPr>
          <p:nvPr/>
        </p:nvCxnSpPr>
        <p:spPr>
          <a:xfrm>
            <a:off x="2085340" y="4822825"/>
            <a:ext cx="6985" cy="335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-116205" y="3221990"/>
            <a:ext cx="128333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500" b="1">
                <a:solidFill>
                  <a:schemeClr val="tx1">
                    <a:lumMod val="50000"/>
                  </a:schemeClr>
                </a:solidFill>
              </a:rPr>
              <a:t>Thread 1</a:t>
            </a:r>
            <a:endParaRPr lang="en-US" sz="1500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822065" y="1235710"/>
            <a:ext cx="1127760" cy="6400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Start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20"/>
          <p:cNvCxnSpPr>
            <a:stCxn id="18" idx="4"/>
            <a:endCxn id="37" idx="0"/>
          </p:cNvCxnSpPr>
          <p:nvPr/>
        </p:nvCxnSpPr>
        <p:spPr>
          <a:xfrm>
            <a:off x="4385945" y="1875790"/>
            <a:ext cx="0" cy="291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236345" y="5923915"/>
            <a:ext cx="1710690" cy="3803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end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437890" y="2167255"/>
            <a:ext cx="1896110" cy="7658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Initialize parameter of UART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Diamond 37"/>
          <p:cNvSpPr/>
          <p:nvPr/>
        </p:nvSpPr>
        <p:spPr>
          <a:xfrm>
            <a:off x="3623310" y="3211830"/>
            <a:ext cx="1529715" cy="95377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uart == true?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442335" y="4444365"/>
            <a:ext cx="1896110" cy="7658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Send HTTP request with GET method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33445" y="5430520"/>
            <a:ext cx="1900555" cy="6851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Handling the data 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37" idx="2"/>
            <a:endCxn id="38" idx="0"/>
          </p:cNvCxnSpPr>
          <p:nvPr/>
        </p:nvCxnSpPr>
        <p:spPr>
          <a:xfrm>
            <a:off x="4385945" y="2933065"/>
            <a:ext cx="2540" cy="278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2"/>
            <a:endCxn id="40" idx="0"/>
          </p:cNvCxnSpPr>
          <p:nvPr/>
        </p:nvCxnSpPr>
        <p:spPr>
          <a:xfrm>
            <a:off x="4388485" y="4165600"/>
            <a:ext cx="1905" cy="278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2"/>
            <a:endCxn id="41" idx="0"/>
          </p:cNvCxnSpPr>
          <p:nvPr/>
        </p:nvCxnSpPr>
        <p:spPr>
          <a:xfrm flipH="1">
            <a:off x="4384040" y="5210175"/>
            <a:ext cx="6350" cy="220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7969250" y="3764280"/>
            <a:ext cx="128333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500" b="1">
                <a:solidFill>
                  <a:schemeClr val="tx1">
                    <a:lumMod val="50000"/>
                  </a:schemeClr>
                </a:solidFill>
              </a:rPr>
              <a:t>Thread 2</a:t>
            </a:r>
            <a:endParaRPr lang="en-US" sz="1500" b="1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7" name="Elbow Connector 46"/>
          <p:cNvCxnSpPr>
            <a:stCxn id="38" idx="1"/>
          </p:cNvCxnSpPr>
          <p:nvPr/>
        </p:nvCxnSpPr>
        <p:spPr>
          <a:xfrm rot="10800000" flipH="1">
            <a:off x="3623310" y="3082925"/>
            <a:ext cx="760730" cy="605155"/>
          </a:xfrm>
          <a:prstGeom prst="bentConnector3">
            <a:avLst>
              <a:gd name="adj1" fmla="val -313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36" idx="0"/>
          </p:cNvCxnSpPr>
          <p:nvPr/>
        </p:nvCxnSpPr>
        <p:spPr>
          <a:xfrm flipH="1">
            <a:off x="2091690" y="5616575"/>
            <a:ext cx="635" cy="307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1" idx="3"/>
          </p:cNvCxnSpPr>
          <p:nvPr/>
        </p:nvCxnSpPr>
        <p:spPr>
          <a:xfrm flipV="1">
            <a:off x="5334000" y="2641600"/>
            <a:ext cx="2733675" cy="31318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208405" y="2268220"/>
            <a:ext cx="1746250" cy="5441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key = input()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212215" y="4278630"/>
            <a:ext cx="1746250" cy="5441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  <a:sym typeface="+mn-ea"/>
              </a:rPr>
              <a:t>uart = FALSE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stCxn id="51" idx="2"/>
            <a:endCxn id="6" idx="0"/>
          </p:cNvCxnSpPr>
          <p:nvPr/>
        </p:nvCxnSpPr>
        <p:spPr>
          <a:xfrm flipH="1">
            <a:off x="2077720" y="2812415"/>
            <a:ext cx="3810" cy="271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" idx="4"/>
            <a:endCxn id="51" idx="0"/>
          </p:cNvCxnSpPr>
          <p:nvPr/>
        </p:nvCxnSpPr>
        <p:spPr>
          <a:xfrm flipH="1">
            <a:off x="2081530" y="1917065"/>
            <a:ext cx="6985" cy="351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>
          <a:xfrm>
            <a:off x="5817235" y="1917065"/>
            <a:ext cx="2250440" cy="144843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data &gt;warning data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98210" y="3688080"/>
            <a:ext cx="1900555" cy="6851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Send data via UART COM3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5" idx="2"/>
            <a:endCxn id="7" idx="0"/>
          </p:cNvCxnSpPr>
          <p:nvPr/>
        </p:nvCxnSpPr>
        <p:spPr>
          <a:xfrm>
            <a:off x="6942455" y="3365500"/>
            <a:ext cx="6350" cy="322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2"/>
          </p:cNvCxnSpPr>
          <p:nvPr/>
        </p:nvCxnSpPr>
        <p:spPr>
          <a:xfrm rot="5400000" flipH="1">
            <a:off x="5020945" y="2445385"/>
            <a:ext cx="1290320" cy="2564765"/>
          </a:xfrm>
          <a:prstGeom prst="bentConnector4">
            <a:avLst>
              <a:gd name="adj1" fmla="val -18430"/>
              <a:gd name="adj2" fmla="val 530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flipV="1">
            <a:off x="1299210" y="3082925"/>
            <a:ext cx="778510" cy="501015"/>
          </a:xfrm>
          <a:prstGeom prst="bentConnector3">
            <a:avLst>
              <a:gd name="adj1" fmla="val -412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2203</Words>
  <Application>WPS Presentation</Application>
  <PresentationFormat>On-screen Show (4:3)</PresentationFormat>
  <Paragraphs>253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SimSun</vt:lpstr>
      <vt:lpstr>Wingdings</vt:lpstr>
      <vt:lpstr>System Font Regular</vt:lpstr>
      <vt:lpstr>Segoe Print</vt:lpstr>
      <vt:lpstr>Georgia</vt:lpstr>
      <vt:lpstr>Arial Regular</vt:lpstr>
      <vt:lpstr>UVN Nhan</vt:lpstr>
      <vt:lpstr>Yu Gothic UI</vt:lpstr>
      <vt:lpstr>Times New Roman</vt:lpstr>
      <vt:lpstr>UVN Gio May Nhe</vt:lpstr>
      <vt:lpstr>Microsoft YaHei</vt:lpstr>
      <vt:lpstr>Arial Unicode MS</vt:lpstr>
      <vt:lpstr>Yu Gothic UI Semilight</vt:lpstr>
      <vt:lpstr>Office Theme</vt:lpstr>
      <vt:lpstr>PowerPoint 演示文稿</vt:lpstr>
      <vt:lpstr>Content</vt:lpstr>
      <vt:lpstr>1. Overview </vt:lpstr>
      <vt:lpstr>1. Overview</vt:lpstr>
      <vt:lpstr>2. Design Hardware</vt:lpstr>
      <vt:lpstr>2. Design Hardware</vt:lpstr>
      <vt:lpstr>3. Design Software</vt:lpstr>
      <vt:lpstr>3. Design Software</vt:lpstr>
      <vt:lpstr>3. Design Software</vt:lpstr>
      <vt:lpstr>4. Result</vt:lpstr>
      <vt:lpstr>4. Result</vt:lpstr>
      <vt:lpstr>DEMO Prototype</vt:lpstr>
      <vt:lpstr>Thank for your listening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creator>Division of University Communications</dc:creator>
  <cp:lastModifiedBy>PC</cp:lastModifiedBy>
  <cp:revision>460</cp:revision>
  <dcterms:created xsi:type="dcterms:W3CDTF">2019-04-04T19:20:00Z</dcterms:created>
  <dcterms:modified xsi:type="dcterms:W3CDTF">2023-05-23T08:25:42Z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F8F9E5ECF7B44B528CD2B71E892B6A36</vt:lpwstr>
  </property>
  <property fmtid="{D5CDD505-2E9C-101B-9397-08002B2CF9AE}" pid="3" name="KSOProductBuildVer">
    <vt:lpwstr>1033-11.2.0.11537</vt:lpwstr>
  </property>
</Properties>
</file>