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59" r:id="rId5"/>
    <p:sldId id="266" r:id="rId6"/>
    <p:sldId id="287" r:id="rId7"/>
    <p:sldId id="288" r:id="rId8"/>
    <p:sldId id="268" r:id="rId9"/>
    <p:sldId id="267" r:id="rId10"/>
    <p:sldId id="269" r:id="rId11"/>
    <p:sldId id="270" r:id="rId12"/>
    <p:sldId id="271" r:id="rId13"/>
    <p:sldId id="272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6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97" d="100"/>
          <a:sy n="97" d="100"/>
        </p:scale>
        <p:origin x="68" y="1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8" y="2477278"/>
            <a:ext cx="7831869" cy="1370229"/>
          </a:xfrm>
        </p:spPr>
        <p:txBody>
          <a:bodyPr anchor="b"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4000" dirty="0"/>
              <a:t>Predicting Corporate Bankruptcy Using Financial Ratios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007751"/>
            <a:ext cx="4938397" cy="6637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Focus on Minimizing Type II Errors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13AC9B-138D-34D3-D0E9-11B228FA4865}"/>
              </a:ext>
            </a:extLst>
          </p:cNvPr>
          <p:cNvSpPr/>
          <p:nvPr/>
        </p:nvSpPr>
        <p:spPr>
          <a:xfrm>
            <a:off x="426082" y="381548"/>
            <a:ext cx="2244755" cy="585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E212977-F290-C3D4-A495-36B3214FC41C}"/>
              </a:ext>
            </a:extLst>
          </p:cNvPr>
          <p:cNvSpPr txBox="1">
            <a:spLocks/>
          </p:cNvSpPr>
          <p:nvPr/>
        </p:nvSpPr>
        <p:spPr>
          <a:xfrm>
            <a:off x="404309" y="616917"/>
            <a:ext cx="6397773" cy="51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Springboard Data Science Capstone Project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5848EC1-170E-9FDA-C4D7-04F53E062ADF}"/>
              </a:ext>
            </a:extLst>
          </p:cNvPr>
          <p:cNvSpPr txBox="1">
            <a:spLocks/>
          </p:cNvSpPr>
          <p:nvPr/>
        </p:nvSpPr>
        <p:spPr>
          <a:xfrm>
            <a:off x="404309" y="5304255"/>
            <a:ext cx="6397773" cy="694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Suk Won Choi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2137"/>
            <a:ext cx="10574953" cy="640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(4) Numerical Features and Target Variable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CF686D-658B-3E3E-A0D7-569F6D785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7" y="2099385"/>
            <a:ext cx="2961689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852A7578-36E4-D5CA-907B-0D5424BDB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68" y="2108308"/>
            <a:ext cx="2954134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F76810-0420-23AD-8BFA-2C42EFA1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8" y="4064031"/>
            <a:ext cx="2886136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그림 1">
            <a:extLst>
              <a:ext uri="{FF2B5EF4-FFF2-40B4-BE49-F238E27FC236}">
                <a16:creationId xmlns:a16="http://schemas.microsoft.com/office/drawing/2014/main" id="{EBCCB732-924C-DB8E-002F-88F57DA27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68" y="4031439"/>
            <a:ext cx="2931468" cy="19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35">
            <a:extLst>
              <a:ext uri="{FF2B5EF4-FFF2-40B4-BE49-F238E27FC236}">
                <a16:creationId xmlns:a16="http://schemas.microsoft.com/office/drawing/2014/main" id="{8E922F82-B1D1-A448-DF28-C0275C771699}"/>
              </a:ext>
            </a:extLst>
          </p:cNvPr>
          <p:cNvSpPr txBox="1">
            <a:spLocks/>
          </p:cNvSpPr>
          <p:nvPr/>
        </p:nvSpPr>
        <p:spPr>
          <a:xfrm>
            <a:off x="468487" y="1847928"/>
            <a:ext cx="4329404" cy="4888774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Profitability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Operating Gross Margin, ROA related features, Sales Gross Margin, etc.</a:t>
            </a:r>
            <a:endParaRPr lang="en-US" sz="1500" dirty="0">
              <a:solidFill>
                <a:srgbClr val="404040"/>
              </a:solidFill>
              <a:effectLst/>
              <a:latin typeface="Grandview" panose="020B0502040204020203" pitchFamily="34" charset="0"/>
              <a:ea typeface="바탕" panose="02030600000101010101" pitchFamily="18" charset="-127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Profit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EPS, Operating Profit, Net Profit, Cash Flow, etc.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Growth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Net Profit Growth Rate, Operating Profit Growth, etc.</a:t>
            </a:r>
          </a:p>
          <a:p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Stability (Solvency or Liquidity Ratios)</a:t>
            </a:r>
            <a:r>
              <a:rPr lang="en-US" sz="15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404040"/>
                </a:solidFill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Current Ratio, Quick Ratio, Debt Ratio, Net Worth to Asset, etc.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252437-5F5E-69C3-7F1F-51C976E00E00}"/>
              </a:ext>
            </a:extLst>
          </p:cNvPr>
          <p:cNvSpPr txBox="1">
            <a:spLocks/>
          </p:cNvSpPr>
          <p:nvPr/>
        </p:nvSpPr>
        <p:spPr>
          <a:xfrm>
            <a:off x="444500" y="1179855"/>
            <a:ext cx="5433786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Useful Features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57739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62">
            <a:extLst>
              <a:ext uri="{FF2B5EF4-FFF2-40B4-BE49-F238E27FC236}">
                <a16:creationId xmlns:a16="http://schemas.microsoft.com/office/drawing/2014/main" id="{5EA0DCCE-687B-5B73-2AFA-ACE2C1DCDE55}"/>
              </a:ext>
            </a:extLst>
          </p:cNvPr>
          <p:cNvSpPr>
            <a:spLocks noChangeAspect="1"/>
          </p:cNvSpPr>
          <p:nvPr/>
        </p:nvSpPr>
        <p:spPr>
          <a:xfrm>
            <a:off x="1082675" y="5075349"/>
            <a:ext cx="6108700" cy="557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" name="Rounded Rectangle 162">
            <a:extLst>
              <a:ext uri="{FF2B5EF4-FFF2-40B4-BE49-F238E27FC236}">
                <a16:creationId xmlns:a16="http://schemas.microsoft.com/office/drawing/2014/main" id="{B301CCB2-8C85-7764-EA8D-FF865716412E}"/>
              </a:ext>
            </a:extLst>
          </p:cNvPr>
          <p:cNvSpPr>
            <a:spLocks noChangeAspect="1"/>
          </p:cNvSpPr>
          <p:nvPr/>
        </p:nvSpPr>
        <p:spPr>
          <a:xfrm>
            <a:off x="1082675" y="1403198"/>
            <a:ext cx="6108700" cy="6044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Feature Engineering: New Feature Generation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1082675" y="1263438"/>
            <a:ext cx="9518650" cy="74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Ratio Between Features: 36 New Features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32C645-0B4B-25B3-4F90-33F16F1E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39" y="2209526"/>
            <a:ext cx="8564486" cy="24796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9C1048-0057-D969-47DC-E43B0C7ECBF4}"/>
              </a:ext>
            </a:extLst>
          </p:cNvPr>
          <p:cNvSpPr txBox="1">
            <a:spLocks/>
          </p:cNvSpPr>
          <p:nvPr/>
        </p:nvSpPr>
        <p:spPr>
          <a:xfrm>
            <a:off x="1082675" y="4999651"/>
            <a:ext cx="6032500" cy="604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Outlier Dummy Features: 30 New Features</a:t>
            </a:r>
          </a:p>
        </p:txBody>
      </p:sp>
      <p:sp>
        <p:nvSpPr>
          <p:cNvPr id="11" name="Oval 39" descr="Small circle">
            <a:extLst>
              <a:ext uri="{FF2B5EF4-FFF2-40B4-BE49-F238E27FC236}">
                <a16:creationId xmlns:a16="http://schemas.microsoft.com/office/drawing/2014/main" id="{C55E9C01-19A4-E6AD-079B-EF0D12FFF058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 descr="Number 1">
            <a:extLst>
              <a:ext uri="{FF2B5EF4-FFF2-40B4-BE49-F238E27FC236}">
                <a16:creationId xmlns:a16="http://schemas.microsoft.com/office/drawing/2014/main" id="{67D0242C-4185-7B42-5991-446F426CC707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5" name="Oval 42" descr="Small circle">
            <a:extLst>
              <a:ext uri="{FF2B5EF4-FFF2-40B4-BE49-F238E27FC236}">
                <a16:creationId xmlns:a16="http://schemas.microsoft.com/office/drawing/2014/main" id="{1D6016B3-8F20-B497-3EB5-A4D9E8B962C3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514611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 descr="Number 2">
            <a:extLst>
              <a:ext uri="{FF2B5EF4-FFF2-40B4-BE49-F238E27FC236}">
                <a16:creationId xmlns:a16="http://schemas.microsoft.com/office/drawing/2014/main" id="{38B05B7F-9DAD-DCD1-F65B-DB08540B75E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5153152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94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(1): Balancing the Dataset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473610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SMOTE: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Synthetic Minority Oversampling Technique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935993"/>
            <a:ext cx="5060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Generating synthetic examples for the minority class to improve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83838"/>
                </a:solidFill>
                <a:highlight>
                  <a:srgbClr val="FFFFFF"/>
                </a:highlight>
                <a:latin typeface="Inter"/>
              </a:rPr>
              <a:t>A</a:t>
            </a:r>
            <a:r>
              <a:rPr lang="en-US" dirty="0"/>
              <a:t>nalyzing existing minority data points and then generating new ones similar to them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958AC8-8268-361A-F2D0-9671FFBF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30" y="2066925"/>
            <a:ext cx="5158230" cy="3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(2): Feature Selection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854075" y="1369019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 Lasso Regression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426436"/>
            <a:ext cx="45561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Penalizing less important features, effectively shrinking their coefficients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41 features for modeling, which is almost a quarter of the original 158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relationship with bankruptcy: Profitability and Activity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relationship with bankruptcy: Solvency and Liquidity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newly generated indicators included</a:t>
            </a:r>
          </a:p>
        </p:txBody>
      </p:sp>
      <p:sp>
        <p:nvSpPr>
          <p:cNvPr id="3" name="Oval 39" descr="Small circle">
            <a:extLst>
              <a:ext uri="{FF2B5EF4-FFF2-40B4-BE49-F238E27FC236}">
                <a16:creationId xmlns:a16="http://schemas.microsoft.com/office/drawing/2014/main" id="{16AA8F94-615E-14FE-A864-4B8190EFBC99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7419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 descr="Number 1">
            <a:extLst>
              <a:ext uri="{FF2B5EF4-FFF2-40B4-BE49-F238E27FC236}">
                <a16:creationId xmlns:a16="http://schemas.microsoft.com/office/drawing/2014/main" id="{F90973DD-884B-7207-AB7E-C6AFB222B627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75830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6B015-E0BF-685E-4F7E-E6DFCC6A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85" y="1335161"/>
            <a:ext cx="5851525" cy="53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(2): Feature Selection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854075" y="1369019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 Random 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426436"/>
            <a:ext cx="4556124" cy="3895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Evaluated feature importance by measuring how much each feature reduces impurity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Selected 47 features for modeling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Included 14 newly generated indicators based on interaction terms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6 newly generated indicators among top 10 most important features</a:t>
            </a:r>
          </a:p>
        </p:txBody>
      </p:sp>
      <p:sp>
        <p:nvSpPr>
          <p:cNvPr id="3" name="Oval 39" descr="Small circle">
            <a:extLst>
              <a:ext uri="{FF2B5EF4-FFF2-40B4-BE49-F238E27FC236}">
                <a16:creationId xmlns:a16="http://schemas.microsoft.com/office/drawing/2014/main" id="{16AA8F94-615E-14FE-A864-4B8190EFBC99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7419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 descr="Number 1">
            <a:extLst>
              <a:ext uri="{FF2B5EF4-FFF2-40B4-BE49-F238E27FC236}">
                <a16:creationId xmlns:a16="http://schemas.microsoft.com/office/drawing/2014/main" id="{F90973DD-884B-7207-AB7E-C6AFB222B627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75830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74CDAF-528F-72C5-2679-7738EDCD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51" y="1758307"/>
            <a:ext cx="5943600" cy="46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(3): Setting-Up Evaluation Metrics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045169"/>
            <a:ext cx="58515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Cost Implications of Error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0" y="1978761"/>
            <a:ext cx="10985499" cy="12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False Negative Error Cost &gt; False Positive Error Cost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reliable performance metric: Recall &gt; Precision &gt; Accuracy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F-Beta Score: Enabling weight more on Recall than Precision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EE81C-2817-2FDF-6847-36D1936FD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528377"/>
            <a:ext cx="8686800" cy="26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(4): Model Building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045169"/>
            <a:ext cx="6727825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Fitting Models With 5 Different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0" y="1978761"/>
            <a:ext cx="10985499" cy="120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Two-Sets of Selected Features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Logistic Regression, Random Forest,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, and Balanced Random Forest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Comparing 10 Results Using F-beta, Recall, Precision, and Accuracy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F33C4E-30A7-AF1A-028F-947C3E61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51" y="3676667"/>
            <a:ext cx="8741399" cy="181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0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Modeling (5): Performance Evaluation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1" y="1045169"/>
            <a:ext cx="3856912" cy="1040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What is the Best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C2F62-39AF-F337-3E4E-C780EDF732CD}"/>
              </a:ext>
            </a:extLst>
          </p:cNvPr>
          <p:cNvSpPr txBox="1"/>
          <p:nvPr/>
        </p:nvSpPr>
        <p:spPr>
          <a:xfrm>
            <a:off x="444501" y="2588361"/>
            <a:ext cx="4612692" cy="235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Is Better for Feature Selection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F-beta score achieved with Balanced Random Forest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dirty="0"/>
              <a:t>Logistic Regression considered as a conservative alternative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F381C-9444-D5CC-F76A-BA570B2B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49" y="1965820"/>
            <a:ext cx="6038850" cy="44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0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Application of the Model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63441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65081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4087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447913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24910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27304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4011945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4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4032198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824410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Enhanced Risk Management Strategies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Strategic Investment Decisions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Regulatory Compliance and Reporting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Decision Support Systems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Further Research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9709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613488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3778913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3785951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1"/>
            <a:ext cx="9279803" cy="450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Incorporating Additional Data Than Historical Financial Data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Analysts' Financial Estimates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Stock Market Data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Macro Economic Data</a:t>
            </a:r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Enhancing Model Complexity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Combining multiple models or using advanced ensemble techniques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Investigating deep learning methods such as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74220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Problem &amp; Goal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2188809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Corporate Bankruptcy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Can Lead To: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Financial Loss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Damage In Reputation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Time &amp; Efforts To Recovery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Loss In Opportunities</a:t>
            </a: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1101" y="1915141"/>
            <a:ext cx="5545156" cy="4369792"/>
            <a:chOff x="6081101" y="1915141"/>
            <a:chExt cx="5545156" cy="4369792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69" idx="6"/>
              <a:endCxn id="24" idx="2"/>
            </p:cNvCxnSpPr>
            <p:nvPr/>
          </p:nvCxnSpPr>
          <p:spPr>
            <a:xfrm>
              <a:off x="9591472" y="2730508"/>
              <a:ext cx="611654" cy="5618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Financial Loss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 to Recovery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591471" y="5638602"/>
              <a:ext cx="1638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Opportunities Loss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Reputation Damage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60BA12-D7C4-DA46-84DD-5ECD1CE38B73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9E76DC-66CA-6C49-84B5-F69B568F4BD4}"/>
                </a:ext>
              </a:extLst>
            </p:cNvPr>
            <p:cNvSpPr/>
            <p:nvPr/>
          </p:nvSpPr>
          <p:spPr>
            <a:xfrm>
              <a:off x="6081101" y="2300423"/>
              <a:ext cx="1110651" cy="11104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D17ED6-2E33-5E41-85C1-E372037A35B9}"/>
                </a:ext>
              </a:extLst>
            </p:cNvPr>
            <p:cNvSpPr/>
            <p:nvPr/>
          </p:nvSpPr>
          <p:spPr>
            <a:xfrm>
              <a:off x="10203126" y="2223505"/>
              <a:ext cx="1159310" cy="11263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15141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35950" y="2218783"/>
              <a:ext cx="1326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Bankruptcy</a:t>
              </a: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858167-3A60-0645-97C4-85AC58C99FDF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01DA25-1103-B7C8-CB31-A509017503B2}"/>
                </a:ext>
              </a:extLst>
            </p:cNvPr>
            <p:cNvSpPr txBox="1"/>
            <p:nvPr/>
          </p:nvSpPr>
          <p:spPr>
            <a:xfrm>
              <a:off x="6145886" y="2546459"/>
              <a:ext cx="108825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5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래픽 12" descr="의사봉 단색으로 채워진">
            <a:extLst>
              <a:ext uri="{FF2B5EF4-FFF2-40B4-BE49-F238E27FC236}">
                <a16:creationId xmlns:a16="http://schemas.microsoft.com/office/drawing/2014/main" id="{5043DF1B-B6F8-B941-D632-B099A34E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2685" y="2379753"/>
            <a:ext cx="797648" cy="797648"/>
          </a:xfrm>
          <a:prstGeom prst="rect">
            <a:avLst/>
          </a:prstGeom>
        </p:spPr>
      </p:pic>
      <p:pic>
        <p:nvPicPr>
          <p:cNvPr id="20" name="그래픽 19" descr="하향 경향 그래프 단색으로 채워진">
            <a:extLst>
              <a:ext uri="{FF2B5EF4-FFF2-40B4-BE49-F238E27FC236}">
                <a16:creationId xmlns:a16="http://schemas.microsoft.com/office/drawing/2014/main" id="{98BC385F-BBA7-7250-BC6E-C3DB7F249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2184" y="2513803"/>
            <a:ext cx="914400" cy="914400"/>
          </a:xfrm>
          <a:prstGeom prst="rect">
            <a:avLst/>
          </a:prstGeom>
        </p:spPr>
      </p:pic>
      <p:pic>
        <p:nvPicPr>
          <p:cNvPr id="22" name="그래픽 21" descr="화폐 단색으로 채워진">
            <a:extLst>
              <a:ext uri="{FF2B5EF4-FFF2-40B4-BE49-F238E27FC236}">
                <a16:creationId xmlns:a16="http://schemas.microsoft.com/office/drawing/2014/main" id="{762BADE2-0235-9658-AC6E-DAEE9040A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1374" y="2530963"/>
            <a:ext cx="637692" cy="637692"/>
          </a:xfrm>
          <a:prstGeom prst="rect">
            <a:avLst/>
          </a:prstGeom>
        </p:spPr>
      </p:pic>
      <p:pic>
        <p:nvPicPr>
          <p:cNvPr id="26" name="그래픽 25" descr="도구 단색으로 채워진">
            <a:extLst>
              <a:ext uri="{FF2B5EF4-FFF2-40B4-BE49-F238E27FC236}">
                <a16:creationId xmlns:a16="http://schemas.microsoft.com/office/drawing/2014/main" id="{9C1318A8-46F8-14E5-BDBE-512C387595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2924" y="4453653"/>
            <a:ext cx="637531" cy="637531"/>
          </a:xfrm>
          <a:prstGeom prst="rect">
            <a:avLst/>
          </a:prstGeom>
        </p:spPr>
      </p:pic>
      <p:pic>
        <p:nvPicPr>
          <p:cNvPr id="28" name="그래픽 27" descr="경고 단색으로 채워진">
            <a:extLst>
              <a:ext uri="{FF2B5EF4-FFF2-40B4-BE49-F238E27FC236}">
                <a16:creationId xmlns:a16="http://schemas.microsoft.com/office/drawing/2014/main" id="{A47994C1-3765-47F6-D402-BB0AFB5E86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21839" y="4766693"/>
            <a:ext cx="562574" cy="562574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8832BED-CB0A-F975-FCA0-7F7DBE4F4570}"/>
              </a:ext>
            </a:extLst>
          </p:cNvPr>
          <p:cNvSpPr txBox="1">
            <a:spLocks/>
          </p:cNvSpPr>
          <p:nvPr/>
        </p:nvSpPr>
        <p:spPr>
          <a:xfrm>
            <a:off x="444500" y="4057212"/>
            <a:ext cx="4975869" cy="189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Develop a Reliable Model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That: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Effectively Distinguish Between Companies At High Risk of Bankruptcy and Those That Are Not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Minimize Costly Errors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33">
            <a:extLst>
              <a:ext uri="{FF2B5EF4-FFF2-40B4-BE49-F238E27FC236}">
                <a16:creationId xmlns:a16="http://schemas.microsoft.com/office/drawing/2014/main" id="{2DEC2AB0-AD5D-23DE-B7FB-17CD20B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9550"/>
            <a:ext cx="9064625" cy="8137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Overview 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4F33FBC-ED8B-5877-6570-004051152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125" y="1075691"/>
            <a:ext cx="9064625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DAC9834-0E75-E542-2370-0FDBC1CC5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1996440" cy="381190"/>
          </a:xfrm>
        </p:spPr>
        <p:txBody>
          <a:bodyPr/>
          <a:lstStyle/>
          <a:p>
            <a:r>
              <a:rPr lang="en-US" sz="1800" dirty="0"/>
              <a:t>Data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3AB5C4FD-1C4E-72A5-479C-56B52402F1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Provide a summary of the dataset, including key features, class distribution, and any initial insights.</a:t>
            </a:r>
          </a:p>
        </p:txBody>
      </p:sp>
      <p:pic>
        <p:nvPicPr>
          <p:cNvPr id="90" name="Picture Placeholder 89" descr="3d Glasses outline">
            <a:extLst>
              <a:ext uri="{FF2B5EF4-FFF2-40B4-BE49-F238E27FC236}">
                <a16:creationId xmlns:a16="http://schemas.microsoft.com/office/drawing/2014/main" id="{A9898713-8A99-08D7-637C-53C4E2404AD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7574CEC2-3920-9E1F-1DC2-7551B8D281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sz="1800" dirty="0"/>
              <a:t>EDA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C759D89D-5722-47C0-8606-D901DEFAA8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Analyze the data to uncover patterns, relationships, and anomalies, and visualize key trends</a:t>
            </a:r>
          </a:p>
        </p:txBody>
      </p:sp>
      <p:pic>
        <p:nvPicPr>
          <p:cNvPr id="119" name="Picture Placeholder 118" descr="Blueprint outline">
            <a:extLst>
              <a:ext uri="{FF2B5EF4-FFF2-40B4-BE49-F238E27FC236}">
                <a16:creationId xmlns:a16="http://schemas.microsoft.com/office/drawing/2014/main" id="{A934FCB9-7C01-1298-196C-DA9C13B08FA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EC632B1-B9E6-3EE9-91AC-C47F5219FE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sz="1800" dirty="0"/>
              <a:t>Feature Engineering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CAC3E407-C96F-DE57-9910-64CBADB843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Create new features, handle outliers, and address multicollinearity to enhance model performance.</a:t>
            </a:r>
          </a:p>
        </p:txBody>
      </p:sp>
      <p:pic>
        <p:nvPicPr>
          <p:cNvPr id="120" name="Picture Placeholder 119" descr="Playbook outline">
            <a:extLst>
              <a:ext uri="{FF2B5EF4-FFF2-40B4-BE49-F238E27FC236}">
                <a16:creationId xmlns:a16="http://schemas.microsoft.com/office/drawing/2014/main" id="{AC7FDD67-FD6B-557E-102B-1F5EB87B3FD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1232BD9-9CC5-ECC6-760C-C0CE01229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sz="1800" dirty="0"/>
              <a:t>Modeling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CEAEE197-84A9-7E49-AC95-96B3645EA8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91012"/>
            <a:ext cx="1996440" cy="778652"/>
          </a:xfrm>
        </p:spPr>
        <p:txBody>
          <a:bodyPr/>
          <a:lstStyle/>
          <a:p>
            <a:r>
              <a:rPr lang="en-US" dirty="0"/>
              <a:t>Build and compare multiple machine learning models to predict bankruptcy, optimizing for the best performance.</a:t>
            </a:r>
          </a:p>
        </p:txBody>
      </p:sp>
      <p:pic>
        <p:nvPicPr>
          <p:cNvPr id="121" name="Picture Placeholder 120" descr="Continuous Improvement outline">
            <a:extLst>
              <a:ext uri="{FF2B5EF4-FFF2-40B4-BE49-F238E27FC236}">
                <a16:creationId xmlns:a16="http://schemas.microsoft.com/office/drawing/2014/main" id="{ECE2A6B8-4CDC-FC62-4720-88375F6083D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F744DCC4-E9B7-1CE6-4798-D32E323FD0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sz="1800" dirty="0"/>
              <a:t>Performance Evaluation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5C53A9E8-67CB-044F-12C9-8C444FBC5E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Assess relevant model metrics to determine the most reliable prediction model.</a:t>
            </a:r>
          </a:p>
        </p:txBody>
      </p:sp>
      <p:pic>
        <p:nvPicPr>
          <p:cNvPr id="122" name="Picture Placeholder 121" descr="Door Open outline">
            <a:extLst>
              <a:ext uri="{FF2B5EF4-FFF2-40B4-BE49-F238E27FC236}">
                <a16:creationId xmlns:a16="http://schemas.microsoft.com/office/drawing/2014/main" id="{D03F848E-1594-8E4D-2369-DF382495F4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178B4CA-AAA9-04D3-7DCC-9AF67D4B6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08909" y="1218565"/>
            <a:ext cx="794949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1045D3-7C71-8426-46EE-DF62A48ECB5D}"/>
              </a:ext>
            </a:extLst>
          </p:cNvPr>
          <p:cNvSpPr/>
          <p:nvPr/>
        </p:nvSpPr>
        <p:spPr>
          <a:xfrm>
            <a:off x="10058400" y="419100"/>
            <a:ext cx="1514475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Dataset Overview (1) Data Source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42765-DCB8-F46E-BC33-10AFE49E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303670"/>
            <a:ext cx="10058400" cy="33341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0EE635-246A-308A-C5E1-93D160108D0F}"/>
              </a:ext>
            </a:extLst>
          </p:cNvPr>
          <p:cNvSpPr txBox="1">
            <a:spLocks/>
          </p:cNvSpPr>
          <p:nvPr/>
        </p:nvSpPr>
        <p:spPr>
          <a:xfrm>
            <a:off x="444500" y="1313048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Data Source: UCI Machine Learning Repository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7D6B1-F471-9612-6DE2-6B8526D76F08}"/>
              </a:ext>
            </a:extLst>
          </p:cNvPr>
          <p:cNvSpPr txBox="1">
            <a:spLocks/>
          </p:cNvSpPr>
          <p:nvPr/>
        </p:nvSpPr>
        <p:spPr>
          <a:xfrm>
            <a:off x="444500" y="5544952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404040"/>
                </a:solidFill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Data Source: </a:t>
            </a:r>
            <a:r>
              <a:rPr lang="en-US" sz="1200" dirty="0">
                <a:solidFill>
                  <a:srgbClr val="404040"/>
                </a:solidFill>
                <a:effectLst/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https://archive.ics.uci.edu/dataset/572/taiwanese+bankruptcy+prediction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79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Dataset Overview (2) Binary Target Variable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FC173-9827-489A-A1B4-B574E0EDCCB5}"/>
              </a:ext>
            </a:extLst>
          </p:cNvPr>
          <p:cNvSpPr txBox="1"/>
          <p:nvPr/>
        </p:nvSpPr>
        <p:spPr>
          <a:xfrm>
            <a:off x="1077684" y="2273168"/>
            <a:ext cx="45638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96.9</a:t>
            </a:r>
            <a:r>
              <a:rPr lang="en-US" sz="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9C933-894F-5E6B-0C0D-2B9DCA77C614}"/>
              </a:ext>
            </a:extLst>
          </p:cNvPr>
          <p:cNvSpPr txBox="1"/>
          <p:nvPr/>
        </p:nvSpPr>
        <p:spPr>
          <a:xfrm>
            <a:off x="7286212" y="3098529"/>
            <a:ext cx="2457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3.1</a:t>
            </a:r>
            <a:r>
              <a:rPr lang="en-US" sz="25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%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633088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High Imbalance: </a:t>
            </a:r>
            <a:r>
              <a:rPr lang="en-US" sz="2400" dirty="0" err="1"/>
              <a:t>Bankrupcy</a:t>
            </a:r>
            <a:r>
              <a:rPr lang="en-US" sz="2400" dirty="0"/>
              <a:t> vs Non-Bankruptcy</a:t>
            </a:r>
            <a:endParaRPr lang="en-US" sz="2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2A4186-3217-B04E-5A42-A92D900014DE}"/>
              </a:ext>
            </a:extLst>
          </p:cNvPr>
          <p:cNvSpPr txBox="1">
            <a:spLocks/>
          </p:cNvSpPr>
          <p:nvPr/>
        </p:nvSpPr>
        <p:spPr>
          <a:xfrm>
            <a:off x="1990849" y="4776107"/>
            <a:ext cx="3311071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Bankruptcy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Bahnschrift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A559770-1476-6866-EAB5-385BD637B734}"/>
              </a:ext>
            </a:extLst>
          </p:cNvPr>
          <p:cNvSpPr txBox="1">
            <a:spLocks/>
          </p:cNvSpPr>
          <p:nvPr/>
        </p:nvSpPr>
        <p:spPr>
          <a:xfrm>
            <a:off x="7053945" y="4673825"/>
            <a:ext cx="278732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accent2"/>
                </a:solidFill>
                <a:latin typeface="Bahnschrift" panose="020B0502040204020203" pitchFamily="34" charset="0"/>
              </a:rPr>
              <a:t>Non-Bankruptcy</a:t>
            </a:r>
            <a:endParaRPr lang="en-US" sz="1500" b="1" dirty="0">
              <a:solidFill>
                <a:schemeClr val="accent2"/>
              </a:solidFill>
              <a:latin typeface="Bahnschrift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3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Dataset Overview (3)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31981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93 Numerical Features and 2 Categorical Features</a:t>
            </a:r>
          </a:p>
        </p:txBody>
      </p:sp>
      <p:sp>
        <p:nvSpPr>
          <p:cNvPr id="50" name="Rounded Rectangle 162">
            <a:extLst>
              <a:ext uri="{FF2B5EF4-FFF2-40B4-BE49-F238E27FC236}">
                <a16:creationId xmlns:a16="http://schemas.microsoft.com/office/drawing/2014/main" id="{A9F9ECEE-FCF0-CD0A-421C-B737C0C9FBB3}"/>
              </a:ext>
            </a:extLst>
          </p:cNvPr>
          <p:cNvSpPr>
            <a:spLocks noChangeAspect="1"/>
          </p:cNvSpPr>
          <p:nvPr/>
        </p:nvSpPr>
        <p:spPr>
          <a:xfrm>
            <a:off x="3484124" y="3119577"/>
            <a:ext cx="2572287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Numerical</a:t>
            </a:r>
          </a:p>
          <a:p>
            <a:pPr algn="ctr"/>
            <a:r>
              <a:rPr lang="en-US" dirty="0"/>
              <a:t>(93)</a:t>
            </a:r>
          </a:p>
        </p:txBody>
      </p:sp>
      <p:sp>
        <p:nvSpPr>
          <p:cNvPr id="51" name="Rounded Rectangle 164">
            <a:extLst>
              <a:ext uri="{FF2B5EF4-FFF2-40B4-BE49-F238E27FC236}">
                <a16:creationId xmlns:a16="http://schemas.microsoft.com/office/drawing/2014/main" id="{B53017A2-669F-641E-DEBA-C69E8722F4E3}"/>
              </a:ext>
            </a:extLst>
          </p:cNvPr>
          <p:cNvSpPr>
            <a:spLocks noChangeAspect="1"/>
          </p:cNvSpPr>
          <p:nvPr/>
        </p:nvSpPr>
        <p:spPr>
          <a:xfrm>
            <a:off x="3493455" y="5131471"/>
            <a:ext cx="2572287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Categorical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(2)</a:t>
            </a:r>
          </a:p>
        </p:txBody>
      </p:sp>
      <p:sp>
        <p:nvSpPr>
          <p:cNvPr id="52" name="Rounded Rectangle 176">
            <a:extLst>
              <a:ext uri="{FF2B5EF4-FFF2-40B4-BE49-F238E27FC236}">
                <a16:creationId xmlns:a16="http://schemas.microsoft.com/office/drawing/2014/main" id="{077D21C5-AA59-EB54-5162-C9956F0437BD}"/>
              </a:ext>
            </a:extLst>
          </p:cNvPr>
          <p:cNvSpPr>
            <a:spLocks noChangeAspect="1"/>
          </p:cNvSpPr>
          <p:nvPr/>
        </p:nvSpPr>
        <p:spPr>
          <a:xfrm>
            <a:off x="707893" y="4049486"/>
            <a:ext cx="1839476" cy="6658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(95)</a:t>
            </a:r>
          </a:p>
        </p:txBody>
      </p:sp>
      <p:cxnSp>
        <p:nvCxnSpPr>
          <p:cNvPr id="54" name="Straight Connector 30" descr="straight line">
            <a:extLst>
              <a:ext uri="{FF2B5EF4-FFF2-40B4-BE49-F238E27FC236}">
                <a16:creationId xmlns:a16="http://schemas.microsoft.com/office/drawing/2014/main" id="{32DDDB55-2BBA-D29E-9BB5-BB66D9F9BB5B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47369" y="3408776"/>
            <a:ext cx="936755" cy="9459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30" descr="straight line">
            <a:extLst>
              <a:ext uri="{FF2B5EF4-FFF2-40B4-BE49-F238E27FC236}">
                <a16:creationId xmlns:a16="http://schemas.microsoft.com/office/drawing/2014/main" id="{D8C4393F-7F4E-C922-7D9E-35F5DA22B8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547368" y="4351023"/>
            <a:ext cx="946087" cy="106964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162">
            <a:extLst>
              <a:ext uri="{FF2B5EF4-FFF2-40B4-BE49-F238E27FC236}">
                <a16:creationId xmlns:a16="http://schemas.microsoft.com/office/drawing/2014/main" id="{B1594F10-678F-12D6-4133-080558FA291E}"/>
              </a:ext>
            </a:extLst>
          </p:cNvPr>
          <p:cNvSpPr>
            <a:spLocks noChangeAspect="1"/>
          </p:cNvSpPr>
          <p:nvPr/>
        </p:nvSpPr>
        <p:spPr>
          <a:xfrm>
            <a:off x="6647851" y="2090637"/>
            <a:ext cx="3606492" cy="26866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0" name="Text Placeholder 135">
            <a:extLst>
              <a:ext uri="{FF2B5EF4-FFF2-40B4-BE49-F238E27FC236}">
                <a16:creationId xmlns:a16="http://schemas.microsoft.com/office/drawing/2014/main" id="{548D8CD9-9653-1678-F018-24C023442047}"/>
              </a:ext>
            </a:extLst>
          </p:cNvPr>
          <p:cNvSpPr txBox="1">
            <a:spLocks/>
          </p:cNvSpPr>
          <p:nvPr/>
        </p:nvSpPr>
        <p:spPr>
          <a:xfrm>
            <a:off x="7100596" y="2355829"/>
            <a:ext cx="2416627" cy="381190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Profitability</a:t>
            </a:r>
          </a:p>
          <a:p>
            <a:r>
              <a:rPr lang="en-US" sz="1800" dirty="0"/>
              <a:t>Liquidity</a:t>
            </a:r>
          </a:p>
          <a:p>
            <a:r>
              <a:rPr lang="en-US" sz="1800" dirty="0"/>
              <a:t>Solvency</a:t>
            </a:r>
          </a:p>
          <a:p>
            <a:r>
              <a:rPr lang="en-US" sz="1800" dirty="0"/>
              <a:t>Activity</a:t>
            </a:r>
          </a:p>
          <a:p>
            <a:r>
              <a:rPr lang="en-US" sz="1800" dirty="0"/>
              <a:t>Growth</a:t>
            </a:r>
          </a:p>
          <a:p>
            <a:r>
              <a:rPr lang="en-US" sz="1800" dirty="0"/>
              <a:t>Other</a:t>
            </a:r>
          </a:p>
        </p:txBody>
      </p:sp>
      <p:cxnSp>
        <p:nvCxnSpPr>
          <p:cNvPr id="61" name="Straight Connector 30" descr="straight line">
            <a:extLst>
              <a:ext uri="{FF2B5EF4-FFF2-40B4-BE49-F238E27FC236}">
                <a16:creationId xmlns:a16="http://schemas.microsoft.com/office/drawing/2014/main" id="{059455C0-2D32-24AC-46EF-0AFB6523F1D7}"/>
              </a:ext>
            </a:extLst>
          </p:cNvPr>
          <p:cNvCxnSpPr>
            <a:cxnSpLocks/>
          </p:cNvCxnSpPr>
          <p:nvPr/>
        </p:nvCxnSpPr>
        <p:spPr>
          <a:xfrm flipH="1" flipV="1">
            <a:off x="6045673" y="3412430"/>
            <a:ext cx="607054" cy="25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ounded Rectangle 162">
            <a:extLst>
              <a:ext uri="{FF2B5EF4-FFF2-40B4-BE49-F238E27FC236}">
                <a16:creationId xmlns:a16="http://schemas.microsoft.com/office/drawing/2014/main" id="{979EE8AD-F3CA-9424-9D8B-8E8EF9F8D94E}"/>
              </a:ext>
            </a:extLst>
          </p:cNvPr>
          <p:cNvSpPr>
            <a:spLocks noChangeAspect="1"/>
          </p:cNvSpPr>
          <p:nvPr/>
        </p:nvSpPr>
        <p:spPr>
          <a:xfrm>
            <a:off x="6647851" y="5033246"/>
            <a:ext cx="3606492" cy="863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4" name="Text Placeholder 135">
            <a:extLst>
              <a:ext uri="{FF2B5EF4-FFF2-40B4-BE49-F238E27FC236}">
                <a16:creationId xmlns:a16="http://schemas.microsoft.com/office/drawing/2014/main" id="{7E0382DB-D24A-C9DF-B52B-41ABB29178EC}"/>
              </a:ext>
            </a:extLst>
          </p:cNvPr>
          <p:cNvSpPr txBox="1">
            <a:spLocks/>
          </p:cNvSpPr>
          <p:nvPr/>
        </p:nvSpPr>
        <p:spPr>
          <a:xfrm>
            <a:off x="7174844" y="5082199"/>
            <a:ext cx="3919253" cy="814747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Net Income Flag</a:t>
            </a:r>
          </a:p>
          <a:p>
            <a:r>
              <a:rPr lang="en-US" sz="1800" dirty="0"/>
              <a:t>Liability-Assets Flag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2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       </a:t>
            </a:r>
            <a:endParaRPr lang="en-US" sz="1800" dirty="0"/>
          </a:p>
        </p:txBody>
      </p:sp>
      <p:cxnSp>
        <p:nvCxnSpPr>
          <p:cNvPr id="65" name="Straight Connector 30" descr="straight line">
            <a:extLst>
              <a:ext uri="{FF2B5EF4-FFF2-40B4-BE49-F238E27FC236}">
                <a16:creationId xmlns:a16="http://schemas.microsoft.com/office/drawing/2014/main" id="{E951FC69-EC00-A262-C8CE-BE5286A835B6}"/>
              </a:ext>
            </a:extLst>
          </p:cNvPr>
          <p:cNvCxnSpPr>
            <a:cxnSpLocks/>
          </p:cNvCxnSpPr>
          <p:nvPr/>
        </p:nvCxnSpPr>
        <p:spPr>
          <a:xfrm flipH="1" flipV="1">
            <a:off x="6045673" y="5430527"/>
            <a:ext cx="607054" cy="25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4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(1) Numerical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499" y="1179855"/>
            <a:ext cx="9361974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Trade-off: Clean Distribution vs. Retaining Critical Information</a:t>
            </a:r>
            <a:endParaRPr lang="en-US" sz="2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11C842-612D-506D-5645-BC853ED8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2" y="2321955"/>
            <a:ext cx="4810294" cy="3946626"/>
          </a:xfrm>
          <a:prstGeom prst="rect">
            <a:avLst/>
          </a:prstGeom>
        </p:spPr>
      </p:pic>
      <p:sp>
        <p:nvSpPr>
          <p:cNvPr id="4" name="Text Placeholder 135">
            <a:extLst>
              <a:ext uri="{FF2B5EF4-FFF2-40B4-BE49-F238E27FC236}">
                <a16:creationId xmlns:a16="http://schemas.microsoft.com/office/drawing/2014/main" id="{8FAD7AE2-2D36-D2CB-EA40-4958471A01F2}"/>
              </a:ext>
            </a:extLst>
          </p:cNvPr>
          <p:cNvSpPr txBox="1">
            <a:spLocks/>
          </p:cNvSpPr>
          <p:nvPr/>
        </p:nvSpPr>
        <p:spPr>
          <a:xfrm>
            <a:off x="802432" y="1889295"/>
            <a:ext cx="3937519" cy="424693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Skewed Distribution by Outliers</a:t>
            </a:r>
          </a:p>
        </p:txBody>
      </p:sp>
      <p:sp>
        <p:nvSpPr>
          <p:cNvPr id="5" name="Text Placeholder 135">
            <a:extLst>
              <a:ext uri="{FF2B5EF4-FFF2-40B4-BE49-F238E27FC236}">
                <a16:creationId xmlns:a16="http://schemas.microsoft.com/office/drawing/2014/main" id="{8AFB1B39-6FB4-72E4-F4A3-D65F2E1E1F62}"/>
              </a:ext>
            </a:extLst>
          </p:cNvPr>
          <p:cNvSpPr txBox="1">
            <a:spLocks/>
          </p:cNvSpPr>
          <p:nvPr/>
        </p:nvSpPr>
        <p:spPr>
          <a:xfrm>
            <a:off x="6223518" y="1889295"/>
            <a:ext cx="3937519" cy="424693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High Proportion of Outliers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DF123-585F-138F-52E6-83EB6F54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23" y="2292645"/>
            <a:ext cx="1982470" cy="1313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51B4A-920D-CFC3-00EC-FAF1EF926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85" y="3732828"/>
            <a:ext cx="1903483" cy="131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9315A0-FFB1-A44E-5F25-CDB89162A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823" y="5047278"/>
            <a:ext cx="1922145" cy="1313815"/>
          </a:xfrm>
          <a:prstGeom prst="rect">
            <a:avLst/>
          </a:prstGeom>
        </p:spPr>
      </p:pic>
      <p:sp>
        <p:nvSpPr>
          <p:cNvPr id="9" name="Rounded Rectangle 165">
            <a:extLst>
              <a:ext uri="{FF2B5EF4-FFF2-40B4-BE49-F238E27FC236}">
                <a16:creationId xmlns:a16="http://schemas.microsoft.com/office/drawing/2014/main" id="{7FFC6B62-D60F-0D19-BAC8-DDAC68D7AC0D}"/>
              </a:ext>
            </a:extLst>
          </p:cNvPr>
          <p:cNvSpPr>
            <a:spLocks noChangeAspect="1"/>
          </p:cNvSpPr>
          <p:nvPr/>
        </p:nvSpPr>
        <p:spPr>
          <a:xfrm>
            <a:off x="728993" y="2726373"/>
            <a:ext cx="1333072" cy="424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Original</a:t>
            </a:r>
          </a:p>
        </p:txBody>
      </p:sp>
      <p:sp>
        <p:nvSpPr>
          <p:cNvPr id="11" name="Rounded Rectangle 165">
            <a:extLst>
              <a:ext uri="{FF2B5EF4-FFF2-40B4-BE49-F238E27FC236}">
                <a16:creationId xmlns:a16="http://schemas.microsoft.com/office/drawing/2014/main" id="{F3216C1A-049F-85DC-2D8B-886A1E19D0EF}"/>
              </a:ext>
            </a:extLst>
          </p:cNvPr>
          <p:cNvSpPr>
            <a:spLocks noChangeAspect="1"/>
          </p:cNvSpPr>
          <p:nvPr/>
        </p:nvSpPr>
        <p:spPr>
          <a:xfrm>
            <a:off x="728993" y="4082921"/>
            <a:ext cx="1333072" cy="424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Log Transformed</a:t>
            </a:r>
          </a:p>
        </p:txBody>
      </p:sp>
      <p:sp>
        <p:nvSpPr>
          <p:cNvPr id="13" name="Rounded Rectangle 165">
            <a:extLst>
              <a:ext uri="{FF2B5EF4-FFF2-40B4-BE49-F238E27FC236}">
                <a16:creationId xmlns:a16="http://schemas.microsoft.com/office/drawing/2014/main" id="{7FB1D133-CD4E-05E5-78BD-B5DBE647CE37}"/>
              </a:ext>
            </a:extLst>
          </p:cNvPr>
          <p:cNvSpPr>
            <a:spLocks noChangeAspect="1"/>
          </p:cNvSpPr>
          <p:nvPr/>
        </p:nvSpPr>
        <p:spPr>
          <a:xfrm>
            <a:off x="728993" y="5491838"/>
            <a:ext cx="1333072" cy="4246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Outlier Removed</a:t>
            </a:r>
          </a:p>
        </p:txBody>
      </p:sp>
      <p:sp>
        <p:nvSpPr>
          <p:cNvPr id="15" name="Text Placeholder 135">
            <a:extLst>
              <a:ext uri="{FF2B5EF4-FFF2-40B4-BE49-F238E27FC236}">
                <a16:creationId xmlns:a16="http://schemas.microsoft.com/office/drawing/2014/main" id="{DEB29BAD-6C91-DC23-8E39-E76389BF6A04}"/>
              </a:ext>
            </a:extLst>
          </p:cNvPr>
          <p:cNvSpPr txBox="1">
            <a:spLocks/>
          </p:cNvSpPr>
          <p:nvPr/>
        </p:nvSpPr>
        <p:spPr>
          <a:xfrm>
            <a:off x="5017986" y="3965360"/>
            <a:ext cx="587829" cy="424693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323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(2) Outliers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179855"/>
            <a:ext cx="5219182" cy="20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Outliers Matter: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How Rare Events Drive Predictions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9DC30F-AA31-0F13-75F7-646F2D78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88" y="1257300"/>
            <a:ext cx="5603875" cy="5257800"/>
          </a:xfrm>
          <a:prstGeom prst="rect">
            <a:avLst/>
          </a:prstGeom>
        </p:spPr>
      </p:pic>
      <p:sp>
        <p:nvSpPr>
          <p:cNvPr id="12" name="Text Placeholder 135">
            <a:extLst>
              <a:ext uri="{FF2B5EF4-FFF2-40B4-BE49-F238E27FC236}">
                <a16:creationId xmlns:a16="http://schemas.microsoft.com/office/drawing/2014/main" id="{9E71A2D9-BE28-AD92-567A-5A482A400B36}"/>
              </a:ext>
            </a:extLst>
          </p:cNvPr>
          <p:cNvSpPr txBox="1">
            <a:spLocks/>
          </p:cNvSpPr>
          <p:nvPr/>
        </p:nvSpPr>
        <p:spPr>
          <a:xfrm>
            <a:off x="531845" y="3162344"/>
            <a:ext cx="4329404" cy="1101746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Critical Insights Hidden in Outliers: Essential for Predicting Extreme Events</a:t>
            </a:r>
          </a:p>
        </p:txBody>
      </p:sp>
    </p:spTree>
    <p:extLst>
      <p:ext uri="{BB962C8B-B14F-4D97-AF65-F5344CB8AC3E}">
        <p14:creationId xmlns:p14="http://schemas.microsoft.com/office/powerpoint/2010/main" val="4296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2137"/>
            <a:ext cx="10574953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Exploratory Data Analysis (3) Relationship Between Features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505353"/>
            <a:ext cx="5219182" cy="87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Multicollinearity Alert</a:t>
            </a:r>
          </a:p>
        </p:txBody>
      </p:sp>
      <p:sp>
        <p:nvSpPr>
          <p:cNvPr id="12" name="Text Placeholder 135">
            <a:extLst>
              <a:ext uri="{FF2B5EF4-FFF2-40B4-BE49-F238E27FC236}">
                <a16:creationId xmlns:a16="http://schemas.microsoft.com/office/drawing/2014/main" id="{9E71A2D9-BE28-AD92-567A-5A482A400B36}"/>
              </a:ext>
            </a:extLst>
          </p:cNvPr>
          <p:cNvSpPr txBox="1">
            <a:spLocks/>
          </p:cNvSpPr>
          <p:nvPr/>
        </p:nvSpPr>
        <p:spPr>
          <a:xfrm>
            <a:off x="531845" y="2425959"/>
            <a:ext cx="4329404" cy="1003041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131 Feature Pairs with High Correlation (&gt;0.7)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C82381-4FC5-51F7-E90D-2DC6D0E2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52" y="1147669"/>
            <a:ext cx="5943600" cy="5475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7C1E31-3E27-516C-34CE-557A8E032A0C}"/>
              </a:ext>
            </a:extLst>
          </p:cNvPr>
          <p:cNvSpPr txBox="1">
            <a:spLocks/>
          </p:cNvSpPr>
          <p:nvPr/>
        </p:nvSpPr>
        <p:spPr>
          <a:xfrm>
            <a:off x="444500" y="3444069"/>
            <a:ext cx="5219182" cy="872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Tackling Multicollinearity</a:t>
            </a:r>
          </a:p>
        </p:txBody>
      </p:sp>
      <p:sp>
        <p:nvSpPr>
          <p:cNvPr id="5" name="Text Placeholder 135">
            <a:extLst>
              <a:ext uri="{FF2B5EF4-FFF2-40B4-BE49-F238E27FC236}">
                <a16:creationId xmlns:a16="http://schemas.microsoft.com/office/drawing/2014/main" id="{DCD0E5E5-EAE2-6204-50CA-BC1DDFA767DD}"/>
              </a:ext>
            </a:extLst>
          </p:cNvPr>
          <p:cNvSpPr txBox="1">
            <a:spLocks/>
          </p:cNvSpPr>
          <p:nvPr/>
        </p:nvSpPr>
        <p:spPr>
          <a:xfrm>
            <a:off x="531845" y="4364675"/>
            <a:ext cx="4329404" cy="1003041"/>
          </a:xfrm>
          <a:prstGeom prst="rect">
            <a:avLst/>
          </a:prstGeom>
        </p:spPr>
        <p:txBody>
          <a:bodyPr/>
          <a:lstStyle>
            <a:lvl1pPr marL="228598" indent="-228598" algn="l" defTabSz="9143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Applying Feature Selection or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7982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769</Words>
  <Application>Microsoft Office PowerPoint</Application>
  <PresentationFormat>와이드스크린</PresentationFormat>
  <Paragraphs>143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Inter</vt:lpstr>
      <vt:lpstr>Arial</vt:lpstr>
      <vt:lpstr>Bahnschrift</vt:lpstr>
      <vt:lpstr>Calibri</vt:lpstr>
      <vt:lpstr>Grandview</vt:lpstr>
      <vt:lpstr>Segoe UI</vt:lpstr>
      <vt:lpstr>Segoe UI Semibold</vt:lpstr>
      <vt:lpstr>Symbol</vt:lpstr>
      <vt:lpstr>Times New Roman</vt:lpstr>
      <vt:lpstr>Wingdings</vt:lpstr>
      <vt:lpstr>Office Theme</vt:lpstr>
      <vt:lpstr>Predicting Corporate Bankruptcy Using Financial Ratios</vt:lpstr>
      <vt:lpstr>Problem &amp; Goal</vt:lpstr>
      <vt:lpstr>Overview </vt:lpstr>
      <vt:lpstr>Dataset Overview (1) Data Source</vt:lpstr>
      <vt:lpstr>Dataset Overview (2) Binary Target Variable</vt:lpstr>
      <vt:lpstr>Dataset Overview (3) Features</vt:lpstr>
      <vt:lpstr>Exploratory Data Analysis (1) Numerical Features</vt:lpstr>
      <vt:lpstr>Exploratory Data Analysis (2) Outliers </vt:lpstr>
      <vt:lpstr>Exploratory Data Analysis (3) Relationship Between Features </vt:lpstr>
      <vt:lpstr>Exploratory Data Analysis (4) Numerical Features and Target Variable</vt:lpstr>
      <vt:lpstr>Feature Engineering: New Feature Generation</vt:lpstr>
      <vt:lpstr>Modeling (1): Balancing the Dataset</vt:lpstr>
      <vt:lpstr>Modeling (2): Feature Selection</vt:lpstr>
      <vt:lpstr>Modeling (2): Feature Selection</vt:lpstr>
      <vt:lpstr>Modeling (3): Setting-Up Evaluation Metrics</vt:lpstr>
      <vt:lpstr>Modeling (4): Model Building</vt:lpstr>
      <vt:lpstr>Modeling (5): Performance Evaluation</vt:lpstr>
      <vt:lpstr>Application of the Model</vt:lpstr>
      <vt:lpstr>Further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2024-09-11T19:01:48Z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