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4"/>
  </p:notesMasterIdLst>
  <p:sldIdLst>
    <p:sldId id="259" r:id="rId5"/>
    <p:sldId id="266" r:id="rId6"/>
    <p:sldId id="287" r:id="rId7"/>
    <p:sldId id="288" r:id="rId8"/>
    <p:sldId id="297" r:id="rId9"/>
    <p:sldId id="267" r:id="rId10"/>
    <p:sldId id="298" r:id="rId11"/>
    <p:sldId id="299" r:id="rId12"/>
    <p:sldId id="300" r:id="rId13"/>
    <p:sldId id="302" r:id="rId14"/>
    <p:sldId id="301" r:id="rId15"/>
    <p:sldId id="303" r:id="rId16"/>
    <p:sldId id="304" r:id="rId17"/>
    <p:sldId id="305" r:id="rId18"/>
    <p:sldId id="307" r:id="rId19"/>
    <p:sldId id="306" r:id="rId20"/>
    <p:sldId id="308" r:id="rId21"/>
    <p:sldId id="309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2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D571-E22F-4A38-B450-8CCBD829A548}" type="datetimeFigureOut">
              <a:rPr lang="en-US"/>
              <a:t>12/12/2024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C2C40-CB1C-4820-9151-EC51EC2E7E0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C2C40-CB1C-4820-9151-EC51EC2E7E0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87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Ligh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39F7D1-31ED-4588-7F6B-7214367FBA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744" y="209677"/>
            <a:ext cx="9064752" cy="1097915"/>
          </a:xfrm>
          <a:noFill/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13A1C6A-339B-343A-B0AD-F761FE9105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745" y="1344676"/>
            <a:ext cx="9064752" cy="511175"/>
          </a:xfrm>
        </p:spPr>
        <p:txBody>
          <a:bodyPr lIns="164592" tIns="0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35829F9-B704-5645-ABE3-F98170E8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6346" y="585334"/>
            <a:ext cx="1005840" cy="1005840"/>
          </a:xfrm>
          <a:prstGeom prst="ellipse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807DD9B-8716-9B22-9F91-88E6071F91D3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487786" y="649342"/>
            <a:ext cx="822960" cy="822960"/>
          </a:xfrm>
          <a:prstGeom prst="ellipse">
            <a:avLst/>
          </a:prstGeom>
          <a:ln w="22225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465C986-E3D2-97E7-9111-0299F9C3B1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3608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CD86E3A-6D68-1F05-DE18-246FA7A44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3404" y="3046075"/>
            <a:ext cx="1828633" cy="96903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6C169315-0602-4C85-86EE-5C3554AAA9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3608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70FD3BFF-C0B9-AA50-A3D6-B4A48EEF751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0560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BEE5563-8FF1-7479-E11E-F0144D753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82496" y="4399153"/>
            <a:ext cx="685800" cy="685800"/>
          </a:xfrm>
          <a:prstGeom prst="ellipse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69C1816-EC8E-961C-AC21-6D86E9C455A1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1796796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9F9A0E21-E67B-7E2F-ED16-4BABF078108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0560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FE922A-6A5A-4DA8-1E44-D80852772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3404" y="5377870"/>
            <a:ext cx="1827083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3">
                    <a:lumMod val="75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3D56C31D-5FDB-2235-FFF8-2AB6E04C9B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62072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1FC81D-B431-FFA6-47F5-F40C79C53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46272" y="3046075"/>
            <a:ext cx="1828633" cy="96903"/>
          </a:xfrm>
          <a:prstGeom prst="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16A2860-4464-B092-801E-255A6B7DF3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62072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3B992882-DF57-9DAF-2532-06C30C2D9F1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862072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E63250C-AB2E-9D56-C26C-1E211DFAD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7724" y="4399153"/>
            <a:ext cx="685800" cy="685800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Picture Placeholder 13">
            <a:extLst>
              <a:ext uri="{FF2B5EF4-FFF2-40B4-BE49-F238E27FC236}">
                <a16:creationId xmlns:a16="http://schemas.microsoft.com/office/drawing/2014/main" id="{50C6734A-2661-863D-C8B6-6A4DBC588FE4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4002024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0D7755C-4D0B-D8A7-6235-8E606B39F3A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862072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330766-86D4-F436-F65D-07EF389BF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943485" y="5377870"/>
            <a:ext cx="1836387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2"/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A540E06E-3F2B-A3DC-320A-8C968AC435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50536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6BB721-1D88-1A03-1D55-5C79942C7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39140" y="3046075"/>
            <a:ext cx="1828634" cy="96903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51307C43-6072-93E9-BF1D-64D42AE2A52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50536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BDAD5E-0048-0813-47FC-FFE93F191C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5776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0D4CBD1-AAC9-3F04-3F49-E8579F6F7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2952" y="4402872"/>
            <a:ext cx="685800" cy="685800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Picture Placeholder 13">
            <a:extLst>
              <a:ext uri="{FF2B5EF4-FFF2-40B4-BE49-F238E27FC236}">
                <a16:creationId xmlns:a16="http://schemas.microsoft.com/office/drawing/2014/main" id="{F154717D-74D1-298B-EF00-6CCA65AA969B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6207252" y="4517172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3A23A057-C011-EB28-4869-A73F2E3B339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65776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51B736-1CC5-842A-AFEB-68B189317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142870" y="5377870"/>
            <a:ext cx="1827639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2"/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716EA8F4-B9C4-991F-0EBC-D79877AD46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39000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68F5A8-E314-7C7A-6CB2-3036DF2A8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09" y="3046075"/>
            <a:ext cx="1828635" cy="9690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5A57C80F-4C30-26E1-B38B-3D7238EC9A4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239000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A44BB5F0-6856-4711-058C-73C1CBF4646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257288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F56C89-6D7E-4196-72BF-23ACEE82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8180" y="4402872"/>
            <a:ext cx="685800" cy="685800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Picture Placeholder 13">
            <a:extLst>
              <a:ext uri="{FF2B5EF4-FFF2-40B4-BE49-F238E27FC236}">
                <a16:creationId xmlns:a16="http://schemas.microsoft.com/office/drawing/2014/main" id="{719C23E4-DE06-6FF4-1BC9-5305DE50D817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8412480" y="4517172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F5A3DA8B-D38B-3994-FE85-0A331FBADAD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257288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771B152-C165-EE9A-CF25-69B01D939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3507" y="5377870"/>
            <a:ext cx="1828375" cy="0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6"/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D3896BC4-3EFC-36C4-6071-4BF0E987F96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27464" y="2556796"/>
            <a:ext cx="1996440" cy="381190"/>
          </a:xfrm>
        </p:spPr>
        <p:txBody>
          <a:bodyPr lIns="91440" tIns="0">
            <a:noAutofit/>
          </a:bodyPr>
          <a:lstStyle>
            <a:lvl1pPr marL="0" indent="0">
              <a:buNone/>
              <a:defRPr sz="2200" b="1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236E29-4894-FD6C-E56F-5B1CBA99A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24879" y="3046075"/>
            <a:ext cx="1828635" cy="96903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C2DA584-D9BC-7A01-6F48-363C7F6465E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27464" y="3391012"/>
            <a:ext cx="1996440" cy="778652"/>
          </a:xfrm>
        </p:spPr>
        <p:txBody>
          <a:bodyPr lIns="91440" tIns="0">
            <a:noAutofit/>
          </a:bodyPr>
          <a:lstStyle>
            <a:lvl1pPr marL="0" indent="0"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70C95BBB-511F-F8F5-EF37-C6109C4AF4E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48800" y="4505738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200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0EDAC9C-0C6E-2807-24D5-3E04B5E21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84738" y="4399153"/>
            <a:ext cx="685800" cy="685800"/>
          </a:xfrm>
          <a:prstGeom prst="ellipse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Picture Placeholder 13">
            <a:extLst>
              <a:ext uri="{FF2B5EF4-FFF2-40B4-BE49-F238E27FC236}">
                <a16:creationId xmlns:a16="http://schemas.microsoft.com/office/drawing/2014/main" id="{B1C0F0FD-844D-CC54-986F-B8522F12B0A5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>
            <a:off x="10599038" y="4513453"/>
            <a:ext cx="457200" cy="457200"/>
          </a:xfrm>
          <a:prstGeom prst="ellipse">
            <a:avLst/>
          </a:prstGeom>
          <a:ln w="19050">
            <a:noFill/>
          </a:ln>
        </p:spPr>
        <p:txBody>
          <a:bodyPr lIns="0" tIns="0" rIns="0" bIns="0">
            <a:normAutofit/>
          </a:bodyPr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A00816D8-6779-7BDB-52AB-5BD0A2479E4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48800" y="4894756"/>
            <a:ext cx="893064" cy="335470"/>
          </a:xfrm>
        </p:spPr>
        <p:txBody>
          <a:bodyPr lIns="91440" tIns="0">
            <a:noAutofit/>
          </a:bodyPr>
          <a:lstStyle>
            <a:lvl1pPr marL="0" indent="0">
              <a:buNone/>
              <a:defRPr sz="1400" cap="none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6506AFF-E40E-308E-7907-FBFC4DAAB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4879" y="5376344"/>
            <a:ext cx="1828635" cy="3053"/>
          </a:xfrm>
          <a:prstGeom prst="straightConnector1">
            <a:avLst/>
          </a:prstGeom>
          <a:ln w="19050" cap="flat" cmpd="sng" algn="ctr">
            <a:gradFill>
              <a:gsLst>
                <a:gs pos="0">
                  <a:schemeClr val="accent6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2160000" scaled="0"/>
            </a:gra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A11DE-725C-8DE4-9A24-3718A3D1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0560" y="6072886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D8153-A9C6-7A32-CDB7-BF9D7CB1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8616" y="607288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0</a:t>
            </a:r>
            <a:fld id="{E6B975A5-EA91-314B-AF62-F6E264554D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4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2F8D-62B3-48AF-BAF5-944399905ED0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08" y="2477278"/>
            <a:ext cx="8733114" cy="1370229"/>
          </a:xfrm>
        </p:spPr>
        <p:txBody>
          <a:bodyPr anchor="b">
            <a:noAutofit/>
          </a:bodyPr>
          <a:lstStyle/>
          <a:p>
            <a:pPr algn="l">
              <a:lnSpc>
                <a:spcPts val="4000"/>
              </a:lnSpc>
            </a:pPr>
            <a:r>
              <a:rPr lang="en-US" sz="4000" dirty="0"/>
              <a:t>Predictive Modeling For Airbnb Price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26082" y="4007751"/>
            <a:ext cx="6158914" cy="6637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Comparative Study of Models and Techniques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13AC9B-138D-34D3-D0E9-11B228FA4865}"/>
              </a:ext>
            </a:extLst>
          </p:cNvPr>
          <p:cNvSpPr/>
          <p:nvPr/>
        </p:nvSpPr>
        <p:spPr>
          <a:xfrm>
            <a:off x="426082" y="381548"/>
            <a:ext cx="2244755" cy="585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9E212977-F290-C3D4-A495-36B3214FC41C}"/>
              </a:ext>
            </a:extLst>
          </p:cNvPr>
          <p:cNvSpPr txBox="1">
            <a:spLocks/>
          </p:cNvSpPr>
          <p:nvPr/>
        </p:nvSpPr>
        <p:spPr>
          <a:xfrm>
            <a:off x="404309" y="616917"/>
            <a:ext cx="6397773" cy="5103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>
                <a:solidFill>
                  <a:schemeClr val="bg2">
                    <a:lumMod val="75000"/>
                  </a:schemeClr>
                </a:solidFill>
              </a:rPr>
              <a:t>Springboard Data Science Capstone Project</a:t>
            </a:r>
            <a:endParaRPr lang="en-US" sz="1500" dirty="0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C5848EC1-170E-9FDA-C4D7-04F53E062ADF}"/>
              </a:ext>
            </a:extLst>
          </p:cNvPr>
          <p:cNvSpPr txBox="1">
            <a:spLocks/>
          </p:cNvSpPr>
          <p:nvPr/>
        </p:nvSpPr>
        <p:spPr>
          <a:xfrm>
            <a:off x="404309" y="5304255"/>
            <a:ext cx="6397773" cy="6948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Suk Won Choi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59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EC786-64E2-5B25-D2F3-C91DED17C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8017-3AAC-91E7-9C5D-6D49A81D0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dirty="0"/>
              <a:t>IV. Exploratory Data Analysis: Bivariate Analysis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AB6AFF6-C742-BFB2-326F-D6458C16E079}"/>
              </a:ext>
            </a:extLst>
          </p:cNvPr>
          <p:cNvSpPr txBox="1">
            <a:spLocks/>
          </p:cNvSpPr>
          <p:nvPr/>
        </p:nvSpPr>
        <p:spPr>
          <a:xfrm>
            <a:off x="444500" y="1224564"/>
            <a:ext cx="9146972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2-3. Target vs Categorical Features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15A7C0A-8104-567C-74F9-AAFEE226F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1856928"/>
            <a:ext cx="5651499" cy="3607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Room Type: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Entire home/apt has the highest prices, followed by Private room, with Shared room being the lowest.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Cancellation Policy: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Stricter policies correlate with higher prices, indicating premium offerings.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City: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Boston, Washington, D.C., and San Francisco show significantly higher prices due to local demand and market dynamics.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Listing Status: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listings are priced higher, suggesting a premium for fresh properties.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Features: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categorical variables show minimal impact on pricing differentiation.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ACDE0D-2D67-5B76-264E-44A1D46B5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166" y="1111317"/>
            <a:ext cx="5383301" cy="37269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084478-7DAE-C100-669B-0A8EB2DF5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764" y="4897318"/>
            <a:ext cx="2703341" cy="166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3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2801D-B9BD-F8EF-554D-A39756D39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69F6-ED8E-591D-40C8-A7EAF7B4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dirty="0"/>
              <a:t>IV. Exploratory Data Analysis: Bivariate Analysis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BDD335E-61EB-5B4E-326C-31393DA04BF8}"/>
              </a:ext>
            </a:extLst>
          </p:cNvPr>
          <p:cNvSpPr txBox="1">
            <a:spLocks/>
          </p:cNvSpPr>
          <p:nvPr/>
        </p:nvSpPr>
        <p:spPr>
          <a:xfrm>
            <a:off x="444500" y="1224564"/>
            <a:ext cx="9146972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2-4. Interaction Effects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C03DD77-081D-4E55-5519-C2D74F84F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1877804"/>
            <a:ext cx="11199632" cy="1345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Interactions Exist: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Notable interactions observed, e.g., between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room_type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bedrooms, bathrooms, and accommodates.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Dimensionality Challenge: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Explicitly testing all interactions is impractical due to the large number of features.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Suitability: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Tree-based models and AI methods, which inherently capture interactions, are expected to outperform Lasso regression.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8556528-5514-8EB6-B932-331DB4218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372" y="3437868"/>
            <a:ext cx="8633998" cy="286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4CF01-0701-94A2-340E-24DBD95CE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D045-A02F-626C-4E26-D7EF2C5E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dirty="0"/>
              <a:t>V. Feature Engineering: Creating New Features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ABEFA83-53F4-5222-10DD-E7963F4F33D6}"/>
              </a:ext>
            </a:extLst>
          </p:cNvPr>
          <p:cNvSpPr txBox="1">
            <a:spLocks/>
          </p:cNvSpPr>
          <p:nvPr/>
        </p:nvSpPr>
        <p:spPr>
          <a:xfrm>
            <a:off x="444500" y="1224564"/>
            <a:ext cx="9146972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1. Distance from Downtown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14CCD28-9195-0724-BB5F-C55973CBB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1828494"/>
            <a:ext cx="10620897" cy="102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Distance Computation: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Calculated using Haversine formula, which measures great-circle distance on Earth's surface.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 on Pricing: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Properties closer to downtown areas likely have higher demand and revenue potential.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Haversine?: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accurate measurements by accounting for Earth's spherical shape.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062DB4-23C6-9A87-3E4A-01E61E0E3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444" y="3441764"/>
            <a:ext cx="8024758" cy="177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8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7D03A-EA18-5CE5-0F9B-0EA62B835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BF3D-7686-1EE2-AD0C-E0C18E7C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dirty="0"/>
              <a:t>V. Feature Engineering: Creating New Features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D3CE10D-27F7-B040-8D2E-D191C5D0A036}"/>
              </a:ext>
            </a:extLst>
          </p:cNvPr>
          <p:cNvSpPr txBox="1">
            <a:spLocks/>
          </p:cNvSpPr>
          <p:nvPr/>
        </p:nvSpPr>
        <p:spPr>
          <a:xfrm>
            <a:off x="444500" y="1224564"/>
            <a:ext cx="10806092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2. New Features from 'description' column: Features Generation From Text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205F93C-6784-5C7B-B4B7-75D6A6120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2120596"/>
            <a:ext cx="5088199" cy="29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Length and Word Count: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Calculated total length of the description and the word count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Important word ratio using TF_IDF: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a TF-IDF vectorizer to extract the 300 most important words and calculated the ratio of these words to the total word count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Selected Word Count and Selected Word Ratio: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Filtered important words based on their potential relevance to pricing and demand (e.g. location and property condition-related words) 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9FFF35-E82F-230C-1392-AE22C1E02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781" y="2185916"/>
            <a:ext cx="4783460" cy="280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97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E4BB2-04F9-2E2E-0A7A-455795629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1ECC-0D9F-2B9D-5ED9-17634AE79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dirty="0"/>
              <a:t>V. Feature Engineering: Creating New Features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4794754-9A85-558A-A704-B8380DA08341}"/>
              </a:ext>
            </a:extLst>
          </p:cNvPr>
          <p:cNvSpPr txBox="1">
            <a:spLocks/>
          </p:cNvSpPr>
          <p:nvPr/>
        </p:nvSpPr>
        <p:spPr>
          <a:xfrm>
            <a:off x="444500" y="1224564"/>
            <a:ext cx="10806092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3. New Features from 'amenities' column: Features Generation From String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A9777A6-6F06-DD63-8FBD-4F9F2512D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47" y="1921358"/>
            <a:ext cx="10285231" cy="1345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Number of Amenities: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total count of amenities available in each property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 Clustered Amenities Groups: 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Divided properties into 5 clusters based on amenities using the K-Means algorithm.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Optimal K Selection: Determined using the Elbow Method for effective grouping.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818928-44EE-CEED-F0C7-4826A5A472DF}"/>
              </a:ext>
            </a:extLst>
          </p:cNvPr>
          <p:cNvSpPr txBox="1">
            <a:spLocks/>
          </p:cNvSpPr>
          <p:nvPr/>
        </p:nvSpPr>
        <p:spPr>
          <a:xfrm>
            <a:off x="444500" y="3683347"/>
            <a:ext cx="9146972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4. Hosting Duration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68C234-3487-215B-496C-03A29CD0CED6}"/>
              </a:ext>
            </a:extLst>
          </p:cNvPr>
          <p:cNvSpPr txBox="1"/>
          <p:nvPr/>
        </p:nvSpPr>
        <p:spPr>
          <a:xfrm>
            <a:off x="444499" y="4291700"/>
            <a:ext cx="103083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Converted The </a:t>
            </a:r>
            <a:r>
              <a:rPr lang="en-US" sz="1400" b="1" dirty="0" err="1">
                <a:latin typeface="Arial" panose="020B0604020202020204" pitchFamily="34" charset="0"/>
              </a:rPr>
              <a:t>host_since</a:t>
            </a:r>
            <a:r>
              <a:rPr lang="en-US" sz="1400" b="1" dirty="0">
                <a:latin typeface="Arial" panose="020B0604020202020204" pitchFamily="34" charset="0"/>
              </a:rPr>
              <a:t> feature, which indicates when the host began offering their property</a:t>
            </a:r>
            <a:r>
              <a:rPr lang="en-US" sz="1400" dirty="0">
                <a:latin typeface="Arial" panose="020B0604020202020204" pitchFamily="34" charset="0"/>
              </a:rPr>
              <a:t>, into a numerical feature reflecting </a:t>
            </a:r>
            <a:r>
              <a:rPr lang="en-US" sz="1400" b="1" dirty="0">
                <a:latin typeface="Arial" panose="020B0604020202020204" pitchFamily="34" charset="0"/>
              </a:rPr>
              <a:t>the number of years a host has been active. </a:t>
            </a:r>
          </a:p>
        </p:txBody>
      </p:sp>
    </p:spTree>
    <p:extLst>
      <p:ext uri="{BB962C8B-B14F-4D97-AF65-F5344CB8AC3E}">
        <p14:creationId xmlns:p14="http://schemas.microsoft.com/office/powerpoint/2010/main" val="3494768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EB33F-8997-F3A4-FD0F-1DBAC3B03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754F-D35C-88F5-D2D7-67CC53AF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dirty="0"/>
              <a:t>V. Feature Engineering: Encoding Categorical Features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7D32F1F-0848-BA63-1305-9025249E899E}"/>
              </a:ext>
            </a:extLst>
          </p:cNvPr>
          <p:cNvSpPr txBox="1">
            <a:spLocks/>
          </p:cNvSpPr>
          <p:nvPr/>
        </p:nvSpPr>
        <p:spPr>
          <a:xfrm>
            <a:off x="444500" y="1224564"/>
            <a:ext cx="10806092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5. One-hot Encoding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4F65CC7-7958-3C20-A975-FE05AD947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47" y="1736161"/>
            <a:ext cx="10285231" cy="1345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Converted categorical variables into a series of binary columns,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enabling the model to interpret these categorical variables in a numerical format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property_type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room_type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cancellation_policy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cleaning_fee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city,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host_identity_verified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instant_bookable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amenities_cluster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A8F5D7-D985-5041-3BE9-15645D0B5CC6}"/>
              </a:ext>
            </a:extLst>
          </p:cNvPr>
          <p:cNvSpPr txBox="1">
            <a:spLocks/>
          </p:cNvSpPr>
          <p:nvPr/>
        </p:nvSpPr>
        <p:spPr>
          <a:xfrm>
            <a:off x="444500" y="3220357"/>
            <a:ext cx="9146972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6. Binary Encoding: </a:t>
            </a:r>
            <a:r>
              <a:rPr lang="en-US" sz="2400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zipcode</a:t>
            </a:r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and </a:t>
            </a:r>
            <a:r>
              <a:rPr lang="en-US" sz="2400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neighbourhood</a:t>
            </a:r>
            <a:endParaRPr lang="en-US" sz="24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868E6-A2B1-F857-410B-95561F095831}"/>
              </a:ext>
            </a:extLst>
          </p:cNvPr>
          <p:cNvSpPr txBox="1"/>
          <p:nvPr/>
        </p:nvSpPr>
        <p:spPr>
          <a:xfrm>
            <a:off x="444499" y="3828710"/>
            <a:ext cx="10308381" cy="134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latin typeface="Arial" panose="020B0604020202020204" pitchFamily="34" charset="0"/>
              </a:rPr>
              <a:t>Zipcode</a:t>
            </a:r>
            <a:r>
              <a:rPr lang="en-US" sz="1400" dirty="0">
                <a:latin typeface="Arial" panose="020B0604020202020204" pitchFamily="34" charset="0"/>
              </a:rPr>
              <a:t> (669 categories) and </a:t>
            </a:r>
            <a:r>
              <a:rPr lang="en-US" sz="1400" dirty="0" err="1">
                <a:latin typeface="Arial" panose="020B0604020202020204" pitchFamily="34" charset="0"/>
              </a:rPr>
              <a:t>neighbourhood</a:t>
            </a:r>
            <a:r>
              <a:rPr lang="en-US" sz="1400" dirty="0">
                <a:latin typeface="Arial" panose="020B0604020202020204" pitchFamily="34" charset="0"/>
              </a:rPr>
              <a:t> (619 categories) posed risks of overfitting and inefficiency with one-hot encoding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</a:rPr>
              <a:t>Applied binary encoding, reducing dimensionality to 10 columns per feature.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Preserved category uniqueness while ensuring a compact, efficient feature set.</a:t>
            </a:r>
          </a:p>
        </p:txBody>
      </p:sp>
    </p:spTree>
    <p:extLst>
      <p:ext uri="{BB962C8B-B14F-4D97-AF65-F5344CB8AC3E}">
        <p14:creationId xmlns:p14="http://schemas.microsoft.com/office/powerpoint/2010/main" val="2074362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72390-1C16-F209-30C4-9A6946AD4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EEDD1-D3AB-C173-F194-A9F763D2B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/>
              <a:t>VI. Modeling and Performance Evaluation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D9DE999-E5D1-4539-4206-88DB4E63047B}"/>
              </a:ext>
            </a:extLst>
          </p:cNvPr>
          <p:cNvGrpSpPr/>
          <p:nvPr/>
        </p:nvGrpSpPr>
        <p:grpSpPr>
          <a:xfrm>
            <a:off x="1803047" y="1308183"/>
            <a:ext cx="7882132" cy="4750980"/>
            <a:chOff x="1625763" y="1308183"/>
            <a:chExt cx="7882132" cy="475098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FFA1EDE-547B-9B15-A3F0-5081EE690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5763" y="1308183"/>
              <a:ext cx="7882132" cy="4750980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7B90D962-7D76-0DA7-447B-E92323524827}"/>
                </a:ext>
              </a:extLst>
            </p:cNvPr>
            <p:cNvCxnSpPr/>
            <p:nvPr/>
          </p:nvCxnSpPr>
          <p:spPr>
            <a:xfrm>
              <a:off x="5505061" y="4049486"/>
              <a:ext cx="15862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412E5670-34BE-A871-A3A9-92B715348CFB}"/>
                </a:ext>
              </a:extLst>
            </p:cNvPr>
            <p:cNvCxnSpPr/>
            <p:nvPr/>
          </p:nvCxnSpPr>
          <p:spPr>
            <a:xfrm>
              <a:off x="6363478" y="2528596"/>
              <a:ext cx="0" cy="1520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D46C346-5E0B-B10E-FA75-1C07AC3B8B27}"/>
              </a:ext>
            </a:extLst>
          </p:cNvPr>
          <p:cNvSpPr txBox="1"/>
          <p:nvPr/>
        </p:nvSpPr>
        <p:spPr>
          <a:xfrm>
            <a:off x="6540762" y="2881614"/>
            <a:ext cx="23886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effectLst/>
                <a:latin typeface="Arial" panose="020B0604020202020204" pitchFamily="34" charset="0"/>
                <a:ea typeface="바탕" panose="02030600000101010101" pitchFamily="18" charset="-127"/>
                <a:cs typeface="Arial" panose="020B0604020202020204" pitchFamily="34" charset="0"/>
              </a:rPr>
              <a:t>Weights = [0.2, 0.2, 0.4, 0.2]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028E54-1D59-3D26-06A6-B5683E100286}"/>
              </a:ext>
            </a:extLst>
          </p:cNvPr>
          <p:cNvCxnSpPr/>
          <p:nvPr/>
        </p:nvCxnSpPr>
        <p:spPr>
          <a:xfrm>
            <a:off x="6540762" y="3143224"/>
            <a:ext cx="1894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937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CD23C-6671-B819-AC26-806139186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A814-7C65-5C83-EA10-D0D511823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/>
              <a:t>VI. Modeling and Performance Evaluation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4F916E-9161-48C8-16D1-D2D5375A6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264" y="1572402"/>
            <a:ext cx="6310630" cy="4552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BDA4E5-1808-3506-FF98-313FF6654CD9}"/>
              </a:ext>
            </a:extLst>
          </p:cNvPr>
          <p:cNvSpPr txBox="1"/>
          <p:nvPr/>
        </p:nvSpPr>
        <p:spPr>
          <a:xfrm>
            <a:off x="566835" y="1320475"/>
            <a:ext cx="4704961" cy="4715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Model Performance Overview</a:t>
            </a:r>
          </a:p>
          <a:p>
            <a:pPr>
              <a:lnSpc>
                <a:spcPct val="150000"/>
              </a:lnSpc>
            </a:pPr>
            <a:endParaRPr lang="en-US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Ensemble Model</a:t>
            </a:r>
            <a:r>
              <a:rPr lang="en-US" sz="1400" dirty="0"/>
              <a:t>: The best overall performer, delivering the most accurate and reliable predictions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/>
              <a:t>XGBoost</a:t>
            </a:r>
            <a:r>
              <a:rPr lang="en-US" sz="1400" dirty="0"/>
              <a:t>: A close second, with performance nearly on par with the Ensemble model.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Gradient Boosting (GBM)</a:t>
            </a:r>
            <a:r>
              <a:rPr lang="en-US" sz="1400" dirty="0"/>
              <a:t>: Slightly behind Ensemble and </a:t>
            </a:r>
            <a:r>
              <a:rPr lang="en-US" sz="1400" dirty="0" err="1"/>
              <a:t>XGBoost</a:t>
            </a:r>
            <a:r>
              <a:rPr lang="en-US" sz="1400" dirty="0"/>
              <a:t> but still achieves strong metrics.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MLP Regressor &amp; Random Forest</a:t>
            </a:r>
            <a:r>
              <a:rPr lang="en-US" sz="1400" dirty="0"/>
              <a:t>: Both models show similar performance, slightly less effective than the top performers.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Lasso Regression</a:t>
            </a:r>
            <a:r>
              <a:rPr lang="en-US" sz="1400" dirty="0"/>
              <a:t>: The weakest model, limited by its inability to capture non-linear relationships and feature interactions.</a:t>
            </a:r>
          </a:p>
        </p:txBody>
      </p:sp>
    </p:spTree>
    <p:extLst>
      <p:ext uri="{BB962C8B-B14F-4D97-AF65-F5344CB8AC3E}">
        <p14:creationId xmlns:p14="http://schemas.microsoft.com/office/powerpoint/2010/main" val="1918297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91409-3628-9409-347B-4ECC87210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EABB-C990-7902-61CE-D1CE60CE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dirty="0"/>
              <a:t>VI. Modeling and Performance Evaluation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FF7633-E9BB-43BB-D573-E8F77F37CAF5}"/>
              </a:ext>
            </a:extLst>
          </p:cNvPr>
          <p:cNvSpPr txBox="1"/>
          <p:nvPr/>
        </p:nvSpPr>
        <p:spPr>
          <a:xfrm>
            <a:off x="566835" y="1320475"/>
            <a:ext cx="5055740" cy="4068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Feature Importance</a:t>
            </a:r>
          </a:p>
          <a:p>
            <a:pPr>
              <a:lnSpc>
                <a:spcPct val="150000"/>
              </a:lnSpc>
            </a:pPr>
            <a:endParaRPr lang="en-US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Room Type </a:t>
            </a:r>
            <a:r>
              <a:rPr lang="en-US" sz="1400" dirty="0"/>
              <a:t>is the most critical feature, significantly influencing a listing's value and appeal.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Features like </a:t>
            </a:r>
            <a:r>
              <a:rPr lang="en-US" sz="1400" b="1" dirty="0"/>
              <a:t>Bedrooms and Accommodates, describing property size and capacity</a:t>
            </a:r>
            <a:r>
              <a:rPr lang="en-US" sz="1400" dirty="0"/>
              <a:t>, are highly impactful.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Location-related attributes (e.g., distance to downtown, city, </a:t>
            </a:r>
            <a:r>
              <a:rPr lang="en-US" sz="1400" b="1" dirty="0" err="1"/>
              <a:t>zipcode</a:t>
            </a:r>
            <a:r>
              <a:rPr lang="en-US" sz="1400" b="1" dirty="0"/>
              <a:t>)</a:t>
            </a:r>
            <a:r>
              <a:rPr lang="en-US" sz="1400" dirty="0"/>
              <a:t> strongly affect desirability.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Amenities and property description </a:t>
            </a:r>
            <a:r>
              <a:rPr lang="en-US" sz="1400" dirty="0"/>
              <a:t>provide meaningful explanatory power for listing quality.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Guest experience factors </a:t>
            </a:r>
            <a:r>
              <a:rPr lang="en-US" sz="1400" dirty="0"/>
              <a:t>(e.g., Reviews, Host Response Rate) also contribute, though less prominently.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FC47B-3A9F-93A1-1E7D-6D1A15791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575" y="1389221"/>
            <a:ext cx="5918898" cy="43117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66319B-31B8-2504-24BD-14ED4EF9BD0C}"/>
              </a:ext>
            </a:extLst>
          </p:cNvPr>
          <p:cNvSpPr txBox="1"/>
          <p:nvPr/>
        </p:nvSpPr>
        <p:spPr>
          <a:xfrm>
            <a:off x="5728996" y="5766318"/>
            <a:ext cx="63354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* Weighted Average of Normalized Feature Importance of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GBM, and Random Forest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* T</a:t>
            </a:r>
            <a:r>
              <a:rPr lang="en-US" sz="1000" dirty="0">
                <a:effectLst/>
                <a:latin typeface="Arial" panose="020B0604020202020204" pitchFamily="34" charset="0"/>
                <a:ea typeface="바탕" panose="02030600000101010101" pitchFamily="18" charset="-127"/>
                <a:cs typeface="Arial" panose="020B0604020202020204" pitchFamily="34" charset="0"/>
              </a:rPr>
              <a:t>he importances of encoded features were aggregated to calculate the importances of the original features.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081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Application of the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7C46A2-13A1-871B-44B0-6E514AA696D8}"/>
              </a:ext>
            </a:extLst>
          </p:cNvPr>
          <p:cNvSpPr txBox="1"/>
          <p:nvPr/>
        </p:nvSpPr>
        <p:spPr>
          <a:xfrm>
            <a:off x="566834" y="1320475"/>
            <a:ext cx="10797851" cy="4545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Enhancing Booking Rates through Optimal Pricing</a:t>
            </a:r>
          </a:p>
          <a:p>
            <a:pPr>
              <a:lnSpc>
                <a:spcPts val="2600"/>
              </a:lnSpc>
            </a:pPr>
            <a:endParaRPr lang="en-US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Market Competitiveness Analysis</a:t>
            </a:r>
            <a:r>
              <a:rPr lang="en-US" sz="1400" b="1" dirty="0"/>
              <a:t>: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Evaluate a listing's competitiveness by analyzing similar properties and suggesting an appropriate price range.</a:t>
            </a:r>
          </a:p>
          <a:p>
            <a:pPr lvl="1">
              <a:lnSpc>
                <a:spcPct val="150000"/>
              </a:lnSpc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Dynamic Pricing Strategies</a:t>
            </a:r>
            <a:r>
              <a:rPr lang="en-US" sz="1400" b="1" dirty="0"/>
              <a:t>: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Implement models for peak and off-peak seasons, enabling flexible pricing to optimize revenue or minimize vacancy rates while covering fixed costs.</a:t>
            </a:r>
          </a:p>
          <a:p>
            <a:pPr lvl="1">
              <a:lnSpc>
                <a:spcPct val="150000"/>
              </a:lnSpc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Property Value Enhancement Guide</a:t>
            </a:r>
            <a:r>
              <a:rPr lang="en-US" sz="1400" b="1" dirty="0"/>
              <a:t>: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Help hosts improve listings by enhancing amenities, refining property descriptions, and highlighting location and condition to boost appeal, justify higher pricing, and increase bookings.</a:t>
            </a:r>
          </a:p>
        </p:txBody>
      </p:sp>
    </p:spTree>
    <p:extLst>
      <p:ext uri="{BB962C8B-B14F-4D97-AF65-F5344CB8AC3E}">
        <p14:creationId xmlns:p14="http://schemas.microsoft.com/office/powerpoint/2010/main" val="405221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 fontScale="90000"/>
          </a:bodyPr>
          <a:lstStyle/>
          <a:p>
            <a:r>
              <a:rPr lang="en-US" dirty="0"/>
              <a:t>I. Problem: Optimizing Pricing Strategies for Airbnb Listings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20D899-FD21-E3E3-2388-BBD4BE12F5F9}"/>
              </a:ext>
            </a:extLst>
          </p:cNvPr>
          <p:cNvSpPr txBox="1"/>
          <p:nvPr/>
        </p:nvSpPr>
        <p:spPr>
          <a:xfrm>
            <a:off x="522513" y="1443841"/>
            <a:ext cx="11112759" cy="4580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/>
              <a:t>Challenges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Inefficient pricing models overlook diverse factors.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Leads to suboptimal pricing, missed revenue opportunities, and host dissatisfaction.</a:t>
            </a:r>
          </a:p>
          <a:p>
            <a:endParaRPr lang="en-US" sz="1000" dirty="0"/>
          </a:p>
          <a:p>
            <a:pPr>
              <a:lnSpc>
                <a:spcPct val="150000"/>
              </a:lnSpc>
            </a:pPr>
            <a:r>
              <a:rPr lang="en-US" b="1" dirty="0"/>
              <a:t>Proposed Solution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Develop a data-driven, scalable pricing model.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Integrates property features Including property attributes, amenities, location, and description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Provides accurate price predictions and clear insights.</a:t>
            </a:r>
          </a:p>
          <a:p>
            <a:pPr>
              <a:lnSpc>
                <a:spcPct val="150000"/>
              </a:lnSpc>
            </a:pPr>
            <a:endParaRPr lang="en-US" sz="1000" b="1" dirty="0"/>
          </a:p>
          <a:p>
            <a:pPr>
              <a:lnSpc>
                <a:spcPct val="150000"/>
              </a:lnSpc>
            </a:pPr>
            <a:r>
              <a:rPr lang="en-US" b="1" dirty="0"/>
              <a:t>Benefits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Builds host trust in recommendations.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Maximizes revenue and occupancy rate.</a:t>
            </a:r>
          </a:p>
        </p:txBody>
      </p:sp>
    </p:spTree>
    <p:extLst>
      <p:ext uri="{BB962C8B-B14F-4D97-AF65-F5344CB8AC3E}">
        <p14:creationId xmlns:p14="http://schemas.microsoft.com/office/powerpoint/2010/main" val="107943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33">
            <a:extLst>
              <a:ext uri="{FF2B5EF4-FFF2-40B4-BE49-F238E27FC236}">
                <a16:creationId xmlns:a16="http://schemas.microsoft.com/office/drawing/2014/main" id="{2DEC2AB0-AD5D-23DE-B7FB-17CD20BB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209550"/>
            <a:ext cx="9064625" cy="81375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Steps To Solution 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24F33FBC-ED8B-5877-6570-004051152F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125" y="1075691"/>
            <a:ext cx="9064625" cy="511175"/>
          </a:xfrm>
        </p:spPr>
        <p:txBody>
          <a:bodyPr/>
          <a:lstStyle/>
          <a:p>
            <a:r>
              <a:rPr lang="en-US" dirty="0"/>
              <a:t>At-a-glance</a:t>
            </a:r>
          </a:p>
        </p:txBody>
      </p:sp>
      <p:sp>
        <p:nvSpPr>
          <p:cNvPr id="136" name="Text Placeholder 135">
            <a:extLst>
              <a:ext uri="{FF2B5EF4-FFF2-40B4-BE49-F238E27FC236}">
                <a16:creationId xmlns:a16="http://schemas.microsoft.com/office/drawing/2014/main" id="{9DAC9834-0E75-E542-2370-0FDBC1CC55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3608" y="2556796"/>
            <a:ext cx="2069592" cy="381190"/>
          </a:xfrm>
        </p:spPr>
        <p:txBody>
          <a:bodyPr/>
          <a:lstStyle/>
          <a:p>
            <a:r>
              <a:rPr lang="en-US" sz="1800" dirty="0"/>
              <a:t>Data Cleaning</a:t>
            </a:r>
          </a:p>
        </p:txBody>
      </p:sp>
      <p:sp>
        <p:nvSpPr>
          <p:cNvPr id="141" name="Text Placeholder 140">
            <a:extLst>
              <a:ext uri="{FF2B5EF4-FFF2-40B4-BE49-F238E27FC236}">
                <a16:creationId xmlns:a16="http://schemas.microsoft.com/office/drawing/2014/main" id="{3AB5C4FD-1C4E-72A5-479C-56B52402F1F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608" y="3391012"/>
            <a:ext cx="1996440" cy="778652"/>
          </a:xfrm>
        </p:spPr>
        <p:txBody>
          <a:bodyPr/>
          <a:lstStyle/>
          <a:p>
            <a:r>
              <a:rPr lang="en-US" dirty="0"/>
              <a:t>Converse data types, handle missing values, remove irrelevant columns, and create some features</a:t>
            </a:r>
          </a:p>
        </p:txBody>
      </p:sp>
      <p:pic>
        <p:nvPicPr>
          <p:cNvPr id="90" name="Picture Placeholder 89" descr="3d Glasses outline">
            <a:extLst>
              <a:ext uri="{FF2B5EF4-FFF2-40B4-BE49-F238E27FC236}">
                <a16:creationId xmlns:a16="http://schemas.microsoft.com/office/drawing/2014/main" id="{A9898713-8A99-08D7-637C-53C4E2404AD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96796" y="4513453"/>
            <a:ext cx="457200" cy="457200"/>
          </a:xfrm>
        </p:spPr>
      </p:pic>
      <p:sp>
        <p:nvSpPr>
          <p:cNvPr id="137" name="Text Placeholder 136">
            <a:extLst>
              <a:ext uri="{FF2B5EF4-FFF2-40B4-BE49-F238E27FC236}">
                <a16:creationId xmlns:a16="http://schemas.microsoft.com/office/drawing/2014/main" id="{7574CEC2-3920-9E1F-1DC2-7551B8D281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62072" y="2556796"/>
            <a:ext cx="1996440" cy="381190"/>
          </a:xfrm>
        </p:spPr>
        <p:txBody>
          <a:bodyPr/>
          <a:lstStyle/>
          <a:p>
            <a:r>
              <a:rPr lang="en-US" sz="1800" dirty="0"/>
              <a:t>EDA</a:t>
            </a:r>
          </a:p>
        </p:txBody>
      </p:sp>
      <p:sp>
        <p:nvSpPr>
          <p:cNvPr id="142" name="Text Placeholder 141">
            <a:extLst>
              <a:ext uri="{FF2B5EF4-FFF2-40B4-BE49-F238E27FC236}">
                <a16:creationId xmlns:a16="http://schemas.microsoft.com/office/drawing/2014/main" id="{C759D89D-5722-47C0-8606-D901DEFAA89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62072" y="3391012"/>
            <a:ext cx="1996440" cy="778652"/>
          </a:xfrm>
        </p:spPr>
        <p:txBody>
          <a:bodyPr/>
          <a:lstStyle/>
          <a:p>
            <a:r>
              <a:rPr lang="en-US" dirty="0"/>
              <a:t>Analyze the data to uncover patterns, relationships, and anomalies, and visualize key trends</a:t>
            </a:r>
          </a:p>
        </p:txBody>
      </p:sp>
      <p:pic>
        <p:nvPicPr>
          <p:cNvPr id="119" name="Picture Placeholder 118" descr="Blueprint outline">
            <a:extLst>
              <a:ext uri="{FF2B5EF4-FFF2-40B4-BE49-F238E27FC236}">
                <a16:creationId xmlns:a16="http://schemas.microsoft.com/office/drawing/2014/main" id="{A934FCB9-7C01-1298-196C-DA9C13B08FAA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002024" y="4513453"/>
            <a:ext cx="457200" cy="457200"/>
          </a:xfrm>
        </p:spPr>
      </p:pic>
      <p:sp>
        <p:nvSpPr>
          <p:cNvPr id="138" name="Text Placeholder 137">
            <a:extLst>
              <a:ext uri="{FF2B5EF4-FFF2-40B4-BE49-F238E27FC236}">
                <a16:creationId xmlns:a16="http://schemas.microsoft.com/office/drawing/2014/main" id="{BEC632B1-B9E6-3EE9-91AC-C47F5219FE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0536" y="2556796"/>
            <a:ext cx="1996440" cy="381190"/>
          </a:xfrm>
        </p:spPr>
        <p:txBody>
          <a:bodyPr/>
          <a:lstStyle/>
          <a:p>
            <a:r>
              <a:rPr lang="en-US" sz="1800" dirty="0"/>
              <a:t>Feature Engineering</a:t>
            </a:r>
          </a:p>
        </p:txBody>
      </p:sp>
      <p:sp>
        <p:nvSpPr>
          <p:cNvPr id="143" name="Text Placeholder 142">
            <a:extLst>
              <a:ext uri="{FF2B5EF4-FFF2-40B4-BE49-F238E27FC236}">
                <a16:creationId xmlns:a16="http://schemas.microsoft.com/office/drawing/2014/main" id="{CAC3E407-C96F-DE57-9910-64CBADB8436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50536" y="3391012"/>
            <a:ext cx="1996440" cy="778652"/>
          </a:xfrm>
        </p:spPr>
        <p:txBody>
          <a:bodyPr/>
          <a:lstStyle/>
          <a:p>
            <a:r>
              <a:rPr lang="en-US" dirty="0"/>
              <a:t>Identify, engineer, and refine critical features to enhance the model’s predictive capabilities</a:t>
            </a:r>
          </a:p>
        </p:txBody>
      </p:sp>
      <p:pic>
        <p:nvPicPr>
          <p:cNvPr id="120" name="Picture Placeholder 119" descr="Playbook outline">
            <a:extLst>
              <a:ext uri="{FF2B5EF4-FFF2-40B4-BE49-F238E27FC236}">
                <a16:creationId xmlns:a16="http://schemas.microsoft.com/office/drawing/2014/main" id="{AC7FDD67-FD6B-557E-102B-1F5EB87B3FD0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207252" y="4517172"/>
            <a:ext cx="457200" cy="457200"/>
          </a:xfrm>
        </p:spPr>
      </p:pic>
      <p:sp>
        <p:nvSpPr>
          <p:cNvPr id="139" name="Text Placeholder 138">
            <a:extLst>
              <a:ext uri="{FF2B5EF4-FFF2-40B4-BE49-F238E27FC236}">
                <a16:creationId xmlns:a16="http://schemas.microsoft.com/office/drawing/2014/main" id="{A1232BD9-9CC5-ECC6-760C-C0CE0122947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39000" y="2556796"/>
            <a:ext cx="1996440" cy="381190"/>
          </a:xfrm>
        </p:spPr>
        <p:txBody>
          <a:bodyPr/>
          <a:lstStyle/>
          <a:p>
            <a:r>
              <a:rPr lang="en-US" sz="1800" dirty="0"/>
              <a:t>Modeling</a:t>
            </a:r>
          </a:p>
        </p:txBody>
      </p:sp>
      <p:sp>
        <p:nvSpPr>
          <p:cNvPr id="144" name="Text Placeholder 143">
            <a:extLst>
              <a:ext uri="{FF2B5EF4-FFF2-40B4-BE49-F238E27FC236}">
                <a16:creationId xmlns:a16="http://schemas.microsoft.com/office/drawing/2014/main" id="{CEAEE197-84A9-7E49-AC95-96B3645EA8C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239000" y="3321698"/>
            <a:ext cx="1996440" cy="847966"/>
          </a:xfrm>
        </p:spPr>
        <p:txBody>
          <a:bodyPr/>
          <a:lstStyle/>
          <a:p>
            <a:r>
              <a:rPr lang="en-US" dirty="0"/>
              <a:t>Build a scalable pricing model using various machine learning techniques to accurately predict daily rental prices</a:t>
            </a:r>
          </a:p>
        </p:txBody>
      </p:sp>
      <p:pic>
        <p:nvPicPr>
          <p:cNvPr id="121" name="Picture Placeholder 120" descr="Continuous Improvement outline">
            <a:extLst>
              <a:ext uri="{FF2B5EF4-FFF2-40B4-BE49-F238E27FC236}">
                <a16:creationId xmlns:a16="http://schemas.microsoft.com/office/drawing/2014/main" id="{ECE2A6B8-4CDC-FC62-4720-88375F6083D2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412480" y="4517172"/>
            <a:ext cx="457200" cy="457200"/>
          </a:xfrm>
        </p:spPr>
      </p:pic>
      <p:sp>
        <p:nvSpPr>
          <p:cNvPr id="140" name="Text Placeholder 139">
            <a:extLst>
              <a:ext uri="{FF2B5EF4-FFF2-40B4-BE49-F238E27FC236}">
                <a16:creationId xmlns:a16="http://schemas.microsoft.com/office/drawing/2014/main" id="{F744DCC4-E9B7-1CE6-4798-D32E323FD0C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27464" y="2556796"/>
            <a:ext cx="1996440" cy="381190"/>
          </a:xfrm>
        </p:spPr>
        <p:txBody>
          <a:bodyPr/>
          <a:lstStyle/>
          <a:p>
            <a:r>
              <a:rPr lang="en-US" sz="1800" dirty="0"/>
              <a:t>Performance Evaluation</a:t>
            </a:r>
          </a:p>
        </p:txBody>
      </p:sp>
      <p:sp>
        <p:nvSpPr>
          <p:cNvPr id="145" name="Text Placeholder 144">
            <a:extLst>
              <a:ext uri="{FF2B5EF4-FFF2-40B4-BE49-F238E27FC236}">
                <a16:creationId xmlns:a16="http://schemas.microsoft.com/office/drawing/2014/main" id="{5C53A9E8-67CB-044F-12C9-8C444FBC5E3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27464" y="3391012"/>
            <a:ext cx="1996440" cy="778652"/>
          </a:xfrm>
        </p:spPr>
        <p:txBody>
          <a:bodyPr/>
          <a:lstStyle/>
          <a:p>
            <a:r>
              <a:rPr lang="en-US" dirty="0"/>
              <a:t>Assess relevant model metrics to determine the most reliable prediction model.</a:t>
            </a:r>
          </a:p>
        </p:txBody>
      </p:sp>
      <p:pic>
        <p:nvPicPr>
          <p:cNvPr id="122" name="Picture Placeholder 121" descr="Door Open outline">
            <a:extLst>
              <a:ext uri="{FF2B5EF4-FFF2-40B4-BE49-F238E27FC236}">
                <a16:creationId xmlns:a16="http://schemas.microsoft.com/office/drawing/2014/main" id="{D03F848E-1594-8E4D-2369-DF382495F443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0599038" y="4513453"/>
            <a:ext cx="457200" cy="457200"/>
          </a:xfrm>
        </p:spPr>
      </p:pic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178B4CA-AAA9-04D3-7DCC-9AF67D4B6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08909" y="1218565"/>
            <a:ext cx="7949491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1045D3-7C71-8426-46EE-DF62A48ECB5D}"/>
              </a:ext>
            </a:extLst>
          </p:cNvPr>
          <p:cNvSpPr/>
          <p:nvPr/>
        </p:nvSpPr>
        <p:spPr>
          <a:xfrm>
            <a:off x="10058400" y="419100"/>
            <a:ext cx="1514475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9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dirty="0"/>
              <a:t>II. Dataset Overview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0EE635-246A-308A-C5E1-93D160108D0F}"/>
              </a:ext>
            </a:extLst>
          </p:cNvPr>
          <p:cNvSpPr txBox="1">
            <a:spLocks/>
          </p:cNvSpPr>
          <p:nvPr/>
        </p:nvSpPr>
        <p:spPr>
          <a:xfrm>
            <a:off x="444500" y="1313048"/>
            <a:ext cx="9146972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Data Source: Kaggle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47D6B1-F471-9612-6DE2-6B8526D76F08}"/>
              </a:ext>
            </a:extLst>
          </p:cNvPr>
          <p:cNvSpPr txBox="1">
            <a:spLocks/>
          </p:cNvSpPr>
          <p:nvPr/>
        </p:nvSpPr>
        <p:spPr>
          <a:xfrm>
            <a:off x="435169" y="5380857"/>
            <a:ext cx="9146972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404040"/>
                </a:solidFill>
                <a:latin typeface="Grandview" panose="020B0502040204020203" pitchFamily="34" charset="0"/>
                <a:ea typeface="바탕" panose="02030600000101010101" pitchFamily="18" charset="-127"/>
                <a:cs typeface="Times New Roman" panose="02020603050405020304" pitchFamily="18" charset="0"/>
              </a:rPr>
              <a:t>Data Source: </a:t>
            </a:r>
            <a:r>
              <a:rPr lang="en-US" sz="1200" dirty="0">
                <a:solidFill>
                  <a:srgbClr val="404040"/>
                </a:solidFill>
                <a:effectLst/>
                <a:latin typeface="Grandview" panose="020B0502040204020203" pitchFamily="34" charset="0"/>
                <a:ea typeface="바탕" panose="02030600000101010101" pitchFamily="18" charset="-127"/>
                <a:cs typeface="Times New Roman" panose="02020603050405020304" pitchFamily="18" charset="0"/>
              </a:rPr>
              <a:t>https://www.kaggle.com/datasets/rupindersinghrana/airbnb-price-dataset/data</a:t>
            </a:r>
            <a:endParaRPr 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6919DC-7788-9D81-3515-B968C3EA4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29" y="1927896"/>
            <a:ext cx="5895975" cy="1485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74CBD2-01E2-C64C-7D36-3E6A35B68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674" y="1927896"/>
            <a:ext cx="4276725" cy="21621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21BAD2D-100A-EEF8-E150-5C3A04E4B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93" y="3310568"/>
            <a:ext cx="3991850" cy="207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5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A72721-A94A-6165-5790-215BB2757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6B9F482-633C-34CB-7177-4D9B7A799BDA}"/>
              </a:ext>
            </a:extLst>
          </p:cNvPr>
          <p:cNvSpPr/>
          <p:nvPr/>
        </p:nvSpPr>
        <p:spPr>
          <a:xfrm>
            <a:off x="540258" y="4224498"/>
            <a:ext cx="10725150" cy="150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itle 133">
            <a:extLst>
              <a:ext uri="{FF2B5EF4-FFF2-40B4-BE49-F238E27FC236}">
                <a16:creationId xmlns:a16="http://schemas.microsoft.com/office/drawing/2014/main" id="{FF3FE66E-1F67-795E-7B0B-302F6F63D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209550"/>
            <a:ext cx="9064625" cy="81375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III. Data Cleaning</a:t>
            </a:r>
          </a:p>
        </p:txBody>
      </p:sp>
      <p:sp>
        <p:nvSpPr>
          <p:cNvPr id="136" name="Text Placeholder 135">
            <a:extLst>
              <a:ext uri="{FF2B5EF4-FFF2-40B4-BE49-F238E27FC236}">
                <a16:creationId xmlns:a16="http://schemas.microsoft.com/office/drawing/2014/main" id="{CAC89DD9-8084-5F30-1399-293F1FBBA2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3608" y="2486028"/>
            <a:ext cx="2069592" cy="451958"/>
          </a:xfrm>
        </p:spPr>
        <p:txBody>
          <a:bodyPr/>
          <a:lstStyle/>
          <a:p>
            <a:r>
              <a:rPr lang="en-US" sz="1800" dirty="0"/>
              <a:t>Conversion of Data Types</a:t>
            </a:r>
          </a:p>
        </p:txBody>
      </p:sp>
      <p:sp>
        <p:nvSpPr>
          <p:cNvPr id="141" name="Text Placeholder 140">
            <a:extLst>
              <a:ext uri="{FF2B5EF4-FFF2-40B4-BE49-F238E27FC236}">
                <a16:creationId xmlns:a16="http://schemas.microsoft.com/office/drawing/2014/main" id="{E0E6BE31-2CA5-76F4-BB3F-77B6A35BBD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608" y="3391012"/>
            <a:ext cx="1996440" cy="1583360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Date-related columns to datetime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Categorical variables to categorical data type</a:t>
            </a:r>
          </a:p>
        </p:txBody>
      </p:sp>
      <p:sp>
        <p:nvSpPr>
          <p:cNvPr id="137" name="Text Placeholder 136">
            <a:extLst>
              <a:ext uri="{FF2B5EF4-FFF2-40B4-BE49-F238E27FC236}">
                <a16:creationId xmlns:a16="http://schemas.microsoft.com/office/drawing/2014/main" id="{EB341666-118B-A417-3BBA-2229CD6FE4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1122" y="2254584"/>
            <a:ext cx="1996440" cy="778652"/>
          </a:xfrm>
        </p:spPr>
        <p:txBody>
          <a:bodyPr/>
          <a:lstStyle/>
          <a:p>
            <a:r>
              <a:rPr lang="en-US" sz="1800" dirty="0"/>
              <a:t>Missing Values Imputation</a:t>
            </a:r>
          </a:p>
        </p:txBody>
      </p:sp>
      <p:sp>
        <p:nvSpPr>
          <p:cNvPr id="142" name="Text Placeholder 141">
            <a:extLst>
              <a:ext uri="{FF2B5EF4-FFF2-40B4-BE49-F238E27FC236}">
                <a16:creationId xmlns:a16="http://schemas.microsoft.com/office/drawing/2014/main" id="{AD09E553-583C-BB84-2287-28FE92CF41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62072" y="3391012"/>
            <a:ext cx="1996440" cy="2885964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Numerical Features: Impute missing values in bathrooms, bedrooms, and beds using KNN, leveraging each other.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Categorical Features: Impute missing values in </a:t>
            </a:r>
            <a:r>
              <a:rPr lang="en-US" dirty="0" err="1"/>
              <a:t>neighbourhood</a:t>
            </a:r>
            <a:r>
              <a:rPr lang="en-US" dirty="0"/>
              <a:t> and </a:t>
            </a:r>
            <a:r>
              <a:rPr lang="en-US" dirty="0" err="1"/>
              <a:t>zipcode</a:t>
            </a:r>
            <a:r>
              <a:rPr lang="en-US" dirty="0"/>
              <a:t> using Random Forest, utilizing latitude and longitude.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 Features: Impute their respective median values.</a:t>
            </a:r>
          </a:p>
        </p:txBody>
      </p:sp>
      <p:sp>
        <p:nvSpPr>
          <p:cNvPr id="138" name="Text Placeholder 137">
            <a:extLst>
              <a:ext uri="{FF2B5EF4-FFF2-40B4-BE49-F238E27FC236}">
                <a16:creationId xmlns:a16="http://schemas.microsoft.com/office/drawing/2014/main" id="{D98329FF-7C0C-3717-8A73-6CA761691A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0536" y="2254584"/>
            <a:ext cx="1996440" cy="683402"/>
          </a:xfrm>
        </p:spPr>
        <p:txBody>
          <a:bodyPr/>
          <a:lstStyle/>
          <a:p>
            <a:r>
              <a:rPr lang="en-US" sz="1800" dirty="0"/>
              <a:t>Removal of Irrelevant Columns</a:t>
            </a:r>
          </a:p>
        </p:txBody>
      </p:sp>
      <p:sp>
        <p:nvSpPr>
          <p:cNvPr id="143" name="Text Placeholder 142">
            <a:extLst>
              <a:ext uri="{FF2B5EF4-FFF2-40B4-BE49-F238E27FC236}">
                <a16:creationId xmlns:a16="http://schemas.microsoft.com/office/drawing/2014/main" id="{4C5194D1-40E7-D321-418C-5EEB3D31383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50536" y="3391012"/>
            <a:ext cx="1996440" cy="1583360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Removem</a:t>
            </a:r>
            <a:r>
              <a:rPr lang="en-US" dirty="0"/>
              <a:t> non-informational, such as </a:t>
            </a:r>
            <a:r>
              <a:rPr lang="en-US" dirty="0" err="1"/>
              <a:t>thumbnail_url</a:t>
            </a:r>
            <a:r>
              <a:rPr lang="en-US" dirty="0"/>
              <a:t>, id, and name to streamline the analysis and avoid unnecessary complexity.</a:t>
            </a:r>
          </a:p>
        </p:txBody>
      </p:sp>
      <p:sp>
        <p:nvSpPr>
          <p:cNvPr id="139" name="Text Placeholder 138">
            <a:extLst>
              <a:ext uri="{FF2B5EF4-FFF2-40B4-BE49-F238E27FC236}">
                <a16:creationId xmlns:a16="http://schemas.microsoft.com/office/drawing/2014/main" id="{ED72BF13-940A-CA3D-EC2C-66A0BC98AC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39000" y="2486028"/>
            <a:ext cx="1996440" cy="451958"/>
          </a:xfrm>
        </p:spPr>
        <p:txBody>
          <a:bodyPr/>
          <a:lstStyle/>
          <a:p>
            <a:r>
              <a:rPr lang="en-US" sz="1800" dirty="0"/>
              <a:t>Creation of New Feature</a:t>
            </a:r>
          </a:p>
        </p:txBody>
      </p:sp>
      <p:sp>
        <p:nvSpPr>
          <p:cNvPr id="144" name="Text Placeholder 143">
            <a:extLst>
              <a:ext uri="{FF2B5EF4-FFF2-40B4-BE49-F238E27FC236}">
                <a16:creationId xmlns:a16="http://schemas.microsoft.com/office/drawing/2014/main" id="{43F9F55D-53F2-B3AA-BE3F-C334444D586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239000" y="3321698"/>
            <a:ext cx="1996440" cy="1763486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Is_new_listing</a:t>
            </a:r>
            <a:r>
              <a:rPr lang="en-US" dirty="0"/>
              <a:t> feature was derived by checking if the </a:t>
            </a:r>
            <a:r>
              <a:rPr lang="en-US" dirty="0" err="1"/>
              <a:t>host_response_rate</a:t>
            </a:r>
            <a:r>
              <a:rPr lang="en-US" dirty="0"/>
              <a:t>, </a:t>
            </a:r>
            <a:r>
              <a:rPr lang="en-US" dirty="0" err="1"/>
              <a:t>review_scores_rating</a:t>
            </a:r>
            <a:r>
              <a:rPr lang="en-US" dirty="0"/>
              <a:t>, </a:t>
            </a:r>
            <a:r>
              <a:rPr lang="en-US" dirty="0" err="1"/>
              <a:t>first_review</a:t>
            </a:r>
            <a:r>
              <a:rPr lang="en-US" dirty="0"/>
              <a:t>, and </a:t>
            </a:r>
            <a:r>
              <a:rPr lang="en-US" dirty="0" err="1"/>
              <a:t>last_review</a:t>
            </a:r>
            <a:r>
              <a:rPr lang="en-US" dirty="0"/>
              <a:t> columns were all missing.</a:t>
            </a:r>
          </a:p>
        </p:txBody>
      </p:sp>
      <p:sp>
        <p:nvSpPr>
          <p:cNvPr id="140" name="Text Placeholder 139">
            <a:extLst>
              <a:ext uri="{FF2B5EF4-FFF2-40B4-BE49-F238E27FC236}">
                <a16:creationId xmlns:a16="http://schemas.microsoft.com/office/drawing/2014/main" id="{6EB2F25F-FFC5-4967-1107-56506239560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27464" y="2486028"/>
            <a:ext cx="1996440" cy="451958"/>
          </a:xfrm>
        </p:spPr>
        <p:txBody>
          <a:bodyPr/>
          <a:lstStyle/>
          <a:p>
            <a:r>
              <a:rPr lang="en-US" sz="1800" dirty="0"/>
              <a:t>Check duplication</a:t>
            </a:r>
          </a:p>
        </p:txBody>
      </p:sp>
      <p:sp>
        <p:nvSpPr>
          <p:cNvPr id="145" name="Text Placeholder 144">
            <a:extLst>
              <a:ext uri="{FF2B5EF4-FFF2-40B4-BE49-F238E27FC236}">
                <a16:creationId xmlns:a16="http://schemas.microsoft.com/office/drawing/2014/main" id="{2FEC1BE8-D88C-DE8E-4F8C-FEBB8A433D7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27464" y="3391011"/>
            <a:ext cx="1996440" cy="115241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duplicated rows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BE41B72-88F2-EB26-655F-B848C648B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73608" y="1218565"/>
            <a:ext cx="9384792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39701D5-8DB3-7AD3-9352-DA0D89724EDD}"/>
              </a:ext>
            </a:extLst>
          </p:cNvPr>
          <p:cNvSpPr/>
          <p:nvPr/>
        </p:nvSpPr>
        <p:spPr>
          <a:xfrm>
            <a:off x="10058400" y="419100"/>
            <a:ext cx="1514475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6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dirty="0"/>
              <a:t>IV. Exploratory Data Analysis: Univariate Analysis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E07804C-7F0E-B0CB-2B37-A303F02A3D4F}"/>
              </a:ext>
            </a:extLst>
          </p:cNvPr>
          <p:cNvSpPr txBox="1">
            <a:spLocks/>
          </p:cNvSpPr>
          <p:nvPr/>
        </p:nvSpPr>
        <p:spPr>
          <a:xfrm>
            <a:off x="444500" y="1319814"/>
            <a:ext cx="9146972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1-1. Distribution of Numerical Variables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8E98FD-AFAB-5D3B-58CE-DB033B0D3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695" y="1891982"/>
            <a:ext cx="5890260" cy="4426585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50D5946B-35F8-3101-FC64-24844604C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45" y="1959894"/>
            <a:ext cx="4841875" cy="385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Variable (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log_price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Symmetric distribution.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Unusually low prices removed as data entry errors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Accommodates, bedrooms, bathrooms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Right-skewed with outliers, but realistic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 Variables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en-US" altLang="en-US" sz="15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Left-skewed, no outliers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Numerical Variables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Left-skewed, no abnormal outliers.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84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73F4C-41B0-D76C-48A7-30FE42EF6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F66E-DB66-9D50-F186-6241D494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dirty="0"/>
              <a:t>IV. Exploratory Data Analysis: Univariate Analysis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828D224-4FD4-DD48-8E81-B4EFFC8F4EFB}"/>
              </a:ext>
            </a:extLst>
          </p:cNvPr>
          <p:cNvSpPr txBox="1">
            <a:spLocks/>
          </p:cNvSpPr>
          <p:nvPr/>
        </p:nvSpPr>
        <p:spPr>
          <a:xfrm>
            <a:off x="444500" y="1319814"/>
            <a:ext cx="9146972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1-2. Distribution of Categorical Features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A49ED1D-34CF-D626-ADF8-89C7C58E0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45" y="2306143"/>
            <a:ext cx="4841875" cy="3165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Room Type &amp; Cancellation Policy: 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Categories are well-balanced.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Bed Type &amp; Host Profile Picture: 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concentration in one category likely reduces explanatory power for the target variable. Therefore, these features will be removed.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Features: 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severe imbalance, so they can be used as features.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D97B8C-5E70-7ACE-4CAF-7A47B3372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391" y="1318049"/>
            <a:ext cx="4643959" cy="19518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2EEB70-98CC-A769-2F29-A7441F8CB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829" y="3269898"/>
            <a:ext cx="4643959" cy="329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3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A2556-7348-95E0-4EA7-9CFFC50C7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7D2A-2F9B-C4ED-032B-849B3EAA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dirty="0"/>
              <a:t>IV. Exploratory Data Analysis: Bivariate Analysis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7CFF6A1-D39D-DF04-D01B-2C96A5093B8B}"/>
              </a:ext>
            </a:extLst>
          </p:cNvPr>
          <p:cNvSpPr txBox="1">
            <a:spLocks/>
          </p:cNvSpPr>
          <p:nvPr/>
        </p:nvSpPr>
        <p:spPr>
          <a:xfrm>
            <a:off x="444500" y="1262664"/>
            <a:ext cx="9146972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2-1. Correlation between Numerical Variables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B02D293-2090-A99D-767F-D5475FAC6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45" y="1895519"/>
            <a:ext cx="4841875" cy="4368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Correlation with Target Variable:</a:t>
            </a:r>
          </a:p>
          <a:p>
            <a:pPr marL="742950" lvl="1" indent="-28575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Accommodates, Bedrooms, Bathrooms, and Beds: High correlation with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log_price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Multicollinearity Among Features:</a:t>
            </a:r>
          </a:p>
          <a:p>
            <a:pPr marL="742950" lvl="1" indent="-28575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Accommodates, Bedrooms, Beds: Correlation coefficients exceed 0.7.</a:t>
            </a:r>
          </a:p>
          <a:p>
            <a:pPr marL="285750" marR="0" lvl="0" indent="-285750" algn="l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Modeling Approach:</a:t>
            </a:r>
          </a:p>
          <a:p>
            <a:pPr marL="742950" lvl="1" indent="-28575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Lasso Regression: 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as a baseline model to mitigate multicollinearity through feature selection.</a:t>
            </a:r>
          </a:p>
          <a:p>
            <a:pPr marL="742950" lvl="1" indent="-28575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Forest,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GBM, and MLP 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be compared for performance, as they are less affected by multicollinearity.</a:t>
            </a:r>
          </a:p>
          <a:p>
            <a:pPr marL="0" marR="0" lvl="0" indent="0" algn="l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DA0B44-C0A0-65BE-DEAC-567977F08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440" y="1895519"/>
            <a:ext cx="4981260" cy="436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6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DD01E-5503-A3E1-106D-C49623D13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D251-7339-B76E-8334-3BBFE2AB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dirty="0"/>
              <a:t>IV. Exploratory Data Analysis: Bivariate Analysis</a:t>
            </a:r>
            <a:endParaRPr lang="en-US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B759CF9-5290-348F-81DE-1F24A4489FAC}"/>
              </a:ext>
            </a:extLst>
          </p:cNvPr>
          <p:cNvSpPr txBox="1">
            <a:spLocks/>
          </p:cNvSpPr>
          <p:nvPr/>
        </p:nvSpPr>
        <p:spPr>
          <a:xfrm>
            <a:off x="444500" y="1224564"/>
            <a:ext cx="9146972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2-2. Target vs Non-Continuous Numerical Features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53342E8-BEE7-A692-4296-274145AFF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1830486"/>
            <a:ext cx="11006455" cy="97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Positive relationship between the features and target variable</a:t>
            </a:r>
          </a:p>
          <a:p>
            <a:pPr marL="285750" marR="0" lvl="0" indent="-285750" algn="l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b="1" dirty="0">
                <a:latin typeface="Arial" panose="020B0604020202020204" pitchFamily="34" charset="0"/>
              </a:rPr>
              <a:t>Notably lower log price at Bathrooms = 8</a:t>
            </a:r>
          </a:p>
          <a:p>
            <a:pPr marL="742950" lvl="1" indent="-28575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400" dirty="0">
                <a:latin typeface="Arial" panose="020B0604020202020204" pitchFamily="34" charset="0"/>
              </a:rPr>
              <a:t>Most of these listings are shared rooms, which significantly affects pricing.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07F785-13E7-198C-4DF9-3F0CDD7B4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93" y="3006068"/>
            <a:ext cx="6310630" cy="34397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82B3FF-78CE-7E24-4240-01CE8FAA1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710" y="3429000"/>
            <a:ext cx="2811780" cy="2076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76EDD4-E6F9-EB93-CFEE-B163678D2B14}"/>
              </a:ext>
            </a:extLst>
          </p:cNvPr>
          <p:cNvSpPr txBox="1"/>
          <p:nvPr/>
        </p:nvSpPr>
        <p:spPr>
          <a:xfrm>
            <a:off x="7053262" y="5712809"/>
            <a:ext cx="4638675" cy="291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600"/>
              </a:spcAft>
            </a:pPr>
            <a:r>
              <a:rPr lang="en-US" sz="1200" b="0" dirty="0">
                <a:effectLst/>
                <a:latin typeface="Times New Roman" panose="02020603050405020304" pitchFamily="18" charset="0"/>
                <a:ea typeface="바탕" panose="02030600000101010101" pitchFamily="18" charset="-127"/>
                <a:cs typeface="Times New Roman" panose="02020603050405020304" pitchFamily="18" charset="0"/>
              </a:rPr>
              <a:t>&lt; Room Type Distribution for Properties with 8 Bathrooms &gt;</a:t>
            </a:r>
            <a:endParaRPr lang="en-US" sz="1200" b="1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19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d map for Dyslexia_Win32_ss_v3.potx" id="{52B68AD9-87CD-4104-BE88-D09E115B5193}" vid="{32DE419F-2C9E-491B-9DE2-9CB15F0BBA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8CC2A95-AB18-4E2B-BAAB-ED507F826E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1A6209-623F-4A40-A043-EF97F4DE51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78DEAE-E0CA-42BB-BA2E-F6A39AAEB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Mind map</Template>
  <TotalTime>0</TotalTime>
  <Words>1523</Words>
  <Application>Microsoft Office PowerPoint</Application>
  <PresentationFormat>와이드스크린</PresentationFormat>
  <Paragraphs>146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Arial</vt:lpstr>
      <vt:lpstr>Calibri</vt:lpstr>
      <vt:lpstr>Courier New</vt:lpstr>
      <vt:lpstr>Grandview</vt:lpstr>
      <vt:lpstr>Segoe UI</vt:lpstr>
      <vt:lpstr>Segoe UI Semibold</vt:lpstr>
      <vt:lpstr>Times New Roman</vt:lpstr>
      <vt:lpstr>Wingdings</vt:lpstr>
      <vt:lpstr>Office Theme</vt:lpstr>
      <vt:lpstr>Predictive Modeling For Airbnb Price</vt:lpstr>
      <vt:lpstr>I. Problem: Optimizing Pricing Strategies for Airbnb Listings</vt:lpstr>
      <vt:lpstr>Steps To Solution </vt:lpstr>
      <vt:lpstr>II. Dataset Overview</vt:lpstr>
      <vt:lpstr>III. Data Cleaning</vt:lpstr>
      <vt:lpstr>IV. Exploratory Data Analysis: Univariate Analysis</vt:lpstr>
      <vt:lpstr>IV. Exploratory Data Analysis: Univariate Analysis</vt:lpstr>
      <vt:lpstr>IV. Exploratory Data Analysis: Bivariate Analysis</vt:lpstr>
      <vt:lpstr>IV. Exploratory Data Analysis: Bivariate Analysis</vt:lpstr>
      <vt:lpstr>IV. Exploratory Data Analysis: Bivariate Analysis</vt:lpstr>
      <vt:lpstr>IV. Exploratory Data Analysis: Bivariate Analysis</vt:lpstr>
      <vt:lpstr>V. Feature Engineering: Creating New Features</vt:lpstr>
      <vt:lpstr>V. Feature Engineering: Creating New Features</vt:lpstr>
      <vt:lpstr>V. Feature Engineering: Creating New Features</vt:lpstr>
      <vt:lpstr>V. Feature Engineering: Encoding Categorical Features</vt:lpstr>
      <vt:lpstr>VI. Modeling and Performance Evaluation</vt:lpstr>
      <vt:lpstr>VI. Modeling and Performance Evaluation</vt:lpstr>
      <vt:lpstr>VI. Modeling and Performance Evaluation</vt:lpstr>
      <vt:lpstr>Application of the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2023-05-01T17:37:37Z</dcterms:created>
  <dcterms:modified xsi:type="dcterms:W3CDTF">2024-12-12T16:59:35Z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