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85" r:id="rId5"/>
    <p:sldId id="386" r:id="rId6"/>
    <p:sldId id="395" r:id="rId7"/>
    <p:sldId id="396" r:id="rId8"/>
    <p:sldId id="397" r:id="rId9"/>
    <p:sldId id="38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0F82F-4A51-42E6-8CB7-28A16C1BCB88}" v="2" dt="2024-05-17T20:31:5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60"/>
  </p:normalViewPr>
  <p:slideViewPr>
    <p:cSldViewPr snapToGrid="0">
      <p:cViewPr varScale="1">
        <p:scale>
          <a:sx n="78" d="100"/>
          <a:sy n="78" d="100"/>
        </p:scale>
        <p:origin x="1301" y="5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551176"/>
            <a:ext cx="11193338" cy="914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Optimizing Ticket Prices for Big Mountain Resort</a:t>
            </a:r>
            <a:endParaRPr lang="en-US" altLang="ko-KR" sz="4000" dirty="0">
              <a:cs typeface="Segoe U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Data-Driven Recommendations for Enhanced Revenue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945862-83F6-BFE2-5593-ED3591E88D0A}"/>
              </a:ext>
            </a:extLst>
          </p:cNvPr>
          <p:cNvSpPr/>
          <p:nvPr/>
        </p:nvSpPr>
        <p:spPr>
          <a:xfrm>
            <a:off x="275303" y="334296"/>
            <a:ext cx="2389238" cy="658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10901925" cy="4601748"/>
          </a:xfrm>
        </p:spPr>
        <p:txBody>
          <a:bodyPr/>
          <a:lstStyle/>
          <a:p>
            <a:pPr lvl="1"/>
            <a:r>
              <a:rPr lang="en-US" b="1" dirty="0"/>
              <a:t>Objective</a:t>
            </a:r>
            <a:r>
              <a:rPr lang="en-US" dirty="0"/>
              <a:t>: Optimize ticket pricing to increase revenue without compromising customer satisfaction</a:t>
            </a:r>
          </a:p>
          <a:p>
            <a:pPr lvl="1"/>
            <a:r>
              <a:rPr lang="en-US" dirty="0"/>
              <a:t>Current adult weekend ticket price at Big Mountain Resort: $81.00</a:t>
            </a:r>
          </a:p>
          <a:p>
            <a:pPr lvl="1"/>
            <a:r>
              <a:rPr lang="en-US" dirty="0"/>
              <a:t>Key variables: Vertical drop, lift infrastructure, number of runs, snowmaking area</a:t>
            </a:r>
          </a:p>
          <a:p>
            <a:pPr lvl="1"/>
            <a:r>
              <a:rPr lang="en-US" dirty="0"/>
              <a:t>Importance of aligning pricing strategy with market positioning and resort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Increase adult weekend ticket price to </a:t>
            </a:r>
            <a:r>
              <a:rPr lang="en-US" b="1" dirty="0"/>
              <a:t>$95.87</a:t>
            </a:r>
            <a:r>
              <a:rPr lang="en-US" dirty="0"/>
              <a:t> based on model predictions</a:t>
            </a:r>
          </a:p>
          <a:p>
            <a:pPr lvl="1"/>
            <a:r>
              <a:rPr lang="en-US" dirty="0"/>
              <a:t>Implement Scenario: </a:t>
            </a:r>
            <a:r>
              <a:rPr lang="en-US" b="1" dirty="0"/>
              <a:t>Increase vertical drop and add additional chairlift to boost ticket prices and revenue</a:t>
            </a:r>
          </a:p>
          <a:p>
            <a:pPr lvl="2"/>
            <a:r>
              <a:rPr lang="en-US" dirty="0"/>
              <a:t>Increase the ticket price by $1.99 and revenue by $3,474,638</a:t>
            </a:r>
          </a:p>
          <a:p>
            <a:pPr lvl="1"/>
            <a:r>
              <a:rPr lang="en-US" dirty="0"/>
              <a:t>Monitor and manage operational costs to ensure profitability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using Heat map: Ticket Price vs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39"/>
            <a:ext cx="6447913" cy="5055747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Significant Positive Correlations: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Fast Quads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Snow Making Area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Total Chairs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Vertical Drop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Noteworthy Findings: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Night Skiing Capacity</a:t>
            </a:r>
          </a:p>
          <a:p>
            <a:pPr marL="0" lvl="1" indent="0">
              <a:lnSpc>
                <a:spcPts val="1000"/>
              </a:lnSpc>
              <a:buNone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656A4-74D8-85B0-DF61-597C4C46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22" y="1371013"/>
            <a:ext cx="6037007" cy="5357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8D60F4-6F7B-1FA2-9C08-5F35FEF604F7}"/>
              </a:ext>
            </a:extLst>
          </p:cNvPr>
          <p:cNvSpPr/>
          <p:nvPr/>
        </p:nvSpPr>
        <p:spPr>
          <a:xfrm>
            <a:off x="9016181" y="5427406"/>
            <a:ext cx="1179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07E82-980B-88C5-6D31-5CEF44BB0717}"/>
              </a:ext>
            </a:extLst>
          </p:cNvPr>
          <p:cNvSpPr/>
          <p:nvPr/>
        </p:nvSpPr>
        <p:spPr>
          <a:xfrm>
            <a:off x="5830529" y="3990911"/>
            <a:ext cx="668594" cy="14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217233"/>
            <a:ext cx="11210544" cy="5055747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model with all features showed a symptom of overfitting</a:t>
            </a:r>
          </a:p>
          <a:p>
            <a:pPr marL="569214" lvl="1" indent="-285750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Wide gap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of R-squared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between train and test set: 82% vs 72%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Refined model with 8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features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performance by selecting key features</a:t>
            </a:r>
          </a:p>
          <a:p>
            <a:pPr marL="569214" lvl="1" indent="-285750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vertical drop is the biggest positive feature, and skiable Terrain is the biggest negative feature</a:t>
            </a:r>
          </a:p>
          <a:p>
            <a:pPr marL="569214" lvl="1" indent="-285750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F34A12-1327-6F6F-2B26-5C75F637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64" y="3429000"/>
            <a:ext cx="8661845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Insights: Superior Model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39"/>
            <a:ext cx="4638777" cy="4839437"/>
          </a:xfrm>
        </p:spPr>
        <p:txBody>
          <a:bodyPr>
            <a:normAutofit/>
          </a:bodyPr>
          <a:lstStyle/>
          <a:p>
            <a:r>
              <a:rPr lang="en-US" b="1" dirty="0"/>
              <a:t>Random forest model outperformed linear model </a:t>
            </a:r>
            <a:r>
              <a:rPr lang="en-US" dirty="0"/>
              <a:t>(CV score: 0.71)</a:t>
            </a:r>
          </a:p>
          <a:p>
            <a:pPr marL="569214" lvl="1" indent="-285750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Lower Mean Absolute Error (MAE) and smaller standard deviation than linear model</a:t>
            </a:r>
          </a:p>
          <a:p>
            <a:pPr marL="569214" lvl="1" indent="-285750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Important features: Fast quads, number of runs, snowmaking area, vertical drop</a:t>
            </a:r>
          </a:p>
          <a:p>
            <a:pPr marL="0" lvl="1" indent="0">
              <a:buNone/>
            </a:pPr>
            <a:r>
              <a:rPr lang="en-US" b="1" dirty="0"/>
              <a:t>Upside room for ticket price by the model</a:t>
            </a:r>
          </a:p>
          <a:p>
            <a:pPr marL="569214" lvl="1" indent="-285750"/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Modelled price $95.87 and actual price $81.0.</a:t>
            </a:r>
          </a:p>
          <a:p>
            <a:pPr marL="569214" lvl="1" indent="-285750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Room for an increase even with the expected mean absolute error of $10.39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32865-2FBC-3339-6FA8-78BDC694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6" y="1135382"/>
            <a:ext cx="5912154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39"/>
            <a:ext cx="11210544" cy="4337993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Simulations under four scenario options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300" dirty="0"/>
              <a:t>1. Permanently closing down up to 10 of the least used runs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300" b="1" dirty="0"/>
              <a:t>2. Increase the vertical drop by adding a run to a point 150 feet lower down but requiring the installation of an additional chair lift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300" dirty="0"/>
              <a:t>3. Same as number 2, but adding 2 acres of snow-making cover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300" dirty="0"/>
              <a:t>4. Increase the longest run by 0.2 miles to boast 3.5 miles length, requiring an additional snow-making coverage of 4 acres</a:t>
            </a:r>
          </a:p>
          <a:p>
            <a:pPr marL="569214" lvl="1" indent="-285750">
              <a:spcBef>
                <a:spcPts val="0"/>
              </a:spcBef>
            </a:pPr>
            <a:endParaRPr lang="en-US" sz="120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Best Performance Improvement under Scenario 2: </a:t>
            </a:r>
          </a:p>
          <a:p>
            <a:pPr lvl="1">
              <a:spcBef>
                <a:spcPts val="0"/>
              </a:spcBef>
            </a:pPr>
            <a:r>
              <a:rPr lang="en-US" sz="1700" b="1" dirty="0">
                <a:solidFill>
                  <a:schemeClr val="accent2"/>
                </a:solidFill>
                <a:highlight>
                  <a:srgbClr val="FFFFFF"/>
                </a:highlight>
                <a:latin typeface="Söhne"/>
              </a:rPr>
              <a:t>Price Increase: $1.99</a:t>
            </a:r>
          </a:p>
          <a:p>
            <a:pPr lvl="1">
              <a:spcBef>
                <a:spcPts val="0"/>
              </a:spcBef>
            </a:pPr>
            <a:r>
              <a:rPr lang="en-US" sz="1700" b="1" dirty="0">
                <a:solidFill>
                  <a:schemeClr val="accent2"/>
                </a:solidFill>
                <a:highlight>
                  <a:srgbClr val="FFFFFF"/>
                </a:highlight>
                <a:latin typeface="Söhne"/>
              </a:rPr>
              <a:t>Revenue Increase Over the Season: $ 3,474,638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8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Strategic Path Forward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39"/>
            <a:ext cx="11210544" cy="43379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Recommended </a:t>
            </a:r>
            <a:r>
              <a:rPr lang="en-US" b="1" dirty="0">
                <a:solidFill>
                  <a:schemeClr val="tx1"/>
                </a:solidFill>
              </a:rPr>
              <a:t>price adjustment to $95.87</a:t>
            </a:r>
            <a:r>
              <a:rPr lang="en-US" dirty="0">
                <a:solidFill>
                  <a:schemeClr val="tx1"/>
                </a:solidFill>
              </a:rPr>
              <a:t> according to data-driven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Prioritize Scenario 2 for revenue growth</a:t>
            </a:r>
          </a:p>
          <a:p>
            <a:pPr marL="569214" lvl="1" indent="-285750"/>
            <a:r>
              <a:rPr lang="en-US" sz="1600" b="1" dirty="0"/>
              <a:t>Increase the vertical drop requiring the installation of an additional chair lift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Monitor costs to maintain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Next steps: Implement recommendations, continuous performance monitoring, and analysis</a:t>
            </a:r>
          </a:p>
        </p:txBody>
      </p:sp>
    </p:spTree>
    <p:extLst>
      <p:ext uri="{BB962C8B-B14F-4D97-AF65-F5344CB8AC3E}">
        <p14:creationId xmlns:p14="http://schemas.microsoft.com/office/powerpoint/2010/main" val="7839000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442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Söhne</vt:lpstr>
      <vt:lpstr>Arial</vt:lpstr>
      <vt:lpstr>Calibri</vt:lpstr>
      <vt:lpstr>Segoe UI</vt:lpstr>
      <vt:lpstr>WelcomeDoc</vt:lpstr>
      <vt:lpstr>Optimizing Ticket Prices for Big Mountain Resort</vt:lpstr>
      <vt:lpstr>Identifying the Problem</vt:lpstr>
      <vt:lpstr>Recommendation and Key Findings</vt:lpstr>
      <vt:lpstr>Correlation Analysis using Heat map: Ticket Price vs Features</vt:lpstr>
      <vt:lpstr>Linear Model Insights</vt:lpstr>
      <vt:lpstr>Random Forest Model Insights: Superior Model Performance</vt:lpstr>
      <vt:lpstr>Scenario Analysis</vt:lpstr>
      <vt:lpstr>Summary and Strategic 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online presentations</dc:title>
  <dc:creator>James Choi</dc:creator>
  <cp:keywords/>
  <cp:lastModifiedBy>James Choi</cp:lastModifiedBy>
  <cp:revision>9</cp:revision>
  <dcterms:created xsi:type="dcterms:W3CDTF">2024-05-17T20:16:26Z</dcterms:created>
  <dcterms:modified xsi:type="dcterms:W3CDTF">2024-05-18T00:58:42Z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