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8"/>
  </p:notesMasterIdLst>
  <p:handoutMasterIdLst>
    <p:handoutMasterId r:id="rId19"/>
  </p:handoutMasterIdLst>
  <p:sldIdLst>
    <p:sldId id="256" r:id="rId5"/>
    <p:sldId id="296" r:id="rId6"/>
    <p:sldId id="297" r:id="rId7"/>
    <p:sldId id="298" r:id="rId8"/>
    <p:sldId id="30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09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8/19/2024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8/19/2024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822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429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616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75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534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980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307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1113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420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콘텐츠 2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B495A4C6-232E-4A1A-B575-7EF7F414FD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 algn="l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B4C6F7E-40F0-42B1-AFE0-D3C95660E0D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42517" y="1599947"/>
            <a:ext cx="1706965" cy="4920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42EE46E3-709F-4AE9-AECE-FD647B6DCFD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38732" y="2378452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3194FB4F-01AC-4A0E-BBE2-CF2B69F6FAC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522269" y="2169263"/>
            <a:ext cx="1706965" cy="104857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8E76F955-6B23-4972-8E86-603F19ECF6C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21894" y="3528829"/>
            <a:ext cx="1393863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DDA77547-4FF4-4B15-96F1-DC9B00175B4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940449" y="3528829"/>
            <a:ext cx="1380681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6E6B6915-DFCC-44EB-9C61-6B7725D1B7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37747" y="4634331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6718CC56-7B04-41D0-A320-CCCDC20D761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175224" y="4459860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778E1C09-B7DB-4CE7-A5B9-90BCF54448B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52714" y="4321788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7CFA026C-42CE-4C20-9DDE-417FDF6CB4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42517" y="5468790"/>
            <a:ext cx="1706965" cy="4920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0AFAA95F-1461-496C-BAB4-D5D0594554F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01857" y="5195673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D194B4E-75F4-47BE-B171-9C64697AB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7" idx="1"/>
          </p:cNvCxnSpPr>
          <p:nvPr userDrawn="1"/>
        </p:nvCxnSpPr>
        <p:spPr>
          <a:xfrm>
            <a:off x="2315757" y="3774842"/>
            <a:ext cx="7624692" cy="0"/>
          </a:xfrm>
          <a:prstGeom prst="line">
            <a:avLst/>
          </a:prstGeom>
          <a:ln w="444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EFDA35F-76DF-4FDC-90C9-F9FEDF322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091972"/>
            <a:ext cx="4678" cy="3376818"/>
          </a:xfrm>
          <a:prstGeom prst="line">
            <a:avLst/>
          </a:prstGeom>
          <a:ln w="444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Date Placeholder 2">
            <a:extLst>
              <a:ext uri="{FF2B5EF4-FFF2-40B4-BE49-F238E27FC236}">
                <a16:creationId xmlns:a16="http://schemas.microsoft.com/office/drawing/2014/main" id="{B8C04945-62C9-4964-8891-6D30EA90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2" name="Footer Placeholder 3">
            <a:extLst>
              <a:ext uri="{FF2B5EF4-FFF2-40B4-BE49-F238E27FC236}">
                <a16:creationId xmlns:a16="http://schemas.microsoft.com/office/drawing/2014/main" id="{51029B8B-F669-4889-98DD-901661178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3" name="Slide Number Placeholder 4">
            <a:extLst>
              <a:ext uri="{FF2B5EF4-FFF2-40B4-BE49-F238E27FC236}">
                <a16:creationId xmlns:a16="http://schemas.microsoft.com/office/drawing/2014/main" id="{7A0B84D6-438D-4B3B-B52C-6F5EC159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250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756781-A599-0594-4502-A54BC85E87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2136775"/>
            <a:ext cx="10515599" cy="36972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685" r:id="rId12"/>
    <p:sldLayoutId id="2147483700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7612" y="3283977"/>
            <a:ext cx="4770199" cy="2548370"/>
          </a:xfrm>
        </p:spPr>
        <p:txBody>
          <a:bodyPr/>
          <a:lstStyle/>
          <a:p>
            <a:r>
              <a:rPr lang="en-US" dirty="0"/>
              <a:t>Analyzing FinTech Company Failures</a:t>
            </a:r>
            <a:br>
              <a:rPr lang="en-US" dirty="0"/>
            </a:br>
            <a:r>
              <a:rPr lang="en-US" dirty="0"/>
              <a:t>IN </a:t>
            </a:r>
            <a:r>
              <a:rPr lang="en-US" dirty="0" err="1"/>
              <a:t>gERMANY</a:t>
            </a:r>
            <a:br>
              <a:rPr lang="en-US" dirty="0"/>
            </a:br>
            <a:br>
              <a:rPr lang="en-US" dirty="0"/>
            </a:br>
            <a:r>
              <a:rPr lang="en-US" sz="1500" dirty="0"/>
              <a:t>data from Kaggle: </a:t>
            </a:r>
            <a:r>
              <a:rPr lang="en-US" sz="1200" dirty="0"/>
              <a:t>https://www.kaggle.com/datasets/desalegngeb/german-fintech-companies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7611" y="5990015"/>
            <a:ext cx="4770200" cy="396660"/>
          </a:xfrm>
        </p:spPr>
        <p:txBody>
          <a:bodyPr/>
          <a:lstStyle/>
          <a:p>
            <a:r>
              <a:rPr lang="en-US" dirty="0" err="1"/>
              <a:t>Sukwon</a:t>
            </a:r>
            <a:r>
              <a:rPr lang="en-US" dirty="0"/>
              <a:t> Choi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971188AF-1B8F-40DD-90B1-DC0F52BA46BA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774343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Country of Establishment and Failure Rate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F9A1CEC-8432-849D-15F0-3D6384A45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612" y="1585299"/>
            <a:ext cx="924877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438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971188AF-1B8F-40DD-90B1-DC0F52BA46BA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774343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Legal form of company and Failure Rate (1)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E004D52-C3B9-6CED-F7C3-DEF78E2A8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887" y="1537984"/>
            <a:ext cx="8658225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913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971188AF-1B8F-40DD-90B1-DC0F52BA46BA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774343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Legal form of company and Failure Rate (2)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C3CA89-95CD-4AA6-5C2C-1E02EE037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412" y="1535215"/>
            <a:ext cx="1016317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343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4988" y="892177"/>
            <a:ext cx="8421688" cy="1325563"/>
          </a:xfrm>
        </p:spPr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900" y="2563123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ENTERING MATURITY STAGE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85664" y="3070348"/>
            <a:ext cx="4031030" cy="81918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Stabilization in New Establishments and Failure: </a:t>
            </a:r>
          </a:p>
          <a:p>
            <a:r>
              <a:rPr lang="en-US" dirty="0"/>
              <a:t>A Stage Where Balanced Risk-Reward Opportunities Can Be Found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73004" y="2563123"/>
            <a:ext cx="4031945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FAILURE BY SEGMENT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73143" y="3070348"/>
            <a:ext cx="4031030" cy="105730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Significant Differences in Failure Rates Among Subsegments Within the Same Segment: </a:t>
            </a:r>
          </a:p>
          <a:p>
            <a:r>
              <a:rPr lang="en-US" dirty="0"/>
              <a:t>Consider Subsegment-Specific Risks When Exploring Investment Opportunities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03044" y="4319431"/>
            <a:ext cx="4250503" cy="365125"/>
          </a:xfrm>
        </p:spPr>
        <p:txBody>
          <a:bodyPr>
            <a:normAutofit fontScale="92500"/>
          </a:bodyPr>
          <a:lstStyle/>
          <a:p>
            <a:r>
              <a:rPr lang="en-US" dirty="0"/>
              <a:t>STABLE RETURNS with LOW RISK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86412" y="4826656"/>
            <a:ext cx="4031030" cy="1057308"/>
          </a:xfrm>
        </p:spPr>
        <p:txBody>
          <a:bodyPr/>
          <a:lstStyle/>
          <a:p>
            <a:r>
              <a:rPr lang="en-US" dirty="0"/>
              <a:t>Opportunities Are Expected in FinTech Companies Collaborating with Traditional Banks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72630" y="4319431"/>
            <a:ext cx="4031945" cy="36512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STABILITY OF FOREIGN COMPANIES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73143" y="4826656"/>
            <a:ext cx="4031030" cy="1057308"/>
          </a:xfrm>
        </p:spPr>
        <p:txBody>
          <a:bodyPr/>
          <a:lstStyle/>
          <a:p>
            <a:r>
              <a:rPr lang="en-US" dirty="0"/>
              <a:t>Pay Attention to FinTech Firms Entering Germany After Proving Their Competitiveness in Their Home Countries</a:t>
            </a:r>
          </a:p>
        </p:txBody>
      </p:sp>
      <p:sp>
        <p:nvSpPr>
          <p:cNvPr id="80" name="Date Placeholder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1" name="Footer Placeholder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217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971188AF-1B8F-40DD-90B1-DC0F52BA46BA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065469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Trends in Establishment and Failure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5CCCA2F6-ECA0-BE67-FB2B-30C67F2E3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262" y="1773803"/>
            <a:ext cx="951547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3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971188AF-1B8F-40DD-90B1-DC0F52BA46BA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065469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Segment distribution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2835A8B-AE51-B574-6582-950827F44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894" y="1569935"/>
            <a:ext cx="1150620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033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971188AF-1B8F-40DD-90B1-DC0F52BA46BA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774343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subSegment</a:t>
            </a:r>
            <a:r>
              <a:rPr lang="en-US" dirty="0"/>
              <a:t> distribution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DBE50BD-33AD-48DE-B114-8CDACDAEC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585" y="1252541"/>
            <a:ext cx="11487150" cy="54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01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971188AF-1B8F-40DD-90B1-DC0F52BA46BA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774343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Failure Rates by segment and subsegment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C1F478A-917A-05C3-92B7-00D928192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62" y="1386964"/>
            <a:ext cx="11801475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127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971188AF-1B8F-40DD-90B1-DC0F52BA46BA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774343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Company age and failure rate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4F72C3-BF75-7391-35A7-F57E0594C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62" y="1683776"/>
            <a:ext cx="1149667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210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971188AF-1B8F-40DD-90B1-DC0F52BA46BA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774343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Geographical distribution of companies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86E987A-FCEE-77E3-090C-7EDBD028A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50" y="1304314"/>
            <a:ext cx="10401300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993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971188AF-1B8F-40DD-90B1-DC0F52BA46BA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774343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Location vs failure rate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536DB37-4558-3209-8B60-CC1BB2737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87" y="1533985"/>
            <a:ext cx="1056322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207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971188AF-1B8F-40DD-90B1-DC0F52BA46BA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774343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Cooperation with banks lower Failure Rate?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7DEFAD1-8E8A-481F-2380-985FD7373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675" y="1389574"/>
            <a:ext cx="977265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011970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180624 Minimalist light sales pitch_Win32_v3" id="{10980D2D-A96C-4E9B-A00E-81C4CAF0ABBD}" vid="{7928933E-F394-4192-9CD9-6D2A259AB5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966C46A-DC57-4209-80CD-9FE6C93151F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E18436D-DA32-4E27-AC64-8FFEDA5218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EFFFA3F-0FB5-4ED3-8906-A15B16577F4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403</TotalTime>
  <Words>178</Words>
  <Application>Microsoft Office PowerPoint</Application>
  <PresentationFormat>와이드스크린</PresentationFormat>
  <Paragraphs>36</Paragraphs>
  <Slides>13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Arial</vt:lpstr>
      <vt:lpstr>Calibri</vt:lpstr>
      <vt:lpstr>Tenorite</vt:lpstr>
      <vt:lpstr>Monoline</vt:lpstr>
      <vt:lpstr>Analyzing FinTech Company Failures IN gERMANY  data from Kaggle: https://www.kaggle.com/datasets/desalegngeb/german-fintech-companies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James Choi</dc:creator>
  <cp:lastModifiedBy>James Choi</cp:lastModifiedBy>
  <cp:revision>6</cp:revision>
  <dcterms:created xsi:type="dcterms:W3CDTF">2024-08-18T23:28:25Z</dcterms:created>
  <dcterms:modified xsi:type="dcterms:W3CDTF">2024-08-19T19:23:08Z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