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9" r:id="rId5"/>
    <p:sldId id="266" r:id="rId6"/>
    <p:sldId id="287" r:id="rId7"/>
    <p:sldId id="288" r:id="rId8"/>
    <p:sldId id="297" r:id="rId9"/>
    <p:sldId id="267" r:id="rId10"/>
    <p:sldId id="298" r:id="rId11"/>
    <p:sldId id="299" r:id="rId12"/>
    <p:sldId id="300" r:id="rId13"/>
    <p:sldId id="302" r:id="rId14"/>
    <p:sldId id="301" r:id="rId15"/>
    <p:sldId id="303" r:id="rId16"/>
    <p:sldId id="304" r:id="rId17"/>
    <p:sldId id="305" r:id="rId18"/>
    <p:sldId id="307" r:id="rId19"/>
    <p:sldId id="306" r:id="rId20"/>
    <p:sldId id="308" r:id="rId21"/>
    <p:sldId id="30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8" y="2477278"/>
            <a:ext cx="8733114" cy="1370229"/>
          </a:xfrm>
        </p:spPr>
        <p:txBody>
          <a:bodyPr anchor="b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/>
              <a:t>Predictive Modeling For Airbnb Price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007751"/>
            <a:ext cx="6158914" cy="6637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Comparative Study of Models and Techniques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13AC9B-138D-34D3-D0E9-11B228FA4865}"/>
              </a:ext>
            </a:extLst>
          </p:cNvPr>
          <p:cNvSpPr/>
          <p:nvPr/>
        </p:nvSpPr>
        <p:spPr>
          <a:xfrm>
            <a:off x="426082" y="381548"/>
            <a:ext cx="2244755" cy="585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E212977-F290-C3D4-A495-36B3214FC41C}"/>
              </a:ext>
            </a:extLst>
          </p:cNvPr>
          <p:cNvSpPr txBox="1">
            <a:spLocks/>
          </p:cNvSpPr>
          <p:nvPr/>
        </p:nvSpPr>
        <p:spPr>
          <a:xfrm>
            <a:off x="404309" y="616917"/>
            <a:ext cx="6397773" cy="51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Springboard Data Science Capstone Project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5848EC1-170E-9FDA-C4D7-04F53E062ADF}"/>
              </a:ext>
            </a:extLst>
          </p:cNvPr>
          <p:cNvSpPr txBox="1">
            <a:spLocks/>
          </p:cNvSpPr>
          <p:nvPr/>
        </p:nvSpPr>
        <p:spPr>
          <a:xfrm>
            <a:off x="404309" y="5304255"/>
            <a:ext cx="6397773" cy="694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Suk Won Choi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C786-64E2-5B25-D2F3-C91DED17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8017-3AAC-91E7-9C5D-6D49A81D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B6AFF6-C742-BFB2-326F-D6458C16E079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2-3. Target vs Categorical Features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5A7C0A-8104-567C-74F9-AAFEE226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56928"/>
            <a:ext cx="5651499" cy="36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Type: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Entire home/apt has the highest prices, followed by Private room, with Shared room being the lowest.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Cancellation Policy: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Stricter policies correlate with higher prices, indicating premium offerings.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Boston, Washington, D.C., and San Francisco show significantly higher prices due to local demand and market dynamics.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Listing Status: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listings are priced higher, suggesting a premium for fresh properties.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Features: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categorical variables show minimal impact on pricing differentiation.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CDE0D-2D67-5B76-264E-44A1D46B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66" y="1111317"/>
            <a:ext cx="5383301" cy="3726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084478-7DAE-C100-669B-0A8EB2D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64" y="4897318"/>
            <a:ext cx="2703341" cy="16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801D-B9BD-F8EF-554D-A39756D3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69F6-ED8E-591D-40C8-A7EAF7B4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DD335E-61EB-5B4E-326C-31393DA04BF8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2-4. Interaction Effects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C03DD77-081D-4E55-5519-C2D74F84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77804"/>
            <a:ext cx="11199632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Interactions Exist: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interactions observed, e.g., between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room_type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bedrooms, bathrooms, and accommodates.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Dimensionality Challenge: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Explicitly testing all interactions is impractical due to the large number of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Suitability: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Tree-based models and AI methods, which inherently capture interactions, are expected to outperform Lasso regression.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556528-5514-8EB6-B932-331DB421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72" y="3437868"/>
            <a:ext cx="8633998" cy="28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CF01-0701-94A2-340E-24DBD95C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D045-A02F-626C-4E26-D7EF2C5E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Creating New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BEFA83-53F4-5222-10DD-E7963F4F33D6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Distance from Downtown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4CCD28-9195-0724-BB5F-C55973CB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28494"/>
            <a:ext cx="10620897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Computation: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using Haversine formula, which measures great-circle distance on Earth's surface.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Pricing: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closer to downtown areas likely have higher demand and revenue potential.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Haversine?: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accurate measurements by accounting for Earth's spherical shape.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62DB4-23C6-9A87-3E4A-01E61E0E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44" y="3441764"/>
            <a:ext cx="8024758" cy="17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D03A-EA18-5CE5-0F9B-0EA62B83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BF3D-7686-1EE2-AD0C-E0C18E7C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Creating New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CE10D-27F7-B040-8D2E-D191C5D0A036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108060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New Features from 'description' column: Features Generation From Text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205F93C-6784-5C7B-B4B7-75D6A612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120596"/>
            <a:ext cx="5088199" cy="2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Length and Word Count: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total length of the description and the word count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word ratio using TF_IDF: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a TF-IDF vectorizer to extract the 300 most important words and calculated the ratio of these words to the total word count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Word Count and Selected Word Ratio: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important words based on their potential relevance to pricing and demand (e.g. location and property condition-related words) 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FFF35-E82F-230C-1392-AE22C1E0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81" y="2185916"/>
            <a:ext cx="4783460" cy="28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4BB2-04F9-2E2E-0A7A-45579562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1ECC-0D9F-2B9D-5ED9-17634AE7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Creating New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4794754-9A85-558A-A704-B8380DA08341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108060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New Features from 'amenities' column: Features Generation From String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A9777A6-6F06-DD63-8FBD-4F9F2512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7" y="1921358"/>
            <a:ext cx="10285231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Amenities: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count of amenities available in each property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Clustered Amenities Groups: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Divided properties into 5 clusters based on amenities using the K-Means algorithm.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K Selection: Determined using the Elbow Method for effective grouping.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818928-44EE-CEED-F0C7-4826A5A472DF}"/>
              </a:ext>
            </a:extLst>
          </p:cNvPr>
          <p:cNvSpPr txBox="1">
            <a:spLocks/>
          </p:cNvSpPr>
          <p:nvPr/>
        </p:nvSpPr>
        <p:spPr>
          <a:xfrm>
            <a:off x="444500" y="368334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Hosting Duration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8C234-3487-215B-496C-03A29CD0CED6}"/>
              </a:ext>
            </a:extLst>
          </p:cNvPr>
          <p:cNvSpPr txBox="1"/>
          <p:nvPr/>
        </p:nvSpPr>
        <p:spPr>
          <a:xfrm>
            <a:off x="444499" y="4291700"/>
            <a:ext cx="10308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Converted The </a:t>
            </a:r>
            <a:r>
              <a:rPr lang="en-US" sz="1400" b="1" dirty="0" err="1">
                <a:latin typeface="Arial" panose="020B0604020202020204" pitchFamily="34" charset="0"/>
              </a:rPr>
              <a:t>host_since</a:t>
            </a:r>
            <a:r>
              <a:rPr lang="en-US" sz="1400" b="1" dirty="0">
                <a:latin typeface="Arial" panose="020B0604020202020204" pitchFamily="34" charset="0"/>
              </a:rPr>
              <a:t> feature, which indicates when the host began offering their property</a:t>
            </a:r>
            <a:r>
              <a:rPr lang="en-US" sz="1400" dirty="0">
                <a:latin typeface="Arial" panose="020B0604020202020204" pitchFamily="34" charset="0"/>
              </a:rPr>
              <a:t>, into a numerical feature reflecting </a:t>
            </a:r>
            <a:r>
              <a:rPr lang="en-US" sz="1400" b="1" dirty="0">
                <a:latin typeface="Arial" panose="020B0604020202020204" pitchFamily="34" charset="0"/>
              </a:rPr>
              <a:t>the number of years a host has been active. </a:t>
            </a:r>
          </a:p>
        </p:txBody>
      </p:sp>
    </p:spTree>
    <p:extLst>
      <p:ext uri="{BB962C8B-B14F-4D97-AF65-F5344CB8AC3E}">
        <p14:creationId xmlns:p14="http://schemas.microsoft.com/office/powerpoint/2010/main" val="349476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B33F-8997-F3A4-FD0F-1DBAC3B03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754F-D35C-88F5-D2D7-67CC53AF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Encoding Categorical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D32F1F-0848-BA63-1305-9025249E899E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108060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5. One-hot Encoding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F65CC7-7958-3C20-A975-FE05AD94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7" y="1736161"/>
            <a:ext cx="10285231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variables into a series of binary columns,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the model to interpret these categorical variables in a numerical format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property_type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room_type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cancellation_policy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cleaning_fee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city,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host_identity_verified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instant_bookable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amenities_cluster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A8F5D7-D985-5041-3BE9-15645D0B5CC6}"/>
              </a:ext>
            </a:extLst>
          </p:cNvPr>
          <p:cNvSpPr txBox="1">
            <a:spLocks/>
          </p:cNvSpPr>
          <p:nvPr/>
        </p:nvSpPr>
        <p:spPr>
          <a:xfrm>
            <a:off x="444500" y="322035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6. Binary Encoding: </a:t>
            </a:r>
            <a:r>
              <a:rPr lang="en-US" sz="24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zipcode</a:t>
            </a: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and </a:t>
            </a:r>
            <a:r>
              <a:rPr lang="en-US" sz="24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neighbourhood</a:t>
            </a:r>
            <a:endParaRPr lang="en-US" sz="2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868E6-A2B1-F857-410B-95561F095831}"/>
              </a:ext>
            </a:extLst>
          </p:cNvPr>
          <p:cNvSpPr txBox="1"/>
          <p:nvPr/>
        </p:nvSpPr>
        <p:spPr>
          <a:xfrm>
            <a:off x="444499" y="3828710"/>
            <a:ext cx="1030838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</a:rPr>
              <a:t>Zipcode</a:t>
            </a:r>
            <a:r>
              <a:rPr lang="en-US" sz="1400" dirty="0">
                <a:latin typeface="Arial" panose="020B0604020202020204" pitchFamily="34" charset="0"/>
              </a:rPr>
              <a:t> (669 categories) and </a:t>
            </a:r>
            <a:r>
              <a:rPr lang="en-US" sz="1400" dirty="0" err="1">
                <a:latin typeface="Arial" panose="020B0604020202020204" pitchFamily="34" charset="0"/>
              </a:rPr>
              <a:t>neighbourhood</a:t>
            </a:r>
            <a:r>
              <a:rPr lang="en-US" sz="1400" dirty="0">
                <a:latin typeface="Arial" panose="020B0604020202020204" pitchFamily="34" charset="0"/>
              </a:rPr>
              <a:t> (619 categories) posed risks of overfitting and inefficiency with one-hot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</a:rPr>
              <a:t>Applied binary encoding, reducing dimensionality to 10 columns per feature.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Preserved category uniqueness while ensuring a compact, efficient feature set.</a:t>
            </a:r>
          </a:p>
        </p:txBody>
      </p:sp>
    </p:spTree>
    <p:extLst>
      <p:ext uri="{BB962C8B-B14F-4D97-AF65-F5344CB8AC3E}">
        <p14:creationId xmlns:p14="http://schemas.microsoft.com/office/powerpoint/2010/main" val="207436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72390-1C16-F209-30C4-9A6946AD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EDD1-D3AB-C173-F194-A9F763D2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/>
              <a:t>VI. Modeling and Performance Evaluation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9DE999-E5D1-4539-4206-88DB4E63047B}"/>
              </a:ext>
            </a:extLst>
          </p:cNvPr>
          <p:cNvGrpSpPr/>
          <p:nvPr/>
        </p:nvGrpSpPr>
        <p:grpSpPr>
          <a:xfrm>
            <a:off x="1803047" y="1308183"/>
            <a:ext cx="7882132" cy="4750980"/>
            <a:chOff x="1625763" y="1308183"/>
            <a:chExt cx="7882132" cy="47509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FA1EDE-547B-9B15-A3F0-5081EE69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763" y="1308183"/>
              <a:ext cx="7882132" cy="475098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B90D962-7D76-0DA7-447B-E92323524827}"/>
                </a:ext>
              </a:extLst>
            </p:cNvPr>
            <p:cNvCxnSpPr/>
            <p:nvPr/>
          </p:nvCxnSpPr>
          <p:spPr>
            <a:xfrm>
              <a:off x="5505061" y="4049486"/>
              <a:ext cx="15862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12E5670-34BE-A871-A3A9-92B715348CFB}"/>
                </a:ext>
              </a:extLst>
            </p:cNvPr>
            <p:cNvCxnSpPr/>
            <p:nvPr/>
          </p:nvCxnSpPr>
          <p:spPr>
            <a:xfrm>
              <a:off x="6363478" y="2528596"/>
              <a:ext cx="0" cy="152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46C346-5E0B-B10E-FA75-1C07AC3B8B27}"/>
              </a:ext>
            </a:extLst>
          </p:cNvPr>
          <p:cNvSpPr txBox="1"/>
          <p:nvPr/>
        </p:nvSpPr>
        <p:spPr>
          <a:xfrm>
            <a:off x="6540762" y="2881614"/>
            <a:ext cx="2388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바탕" panose="02030600000101010101" pitchFamily="18" charset="-127"/>
                <a:cs typeface="Arial" panose="020B0604020202020204" pitchFamily="34" charset="0"/>
              </a:rPr>
              <a:t>Weights = [0.2, 0.2, 0.4, 0.2]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028E54-1D59-3D26-06A6-B5683E100286}"/>
              </a:ext>
            </a:extLst>
          </p:cNvPr>
          <p:cNvCxnSpPr/>
          <p:nvPr/>
        </p:nvCxnSpPr>
        <p:spPr>
          <a:xfrm>
            <a:off x="6540762" y="3143224"/>
            <a:ext cx="1894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3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D23C-6671-B819-AC26-80613918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A814-7C65-5C83-EA10-D0D51182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/>
              <a:t>VI. Modeling and Performance Evaluation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F916E-9161-48C8-16D1-D2D5375A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64" y="1572402"/>
            <a:ext cx="6310630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DA4E5-1808-3506-FF98-313FF6654CD9}"/>
              </a:ext>
            </a:extLst>
          </p:cNvPr>
          <p:cNvSpPr txBox="1"/>
          <p:nvPr/>
        </p:nvSpPr>
        <p:spPr>
          <a:xfrm>
            <a:off x="566835" y="1320475"/>
            <a:ext cx="4704961" cy="471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 Performance Overview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Ensemble Model</a:t>
            </a:r>
            <a:r>
              <a:rPr lang="en-US" sz="1400" dirty="0"/>
              <a:t>: The best overall performer, delivering the most accurate and reliable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XGBoost</a:t>
            </a:r>
            <a:r>
              <a:rPr lang="en-US" sz="1400" dirty="0"/>
              <a:t>: A close second, with performance nearly on par with the Ensemble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Gradient Boosting (GBM)</a:t>
            </a:r>
            <a:r>
              <a:rPr lang="en-US" sz="1400" dirty="0"/>
              <a:t>: Slightly behind Ensemble and </a:t>
            </a:r>
            <a:r>
              <a:rPr lang="en-US" sz="1400" dirty="0" err="1"/>
              <a:t>XGBoost</a:t>
            </a:r>
            <a:r>
              <a:rPr lang="en-US" sz="1400" dirty="0"/>
              <a:t> but still achieves strong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MLP Regressor &amp; Random Forest</a:t>
            </a:r>
            <a:r>
              <a:rPr lang="en-US" sz="1400" dirty="0"/>
              <a:t>: Both models show similar performance, slightly less effective than the top performers.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Lasso Regression</a:t>
            </a:r>
            <a:r>
              <a:rPr lang="en-US" sz="1400" dirty="0"/>
              <a:t>: The weakest model, limited by its inability to capture non-linear relationships and feature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91829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91409-3628-9409-347B-4ECC8721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EABB-C990-7902-61CE-D1CE60CE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/>
              <a:t>VI. Modeling and Performance Evaluation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F7633-E9BB-43BB-D573-E8F77F37CAF5}"/>
              </a:ext>
            </a:extLst>
          </p:cNvPr>
          <p:cNvSpPr txBox="1"/>
          <p:nvPr/>
        </p:nvSpPr>
        <p:spPr>
          <a:xfrm>
            <a:off x="566835" y="1320475"/>
            <a:ext cx="5055740" cy="406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Feature Importance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Room Type </a:t>
            </a:r>
            <a:r>
              <a:rPr lang="en-US" sz="1400" dirty="0"/>
              <a:t>is the most critical feature, significantly influencing a listing's value and appeal.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Features like </a:t>
            </a:r>
            <a:r>
              <a:rPr lang="en-US" sz="1400" b="1" dirty="0"/>
              <a:t>Bedrooms and Accommodates, describing property size and capacity</a:t>
            </a:r>
            <a:r>
              <a:rPr lang="en-US" sz="1400" dirty="0"/>
              <a:t>, are highly impactful.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Location-related attributes (e.g., distance to downtown, city, </a:t>
            </a:r>
            <a:r>
              <a:rPr lang="en-US" sz="1400" b="1" dirty="0" err="1"/>
              <a:t>zipcode</a:t>
            </a:r>
            <a:r>
              <a:rPr lang="en-US" sz="1400" b="1" dirty="0"/>
              <a:t>)</a:t>
            </a:r>
            <a:r>
              <a:rPr lang="en-US" sz="1400" dirty="0"/>
              <a:t> strongly affect desirability.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Amenities and property description </a:t>
            </a:r>
            <a:r>
              <a:rPr lang="en-US" sz="1400" dirty="0"/>
              <a:t>provide meaningful explanatory power for listing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Guest experience factors </a:t>
            </a:r>
            <a:r>
              <a:rPr lang="en-US" sz="1400" dirty="0"/>
              <a:t>(e.g., Reviews, Host Response Rate) also contribute, though less prominently.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FC47B-3A9F-93A1-1E7D-6D1A1579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75" y="1389221"/>
            <a:ext cx="5918898" cy="431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6319B-31B8-2504-24BD-14ED4EF9BD0C}"/>
              </a:ext>
            </a:extLst>
          </p:cNvPr>
          <p:cNvSpPr txBox="1"/>
          <p:nvPr/>
        </p:nvSpPr>
        <p:spPr>
          <a:xfrm>
            <a:off x="5728996" y="5766318"/>
            <a:ext cx="6335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Weighted Average of Normalized Feature Importance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GBM, and Random Forest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T</a:t>
            </a:r>
            <a:r>
              <a:rPr lang="en-US" sz="1000" dirty="0">
                <a:effectLst/>
                <a:latin typeface="Arial" panose="020B0604020202020204" pitchFamily="34" charset="0"/>
                <a:ea typeface="바탕" panose="02030600000101010101" pitchFamily="18" charset="-127"/>
                <a:cs typeface="Arial" panose="020B0604020202020204" pitchFamily="34" charset="0"/>
              </a:rPr>
              <a:t>he importances of encoded features were aggregated to calculate the importances of the original features.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8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Application 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C46A2-13A1-871B-44B0-6E514AA696D8}"/>
              </a:ext>
            </a:extLst>
          </p:cNvPr>
          <p:cNvSpPr txBox="1"/>
          <p:nvPr/>
        </p:nvSpPr>
        <p:spPr>
          <a:xfrm>
            <a:off x="566834" y="1320475"/>
            <a:ext cx="10797851" cy="454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Enhancing Booking Rates through Optimal Pricing</a:t>
            </a:r>
          </a:p>
          <a:p>
            <a:pPr>
              <a:lnSpc>
                <a:spcPts val="26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Market Competitiveness Analysis</a:t>
            </a:r>
            <a:r>
              <a:rPr lang="en-US" sz="1400" b="1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Evaluate a listing's competitiveness by analyzing similar properties and suggesting an appropriate price range.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Dynamic Pricing Strategies</a:t>
            </a:r>
            <a:r>
              <a:rPr lang="en-US" sz="1400" b="1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Implement models for peak and off-peak seasons, enabling flexible pricing to optimize revenue or minimize vacancy rates while covering fixed costs.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Property Value Enhancement Guide</a:t>
            </a:r>
            <a:r>
              <a:rPr lang="en-US" sz="1400" b="1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Help hosts improve listings by enhancing amenities, refining property descriptions, and highlighting location and condition to boost appeal, justify higher pricing, and increase bookings.</a:t>
            </a: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I. Problem: Optimizing Pricing Strategies for Airbnb Listings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0D899-FD21-E3E3-2388-BBD4BE12F5F9}"/>
              </a:ext>
            </a:extLst>
          </p:cNvPr>
          <p:cNvSpPr txBox="1"/>
          <p:nvPr/>
        </p:nvSpPr>
        <p:spPr>
          <a:xfrm>
            <a:off x="522513" y="1443841"/>
            <a:ext cx="11112759" cy="4580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Current Challenges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Inefficient pricing models overlook diverse factors.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Leads to suboptimal pricing, missed revenue opportunities, and host dissatisfaction.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b="1" dirty="0"/>
              <a:t>Proposed Solution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Develop a data-driven, scalable pricing model.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Integrates property features Including property attributes, amenities, location, and description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Provides accurate price predictions and clear insights.</a:t>
            </a:r>
          </a:p>
          <a:p>
            <a:pPr>
              <a:lnSpc>
                <a:spcPct val="150000"/>
              </a:lnSpc>
            </a:pPr>
            <a:endParaRPr lang="en-US" sz="1000" b="1" dirty="0"/>
          </a:p>
          <a:p>
            <a:pPr>
              <a:lnSpc>
                <a:spcPct val="150000"/>
              </a:lnSpc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Builds host trust in recommendations.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Maximizes revenue and occupancy rate.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2DEC2AB0-AD5D-23DE-B7FB-17CD20B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9550"/>
            <a:ext cx="9064625" cy="8137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Steps To Solution 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4F33FBC-ED8B-5877-6570-004051152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125" y="1075691"/>
            <a:ext cx="9064625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DAC9834-0E75-E542-2370-0FDBC1CC5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2069592" cy="381190"/>
          </a:xfrm>
        </p:spPr>
        <p:txBody>
          <a:bodyPr/>
          <a:lstStyle/>
          <a:p>
            <a:r>
              <a:rPr lang="en-US" sz="1800" dirty="0"/>
              <a:t>Data Cleaning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3AB5C4FD-1C4E-72A5-479C-56B52402F1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Converse data types, handle missing values, remove irrelevant columns, and create some features</a:t>
            </a:r>
          </a:p>
        </p:txBody>
      </p:sp>
      <p:pic>
        <p:nvPicPr>
          <p:cNvPr id="90" name="Picture Placeholder 89" descr="3d Glasses outline">
            <a:extLst>
              <a:ext uri="{FF2B5EF4-FFF2-40B4-BE49-F238E27FC236}">
                <a16:creationId xmlns:a16="http://schemas.microsoft.com/office/drawing/2014/main" id="{A9898713-8A99-08D7-637C-53C4E2404AD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7574CEC2-3920-9E1F-1DC2-7551B8D281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sz="1800" dirty="0"/>
              <a:t>EDA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759D89D-5722-47C0-8606-D901DEFAA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Analyze the data to uncover patterns, relationships, and anomalies, and visualize key trends</a:t>
            </a:r>
          </a:p>
        </p:txBody>
      </p:sp>
      <p:pic>
        <p:nvPicPr>
          <p:cNvPr id="119" name="Picture Placeholder 118" descr="Blueprint outline">
            <a:extLst>
              <a:ext uri="{FF2B5EF4-FFF2-40B4-BE49-F238E27FC236}">
                <a16:creationId xmlns:a16="http://schemas.microsoft.com/office/drawing/2014/main" id="{A934FCB9-7C01-1298-196C-DA9C13B08FA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EC632B1-B9E6-3EE9-91AC-C47F5219FE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sz="1800" dirty="0"/>
              <a:t>Feature Engineering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CAC3E407-C96F-DE57-9910-64CBADB84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Identify, engineer, and refine critical features to enhance the model’s predictive capabilities</a:t>
            </a:r>
          </a:p>
        </p:txBody>
      </p:sp>
      <p:pic>
        <p:nvPicPr>
          <p:cNvPr id="120" name="Picture Placeholder 119" descr="Playbook outline">
            <a:extLst>
              <a:ext uri="{FF2B5EF4-FFF2-40B4-BE49-F238E27FC236}">
                <a16:creationId xmlns:a16="http://schemas.microsoft.com/office/drawing/2014/main" id="{AC7FDD67-FD6B-557E-102B-1F5EB87B3FD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1232BD9-9CC5-ECC6-760C-C0CE01229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sz="1800" dirty="0"/>
              <a:t>Modeling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EAEE197-84A9-7E49-AC95-96B3645EA8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21698"/>
            <a:ext cx="1996440" cy="847966"/>
          </a:xfrm>
        </p:spPr>
        <p:txBody>
          <a:bodyPr/>
          <a:lstStyle/>
          <a:p>
            <a:r>
              <a:rPr lang="en-US" dirty="0"/>
              <a:t>Build a scalable pricing model using various machine learning techniques to accurately predict daily rental prices</a:t>
            </a:r>
          </a:p>
        </p:txBody>
      </p:sp>
      <p:pic>
        <p:nvPicPr>
          <p:cNvPr id="121" name="Picture Placeholder 120" descr="Continuous Improvement outline">
            <a:extLst>
              <a:ext uri="{FF2B5EF4-FFF2-40B4-BE49-F238E27FC236}">
                <a16:creationId xmlns:a16="http://schemas.microsoft.com/office/drawing/2014/main" id="{ECE2A6B8-4CDC-FC62-4720-88375F6083D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F744DCC4-E9B7-1CE6-4798-D32E323FD0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sz="1800" dirty="0"/>
              <a:t>Performance Evaluation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C53A9E8-67CB-044F-12C9-8C444FBC5E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Assess relevant model metrics to determine the most reliable prediction model.</a:t>
            </a:r>
          </a:p>
        </p:txBody>
      </p:sp>
      <p:pic>
        <p:nvPicPr>
          <p:cNvPr id="122" name="Picture Placeholder 121" descr="Door Open outline">
            <a:extLst>
              <a:ext uri="{FF2B5EF4-FFF2-40B4-BE49-F238E27FC236}">
                <a16:creationId xmlns:a16="http://schemas.microsoft.com/office/drawing/2014/main" id="{D03F848E-1594-8E4D-2369-DF382495F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78B4CA-AAA9-04D3-7DCC-9AF67D4B6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08909" y="1218565"/>
            <a:ext cx="794949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1045D3-7C71-8426-46EE-DF62A48ECB5D}"/>
              </a:ext>
            </a:extLst>
          </p:cNvPr>
          <p:cNvSpPr/>
          <p:nvPr/>
        </p:nvSpPr>
        <p:spPr>
          <a:xfrm>
            <a:off x="10058400" y="419100"/>
            <a:ext cx="1514475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II. Dataset Overview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0EE635-246A-308A-C5E1-93D160108D0F}"/>
              </a:ext>
            </a:extLst>
          </p:cNvPr>
          <p:cNvSpPr txBox="1">
            <a:spLocks/>
          </p:cNvSpPr>
          <p:nvPr/>
        </p:nvSpPr>
        <p:spPr>
          <a:xfrm>
            <a:off x="444500" y="1313048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Data Source: Kaggle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7D6B1-F471-9612-6DE2-6B8526D76F08}"/>
              </a:ext>
            </a:extLst>
          </p:cNvPr>
          <p:cNvSpPr txBox="1">
            <a:spLocks/>
          </p:cNvSpPr>
          <p:nvPr/>
        </p:nvSpPr>
        <p:spPr>
          <a:xfrm>
            <a:off x="435169" y="538085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404040"/>
                </a:solidFill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Data Source: </a:t>
            </a:r>
            <a:r>
              <a:rPr lang="en-US" sz="1200" dirty="0">
                <a:solidFill>
                  <a:srgbClr val="404040"/>
                </a:solidFill>
                <a:effectLst/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https://www.kaggle.com/datasets/rupindersinghrana/airbnb-price-dataset/data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6919DC-7788-9D81-3515-B968C3EA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9" y="1927896"/>
            <a:ext cx="5895975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74CBD2-01E2-C64C-7D36-3E6A35B68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74" y="1927896"/>
            <a:ext cx="4276725" cy="2162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1BAD2D-100A-EEF8-E150-5C3A04E4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93" y="3310568"/>
            <a:ext cx="3991850" cy="20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72721-A94A-6165-5790-215BB275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B9F482-633C-34CB-7177-4D9B7A799BDA}"/>
              </a:ext>
            </a:extLst>
          </p:cNvPr>
          <p:cNvSpPr/>
          <p:nvPr/>
        </p:nvSpPr>
        <p:spPr>
          <a:xfrm>
            <a:off x="540258" y="4224498"/>
            <a:ext cx="10725150" cy="150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itle 133">
            <a:extLst>
              <a:ext uri="{FF2B5EF4-FFF2-40B4-BE49-F238E27FC236}">
                <a16:creationId xmlns:a16="http://schemas.microsoft.com/office/drawing/2014/main" id="{FF3FE66E-1F67-795E-7B0B-302F6F63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9550"/>
            <a:ext cx="9064625" cy="8137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III. Data Cleaning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CAC89DD9-8084-5F30-1399-293F1FBBA2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486028"/>
            <a:ext cx="2069592" cy="451958"/>
          </a:xfrm>
        </p:spPr>
        <p:txBody>
          <a:bodyPr/>
          <a:lstStyle/>
          <a:p>
            <a:r>
              <a:rPr lang="en-US" sz="1800" dirty="0"/>
              <a:t>Conversion of Data Types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E0E6BE31-2CA5-76F4-BB3F-77B6A35BBD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158336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Date-related columns to datetime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variables to categorical data type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EB341666-118B-A417-3BBA-2229CD6FE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1122" y="2254584"/>
            <a:ext cx="1996440" cy="778652"/>
          </a:xfrm>
        </p:spPr>
        <p:txBody>
          <a:bodyPr/>
          <a:lstStyle/>
          <a:p>
            <a:r>
              <a:rPr lang="en-US" sz="1800" dirty="0"/>
              <a:t>Missing Values Imputation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AD09E553-583C-BB84-2287-28FE92CF41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288596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Impute missing values in bathrooms, bedrooms, and beds using KNN, leveraging each 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Impute missing values in </a:t>
            </a:r>
            <a:r>
              <a:rPr lang="en-US" dirty="0" err="1"/>
              <a:t>neighbourhood</a:t>
            </a:r>
            <a:r>
              <a:rPr lang="en-US" dirty="0"/>
              <a:t> and </a:t>
            </a:r>
            <a:r>
              <a:rPr lang="en-US" dirty="0" err="1"/>
              <a:t>zipcode</a:t>
            </a:r>
            <a:r>
              <a:rPr lang="en-US" dirty="0"/>
              <a:t> using Random Forest, utilizing latitude and longitude.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Features: Impute their respective median values.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D98329FF-7C0C-3717-8A73-6CA761691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254584"/>
            <a:ext cx="1996440" cy="683402"/>
          </a:xfrm>
        </p:spPr>
        <p:txBody>
          <a:bodyPr/>
          <a:lstStyle/>
          <a:p>
            <a:r>
              <a:rPr lang="en-US" sz="1800" dirty="0"/>
              <a:t>Removal of Irrelevant Columns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4C5194D1-40E7-D321-418C-5EEB3D3138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158336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Removem</a:t>
            </a:r>
            <a:r>
              <a:rPr lang="en-US" dirty="0"/>
              <a:t> non-informational, such as </a:t>
            </a:r>
            <a:r>
              <a:rPr lang="en-US" dirty="0" err="1"/>
              <a:t>thumbnail_url</a:t>
            </a:r>
            <a:r>
              <a:rPr lang="en-US" dirty="0"/>
              <a:t>, id, and name to streamline the analysis and avoid unnecessary complexity.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ED72BF13-940A-CA3D-EC2C-66A0BC98A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486028"/>
            <a:ext cx="1996440" cy="451958"/>
          </a:xfrm>
        </p:spPr>
        <p:txBody>
          <a:bodyPr/>
          <a:lstStyle/>
          <a:p>
            <a:r>
              <a:rPr lang="en-US" sz="1800" dirty="0"/>
              <a:t>Creation of New Feature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43F9F55D-53F2-B3AA-BE3F-C334444D5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21698"/>
            <a:ext cx="1996440" cy="176348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Is_new_listing</a:t>
            </a:r>
            <a:r>
              <a:rPr lang="en-US" dirty="0"/>
              <a:t> feature was derived by checking if the </a:t>
            </a:r>
            <a:r>
              <a:rPr lang="en-US" dirty="0" err="1"/>
              <a:t>host_response_rate</a:t>
            </a:r>
            <a:r>
              <a:rPr lang="en-US" dirty="0"/>
              <a:t>, </a:t>
            </a:r>
            <a:r>
              <a:rPr lang="en-US" dirty="0" err="1"/>
              <a:t>review_scores_rating</a:t>
            </a:r>
            <a:r>
              <a:rPr lang="en-US" dirty="0"/>
              <a:t>, </a:t>
            </a:r>
            <a:r>
              <a:rPr lang="en-US" dirty="0" err="1"/>
              <a:t>first_review</a:t>
            </a:r>
            <a:r>
              <a:rPr lang="en-US" dirty="0"/>
              <a:t>, and </a:t>
            </a:r>
            <a:r>
              <a:rPr lang="en-US" dirty="0" err="1"/>
              <a:t>last_review</a:t>
            </a:r>
            <a:r>
              <a:rPr lang="en-US" dirty="0"/>
              <a:t> columns were all missing.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6EB2F25F-FFC5-4967-1107-5650623956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486028"/>
            <a:ext cx="1996440" cy="451958"/>
          </a:xfrm>
        </p:spPr>
        <p:txBody>
          <a:bodyPr/>
          <a:lstStyle/>
          <a:p>
            <a:r>
              <a:rPr lang="en-US" sz="1800" dirty="0"/>
              <a:t>Check duplication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2FEC1BE8-D88C-DE8E-4F8C-FEBB8A433D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1"/>
            <a:ext cx="1996440" cy="115241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duplicated rows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BE41B72-88F2-EB26-655F-B848C648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3608" y="1218565"/>
            <a:ext cx="938479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9701D5-8DB3-7AD3-9352-DA0D89724EDD}"/>
              </a:ext>
            </a:extLst>
          </p:cNvPr>
          <p:cNvSpPr/>
          <p:nvPr/>
        </p:nvSpPr>
        <p:spPr>
          <a:xfrm>
            <a:off x="10058400" y="419100"/>
            <a:ext cx="1514475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Univariate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31981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1-1. Distribution of Numerical Variables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8E98FD-AFAB-5D3B-58CE-DB033B0D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91982"/>
            <a:ext cx="5890260" cy="4426585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0D5946B-35F8-3101-FC64-24844604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" y="1959894"/>
            <a:ext cx="4841875" cy="385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log_price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Symmetric distribution.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Unusually low prices removed as data entry errors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Accommodates, bedrooms, bathrooms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Right-skewed with outliers, but realistic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Variables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Left-skewed, no outliers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Numerical Variables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Left-skewed, no abnormal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3F4C-41B0-D76C-48A7-30FE42EF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F66E-DB66-9D50-F186-6241D494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Univariate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28D224-4FD4-DD48-8E81-B4EFFC8F4EFB}"/>
              </a:ext>
            </a:extLst>
          </p:cNvPr>
          <p:cNvSpPr txBox="1">
            <a:spLocks/>
          </p:cNvSpPr>
          <p:nvPr/>
        </p:nvSpPr>
        <p:spPr>
          <a:xfrm>
            <a:off x="444500" y="131981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1-2. Distribution of Categorical Features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49ED1D-34CF-D626-ADF8-89C7C58E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" y="2306143"/>
            <a:ext cx="4841875" cy="316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Type &amp; Cancellation Policy: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 are well-balanced.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 Type &amp; Host Profile Picture: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concentration in one category likely reduces explanatory power for the target variable. Therefore, these features will be removed.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Features: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severe imbalance, so they can be used as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97B8C-5E70-7ACE-4CAF-7A47B337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91" y="1318049"/>
            <a:ext cx="4643959" cy="1951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EEB70-98CC-A769-2F29-A7441F8C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29" y="3269898"/>
            <a:ext cx="4643959" cy="32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2556-7348-95E0-4EA7-9CFFC50C7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D2A-2F9B-C4ED-032B-849B3EAA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CFF6A1-D39D-DF04-D01B-2C96A5093B8B}"/>
              </a:ext>
            </a:extLst>
          </p:cNvPr>
          <p:cNvSpPr txBox="1">
            <a:spLocks/>
          </p:cNvSpPr>
          <p:nvPr/>
        </p:nvSpPr>
        <p:spPr>
          <a:xfrm>
            <a:off x="444500" y="12626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2-1. Correlation between Numerical Variables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B02D293-2090-A99D-767F-D5475FAC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" y="1895519"/>
            <a:ext cx="4841875" cy="436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Correlation with Target Variable: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Accommodates, Bedrooms, Bathrooms, and Beds: High correlation with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log_price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Multicollinearity Among Features: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Accommodates, Bedrooms, Beds: Correlation coefficients exceed 0.7.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Approach: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as a baseline model to mitigate multicollinearity through feature selection.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GBM, and MLP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be compared for performance, as they are less affected by multicollinearity.</a:t>
            </a: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A0B44-C0A0-65BE-DEAC-567977F0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40" y="1895519"/>
            <a:ext cx="4981260" cy="43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D01E-5503-A3E1-106D-C49623D1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D251-7339-B76E-8334-3BBFE2AB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59CF9-5290-348F-81DE-1F24A4489FAC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2-2. Target vs Non-Continuous Numerical Features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3342E8-BEE7-A692-4296-274145AF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30486"/>
            <a:ext cx="11006455" cy="97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relationship between the features and target variable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Notably lower log price at Bathrooms = 8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Arial" panose="020B0604020202020204" pitchFamily="34" charset="0"/>
              </a:rPr>
              <a:t>Most of these listings are shared rooms, which significantly affects pricing.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7F785-13E7-198C-4DF9-3F0CDD7B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3" y="3006068"/>
            <a:ext cx="6310630" cy="3439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82B3FF-78CE-7E24-4240-01CE8FAA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10" y="3429000"/>
            <a:ext cx="2811780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6EDD4-E6F9-EB93-CFEE-B163678D2B14}"/>
              </a:ext>
            </a:extLst>
          </p:cNvPr>
          <p:cNvSpPr txBox="1"/>
          <p:nvPr/>
        </p:nvSpPr>
        <p:spPr>
          <a:xfrm>
            <a:off x="7053262" y="5712809"/>
            <a:ext cx="4638675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200" b="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&lt; Room Type Distribution for Properties with 8 Bathrooms &gt;</a:t>
            </a:r>
            <a:endParaRPr lang="en-US" sz="1200" b="1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1524</Words>
  <Application>Microsoft Office PowerPoint</Application>
  <PresentationFormat>와이드스크린</PresentationFormat>
  <Paragraphs>146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Grandview</vt:lpstr>
      <vt:lpstr>Segoe UI</vt:lpstr>
      <vt:lpstr>Segoe UI Semibold</vt:lpstr>
      <vt:lpstr>Times New Roman</vt:lpstr>
      <vt:lpstr>Wingdings</vt:lpstr>
      <vt:lpstr>Office Theme</vt:lpstr>
      <vt:lpstr>Predictive Modeling For Airbnb Price</vt:lpstr>
      <vt:lpstr>I. Problem: Optimizing Pricing Strategies for Airbnb Listings</vt:lpstr>
      <vt:lpstr>Steps To Solution </vt:lpstr>
      <vt:lpstr>II. Dataset Overview</vt:lpstr>
      <vt:lpstr>III. Data Cleaning</vt:lpstr>
      <vt:lpstr>IV. Exploratory Data Analysis: Univariate Analysis</vt:lpstr>
      <vt:lpstr>IV. Exploratory Data Analysis: Univariate Analysis</vt:lpstr>
      <vt:lpstr>IV. Exploratory Data Analysis: Bivariate Analysis</vt:lpstr>
      <vt:lpstr>IV. Exploratory Data Analysis: Bivariate Analysis</vt:lpstr>
      <vt:lpstr>IV. Exploratory Data Analysis: Bivariate Analysis</vt:lpstr>
      <vt:lpstr>IV. Exploratory Data Analysis: Bivariate Analysis</vt:lpstr>
      <vt:lpstr>V. Feature Engineering: Creating New Features</vt:lpstr>
      <vt:lpstr>V. Feature Engineering: Creating New Features</vt:lpstr>
      <vt:lpstr>V. Feature Engineering: Creating New Features</vt:lpstr>
      <vt:lpstr>V. Feature Engineering: Encoding Categorical Features</vt:lpstr>
      <vt:lpstr>VI. Modeling and Performance Evaluation</vt:lpstr>
      <vt:lpstr>VI. Modeling and Performance Evaluation</vt:lpstr>
      <vt:lpstr>VI. Modeling and Performance Evaluation</vt:lpstr>
      <vt:lpstr>Application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2024-12-12T00:48:57Z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