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24"/>
  </p:notesMasterIdLst>
  <p:sldIdLst>
    <p:sldId id="259" r:id="rId5"/>
    <p:sldId id="266" r:id="rId6"/>
    <p:sldId id="287" r:id="rId7"/>
    <p:sldId id="288" r:id="rId8"/>
    <p:sldId id="268" r:id="rId9"/>
    <p:sldId id="267" r:id="rId10"/>
    <p:sldId id="269" r:id="rId11"/>
    <p:sldId id="270" r:id="rId12"/>
    <p:sldId id="271" r:id="rId13"/>
    <p:sldId id="272" r:id="rId14"/>
    <p:sldId id="289" r:id="rId15"/>
    <p:sldId id="290" r:id="rId16"/>
    <p:sldId id="291" r:id="rId17"/>
    <p:sldId id="292" r:id="rId18"/>
    <p:sldId id="293" r:id="rId19"/>
    <p:sldId id="294" r:id="rId20"/>
    <p:sldId id="295" r:id="rId21"/>
    <p:sldId id="265" r:id="rId22"/>
    <p:sldId id="296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E889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92"/>
  </p:normalViewPr>
  <p:slideViewPr>
    <p:cSldViewPr snapToGrid="0" snapToObjects="1">
      <p:cViewPr varScale="1">
        <p:scale>
          <a:sx n="82" d="100"/>
          <a:sy n="82" d="100"/>
        </p:scale>
        <p:origin x="720" y="7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3DD571-E22F-4A38-B450-8CCBD829A548}" type="datetimeFigureOut">
              <a:rPr lang="en-US"/>
              <a:t>12/29/2024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0C2C40-CB1C-4820-9151-EC51EC2E7E0F}" type="slidenum">
              <a:rPr lang="en-US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058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0C2C40-CB1C-4820-9151-EC51EC2E7E0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187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40974584-F7C5-6440-926F-F6A9781D6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310" y="2484470"/>
            <a:ext cx="7552916" cy="213056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66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8" name="Picture 7" descr="Graphical user interface&#10;&#10;Description automatically generated">
            <a:extLst>
              <a:ext uri="{FF2B5EF4-FFF2-40B4-BE49-F238E27FC236}">
                <a16:creationId xmlns:a16="http://schemas.microsoft.com/office/drawing/2014/main" id="{D7436C2F-09FF-014A-84CC-E0A18AFE2C7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3792" y="138819"/>
            <a:ext cx="2369315" cy="867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201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9423-CD2E-4FE4-A0A5-BF1DF9A8B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721021-E600-4985-9CB7-C916625802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BF65E1-9312-40C9-B537-2EF2373A3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E2F8D-62B3-48AF-BAF5-944399905ED0}" type="datetimeFigureOut">
              <a:rPr lang="en-US" smtClean="0"/>
              <a:t>12/29/2024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27D5D2-711E-4128-B02F-A2F5F3B7B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8A264A-3B0E-4789-8D33-E3B8BB427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4216D-285E-4743-ADC0-F517FFC766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066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5CD398-88C4-4D5A-B800-6698210896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0AE657-6D14-4EC6-AF23-3733CA7ECA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013624-5ED1-471D-B870-97A863791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E2F8D-62B3-48AF-BAF5-944399905ED0}" type="datetimeFigureOut">
              <a:rPr lang="en-US" smtClean="0"/>
              <a:t>12/29/2024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A089F5-C44A-423E-A411-0170507EB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A2F323-E5A0-4612-B41A-6BBC2FFFE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4216D-285E-4743-ADC0-F517FFC766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2361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meline Light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739F7D1-31ED-4588-7F6B-7214367FBA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8744" y="209677"/>
            <a:ext cx="9064752" cy="1097915"/>
          </a:xfrm>
          <a:noFill/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413A1C6A-339B-343A-B0AD-F761FE91051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745" y="1344676"/>
            <a:ext cx="9064752" cy="511175"/>
          </a:xfrm>
        </p:spPr>
        <p:txBody>
          <a:bodyPr lIns="164592" tIns="0">
            <a:no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535829F9-B704-5645-ABE3-F98170E89B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396346" y="585334"/>
            <a:ext cx="1005840" cy="1005840"/>
          </a:xfrm>
          <a:prstGeom prst="ellipse">
            <a:avLst/>
          </a:prstGeom>
          <a:noFill/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5807DD9B-8716-9B22-9F91-88E6071F91D3}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10487786" y="649342"/>
            <a:ext cx="822960" cy="822960"/>
          </a:xfrm>
          <a:prstGeom prst="ellipse">
            <a:avLst/>
          </a:prstGeom>
          <a:ln w="22225">
            <a:noFill/>
          </a:ln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3465C986-E3D2-97E7-9111-0299F9C3B1D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73608" y="2556796"/>
            <a:ext cx="1996440" cy="381190"/>
          </a:xfrm>
        </p:spPr>
        <p:txBody>
          <a:bodyPr lIns="91440" tIns="0">
            <a:noAutofit/>
          </a:bodyPr>
          <a:lstStyle>
            <a:lvl1pPr marL="0" indent="0">
              <a:buNone/>
              <a:defRPr sz="2200" b="1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CD86E3A-6D68-1F05-DE18-246FA7A440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3404" y="3046075"/>
            <a:ext cx="1828633" cy="96903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216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0" name="Text Placeholder 11">
            <a:extLst>
              <a:ext uri="{FF2B5EF4-FFF2-40B4-BE49-F238E27FC236}">
                <a16:creationId xmlns:a16="http://schemas.microsoft.com/office/drawing/2014/main" id="{6C169315-0602-4C85-86EE-5C3554AAA92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73608" y="3391012"/>
            <a:ext cx="1996440" cy="778652"/>
          </a:xfrm>
        </p:spPr>
        <p:txBody>
          <a:bodyPr lIns="91440" tIns="0">
            <a:noAutofit/>
          </a:bodyPr>
          <a:lstStyle>
            <a:lvl1pPr marL="0" indent="0">
              <a:buNone/>
              <a:defRPr sz="1200" cap="none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5" name="Text Placeholder 11">
            <a:extLst>
              <a:ext uri="{FF2B5EF4-FFF2-40B4-BE49-F238E27FC236}">
                <a16:creationId xmlns:a16="http://schemas.microsoft.com/office/drawing/2014/main" id="{70FD3BFF-C0B9-AA50-A3D6-B4A48EEF751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70560" y="4505738"/>
            <a:ext cx="893064" cy="335470"/>
          </a:xfrm>
        </p:spPr>
        <p:txBody>
          <a:bodyPr lIns="91440" tIns="0">
            <a:noAutofit/>
          </a:bodyPr>
          <a:lstStyle>
            <a:lvl1pPr marL="0" indent="0">
              <a:buNone/>
              <a:defRPr sz="2000" cap="all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xxxx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EBEE5563-8FF1-7479-E11E-F0144D7533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682496" y="4399153"/>
            <a:ext cx="685800" cy="685800"/>
          </a:xfrm>
          <a:prstGeom prst="ellipse">
            <a:avLst/>
          </a:prstGeom>
          <a:noFill/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Picture Placeholder 13">
            <a:extLst>
              <a:ext uri="{FF2B5EF4-FFF2-40B4-BE49-F238E27FC236}">
                <a16:creationId xmlns:a16="http://schemas.microsoft.com/office/drawing/2014/main" id="{A69C1816-EC8E-961C-AC21-6D86E9C455A1}"/>
              </a:ext>
            </a:extLst>
          </p:cNvPr>
          <p:cNvSpPr>
            <a:spLocks noGrp="1" noChangeAspect="1"/>
          </p:cNvSpPr>
          <p:nvPr>
            <p:ph type="pic" sz="quarter" idx="35"/>
          </p:nvPr>
        </p:nvSpPr>
        <p:spPr>
          <a:xfrm>
            <a:off x="1796796" y="4513453"/>
            <a:ext cx="457200" cy="457200"/>
          </a:xfrm>
          <a:prstGeom prst="ellipse">
            <a:avLst/>
          </a:prstGeom>
          <a:ln w="19050">
            <a:noFill/>
          </a:ln>
        </p:spPr>
        <p:txBody>
          <a:bodyPr lIns="0" tIns="0" rIns="0" bIns="0">
            <a:normAutofit/>
          </a:bodyPr>
          <a:lstStyle>
            <a:lvl1pPr marL="0" indent="0" algn="ctr">
              <a:buNone/>
              <a:defRPr sz="6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6" name="Text Placeholder 11">
            <a:extLst>
              <a:ext uri="{FF2B5EF4-FFF2-40B4-BE49-F238E27FC236}">
                <a16:creationId xmlns:a16="http://schemas.microsoft.com/office/drawing/2014/main" id="{9F9A0E21-E67B-7E2F-ED16-4BABF0781083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70560" y="4894756"/>
            <a:ext cx="893064" cy="335470"/>
          </a:xfrm>
        </p:spPr>
        <p:txBody>
          <a:bodyPr lIns="91440" tIns="0">
            <a:noAutofit/>
          </a:bodyPr>
          <a:lstStyle>
            <a:lvl1pPr marL="0" indent="0">
              <a:buNone/>
              <a:defRPr sz="1400" cap="none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CFE922A-6A5A-4DA8-1E44-D808527720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53404" y="5377870"/>
            <a:ext cx="1827083" cy="0"/>
          </a:xfrm>
          <a:prstGeom prst="straightConnector1">
            <a:avLst/>
          </a:prstGeom>
          <a:ln w="19050" cap="flat" cmpd="sng" algn="ctr">
            <a:gradFill>
              <a:gsLst>
                <a:gs pos="0">
                  <a:schemeClr val="accent1">
                    <a:lumMod val="75000"/>
                  </a:schemeClr>
                </a:gs>
                <a:gs pos="100000">
                  <a:schemeClr val="accent3">
                    <a:lumMod val="75000"/>
                  </a:schemeClr>
                </a:gs>
              </a:gsLst>
              <a:lin ang="2160000" scaled="0"/>
            </a:gra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3D56C31D-5FDB-2235-FFF8-2AB6E04C9B1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862072" y="2556796"/>
            <a:ext cx="1996440" cy="381190"/>
          </a:xfrm>
        </p:spPr>
        <p:txBody>
          <a:bodyPr lIns="91440" tIns="0">
            <a:noAutofit/>
          </a:bodyPr>
          <a:lstStyle>
            <a:lvl1pPr marL="0" indent="0">
              <a:buNone/>
              <a:defRPr sz="2200" b="1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81FC81D-B431-FFA6-47F5-F40C79C53D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946272" y="3046075"/>
            <a:ext cx="1828633" cy="96903"/>
          </a:xfrm>
          <a:prstGeom prst="rect">
            <a:avLst/>
          </a:prstGeom>
          <a:gradFill>
            <a:gsLst>
              <a:gs pos="0">
                <a:schemeClr val="accent3">
                  <a:lumMod val="60000"/>
                  <a:lumOff val="40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216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B16A2860-4464-B092-801E-255A6B7DF3E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862072" y="3391012"/>
            <a:ext cx="1996440" cy="778652"/>
          </a:xfrm>
        </p:spPr>
        <p:txBody>
          <a:bodyPr lIns="91440" tIns="0">
            <a:noAutofit/>
          </a:bodyPr>
          <a:lstStyle>
            <a:lvl1pPr marL="0" indent="0">
              <a:buNone/>
              <a:defRPr sz="1200" cap="none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7" name="Text Placeholder 11">
            <a:extLst>
              <a:ext uri="{FF2B5EF4-FFF2-40B4-BE49-F238E27FC236}">
                <a16:creationId xmlns:a16="http://schemas.microsoft.com/office/drawing/2014/main" id="{3B992882-DF57-9DAF-2532-06C30C2D9F16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862072" y="4505738"/>
            <a:ext cx="893064" cy="335470"/>
          </a:xfrm>
        </p:spPr>
        <p:txBody>
          <a:bodyPr lIns="91440" tIns="0">
            <a:noAutofit/>
          </a:bodyPr>
          <a:lstStyle>
            <a:lvl1pPr marL="0" indent="0">
              <a:buNone/>
              <a:defRPr sz="2000" cap="all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xxxx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2E63250C-AB2E-9D56-C26C-1E211DFAD5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87724" y="4399153"/>
            <a:ext cx="685800" cy="685800"/>
          </a:xfrm>
          <a:prstGeom prst="ellipse">
            <a:avLst/>
          </a:prstGeom>
          <a:noFill/>
          <a:ln w="1270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Picture Placeholder 13">
            <a:extLst>
              <a:ext uri="{FF2B5EF4-FFF2-40B4-BE49-F238E27FC236}">
                <a16:creationId xmlns:a16="http://schemas.microsoft.com/office/drawing/2014/main" id="{50C6734A-2661-863D-C8B6-6A4DBC588FE4}"/>
              </a:ext>
            </a:extLst>
          </p:cNvPr>
          <p:cNvSpPr>
            <a:spLocks noGrp="1" noChangeAspect="1"/>
          </p:cNvSpPr>
          <p:nvPr>
            <p:ph type="pic" sz="quarter" idx="36"/>
          </p:nvPr>
        </p:nvSpPr>
        <p:spPr>
          <a:xfrm>
            <a:off x="4002024" y="4513453"/>
            <a:ext cx="457200" cy="457200"/>
          </a:xfrm>
          <a:prstGeom prst="ellipse">
            <a:avLst/>
          </a:prstGeom>
          <a:ln w="19050">
            <a:noFill/>
          </a:ln>
        </p:spPr>
        <p:txBody>
          <a:bodyPr lIns="0" tIns="0" rIns="0" bIns="0">
            <a:normAutofit/>
          </a:bodyPr>
          <a:lstStyle>
            <a:lvl1pPr marL="0" indent="0" algn="ctr">
              <a:buNone/>
              <a:defRPr sz="6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8" name="Text Placeholder 11">
            <a:extLst>
              <a:ext uri="{FF2B5EF4-FFF2-40B4-BE49-F238E27FC236}">
                <a16:creationId xmlns:a16="http://schemas.microsoft.com/office/drawing/2014/main" id="{50D7755C-4D0B-D8A7-6235-8E606B39F3A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862072" y="4894756"/>
            <a:ext cx="893064" cy="335470"/>
          </a:xfrm>
        </p:spPr>
        <p:txBody>
          <a:bodyPr lIns="91440" tIns="0">
            <a:noAutofit/>
          </a:bodyPr>
          <a:lstStyle>
            <a:lvl1pPr marL="0" indent="0">
              <a:buNone/>
              <a:defRPr sz="1400" cap="none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6330766-86D4-F436-F65D-07EF389BF5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943485" y="5377870"/>
            <a:ext cx="1836387" cy="0"/>
          </a:xfrm>
          <a:prstGeom prst="straightConnector1">
            <a:avLst/>
          </a:prstGeom>
          <a:ln w="19050" cap="flat" cmpd="sng" algn="ctr">
            <a:gradFill>
              <a:gsLst>
                <a:gs pos="0">
                  <a:schemeClr val="accent3">
                    <a:lumMod val="75000"/>
                  </a:schemeClr>
                </a:gs>
                <a:gs pos="100000">
                  <a:schemeClr val="accent2"/>
                </a:gs>
              </a:gsLst>
              <a:lin ang="2160000" scaled="0"/>
            </a:gra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A540E06E-3F2B-A3DC-320A-8C968AC4350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050536" y="2556796"/>
            <a:ext cx="1996440" cy="381190"/>
          </a:xfrm>
        </p:spPr>
        <p:txBody>
          <a:bodyPr lIns="91440" tIns="0">
            <a:noAutofit/>
          </a:bodyPr>
          <a:lstStyle>
            <a:lvl1pPr marL="0" indent="0">
              <a:buNone/>
              <a:defRPr sz="2200" b="1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46BB721-1D88-1A03-1D55-5C79942C71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139140" y="3046075"/>
            <a:ext cx="1828634" cy="96903"/>
          </a:xfrm>
          <a:prstGeom prst="rect">
            <a:avLst/>
          </a:prstGeom>
          <a:gradFill>
            <a:gsLst>
              <a:gs pos="0">
                <a:schemeClr val="accent2">
                  <a:lumMod val="60000"/>
                  <a:lumOff val="40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216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51307C43-6072-93E9-BF1D-64D42AE2A52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050536" y="3391012"/>
            <a:ext cx="1996440" cy="778652"/>
          </a:xfrm>
        </p:spPr>
        <p:txBody>
          <a:bodyPr lIns="91440" tIns="0">
            <a:noAutofit/>
          </a:bodyPr>
          <a:lstStyle>
            <a:lvl1pPr marL="0" indent="0">
              <a:buNone/>
              <a:defRPr sz="1200" cap="none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9" name="Text Placeholder 11">
            <a:extLst>
              <a:ext uri="{FF2B5EF4-FFF2-40B4-BE49-F238E27FC236}">
                <a16:creationId xmlns:a16="http://schemas.microsoft.com/office/drawing/2014/main" id="{7CBDAD5E-0048-0813-47FC-FFE93F191C5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065776" y="4505738"/>
            <a:ext cx="893064" cy="335470"/>
          </a:xfrm>
        </p:spPr>
        <p:txBody>
          <a:bodyPr lIns="91440" tIns="0">
            <a:noAutofit/>
          </a:bodyPr>
          <a:lstStyle>
            <a:lvl1pPr marL="0" indent="0">
              <a:buNone/>
              <a:defRPr sz="2000" cap="all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xxxx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60D4CBD1-AAC9-3F04-3F49-E8579F6F7A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92952" y="4402872"/>
            <a:ext cx="685800" cy="685800"/>
          </a:xfrm>
          <a:prstGeom prst="ellipse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Picture Placeholder 13">
            <a:extLst>
              <a:ext uri="{FF2B5EF4-FFF2-40B4-BE49-F238E27FC236}">
                <a16:creationId xmlns:a16="http://schemas.microsoft.com/office/drawing/2014/main" id="{F154717D-74D1-298B-EF00-6CCA65AA969B}"/>
              </a:ext>
            </a:extLst>
          </p:cNvPr>
          <p:cNvSpPr>
            <a:spLocks noGrp="1" noChangeAspect="1"/>
          </p:cNvSpPr>
          <p:nvPr>
            <p:ph type="pic" sz="quarter" idx="37"/>
          </p:nvPr>
        </p:nvSpPr>
        <p:spPr>
          <a:xfrm>
            <a:off x="6207252" y="4517172"/>
            <a:ext cx="457200" cy="457200"/>
          </a:xfrm>
          <a:prstGeom prst="ellipse">
            <a:avLst/>
          </a:prstGeom>
          <a:ln w="19050">
            <a:noFill/>
          </a:ln>
        </p:spPr>
        <p:txBody>
          <a:bodyPr lIns="0" tIns="0" rIns="0" bIns="0">
            <a:normAutofit/>
          </a:bodyPr>
          <a:lstStyle>
            <a:lvl1pPr marL="0" indent="0" algn="ctr">
              <a:buNone/>
              <a:defRPr sz="6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0" name="Text Placeholder 11">
            <a:extLst>
              <a:ext uri="{FF2B5EF4-FFF2-40B4-BE49-F238E27FC236}">
                <a16:creationId xmlns:a16="http://schemas.microsoft.com/office/drawing/2014/main" id="{3A23A057-C011-EB28-4869-A73F2E3B339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5065776" y="4894756"/>
            <a:ext cx="893064" cy="335470"/>
          </a:xfrm>
        </p:spPr>
        <p:txBody>
          <a:bodyPr lIns="91440" tIns="0">
            <a:noAutofit/>
          </a:bodyPr>
          <a:lstStyle>
            <a:lvl1pPr marL="0" indent="0">
              <a:buNone/>
              <a:defRPr sz="1400" cap="none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F51B736-1CC5-842A-AFEB-68B1893171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142870" y="5377870"/>
            <a:ext cx="1827639" cy="0"/>
          </a:xfrm>
          <a:prstGeom prst="straightConnector1">
            <a:avLst/>
          </a:prstGeom>
          <a:ln w="19050" cap="flat" cmpd="sng" algn="ctr">
            <a:gradFill>
              <a:gsLst>
                <a:gs pos="0">
                  <a:schemeClr val="accent2"/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2160000" scaled="0"/>
            </a:gra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716EA8F4-B9C4-991F-0EBC-D79877AD468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239000" y="2556796"/>
            <a:ext cx="1996440" cy="381190"/>
          </a:xfrm>
        </p:spPr>
        <p:txBody>
          <a:bodyPr lIns="91440" tIns="0">
            <a:noAutofit/>
          </a:bodyPr>
          <a:lstStyle>
            <a:lvl1pPr marL="0" indent="0">
              <a:buNone/>
              <a:defRPr sz="2200" b="1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B68F5A8-E314-7C7A-6CB2-3036DF2A8E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332009" y="3046075"/>
            <a:ext cx="1828635" cy="96903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216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5A57C80F-4C30-26E1-B38B-3D7238EC9A4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239000" y="3391012"/>
            <a:ext cx="1996440" cy="778652"/>
          </a:xfrm>
        </p:spPr>
        <p:txBody>
          <a:bodyPr lIns="91440" tIns="0">
            <a:noAutofit/>
          </a:bodyPr>
          <a:lstStyle>
            <a:lvl1pPr marL="0" indent="0">
              <a:buNone/>
              <a:defRPr sz="1200" cap="none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1" name="Text Placeholder 11">
            <a:extLst>
              <a:ext uri="{FF2B5EF4-FFF2-40B4-BE49-F238E27FC236}">
                <a16:creationId xmlns:a16="http://schemas.microsoft.com/office/drawing/2014/main" id="{A44BB5F0-6856-4711-058C-73C1CBF4646B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7257288" y="4505738"/>
            <a:ext cx="893064" cy="335470"/>
          </a:xfrm>
        </p:spPr>
        <p:txBody>
          <a:bodyPr lIns="91440" tIns="0">
            <a:noAutofit/>
          </a:bodyPr>
          <a:lstStyle>
            <a:lvl1pPr marL="0" indent="0">
              <a:buNone/>
              <a:defRPr sz="2000" cap="all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xxxx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1EF56C89-6D7E-4196-72BF-23ACEE823C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298180" y="4402872"/>
            <a:ext cx="685800" cy="685800"/>
          </a:xfrm>
          <a:prstGeom prst="ellipse">
            <a:avLst/>
          </a:prstGeom>
          <a:noFill/>
          <a:ln w="12700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Picture Placeholder 13">
            <a:extLst>
              <a:ext uri="{FF2B5EF4-FFF2-40B4-BE49-F238E27FC236}">
                <a16:creationId xmlns:a16="http://schemas.microsoft.com/office/drawing/2014/main" id="{719C23E4-DE06-6FF4-1BC9-5305DE50D817}"/>
              </a:ext>
            </a:extLst>
          </p:cNvPr>
          <p:cNvSpPr>
            <a:spLocks noGrp="1" noChangeAspect="1"/>
          </p:cNvSpPr>
          <p:nvPr>
            <p:ph type="pic" sz="quarter" idx="38"/>
          </p:nvPr>
        </p:nvSpPr>
        <p:spPr>
          <a:xfrm>
            <a:off x="8412480" y="4517172"/>
            <a:ext cx="457200" cy="457200"/>
          </a:xfrm>
          <a:prstGeom prst="ellipse">
            <a:avLst/>
          </a:prstGeom>
          <a:ln w="19050">
            <a:noFill/>
          </a:ln>
        </p:spPr>
        <p:txBody>
          <a:bodyPr lIns="0" tIns="0" rIns="0" bIns="0">
            <a:normAutofit/>
          </a:bodyPr>
          <a:lstStyle>
            <a:lvl1pPr marL="0" indent="0" algn="ctr">
              <a:buNone/>
              <a:defRPr sz="6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2" name="Text Placeholder 11">
            <a:extLst>
              <a:ext uri="{FF2B5EF4-FFF2-40B4-BE49-F238E27FC236}">
                <a16:creationId xmlns:a16="http://schemas.microsoft.com/office/drawing/2014/main" id="{F5A3DA8B-D38B-3994-FE85-0A331FBADADA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257288" y="4894756"/>
            <a:ext cx="893064" cy="335470"/>
          </a:xfrm>
        </p:spPr>
        <p:txBody>
          <a:bodyPr lIns="91440" tIns="0">
            <a:noAutofit/>
          </a:bodyPr>
          <a:lstStyle>
            <a:lvl1pPr marL="0" indent="0">
              <a:buNone/>
              <a:defRPr sz="1400" cap="none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A771B152-C165-EE9A-CF25-69B01D939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333507" y="5377870"/>
            <a:ext cx="1828375" cy="0"/>
          </a:xfrm>
          <a:prstGeom prst="straightConnector1">
            <a:avLst/>
          </a:prstGeom>
          <a:ln w="19050" cap="flat" cmpd="sng" algn="ctr">
            <a:gradFill>
              <a:gsLst>
                <a:gs pos="0">
                  <a:schemeClr val="accent5">
                    <a:lumMod val="60000"/>
                    <a:lumOff val="40000"/>
                  </a:schemeClr>
                </a:gs>
                <a:gs pos="100000">
                  <a:schemeClr val="accent6"/>
                </a:gs>
              </a:gsLst>
              <a:lin ang="2160000" scaled="0"/>
            </a:gra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D3896BC4-3EFC-36C4-6071-4BF0E987F96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427464" y="2556796"/>
            <a:ext cx="1996440" cy="381190"/>
          </a:xfrm>
        </p:spPr>
        <p:txBody>
          <a:bodyPr lIns="91440" tIns="0">
            <a:noAutofit/>
          </a:bodyPr>
          <a:lstStyle>
            <a:lvl1pPr marL="0" indent="0">
              <a:buNone/>
              <a:defRPr sz="2200" b="1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6236E29-4894-FD6C-E56F-5B1CBA99A5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524879" y="3046075"/>
            <a:ext cx="1828635" cy="96903"/>
          </a:xfrm>
          <a:prstGeom prst="rect">
            <a:avLst/>
          </a:prstGeom>
          <a:gradFill>
            <a:gsLst>
              <a:gs pos="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</a:gsLst>
            <a:lin ang="216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4C2DA584-D9BC-7A01-6F48-363C7F6465E3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27464" y="3391012"/>
            <a:ext cx="1996440" cy="778652"/>
          </a:xfrm>
        </p:spPr>
        <p:txBody>
          <a:bodyPr lIns="91440" tIns="0">
            <a:noAutofit/>
          </a:bodyPr>
          <a:lstStyle>
            <a:lvl1pPr marL="0" indent="0">
              <a:buNone/>
              <a:defRPr sz="1200" cap="none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3" name="Text Placeholder 11">
            <a:extLst>
              <a:ext uri="{FF2B5EF4-FFF2-40B4-BE49-F238E27FC236}">
                <a16:creationId xmlns:a16="http://schemas.microsoft.com/office/drawing/2014/main" id="{70C95BBB-511F-F8F5-EF37-C6109C4AF4E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448800" y="4505738"/>
            <a:ext cx="893064" cy="335470"/>
          </a:xfrm>
        </p:spPr>
        <p:txBody>
          <a:bodyPr lIns="91440" tIns="0">
            <a:noAutofit/>
          </a:bodyPr>
          <a:lstStyle>
            <a:lvl1pPr marL="0" indent="0">
              <a:buNone/>
              <a:defRPr sz="2000" cap="all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xxxx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D0EDAC9C-0C6E-2807-24D5-3E04B5E210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484738" y="4399153"/>
            <a:ext cx="685800" cy="685800"/>
          </a:xfrm>
          <a:prstGeom prst="ellipse">
            <a:avLst/>
          </a:prstGeom>
          <a:noFill/>
          <a:ln w="127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Picture Placeholder 13">
            <a:extLst>
              <a:ext uri="{FF2B5EF4-FFF2-40B4-BE49-F238E27FC236}">
                <a16:creationId xmlns:a16="http://schemas.microsoft.com/office/drawing/2014/main" id="{B1C0F0FD-844D-CC54-986F-B8522F12B0A5}"/>
              </a:ext>
            </a:extLst>
          </p:cNvPr>
          <p:cNvSpPr>
            <a:spLocks noGrp="1" noChangeAspect="1"/>
          </p:cNvSpPr>
          <p:nvPr>
            <p:ph type="pic" sz="quarter" idx="39"/>
          </p:nvPr>
        </p:nvSpPr>
        <p:spPr>
          <a:xfrm>
            <a:off x="10599038" y="4513453"/>
            <a:ext cx="457200" cy="457200"/>
          </a:xfrm>
          <a:prstGeom prst="ellipse">
            <a:avLst/>
          </a:prstGeom>
          <a:ln w="19050">
            <a:noFill/>
          </a:ln>
        </p:spPr>
        <p:txBody>
          <a:bodyPr lIns="0" tIns="0" rIns="0" bIns="0">
            <a:normAutofit/>
          </a:bodyPr>
          <a:lstStyle>
            <a:lvl1pPr marL="0" indent="0" algn="ctr">
              <a:buNone/>
              <a:defRPr sz="6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4" name="Text Placeholder 11">
            <a:extLst>
              <a:ext uri="{FF2B5EF4-FFF2-40B4-BE49-F238E27FC236}">
                <a16:creationId xmlns:a16="http://schemas.microsoft.com/office/drawing/2014/main" id="{A00816D8-6779-7BDB-52AB-5BD0A2479E4C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9448800" y="4894756"/>
            <a:ext cx="893064" cy="335470"/>
          </a:xfrm>
        </p:spPr>
        <p:txBody>
          <a:bodyPr lIns="91440" tIns="0">
            <a:noAutofit/>
          </a:bodyPr>
          <a:lstStyle>
            <a:lvl1pPr marL="0" indent="0">
              <a:buNone/>
              <a:defRPr sz="1400" cap="none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D6506AFF-E40E-308E-7907-FBFC4DAAB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524879" y="5376344"/>
            <a:ext cx="1828635" cy="3053"/>
          </a:xfrm>
          <a:prstGeom prst="straightConnector1">
            <a:avLst/>
          </a:prstGeom>
          <a:ln w="19050" cap="flat" cmpd="sng" algn="ctr">
            <a:gradFill>
              <a:gsLst>
                <a:gs pos="0">
                  <a:schemeClr val="accent6"/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2160000" scaled="0"/>
            </a:gra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0A11DE-725C-8DE4-9A24-3718A3D14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0560" y="6072886"/>
            <a:ext cx="4114800" cy="365125"/>
          </a:xfrm>
          <a:prstGeom prst="rect">
            <a:avLst/>
          </a:prstGeom>
        </p:spPr>
        <p:txBody>
          <a:bodyPr/>
          <a:lstStyle>
            <a:lvl1pPr algn="l">
              <a:defRPr sz="1000" cap="all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6D8153-A9C6-7A32-CDB7-BF9D7CB1A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8616" y="6072886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0</a:t>
            </a:r>
            <a:fld id="{E6B975A5-EA91-314B-AF62-F6E264554D2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348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2A72F24-C2F4-A848-9526-6DDE3032300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44500" y="1460500"/>
            <a:ext cx="5327904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00000"/>
              </a:lnSpc>
              <a:defRPr lang="en-US" sz="14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defRPr lang="en-US" sz="14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defRPr lang="en-US" sz="14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defRPr lang="en-US" sz="14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defRPr lang="en-US"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0B5A9DDA-5C61-C94F-9C1E-F412423AF3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12/29/2024</a:t>
            </a:fld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AB9CE1BE-CD51-BD42-A659-2F084EB57D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F2707C4E-5419-8141-80B3-E4B112655C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6D362EF-E079-514F-814C-6085176CA7AD}"/>
              </a:ext>
            </a:extLst>
          </p:cNvPr>
          <p:cNvCxnSpPr>
            <a:cxnSpLocks/>
          </p:cNvCxnSpPr>
          <p:nvPr userDrawn="1"/>
        </p:nvCxnSpPr>
        <p:spPr>
          <a:xfrm>
            <a:off x="533400" y="1104900"/>
            <a:ext cx="11119104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2AC75DAD-32BC-CC41-8DF4-9E68DB31C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30609"/>
            <a:ext cx="9146972" cy="64008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62173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0EAB2A1-27FC-7D46-BBF1-72410CED554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0596" y="2560320"/>
            <a:ext cx="94457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170A3AA-4210-FB4E-9790-9D6891AFF655}"/>
              </a:ext>
            </a:extLst>
          </p:cNvPr>
          <p:cNvCxnSpPr>
            <a:cxnSpLocks/>
          </p:cNvCxnSpPr>
          <p:nvPr userDrawn="1"/>
        </p:nvCxnSpPr>
        <p:spPr>
          <a:xfrm>
            <a:off x="533400" y="1104900"/>
            <a:ext cx="11119104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28B6F196-1924-E341-B33B-77AEF4A87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30609"/>
            <a:ext cx="9146972" cy="64008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36486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BE2BF-67D0-421C-B0EA-C2FDA38E9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ED459D-4DBB-4B08-B28E-38CB29459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1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9D5826-9D5D-45F7-9039-C959387351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1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C35230-6E6B-4AE2-A238-476A2293E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E2F8D-62B3-48AF-BAF5-944399905ED0}" type="datetimeFigureOut">
              <a:rPr lang="en-US" smtClean="0"/>
              <a:t>12/29/2024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EC195B-3566-4F5A-8A17-C0D96E0DC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A64FFA-F5D7-4974-90D5-37C1E4F5D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4216D-285E-4743-ADC0-F517FFC766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014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93013-51BB-4A17-B3BD-969427C67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65D238-163E-4CA0-8D72-013A528AF5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4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196" indent="0">
              <a:buNone/>
              <a:defRPr sz="2000" b="1"/>
            </a:lvl2pPr>
            <a:lvl3pPr marL="914391" indent="0">
              <a:buNone/>
              <a:defRPr sz="1800" b="1"/>
            </a:lvl3pPr>
            <a:lvl4pPr marL="1371587" indent="0">
              <a:buNone/>
              <a:defRPr sz="1600" b="1"/>
            </a:lvl4pPr>
            <a:lvl5pPr marL="1828783" indent="0">
              <a:buNone/>
              <a:defRPr sz="1600" b="1"/>
            </a:lvl5pPr>
            <a:lvl6pPr marL="2285978" indent="0">
              <a:buNone/>
              <a:defRPr sz="1600" b="1"/>
            </a:lvl6pPr>
            <a:lvl7pPr marL="2743174" indent="0">
              <a:buNone/>
              <a:defRPr sz="1600" b="1"/>
            </a:lvl7pPr>
            <a:lvl8pPr marL="3200370" indent="0">
              <a:buNone/>
              <a:defRPr sz="1600" b="1"/>
            </a:lvl8pPr>
            <a:lvl9pPr marL="3657565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74BFD3-F57E-442B-B0D6-44B28B98AB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6C678E-A9F6-402F-AB68-0001BA3C23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4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196" indent="0">
              <a:buNone/>
              <a:defRPr sz="2000" b="1"/>
            </a:lvl2pPr>
            <a:lvl3pPr marL="914391" indent="0">
              <a:buNone/>
              <a:defRPr sz="1800" b="1"/>
            </a:lvl3pPr>
            <a:lvl4pPr marL="1371587" indent="0">
              <a:buNone/>
              <a:defRPr sz="1600" b="1"/>
            </a:lvl4pPr>
            <a:lvl5pPr marL="1828783" indent="0">
              <a:buNone/>
              <a:defRPr sz="1600" b="1"/>
            </a:lvl5pPr>
            <a:lvl6pPr marL="2285978" indent="0">
              <a:buNone/>
              <a:defRPr sz="1600" b="1"/>
            </a:lvl6pPr>
            <a:lvl7pPr marL="2743174" indent="0">
              <a:buNone/>
              <a:defRPr sz="1600" b="1"/>
            </a:lvl7pPr>
            <a:lvl8pPr marL="3200370" indent="0">
              <a:buNone/>
              <a:defRPr sz="1600" b="1"/>
            </a:lvl8pPr>
            <a:lvl9pPr marL="3657565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C1CE1F-0133-4A8E-9510-3927C275AD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812791-1A66-47A2-B8AB-CF2C8494C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E2F8D-62B3-48AF-BAF5-944399905ED0}" type="datetimeFigureOut">
              <a:rPr lang="en-US" smtClean="0"/>
              <a:t>12/29/2024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33D370-BE25-4CF9-8D18-A8B0D6286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FF9EFB-2082-4B18-8532-2E058DF98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4216D-285E-4743-ADC0-F517FFC766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323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A482C-C319-43FD-93FF-980D21E2E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03A496-9194-4AF3-A700-304E648B3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E2F8D-62B3-48AF-BAF5-944399905ED0}" type="datetimeFigureOut">
              <a:rPr lang="en-US" smtClean="0"/>
              <a:t>12/29/2024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03CEB3-10DB-4C6B-B786-6EA61FEAF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6A844B-2D32-4E86-8B10-61DBDBE59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4216D-285E-4743-ADC0-F517FFC766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742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21782B-EB6A-4988-856E-D6637A15B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E2F8D-62B3-48AF-BAF5-944399905ED0}" type="datetimeFigureOut">
              <a:rPr lang="en-US" smtClean="0"/>
              <a:t>12/29/2024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1005B5-4499-443A-AEC7-4504692A5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5E9E49-7000-42FC-9389-8FC847AA8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4216D-285E-4743-ADC0-F517FFC766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066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EFE04-76D2-4EE9-82B4-6CF8BDAEF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0215A4-C64A-4FDE-8E67-809F9ECFC2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9" y="987426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899654-FEE0-4F7C-9F7E-E613641915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1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196" indent="0">
              <a:buNone/>
              <a:defRPr sz="1400"/>
            </a:lvl2pPr>
            <a:lvl3pPr marL="914391" indent="0">
              <a:buNone/>
              <a:defRPr sz="1200"/>
            </a:lvl3pPr>
            <a:lvl4pPr marL="1371587" indent="0">
              <a:buNone/>
              <a:defRPr sz="1000"/>
            </a:lvl4pPr>
            <a:lvl5pPr marL="1828783" indent="0">
              <a:buNone/>
              <a:defRPr sz="1000"/>
            </a:lvl5pPr>
            <a:lvl6pPr marL="2285978" indent="0">
              <a:buNone/>
              <a:defRPr sz="1000"/>
            </a:lvl6pPr>
            <a:lvl7pPr marL="2743174" indent="0">
              <a:buNone/>
              <a:defRPr sz="1000"/>
            </a:lvl7pPr>
            <a:lvl8pPr marL="3200370" indent="0">
              <a:buNone/>
              <a:defRPr sz="1000"/>
            </a:lvl8pPr>
            <a:lvl9pPr marL="3657565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0672D7-560C-46F5-B38A-5864AF61B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E2F8D-62B3-48AF-BAF5-944399905ED0}" type="datetimeFigureOut">
              <a:rPr lang="en-US" smtClean="0"/>
              <a:t>12/29/2024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333971-AB39-461C-BCDD-6F82E9DF4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E7803C-62B5-41B0-9BE1-73F066620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4216D-285E-4743-ADC0-F517FFC766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835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7523E-938F-438E-ACC4-357650D6A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C72DA9-4F67-4E76-B94A-2A066F0CC9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9" y="987426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196" indent="0">
              <a:buNone/>
              <a:defRPr sz="2800"/>
            </a:lvl2pPr>
            <a:lvl3pPr marL="914391" indent="0">
              <a:buNone/>
              <a:defRPr sz="2400"/>
            </a:lvl3pPr>
            <a:lvl4pPr marL="1371587" indent="0">
              <a:buNone/>
              <a:defRPr sz="2000"/>
            </a:lvl4pPr>
            <a:lvl5pPr marL="1828783" indent="0">
              <a:buNone/>
              <a:defRPr sz="2000"/>
            </a:lvl5pPr>
            <a:lvl6pPr marL="2285978" indent="0">
              <a:buNone/>
              <a:defRPr sz="2000"/>
            </a:lvl6pPr>
            <a:lvl7pPr marL="2743174" indent="0">
              <a:buNone/>
              <a:defRPr sz="2000"/>
            </a:lvl7pPr>
            <a:lvl8pPr marL="3200370" indent="0">
              <a:buNone/>
              <a:defRPr sz="2000"/>
            </a:lvl8pPr>
            <a:lvl9pPr marL="3657565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E2FDD4-868B-425C-9784-E80DB7C015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1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196" indent="0">
              <a:buNone/>
              <a:defRPr sz="1400"/>
            </a:lvl2pPr>
            <a:lvl3pPr marL="914391" indent="0">
              <a:buNone/>
              <a:defRPr sz="1200"/>
            </a:lvl3pPr>
            <a:lvl4pPr marL="1371587" indent="0">
              <a:buNone/>
              <a:defRPr sz="1000"/>
            </a:lvl4pPr>
            <a:lvl5pPr marL="1828783" indent="0">
              <a:buNone/>
              <a:defRPr sz="1000"/>
            </a:lvl5pPr>
            <a:lvl6pPr marL="2285978" indent="0">
              <a:buNone/>
              <a:defRPr sz="1000"/>
            </a:lvl6pPr>
            <a:lvl7pPr marL="2743174" indent="0">
              <a:buNone/>
              <a:defRPr sz="1000"/>
            </a:lvl7pPr>
            <a:lvl8pPr marL="3200370" indent="0">
              <a:buNone/>
              <a:defRPr sz="1000"/>
            </a:lvl8pPr>
            <a:lvl9pPr marL="3657565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853192-BC34-458B-84D8-10413109E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E2F8D-62B3-48AF-BAF5-944399905ED0}" type="datetimeFigureOut">
              <a:rPr lang="en-US" smtClean="0"/>
              <a:t>12/29/2024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4140DD-DF78-4ACA-994A-2C80E820B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255A00-460B-4060-8FC4-6AE015CD0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4216D-285E-4743-ADC0-F517FFC766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786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38DD69-FB8A-4188-BFE4-CBF509E5E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815C50-137C-4155-8543-556E7E213F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C6A1DE-66DD-40F1-896C-01B693106E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3E2F8D-62B3-48AF-BAF5-944399905ED0}" type="datetimeFigureOut">
              <a:rPr lang="en-US" smtClean="0"/>
              <a:t>12/29/2024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7912B1-2F8B-49C2-9253-FDAAEF5D94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43CF23-BB91-472C-8560-11C5F5282E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44216D-285E-4743-ADC0-F517FFC766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915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391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8" indent="-228598" algn="l" defTabSz="914391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93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89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85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80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76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72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67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63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6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1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87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3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78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74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70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65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svg"/><Relationship Id="rId7" Type="http://schemas.openxmlformats.org/officeDocument/2006/relationships/image" Target="../media/image17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6.png"/><Relationship Id="rId11" Type="http://schemas.openxmlformats.org/officeDocument/2006/relationships/image" Target="../media/image21.svg"/><Relationship Id="rId5" Type="http://schemas.openxmlformats.org/officeDocument/2006/relationships/image" Target="../media/image15.sv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775583F-376C-40AE-9849-09070F0B5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308" y="2477278"/>
            <a:ext cx="7831869" cy="1370229"/>
          </a:xfrm>
        </p:spPr>
        <p:txBody>
          <a:bodyPr anchor="b">
            <a:noAutofit/>
          </a:bodyPr>
          <a:lstStyle/>
          <a:p>
            <a:pPr algn="l">
              <a:lnSpc>
                <a:spcPts val="4000"/>
              </a:lnSpc>
            </a:pPr>
            <a:r>
              <a:rPr lang="en-US" sz="4000" dirty="0"/>
              <a:t>Predicting Corporate Bankruptcy Using Financial Ratios</a:t>
            </a:r>
            <a:endParaRPr lang="en-US" sz="4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7165814A-5271-4039-9F12-014787DA9EF7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426082" y="4007751"/>
            <a:ext cx="4938397" cy="66374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 algn="l">
              <a:lnSpc>
                <a:spcPct val="100000"/>
              </a:lnSpc>
              <a:buNone/>
            </a:pPr>
            <a:r>
              <a:rPr lang="en-US" sz="2000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 Focus on Minimizing Type II Errors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113AC9B-138D-34D3-D0E9-11B228FA4865}"/>
              </a:ext>
            </a:extLst>
          </p:cNvPr>
          <p:cNvSpPr/>
          <p:nvPr/>
        </p:nvSpPr>
        <p:spPr>
          <a:xfrm>
            <a:off x="426082" y="381548"/>
            <a:ext cx="2244755" cy="5854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3">
            <a:extLst>
              <a:ext uri="{FF2B5EF4-FFF2-40B4-BE49-F238E27FC236}">
                <a16:creationId xmlns:a16="http://schemas.microsoft.com/office/drawing/2014/main" id="{9E212977-F290-C3D4-A495-36B3214FC41C}"/>
              </a:ext>
            </a:extLst>
          </p:cNvPr>
          <p:cNvSpPr txBox="1">
            <a:spLocks/>
          </p:cNvSpPr>
          <p:nvPr/>
        </p:nvSpPr>
        <p:spPr>
          <a:xfrm>
            <a:off x="404309" y="616917"/>
            <a:ext cx="6397773" cy="5103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39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500" dirty="0">
                <a:solidFill>
                  <a:schemeClr val="bg2">
                    <a:lumMod val="75000"/>
                  </a:schemeClr>
                </a:solidFill>
              </a:rPr>
              <a:t>Springboard Data Science Capstone Project</a:t>
            </a:r>
            <a:endParaRPr lang="en-US" sz="1500" dirty="0">
              <a:solidFill>
                <a:schemeClr val="bg2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Title 3">
            <a:extLst>
              <a:ext uri="{FF2B5EF4-FFF2-40B4-BE49-F238E27FC236}">
                <a16:creationId xmlns:a16="http://schemas.microsoft.com/office/drawing/2014/main" id="{C5848EC1-170E-9FDA-C4D7-04F53E062ADF}"/>
              </a:ext>
            </a:extLst>
          </p:cNvPr>
          <p:cNvSpPr txBox="1">
            <a:spLocks/>
          </p:cNvSpPr>
          <p:nvPr/>
        </p:nvSpPr>
        <p:spPr>
          <a:xfrm>
            <a:off x="404309" y="5304255"/>
            <a:ext cx="6397773" cy="69489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39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Suk Won Choi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85902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3BD17-A7FE-4352-9D7A-10482C686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499" y="412137"/>
            <a:ext cx="10574953" cy="64008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Exploratory Data Analysis (4) Numerical Features and Target Variable</a:t>
            </a: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03CF686D-658B-3E3E-A0D7-569F6D7857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7897" y="2099385"/>
            <a:ext cx="2961689" cy="1926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>
            <a:extLst>
              <a:ext uri="{FF2B5EF4-FFF2-40B4-BE49-F238E27FC236}">
                <a16:creationId xmlns:a16="http://schemas.microsoft.com/office/drawing/2014/main" id="{852A7578-36E4-D5CA-907B-0D5424BDBB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9168" y="2108308"/>
            <a:ext cx="2954134" cy="1926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CBF76810-0420-23AD-8BFA-2C42EFA1BA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7898" y="4064031"/>
            <a:ext cx="2886136" cy="1926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그림 1">
            <a:extLst>
              <a:ext uri="{FF2B5EF4-FFF2-40B4-BE49-F238E27FC236}">
                <a16:creationId xmlns:a16="http://schemas.microsoft.com/office/drawing/2014/main" id="{EBCCB732-924C-DB8E-002F-88F57DA273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9168" y="4031439"/>
            <a:ext cx="2931468" cy="1926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 Placeholder 135">
            <a:extLst>
              <a:ext uri="{FF2B5EF4-FFF2-40B4-BE49-F238E27FC236}">
                <a16:creationId xmlns:a16="http://schemas.microsoft.com/office/drawing/2014/main" id="{8E922F82-B1D1-A448-DF28-C0275C771699}"/>
              </a:ext>
            </a:extLst>
          </p:cNvPr>
          <p:cNvSpPr txBox="1">
            <a:spLocks/>
          </p:cNvSpPr>
          <p:nvPr/>
        </p:nvSpPr>
        <p:spPr>
          <a:xfrm>
            <a:off x="468487" y="1847928"/>
            <a:ext cx="4329404" cy="4888774"/>
          </a:xfrm>
          <a:prstGeom prst="rect">
            <a:avLst/>
          </a:prstGeom>
        </p:spPr>
        <p:txBody>
          <a:bodyPr/>
          <a:lstStyle>
            <a:lvl1pPr marL="228598" indent="-228598" algn="l" defTabSz="914391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93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89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85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80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76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72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67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63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0" indent="-342900">
              <a:lnSpc>
                <a:spcPct val="100000"/>
              </a:lnSpc>
              <a:spcAft>
                <a:spcPts val="600"/>
              </a:spcAft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Profitability</a:t>
            </a:r>
            <a:r>
              <a:rPr lang="en-US" sz="150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: </a:t>
            </a:r>
          </a:p>
          <a:p>
            <a:pPr lvl="0">
              <a:lnSpc>
                <a:spcPts val="1800"/>
              </a:lnSpc>
              <a:spcAft>
                <a:spcPts val="600"/>
              </a:spcAft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en-US" sz="150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Operating Gross Margin, ROA related features, Sales Gross Margin, etc.</a:t>
            </a:r>
            <a:endParaRPr lang="en-US" sz="1500" dirty="0">
              <a:solidFill>
                <a:srgbClr val="404040"/>
              </a:solidFill>
              <a:effectLst/>
              <a:latin typeface="Grandview" panose="020B0502040204020203" pitchFamily="34" charset="0"/>
              <a:ea typeface="바탕" panose="02030600000101010101" pitchFamily="18" charset="-127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600"/>
              </a:spcAft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dirty="0">
                <a:solidFill>
                  <a:srgbClr val="404040"/>
                </a:soli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Profit</a:t>
            </a:r>
            <a:r>
              <a:rPr lang="en-US" sz="150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: </a:t>
            </a:r>
          </a:p>
          <a:p>
            <a:pPr lvl="0"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en-US" sz="1500" dirty="0">
                <a:solidFill>
                  <a:srgbClr val="404040"/>
                </a:soli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EPS, Operating Profit, Net Profit, Cash Flow, etc.</a:t>
            </a:r>
          </a:p>
          <a:p>
            <a:pPr marL="342900" lvl="0" indent="-342900">
              <a:lnSpc>
                <a:spcPct val="150000"/>
              </a:lnSpc>
              <a:spcAft>
                <a:spcPts val="600"/>
              </a:spcAft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dirty="0">
                <a:solidFill>
                  <a:srgbClr val="404040"/>
                </a:soli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Growth</a:t>
            </a:r>
            <a:r>
              <a:rPr lang="en-US" sz="150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: </a:t>
            </a:r>
          </a:p>
          <a:p>
            <a:pPr lvl="0"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en-US" sz="1500" dirty="0">
                <a:solidFill>
                  <a:srgbClr val="404040"/>
                </a:soli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Net Profit Growth Rate, Operating Profit Growth, etc.</a:t>
            </a:r>
          </a:p>
          <a:p>
            <a:r>
              <a:rPr lang="en-US" sz="1800" b="1" dirty="0">
                <a:solidFill>
                  <a:srgbClr val="404040"/>
                </a:soli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Stability (Solvency or Liquidity Ratios)</a:t>
            </a:r>
            <a:r>
              <a:rPr lang="en-US" sz="150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바탕" panose="02030600000101010101" pitchFamily="18" charset="-127"/>
              </a:rPr>
              <a:t>: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1500" dirty="0">
                <a:solidFill>
                  <a:srgbClr val="404040"/>
                </a:soli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Current Ratio, Quick Ratio, Debt Ratio, Net Worth to Asset, etc.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1252437-5F5E-69C3-7F1F-51C976E00E00}"/>
              </a:ext>
            </a:extLst>
          </p:cNvPr>
          <p:cNvSpPr txBox="1">
            <a:spLocks/>
          </p:cNvSpPr>
          <p:nvPr/>
        </p:nvSpPr>
        <p:spPr>
          <a:xfrm>
            <a:off x="444500" y="1179855"/>
            <a:ext cx="5433786" cy="64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39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sz="2400" b="1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Useful Features For Prediction</a:t>
            </a:r>
          </a:p>
        </p:txBody>
      </p:sp>
    </p:spTree>
    <p:extLst>
      <p:ext uri="{BB962C8B-B14F-4D97-AF65-F5344CB8AC3E}">
        <p14:creationId xmlns:p14="http://schemas.microsoft.com/office/powerpoint/2010/main" val="35773986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162">
            <a:extLst>
              <a:ext uri="{FF2B5EF4-FFF2-40B4-BE49-F238E27FC236}">
                <a16:creationId xmlns:a16="http://schemas.microsoft.com/office/drawing/2014/main" id="{5EA0DCCE-687B-5B73-2AFA-ACE2C1DCDE55}"/>
              </a:ext>
            </a:extLst>
          </p:cNvPr>
          <p:cNvSpPr>
            <a:spLocks noChangeAspect="1"/>
          </p:cNvSpPr>
          <p:nvPr/>
        </p:nvSpPr>
        <p:spPr>
          <a:xfrm>
            <a:off x="1082675" y="5075349"/>
            <a:ext cx="6108700" cy="55731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dirty="0"/>
          </a:p>
        </p:txBody>
      </p:sp>
      <p:sp>
        <p:nvSpPr>
          <p:cNvPr id="4" name="Rounded Rectangle 162">
            <a:extLst>
              <a:ext uri="{FF2B5EF4-FFF2-40B4-BE49-F238E27FC236}">
                <a16:creationId xmlns:a16="http://schemas.microsoft.com/office/drawing/2014/main" id="{B301CCB2-8C85-7764-EA8D-FF865716412E}"/>
              </a:ext>
            </a:extLst>
          </p:cNvPr>
          <p:cNvSpPr>
            <a:spLocks noChangeAspect="1"/>
          </p:cNvSpPr>
          <p:nvPr/>
        </p:nvSpPr>
        <p:spPr>
          <a:xfrm>
            <a:off x="1082675" y="1403198"/>
            <a:ext cx="6108700" cy="60443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53BD17-A7FE-4352-9D7A-10482C686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12137"/>
            <a:ext cx="9146972" cy="640080"/>
          </a:xfrm>
        </p:spPr>
        <p:txBody>
          <a:bodyPr/>
          <a:lstStyle/>
          <a:p>
            <a:r>
              <a:rPr lang="en-US" b="1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Feature Engineering: New Feature Generation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8E07804C-7F0E-B0CB-2B37-A303F02A3D4F}"/>
              </a:ext>
            </a:extLst>
          </p:cNvPr>
          <p:cNvSpPr txBox="1">
            <a:spLocks/>
          </p:cNvSpPr>
          <p:nvPr/>
        </p:nvSpPr>
        <p:spPr>
          <a:xfrm>
            <a:off x="1082675" y="1263438"/>
            <a:ext cx="9518650" cy="7441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39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sz="2400" b="1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Ratio Between Features: 36 New Features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232C645-0B4B-25B3-4F90-33F16F1EFC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439" y="2209526"/>
            <a:ext cx="8564486" cy="2479675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29C1048-0057-D969-47DC-E43B0C7ECBF4}"/>
              </a:ext>
            </a:extLst>
          </p:cNvPr>
          <p:cNvSpPr txBox="1">
            <a:spLocks/>
          </p:cNvSpPr>
          <p:nvPr/>
        </p:nvSpPr>
        <p:spPr>
          <a:xfrm>
            <a:off x="1082675" y="4999651"/>
            <a:ext cx="6032500" cy="6044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39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sz="2400" b="1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Outlier Dummy Features: 30 New Features</a:t>
            </a:r>
          </a:p>
        </p:txBody>
      </p:sp>
      <p:sp>
        <p:nvSpPr>
          <p:cNvPr id="11" name="Oval 39" descr="Small circle">
            <a:extLst>
              <a:ext uri="{FF2B5EF4-FFF2-40B4-BE49-F238E27FC236}">
                <a16:creationId xmlns:a16="http://schemas.microsoft.com/office/drawing/2014/main" id="{C55E9C01-19A4-E6AD-079B-EF0D12FFF058}"/>
              </a:ext>
            </a:extLst>
          </p:cNvPr>
          <p:cNvSpPr>
            <a:spLocks noChangeAspect="1"/>
          </p:cNvSpPr>
          <p:nvPr/>
        </p:nvSpPr>
        <p:spPr bwMode="blackWhite">
          <a:xfrm>
            <a:off x="530197" y="1503788"/>
            <a:ext cx="409838" cy="4098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 descr="Number 1">
            <a:extLst>
              <a:ext uri="{FF2B5EF4-FFF2-40B4-BE49-F238E27FC236}">
                <a16:creationId xmlns:a16="http://schemas.microsoft.com/office/drawing/2014/main" id="{67D0242C-4185-7B42-5991-446F426CC707}"/>
              </a:ext>
            </a:extLst>
          </p:cNvPr>
          <p:cNvSpPr txBox="1">
            <a:spLocks noChangeAspect="1"/>
          </p:cNvSpPr>
          <p:nvPr/>
        </p:nvSpPr>
        <p:spPr bwMode="blackWhite">
          <a:xfrm>
            <a:off x="457571" y="1520182"/>
            <a:ext cx="558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cs typeface="Segoe UI Semibold" panose="020B0702040204020203" pitchFamily="34" charset="0"/>
              </a:rPr>
              <a:t>1</a:t>
            </a:r>
          </a:p>
        </p:txBody>
      </p:sp>
      <p:sp>
        <p:nvSpPr>
          <p:cNvPr id="15" name="Oval 42" descr="Small circle">
            <a:extLst>
              <a:ext uri="{FF2B5EF4-FFF2-40B4-BE49-F238E27FC236}">
                <a16:creationId xmlns:a16="http://schemas.microsoft.com/office/drawing/2014/main" id="{1D6016B3-8F20-B497-3EB5-A4D9E8B962C3}"/>
              </a:ext>
            </a:extLst>
          </p:cNvPr>
          <p:cNvSpPr>
            <a:spLocks noChangeAspect="1"/>
          </p:cNvSpPr>
          <p:nvPr/>
        </p:nvSpPr>
        <p:spPr bwMode="blackWhite">
          <a:xfrm>
            <a:off x="523507" y="5146114"/>
            <a:ext cx="409838" cy="4098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 descr="Number 2">
            <a:extLst>
              <a:ext uri="{FF2B5EF4-FFF2-40B4-BE49-F238E27FC236}">
                <a16:creationId xmlns:a16="http://schemas.microsoft.com/office/drawing/2014/main" id="{38B05B7F-9DAD-DCD1-F65B-DB08540B75E3}"/>
              </a:ext>
            </a:extLst>
          </p:cNvPr>
          <p:cNvSpPr txBox="1">
            <a:spLocks noChangeAspect="1"/>
          </p:cNvSpPr>
          <p:nvPr/>
        </p:nvSpPr>
        <p:spPr bwMode="blackWhite">
          <a:xfrm>
            <a:off x="488894" y="5153152"/>
            <a:ext cx="493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cs typeface="Segoe UI Semibold" panose="020B0702040204020203" pitchFamily="34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2994603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3BD17-A7FE-4352-9D7A-10482C686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12137"/>
            <a:ext cx="9146972" cy="640080"/>
          </a:xfrm>
        </p:spPr>
        <p:txBody>
          <a:bodyPr/>
          <a:lstStyle/>
          <a:p>
            <a:r>
              <a:rPr lang="en-US" b="1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Modeling (1): Balancing the Dataset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8E07804C-7F0E-B0CB-2B37-A303F02A3D4F}"/>
              </a:ext>
            </a:extLst>
          </p:cNvPr>
          <p:cNvSpPr txBox="1">
            <a:spLocks/>
          </p:cNvSpPr>
          <p:nvPr/>
        </p:nvSpPr>
        <p:spPr>
          <a:xfrm>
            <a:off x="444500" y="1473610"/>
            <a:ext cx="5851525" cy="10409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39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sz="2400" b="1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SMOTE: 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Synthetic Minority Oversampling Technique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33C2F62-39AF-F337-3E4E-C780EDF732CD}"/>
              </a:ext>
            </a:extLst>
          </p:cNvPr>
          <p:cNvSpPr txBox="1"/>
          <p:nvPr/>
        </p:nvSpPr>
        <p:spPr>
          <a:xfrm>
            <a:off x="444501" y="2935993"/>
            <a:ext cx="506095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Generating synthetic examples for the minority class to improve model performance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83838"/>
                </a:solidFill>
                <a:highlight>
                  <a:srgbClr val="FFFFFF"/>
                </a:highlight>
                <a:latin typeface="Inter"/>
              </a:rPr>
              <a:t>A</a:t>
            </a:r>
            <a:r>
              <a:rPr lang="en-US" dirty="0"/>
              <a:t>nalyzing existing minority data points and then generating new ones similar to them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ED958AC8-8268-361A-F2D0-9671FFBF64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5030" y="2066925"/>
            <a:ext cx="5158230" cy="3509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300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3BD17-A7FE-4352-9D7A-10482C686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12137"/>
            <a:ext cx="9146972" cy="640080"/>
          </a:xfrm>
        </p:spPr>
        <p:txBody>
          <a:bodyPr/>
          <a:lstStyle/>
          <a:p>
            <a:r>
              <a:rPr lang="en-US" b="1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Modeling (2): Feature Selection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8E07804C-7F0E-B0CB-2B37-A303F02A3D4F}"/>
              </a:ext>
            </a:extLst>
          </p:cNvPr>
          <p:cNvSpPr txBox="1">
            <a:spLocks/>
          </p:cNvSpPr>
          <p:nvPr/>
        </p:nvSpPr>
        <p:spPr>
          <a:xfrm>
            <a:off x="854075" y="1369019"/>
            <a:ext cx="5851525" cy="10409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39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sz="2400" b="1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  Lasso Regression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33C2F62-39AF-F337-3E4E-C780EDF732CD}"/>
              </a:ext>
            </a:extLst>
          </p:cNvPr>
          <p:cNvSpPr txBox="1"/>
          <p:nvPr/>
        </p:nvSpPr>
        <p:spPr>
          <a:xfrm>
            <a:off x="444501" y="2426436"/>
            <a:ext cx="4556124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Penalizing less important features, effectively shrinking their coefficients to zero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Selected 41 features for modeling, which is almost a quarter of the original 158 features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Inverse relationship with bankruptcy: Profitability and Activity Ratios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Positive relationship with bankruptcy: Solvency and Liquidity Ratios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7 newly generated indicators included</a:t>
            </a:r>
          </a:p>
        </p:txBody>
      </p:sp>
      <p:sp>
        <p:nvSpPr>
          <p:cNvPr id="3" name="Oval 39" descr="Small circle">
            <a:extLst>
              <a:ext uri="{FF2B5EF4-FFF2-40B4-BE49-F238E27FC236}">
                <a16:creationId xmlns:a16="http://schemas.microsoft.com/office/drawing/2014/main" id="{16AA8F94-615E-14FE-A864-4B8190EFBC99}"/>
              </a:ext>
            </a:extLst>
          </p:cNvPr>
          <p:cNvSpPr>
            <a:spLocks noChangeAspect="1"/>
          </p:cNvSpPr>
          <p:nvPr/>
        </p:nvSpPr>
        <p:spPr bwMode="blackWhite">
          <a:xfrm>
            <a:off x="530197" y="1741913"/>
            <a:ext cx="409838" cy="4098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 descr="Number 1">
            <a:extLst>
              <a:ext uri="{FF2B5EF4-FFF2-40B4-BE49-F238E27FC236}">
                <a16:creationId xmlns:a16="http://schemas.microsoft.com/office/drawing/2014/main" id="{F90973DD-884B-7207-AB7E-C6AFB222B627}"/>
              </a:ext>
            </a:extLst>
          </p:cNvPr>
          <p:cNvSpPr txBox="1">
            <a:spLocks noChangeAspect="1"/>
          </p:cNvSpPr>
          <p:nvPr/>
        </p:nvSpPr>
        <p:spPr bwMode="blackWhite">
          <a:xfrm>
            <a:off x="457571" y="1758307"/>
            <a:ext cx="558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cs typeface="Segoe UI Semibold" panose="020B0702040204020203" pitchFamily="34" charset="0"/>
              </a:rPr>
              <a:t>1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476B015-E0BF-685E-4F7E-E6DFCC6AED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6885" y="1335161"/>
            <a:ext cx="5851525" cy="5319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955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3BD17-A7FE-4352-9D7A-10482C686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12137"/>
            <a:ext cx="9146972" cy="640080"/>
          </a:xfrm>
        </p:spPr>
        <p:txBody>
          <a:bodyPr/>
          <a:lstStyle/>
          <a:p>
            <a:r>
              <a:rPr lang="en-US" b="1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Modeling (2): Feature Selection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8E07804C-7F0E-B0CB-2B37-A303F02A3D4F}"/>
              </a:ext>
            </a:extLst>
          </p:cNvPr>
          <p:cNvSpPr txBox="1">
            <a:spLocks/>
          </p:cNvSpPr>
          <p:nvPr/>
        </p:nvSpPr>
        <p:spPr>
          <a:xfrm>
            <a:off x="854075" y="1369019"/>
            <a:ext cx="5851525" cy="10409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39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sz="2400" b="1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  Random Forest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33C2F62-39AF-F337-3E4E-C780EDF732CD}"/>
              </a:ext>
            </a:extLst>
          </p:cNvPr>
          <p:cNvSpPr txBox="1"/>
          <p:nvPr/>
        </p:nvSpPr>
        <p:spPr>
          <a:xfrm>
            <a:off x="444501" y="2426436"/>
            <a:ext cx="4556124" cy="38956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n-US" dirty="0"/>
              <a:t>Evaluated feature importance by measuring how much each feature reduces impurity</a:t>
            </a:r>
          </a:p>
          <a:p>
            <a:pPr marL="285750" indent="-28575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n-US" dirty="0"/>
              <a:t>Selected 47 features for modeling</a:t>
            </a:r>
          </a:p>
          <a:p>
            <a:pPr marL="742950" lvl="1" indent="-285750">
              <a:lnSpc>
                <a:spcPts val="3000"/>
              </a:lnSpc>
              <a:buFont typeface="Wingdings" panose="05000000000000000000" pitchFamily="2" charset="2"/>
              <a:buChar char="ü"/>
            </a:pPr>
            <a:r>
              <a:rPr lang="en-US" dirty="0"/>
              <a:t>Included 14 newly generated indicators based on interaction terms</a:t>
            </a:r>
          </a:p>
          <a:p>
            <a:pPr marL="742950" lvl="1" indent="-285750">
              <a:lnSpc>
                <a:spcPts val="3000"/>
              </a:lnSpc>
              <a:buFont typeface="Wingdings" panose="05000000000000000000" pitchFamily="2" charset="2"/>
              <a:buChar char="ü"/>
            </a:pPr>
            <a:r>
              <a:rPr lang="en-US" dirty="0"/>
              <a:t>6 newly generated indicators among top 10 most important features</a:t>
            </a:r>
          </a:p>
        </p:txBody>
      </p:sp>
      <p:sp>
        <p:nvSpPr>
          <p:cNvPr id="3" name="Oval 39" descr="Small circle">
            <a:extLst>
              <a:ext uri="{FF2B5EF4-FFF2-40B4-BE49-F238E27FC236}">
                <a16:creationId xmlns:a16="http://schemas.microsoft.com/office/drawing/2014/main" id="{16AA8F94-615E-14FE-A864-4B8190EFBC99}"/>
              </a:ext>
            </a:extLst>
          </p:cNvPr>
          <p:cNvSpPr>
            <a:spLocks noChangeAspect="1"/>
          </p:cNvSpPr>
          <p:nvPr/>
        </p:nvSpPr>
        <p:spPr bwMode="blackWhite">
          <a:xfrm>
            <a:off x="530197" y="1741913"/>
            <a:ext cx="409838" cy="4098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 descr="Number 1">
            <a:extLst>
              <a:ext uri="{FF2B5EF4-FFF2-40B4-BE49-F238E27FC236}">
                <a16:creationId xmlns:a16="http://schemas.microsoft.com/office/drawing/2014/main" id="{F90973DD-884B-7207-AB7E-C6AFB222B627}"/>
              </a:ext>
            </a:extLst>
          </p:cNvPr>
          <p:cNvSpPr txBox="1">
            <a:spLocks noChangeAspect="1"/>
          </p:cNvSpPr>
          <p:nvPr/>
        </p:nvSpPr>
        <p:spPr bwMode="blackWhite">
          <a:xfrm>
            <a:off x="457571" y="1758307"/>
            <a:ext cx="558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cs typeface="Segoe UI Semibold" panose="020B0702040204020203" pitchFamily="34" charset="0"/>
              </a:rPr>
              <a:t>2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974CDAF-528F-72C5-2679-7738EDCDAA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3251" y="1758307"/>
            <a:ext cx="5943600" cy="4687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0289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3BD17-A7FE-4352-9D7A-10482C686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12137"/>
            <a:ext cx="9146972" cy="640080"/>
          </a:xfrm>
        </p:spPr>
        <p:txBody>
          <a:bodyPr/>
          <a:lstStyle/>
          <a:p>
            <a:r>
              <a:rPr lang="en-US" b="1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Modeling (3): Setting-Up Evaluation Metrics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8E07804C-7F0E-B0CB-2B37-A303F02A3D4F}"/>
              </a:ext>
            </a:extLst>
          </p:cNvPr>
          <p:cNvSpPr txBox="1">
            <a:spLocks/>
          </p:cNvSpPr>
          <p:nvPr/>
        </p:nvSpPr>
        <p:spPr>
          <a:xfrm>
            <a:off x="444500" y="1045169"/>
            <a:ext cx="5851525" cy="10409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39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sz="2400" b="1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Cost Implications of Error Types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33C2F62-39AF-F337-3E4E-C780EDF732CD}"/>
              </a:ext>
            </a:extLst>
          </p:cNvPr>
          <p:cNvSpPr txBox="1"/>
          <p:nvPr/>
        </p:nvSpPr>
        <p:spPr>
          <a:xfrm>
            <a:off x="444500" y="1978761"/>
            <a:ext cx="10985499" cy="12025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n-US" dirty="0"/>
              <a:t>False Negative Error Cost &gt; False Positive Error Cost</a:t>
            </a:r>
          </a:p>
          <a:p>
            <a:pPr marL="285750" indent="-28575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n-US" dirty="0"/>
              <a:t>The most reliable performance metric: Recall &gt; Precision &gt; Accuracy</a:t>
            </a:r>
          </a:p>
          <a:p>
            <a:pPr marL="742950" lvl="1" indent="-285750">
              <a:lnSpc>
                <a:spcPts val="3000"/>
              </a:lnSpc>
              <a:buFont typeface="Wingdings" panose="05000000000000000000" pitchFamily="2" charset="2"/>
              <a:buChar char="ü"/>
            </a:pPr>
            <a:r>
              <a:rPr lang="en-US" dirty="0"/>
              <a:t>F-Beta Score: Enabling weight more on Recall than Precision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D2EE81C-2817-2FDF-6847-36D1936FD4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2075" y="3528377"/>
            <a:ext cx="8686800" cy="2605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5553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3BD17-A7FE-4352-9D7A-10482C686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12137"/>
            <a:ext cx="9146972" cy="640080"/>
          </a:xfrm>
        </p:spPr>
        <p:txBody>
          <a:bodyPr/>
          <a:lstStyle/>
          <a:p>
            <a:r>
              <a:rPr lang="en-US" b="1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Modeling (4): Model Building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8E07804C-7F0E-B0CB-2B37-A303F02A3D4F}"/>
              </a:ext>
            </a:extLst>
          </p:cNvPr>
          <p:cNvSpPr txBox="1">
            <a:spLocks/>
          </p:cNvSpPr>
          <p:nvPr/>
        </p:nvSpPr>
        <p:spPr>
          <a:xfrm>
            <a:off x="444500" y="1045169"/>
            <a:ext cx="6727825" cy="10409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39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sz="2400" b="1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Fitting Models With 5 Different Algorithms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33C2F62-39AF-F337-3E4E-C780EDF732CD}"/>
              </a:ext>
            </a:extLst>
          </p:cNvPr>
          <p:cNvSpPr txBox="1"/>
          <p:nvPr/>
        </p:nvSpPr>
        <p:spPr>
          <a:xfrm>
            <a:off x="444500" y="1978761"/>
            <a:ext cx="10985499" cy="12025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n-US" dirty="0"/>
              <a:t>Two-Sets of Selected Features</a:t>
            </a:r>
          </a:p>
          <a:p>
            <a:pPr marL="285750" indent="-28575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n-US" dirty="0"/>
              <a:t>Logistic Regression, Random Forest, </a:t>
            </a:r>
            <a:r>
              <a:rPr lang="en-US" dirty="0" err="1"/>
              <a:t>LightGBM</a:t>
            </a:r>
            <a:r>
              <a:rPr lang="en-US" dirty="0"/>
              <a:t>, </a:t>
            </a:r>
            <a:r>
              <a:rPr lang="en-US" dirty="0" err="1"/>
              <a:t>XGBoost</a:t>
            </a:r>
            <a:r>
              <a:rPr lang="en-US" dirty="0"/>
              <a:t>, and Balanced Random Forest</a:t>
            </a:r>
          </a:p>
          <a:p>
            <a:pPr marL="285750" indent="-28575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n-US" dirty="0"/>
              <a:t>Comparing 10 Results Using F-beta, Recall, Precision, and Accuracy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7F33C4E-30A7-AF1A-028F-947C3E61EF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5551" y="3676667"/>
            <a:ext cx="8741399" cy="1818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0073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3BD17-A7FE-4352-9D7A-10482C686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12137"/>
            <a:ext cx="9146972" cy="640080"/>
          </a:xfrm>
        </p:spPr>
        <p:txBody>
          <a:bodyPr/>
          <a:lstStyle/>
          <a:p>
            <a:r>
              <a:rPr lang="en-US" b="1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Modeling (5): Performance Evaluation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8E07804C-7F0E-B0CB-2B37-A303F02A3D4F}"/>
              </a:ext>
            </a:extLst>
          </p:cNvPr>
          <p:cNvSpPr txBox="1">
            <a:spLocks/>
          </p:cNvSpPr>
          <p:nvPr/>
        </p:nvSpPr>
        <p:spPr>
          <a:xfrm>
            <a:off x="444501" y="1045169"/>
            <a:ext cx="3856912" cy="10409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39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sz="2400" b="1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What is the Best Model?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33C2F62-39AF-F337-3E4E-C780EDF732CD}"/>
              </a:ext>
            </a:extLst>
          </p:cNvPr>
          <p:cNvSpPr txBox="1"/>
          <p:nvPr/>
        </p:nvSpPr>
        <p:spPr>
          <a:xfrm>
            <a:off x="444501" y="2588361"/>
            <a:ext cx="4612692" cy="23567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n-US" dirty="0"/>
              <a:t>Random Forest Is Better for Feature Selection</a:t>
            </a:r>
          </a:p>
          <a:p>
            <a:pPr marL="285750" indent="-28575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n-US" dirty="0"/>
              <a:t>Best F-beta score achieved with Balanced Random Forest</a:t>
            </a:r>
          </a:p>
          <a:p>
            <a:pPr marL="742950" lvl="1" indent="-285750">
              <a:lnSpc>
                <a:spcPts val="3000"/>
              </a:lnSpc>
              <a:buFont typeface="Wingdings" panose="05000000000000000000" pitchFamily="2" charset="2"/>
              <a:buChar char="ü"/>
            </a:pPr>
            <a:r>
              <a:rPr lang="en-US" dirty="0"/>
              <a:t>Logistic Regression considered as a conservative alternative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A7F381C-9444-D5CC-F76A-BA570B2BF6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7349" y="1965820"/>
            <a:ext cx="6038850" cy="4497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3074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E19FF-DAD9-4AB4-9D83-993EE9FE6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12137"/>
            <a:ext cx="9146972" cy="640080"/>
          </a:xfrm>
        </p:spPr>
        <p:txBody>
          <a:bodyPr>
            <a:normAutofit/>
          </a:bodyPr>
          <a:lstStyle/>
          <a:p>
            <a:r>
              <a:rPr lang="en-US" b="1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Application of the Model</a:t>
            </a:r>
          </a:p>
        </p:txBody>
      </p:sp>
      <p:sp>
        <p:nvSpPr>
          <p:cNvPr id="40" name="Oval 39" descr="Small circle">
            <a:extLst>
              <a:ext uri="{FF2B5EF4-FFF2-40B4-BE49-F238E27FC236}">
                <a16:creationId xmlns:a16="http://schemas.microsoft.com/office/drawing/2014/main" id="{0C3A28BB-9675-8648-9563-A663628F48F5}"/>
              </a:ext>
            </a:extLst>
          </p:cNvPr>
          <p:cNvSpPr>
            <a:spLocks noChangeAspect="1"/>
          </p:cNvSpPr>
          <p:nvPr/>
        </p:nvSpPr>
        <p:spPr bwMode="blackWhite">
          <a:xfrm>
            <a:off x="530197" y="1634418"/>
            <a:ext cx="409838" cy="4098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TextBox 40" descr="Number 1">
            <a:extLst>
              <a:ext uri="{FF2B5EF4-FFF2-40B4-BE49-F238E27FC236}">
                <a16:creationId xmlns:a16="http://schemas.microsoft.com/office/drawing/2014/main" id="{516D502C-EEB8-7641-9141-D6049BAE3252}"/>
              </a:ext>
            </a:extLst>
          </p:cNvPr>
          <p:cNvSpPr txBox="1">
            <a:spLocks noChangeAspect="1"/>
          </p:cNvSpPr>
          <p:nvPr/>
        </p:nvSpPr>
        <p:spPr bwMode="blackWhite">
          <a:xfrm>
            <a:off x="457571" y="1650812"/>
            <a:ext cx="558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cs typeface="Segoe UI Semibold" panose="020B0702040204020203" pitchFamily="34" charset="0"/>
              </a:rPr>
              <a:t>1</a:t>
            </a:r>
          </a:p>
        </p:txBody>
      </p:sp>
      <p:sp>
        <p:nvSpPr>
          <p:cNvPr id="43" name="Oval 42" descr="Small circle">
            <a:extLst>
              <a:ext uri="{FF2B5EF4-FFF2-40B4-BE49-F238E27FC236}">
                <a16:creationId xmlns:a16="http://schemas.microsoft.com/office/drawing/2014/main" id="{E3BF4CBA-96D8-844A-846E-482C93C4A9BA}"/>
              </a:ext>
            </a:extLst>
          </p:cNvPr>
          <p:cNvSpPr>
            <a:spLocks noChangeAspect="1"/>
          </p:cNvSpPr>
          <p:nvPr/>
        </p:nvSpPr>
        <p:spPr bwMode="blackWhite">
          <a:xfrm>
            <a:off x="523507" y="2440875"/>
            <a:ext cx="409838" cy="4098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TextBox 43" descr="Number 2">
            <a:extLst>
              <a:ext uri="{FF2B5EF4-FFF2-40B4-BE49-F238E27FC236}">
                <a16:creationId xmlns:a16="http://schemas.microsoft.com/office/drawing/2014/main" id="{4EE65486-1766-B74A-9043-DE141DDF4363}"/>
              </a:ext>
            </a:extLst>
          </p:cNvPr>
          <p:cNvSpPr txBox="1">
            <a:spLocks noChangeAspect="1"/>
          </p:cNvSpPr>
          <p:nvPr/>
        </p:nvSpPr>
        <p:spPr bwMode="blackWhite">
          <a:xfrm>
            <a:off x="488894" y="2447913"/>
            <a:ext cx="493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cs typeface="Segoe UI Semibold" panose="020B0702040204020203" pitchFamily="34" charset="0"/>
              </a:rPr>
              <a:t>2</a:t>
            </a:r>
          </a:p>
        </p:txBody>
      </p:sp>
      <p:sp>
        <p:nvSpPr>
          <p:cNvPr id="45" name="Oval 44" descr="Small circle">
            <a:extLst>
              <a:ext uri="{FF2B5EF4-FFF2-40B4-BE49-F238E27FC236}">
                <a16:creationId xmlns:a16="http://schemas.microsoft.com/office/drawing/2014/main" id="{7BB2B4E3-317E-FC4B-B166-28E804B11BF6}"/>
              </a:ext>
            </a:extLst>
          </p:cNvPr>
          <p:cNvSpPr>
            <a:spLocks noChangeAspect="1"/>
          </p:cNvSpPr>
          <p:nvPr/>
        </p:nvSpPr>
        <p:spPr bwMode="blackWhite">
          <a:xfrm>
            <a:off x="511049" y="3249107"/>
            <a:ext cx="409838" cy="4098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TextBox 46" descr="Number 3">
            <a:extLst>
              <a:ext uri="{FF2B5EF4-FFF2-40B4-BE49-F238E27FC236}">
                <a16:creationId xmlns:a16="http://schemas.microsoft.com/office/drawing/2014/main" id="{04248951-1086-2B45-ACBA-B055B8A9B128}"/>
              </a:ext>
            </a:extLst>
          </p:cNvPr>
          <p:cNvSpPr txBox="1">
            <a:spLocks noChangeAspect="1"/>
          </p:cNvSpPr>
          <p:nvPr/>
        </p:nvSpPr>
        <p:spPr bwMode="blackWhite">
          <a:xfrm>
            <a:off x="444500" y="3273043"/>
            <a:ext cx="558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cs typeface="Segoe UI Semibold" panose="020B0702040204020203" pitchFamily="34" charset="0"/>
              </a:rPr>
              <a:t>3</a:t>
            </a:r>
          </a:p>
        </p:txBody>
      </p:sp>
      <p:sp>
        <p:nvSpPr>
          <p:cNvPr id="48" name="Oval 47" descr="Small circle">
            <a:extLst>
              <a:ext uri="{FF2B5EF4-FFF2-40B4-BE49-F238E27FC236}">
                <a16:creationId xmlns:a16="http://schemas.microsoft.com/office/drawing/2014/main" id="{F1C23E2A-8D82-9F46-B7C2-83771AA0906F}"/>
              </a:ext>
            </a:extLst>
          </p:cNvPr>
          <p:cNvSpPr>
            <a:spLocks noChangeAspect="1"/>
          </p:cNvSpPr>
          <p:nvPr/>
        </p:nvSpPr>
        <p:spPr bwMode="blackWhite">
          <a:xfrm>
            <a:off x="530159" y="4011945"/>
            <a:ext cx="409838" cy="4098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TextBox 49" descr="Number 4">
            <a:extLst>
              <a:ext uri="{FF2B5EF4-FFF2-40B4-BE49-F238E27FC236}">
                <a16:creationId xmlns:a16="http://schemas.microsoft.com/office/drawing/2014/main" id="{985448E7-EE20-F14F-97AC-EA8BFD8FBA7F}"/>
              </a:ext>
            </a:extLst>
          </p:cNvPr>
          <p:cNvSpPr txBox="1">
            <a:spLocks noChangeAspect="1"/>
          </p:cNvSpPr>
          <p:nvPr/>
        </p:nvSpPr>
        <p:spPr bwMode="blackWhite">
          <a:xfrm>
            <a:off x="449185" y="4032198"/>
            <a:ext cx="558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cs typeface="Segoe UI Semibold" panose="020B0702040204020203" pitchFamily="34" charset="0"/>
              </a:rPr>
              <a:t>4</a:t>
            </a:r>
          </a:p>
        </p:txBody>
      </p:sp>
      <p:sp>
        <p:nvSpPr>
          <p:cNvPr id="51" name="Content Placeholder 7">
            <a:extLst>
              <a:ext uri="{FF2B5EF4-FFF2-40B4-BE49-F238E27FC236}">
                <a16:creationId xmlns:a16="http://schemas.microsoft.com/office/drawing/2014/main" id="{A6D40621-9F60-B248-A84C-7DCBF898D4DB}"/>
              </a:ext>
            </a:extLst>
          </p:cNvPr>
          <p:cNvSpPr txBox="1">
            <a:spLocks/>
          </p:cNvSpPr>
          <p:nvPr/>
        </p:nvSpPr>
        <p:spPr>
          <a:xfrm>
            <a:off x="1039854" y="1509612"/>
            <a:ext cx="8244105" cy="36521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598" indent="-228598" algn="l" defTabSz="914391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93" indent="-228598" algn="l" defTabSz="91439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2989" indent="-228598" algn="l" defTabSz="91439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185" indent="-228598" algn="l" defTabSz="91439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380" indent="-228598" algn="l" defTabSz="91439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576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72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67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63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z="2200" b="1" dirty="0">
                <a:solidFill>
                  <a:schemeClr val="tx1"/>
                </a:solidFill>
              </a:rPr>
              <a:t>Enhanced Risk Management Strategies</a:t>
            </a:r>
          </a:p>
          <a:p>
            <a:pPr mar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z="2200" b="1" dirty="0">
                <a:solidFill>
                  <a:schemeClr val="tx1"/>
                </a:solidFill>
              </a:rPr>
              <a:t>Strategic Investment Decisions</a:t>
            </a:r>
          </a:p>
          <a:p>
            <a:pPr mar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z="2200" b="1" dirty="0">
                <a:solidFill>
                  <a:schemeClr val="tx1"/>
                </a:solidFill>
              </a:rPr>
              <a:t>Regulatory Compliance and Reporting</a:t>
            </a:r>
          </a:p>
          <a:p>
            <a:pPr mar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z="2200" b="1" dirty="0">
                <a:solidFill>
                  <a:schemeClr val="tx1"/>
                </a:solidFill>
              </a:rPr>
              <a:t>Decision Support Systems</a:t>
            </a:r>
          </a:p>
          <a:p>
            <a:pPr marL="0" indent="0">
              <a:lnSpc>
                <a:spcPct val="150000"/>
              </a:lnSpc>
              <a:spcAft>
                <a:spcPts val="1200"/>
              </a:spcAft>
              <a:buNone/>
            </a:pPr>
            <a:endParaRPr lang="en-US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22143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E19FF-DAD9-4AB4-9D83-993EE9FE6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12137"/>
            <a:ext cx="9146972" cy="640080"/>
          </a:xfrm>
        </p:spPr>
        <p:txBody>
          <a:bodyPr>
            <a:normAutofit/>
          </a:bodyPr>
          <a:lstStyle/>
          <a:p>
            <a:r>
              <a:rPr lang="en-US" b="1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Further Research</a:t>
            </a:r>
          </a:p>
        </p:txBody>
      </p:sp>
      <p:sp>
        <p:nvSpPr>
          <p:cNvPr id="40" name="Oval 39" descr="Small circle">
            <a:extLst>
              <a:ext uri="{FF2B5EF4-FFF2-40B4-BE49-F238E27FC236}">
                <a16:creationId xmlns:a16="http://schemas.microsoft.com/office/drawing/2014/main" id="{0C3A28BB-9675-8648-9563-A663628F48F5}"/>
              </a:ext>
            </a:extLst>
          </p:cNvPr>
          <p:cNvSpPr>
            <a:spLocks noChangeAspect="1"/>
          </p:cNvSpPr>
          <p:nvPr/>
        </p:nvSpPr>
        <p:spPr bwMode="blackWhite">
          <a:xfrm>
            <a:off x="530197" y="1597094"/>
            <a:ext cx="409838" cy="4098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TextBox 40" descr="Number 1">
            <a:extLst>
              <a:ext uri="{FF2B5EF4-FFF2-40B4-BE49-F238E27FC236}">
                <a16:creationId xmlns:a16="http://schemas.microsoft.com/office/drawing/2014/main" id="{516D502C-EEB8-7641-9141-D6049BAE3252}"/>
              </a:ext>
            </a:extLst>
          </p:cNvPr>
          <p:cNvSpPr txBox="1">
            <a:spLocks noChangeAspect="1"/>
          </p:cNvSpPr>
          <p:nvPr/>
        </p:nvSpPr>
        <p:spPr bwMode="blackWhite">
          <a:xfrm>
            <a:off x="457571" y="1613488"/>
            <a:ext cx="558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cs typeface="Segoe UI Semibold" panose="020B0702040204020203" pitchFamily="34" charset="0"/>
              </a:rPr>
              <a:t>1</a:t>
            </a:r>
          </a:p>
        </p:txBody>
      </p:sp>
      <p:sp>
        <p:nvSpPr>
          <p:cNvPr id="43" name="Oval 42" descr="Small circle">
            <a:extLst>
              <a:ext uri="{FF2B5EF4-FFF2-40B4-BE49-F238E27FC236}">
                <a16:creationId xmlns:a16="http://schemas.microsoft.com/office/drawing/2014/main" id="{E3BF4CBA-96D8-844A-846E-482C93C4A9BA}"/>
              </a:ext>
            </a:extLst>
          </p:cNvPr>
          <p:cNvSpPr>
            <a:spLocks noChangeAspect="1"/>
          </p:cNvSpPr>
          <p:nvPr/>
        </p:nvSpPr>
        <p:spPr bwMode="blackWhite">
          <a:xfrm>
            <a:off x="523507" y="3778913"/>
            <a:ext cx="409838" cy="4098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TextBox 43" descr="Number 2">
            <a:extLst>
              <a:ext uri="{FF2B5EF4-FFF2-40B4-BE49-F238E27FC236}">
                <a16:creationId xmlns:a16="http://schemas.microsoft.com/office/drawing/2014/main" id="{4EE65486-1766-B74A-9043-DE141DDF4363}"/>
              </a:ext>
            </a:extLst>
          </p:cNvPr>
          <p:cNvSpPr txBox="1">
            <a:spLocks noChangeAspect="1"/>
          </p:cNvSpPr>
          <p:nvPr/>
        </p:nvSpPr>
        <p:spPr bwMode="blackWhite">
          <a:xfrm>
            <a:off x="488894" y="3785951"/>
            <a:ext cx="493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cs typeface="Segoe UI Semibold" panose="020B0702040204020203" pitchFamily="34" charset="0"/>
              </a:rPr>
              <a:t>2</a:t>
            </a:r>
          </a:p>
        </p:txBody>
      </p:sp>
      <p:sp>
        <p:nvSpPr>
          <p:cNvPr id="51" name="Content Placeholder 7">
            <a:extLst>
              <a:ext uri="{FF2B5EF4-FFF2-40B4-BE49-F238E27FC236}">
                <a16:creationId xmlns:a16="http://schemas.microsoft.com/office/drawing/2014/main" id="{A6D40621-9F60-B248-A84C-7DCBF898D4DB}"/>
              </a:ext>
            </a:extLst>
          </p:cNvPr>
          <p:cNvSpPr txBox="1">
            <a:spLocks/>
          </p:cNvSpPr>
          <p:nvPr/>
        </p:nvSpPr>
        <p:spPr>
          <a:xfrm>
            <a:off x="1039854" y="1509611"/>
            <a:ext cx="9279803" cy="45086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598" indent="-228598" algn="l" defTabSz="914391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93" indent="-228598" algn="l" defTabSz="91439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2989" indent="-228598" algn="l" defTabSz="91439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185" indent="-228598" algn="l" defTabSz="91439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380" indent="-228598" algn="l" defTabSz="91439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576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72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67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63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Aft>
                <a:spcPts val="1200"/>
              </a:spcAft>
              <a:buNone/>
            </a:pPr>
            <a:r>
              <a:rPr lang="en-US" sz="2200" b="1" dirty="0">
                <a:solidFill>
                  <a:schemeClr val="tx1"/>
                </a:solidFill>
              </a:rPr>
              <a:t>Incorporating Additional Data Than Historical Financial Data</a:t>
            </a:r>
          </a:p>
          <a:p>
            <a:pPr lvl="1">
              <a:lnSpc>
                <a:spcPct val="120000"/>
              </a:lnSpc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tx1"/>
                </a:solidFill>
              </a:rPr>
              <a:t>Analysts' Financial Estimates</a:t>
            </a:r>
          </a:p>
          <a:p>
            <a:pPr lvl="1">
              <a:lnSpc>
                <a:spcPct val="120000"/>
              </a:lnSpc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tx1"/>
                </a:solidFill>
              </a:rPr>
              <a:t>Stock Market Data</a:t>
            </a:r>
          </a:p>
          <a:p>
            <a:pPr lvl="1">
              <a:lnSpc>
                <a:spcPct val="120000"/>
              </a:lnSpc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tx1"/>
                </a:solidFill>
              </a:rPr>
              <a:t>Macro Economic Data</a:t>
            </a:r>
          </a:p>
          <a:p>
            <a:pPr marL="0" indent="0">
              <a:lnSpc>
                <a:spcPct val="120000"/>
              </a:lnSpc>
              <a:spcAft>
                <a:spcPts val="1200"/>
              </a:spcAft>
              <a:buNone/>
            </a:pPr>
            <a:r>
              <a:rPr lang="en-US" sz="2200" b="1" dirty="0">
                <a:solidFill>
                  <a:schemeClr val="tx1"/>
                </a:solidFill>
              </a:rPr>
              <a:t>Enhancing Model Complexity</a:t>
            </a:r>
          </a:p>
          <a:p>
            <a:pPr lvl="1">
              <a:lnSpc>
                <a:spcPct val="120000"/>
              </a:lnSpc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tx1"/>
                </a:solidFill>
              </a:rPr>
              <a:t>Combining multiple models or using advanced ensemble techniques</a:t>
            </a:r>
          </a:p>
          <a:p>
            <a:pPr lvl="1">
              <a:lnSpc>
                <a:spcPct val="120000"/>
              </a:lnSpc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tx1"/>
                </a:solidFill>
              </a:rPr>
              <a:t>Investigating deep learning methods such as 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1742200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3BD17-A7FE-4352-9D7A-10482C686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12137"/>
            <a:ext cx="9146972" cy="640080"/>
          </a:xfrm>
        </p:spPr>
        <p:txBody>
          <a:bodyPr/>
          <a:lstStyle/>
          <a:p>
            <a:r>
              <a:rPr lang="en-US" dirty="0"/>
              <a:t>Problem &amp; Goal</a:t>
            </a:r>
            <a:endParaRPr lang="en-US" b="1" dirty="0">
              <a:latin typeface="Segoe UI Semibold" panose="020B0502040204020203" pitchFamily="34" charset="0"/>
              <a:cs typeface="Segoe UI Semibold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C1D5B-11AC-48D7-B0A0-63BC88617D6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44500" y="1509612"/>
            <a:ext cx="4975869" cy="2188809"/>
          </a:xfrm>
        </p:spPr>
        <p:txBody>
          <a:bodyPr>
            <a:no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Corporate Bankruptcy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Can Lead To:</a:t>
            </a:r>
          </a:p>
          <a:p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Financial Loss</a:t>
            </a:r>
          </a:p>
          <a:p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Damage In Reputation</a:t>
            </a:r>
          </a:p>
          <a:p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Time &amp; Efforts To Recovery</a:t>
            </a:r>
          </a:p>
          <a:p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Loss In Opportunities</a:t>
            </a:r>
          </a:p>
        </p:txBody>
      </p:sp>
      <p:grpSp>
        <p:nvGrpSpPr>
          <p:cNvPr id="6" name="Group 5" descr="circles connected by lines and text boxes">
            <a:extLst>
              <a:ext uri="{FF2B5EF4-FFF2-40B4-BE49-F238E27FC236}">
                <a16:creationId xmlns:a16="http://schemas.microsoft.com/office/drawing/2014/main" id="{6A2CDB1F-3214-48AA-BFD2-B07A50E4AA07}"/>
              </a:ext>
            </a:extLst>
          </p:cNvPr>
          <p:cNvGrpSpPr/>
          <p:nvPr/>
        </p:nvGrpSpPr>
        <p:grpSpPr>
          <a:xfrm>
            <a:off x="6081101" y="1915141"/>
            <a:ext cx="5545156" cy="4369792"/>
            <a:chOff x="6081101" y="1915141"/>
            <a:chExt cx="5545156" cy="4369792"/>
          </a:xfrm>
        </p:grpSpPr>
        <p:cxnSp>
          <p:nvCxnSpPr>
            <p:cNvPr id="38" name="Straight Connector 37" descr="straight line">
              <a:extLst>
                <a:ext uri="{FF2B5EF4-FFF2-40B4-BE49-F238E27FC236}">
                  <a16:creationId xmlns:a16="http://schemas.microsoft.com/office/drawing/2014/main" id="{EBF39178-FA58-8C4F-ABB2-4549B9630313}"/>
                </a:ext>
              </a:extLst>
            </p:cNvPr>
            <p:cNvCxnSpPr>
              <a:cxnSpLocks/>
            </p:cNvCxnSpPr>
            <p:nvPr/>
          </p:nvCxnSpPr>
          <p:spPr>
            <a:xfrm>
              <a:off x="9181218" y="3429000"/>
              <a:ext cx="836715" cy="1277695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Connector 42" descr="straight line">
              <a:extLst>
                <a:ext uri="{FF2B5EF4-FFF2-40B4-BE49-F238E27FC236}">
                  <a16:creationId xmlns:a16="http://schemas.microsoft.com/office/drawing/2014/main" id="{57A3E56E-E685-2247-8CF5-4CD8E329F880}"/>
                </a:ext>
              </a:extLst>
            </p:cNvPr>
            <p:cNvCxnSpPr>
              <a:cxnSpLocks/>
              <a:stCxn id="69" idx="6"/>
              <a:endCxn id="24" idx="2"/>
            </p:cNvCxnSpPr>
            <p:nvPr/>
          </p:nvCxnSpPr>
          <p:spPr>
            <a:xfrm>
              <a:off x="9591472" y="2730508"/>
              <a:ext cx="611654" cy="56181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48272FE1-75CB-0A48-BF49-55403326D012}"/>
                </a:ext>
              </a:extLst>
            </p:cNvPr>
            <p:cNvSpPr txBox="1"/>
            <p:nvPr/>
          </p:nvSpPr>
          <p:spPr>
            <a:xfrm>
              <a:off x="6083842" y="3410881"/>
              <a:ext cx="119888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Financial Loss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F771F1C7-AB37-324D-ADD0-2CF4D1A43248}"/>
                </a:ext>
              </a:extLst>
            </p:cNvPr>
            <p:cNvSpPr txBox="1"/>
            <p:nvPr/>
          </p:nvSpPr>
          <p:spPr>
            <a:xfrm>
              <a:off x="6973454" y="5320732"/>
              <a:ext cx="119888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Time to Recovery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FC2C85F7-0B15-3146-A85D-9D5064D8AF53}"/>
                </a:ext>
              </a:extLst>
            </p:cNvPr>
            <p:cNvSpPr txBox="1"/>
            <p:nvPr/>
          </p:nvSpPr>
          <p:spPr>
            <a:xfrm>
              <a:off x="9591471" y="5638602"/>
              <a:ext cx="163886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Opportunities Loss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BBE03795-3996-114F-98B3-F3BF83918F72}"/>
                </a:ext>
              </a:extLst>
            </p:cNvPr>
            <p:cNvSpPr txBox="1"/>
            <p:nvPr/>
          </p:nvSpPr>
          <p:spPr>
            <a:xfrm>
              <a:off x="10017933" y="3412384"/>
              <a:ext cx="160832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Reputation Damage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C960BA12-D7C4-DA46-84DD-5ECD1CE38B73}"/>
                </a:ext>
              </a:extLst>
            </p:cNvPr>
            <p:cNvSpPr/>
            <p:nvPr/>
          </p:nvSpPr>
          <p:spPr>
            <a:xfrm>
              <a:off x="9681281" y="4575965"/>
              <a:ext cx="1000125" cy="1000125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sz="1000" dirty="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49E76DC-66CA-6C49-84B5-F69B568F4BD4}"/>
                </a:ext>
              </a:extLst>
            </p:cNvPr>
            <p:cNvSpPr/>
            <p:nvPr/>
          </p:nvSpPr>
          <p:spPr>
            <a:xfrm>
              <a:off x="6081101" y="2300423"/>
              <a:ext cx="1110651" cy="11104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sz="1000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75D17ED6-2E33-5E41-85C1-E372037A35B9}"/>
                </a:ext>
              </a:extLst>
            </p:cNvPr>
            <p:cNvSpPr/>
            <p:nvPr/>
          </p:nvSpPr>
          <p:spPr>
            <a:xfrm>
              <a:off x="10203126" y="2223505"/>
              <a:ext cx="1159310" cy="112636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sz="1000" dirty="0"/>
            </a:p>
          </p:txBody>
        </p:sp>
        <p:sp>
          <p:nvSpPr>
            <p:cNvPr id="69" name="Oval 68" descr="oval shape">
              <a:extLst>
                <a:ext uri="{FF2B5EF4-FFF2-40B4-BE49-F238E27FC236}">
                  <a16:creationId xmlns:a16="http://schemas.microsoft.com/office/drawing/2014/main" id="{B90FEDE1-ACC7-5847-B8C0-90B4D8BFAC61}"/>
                </a:ext>
              </a:extLst>
            </p:cNvPr>
            <p:cNvSpPr/>
            <p:nvPr/>
          </p:nvSpPr>
          <p:spPr>
            <a:xfrm>
              <a:off x="7960738" y="1915141"/>
              <a:ext cx="1630734" cy="1630734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F74BA11-D7D9-3148-9CCC-AEFDD6554B4F}"/>
                </a:ext>
              </a:extLst>
            </p:cNvPr>
            <p:cNvSpPr txBox="1"/>
            <p:nvPr/>
          </p:nvSpPr>
          <p:spPr>
            <a:xfrm>
              <a:off x="8135950" y="2218783"/>
              <a:ext cx="13268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Bankruptcy</a:t>
              </a:r>
            </a:p>
          </p:txBody>
        </p:sp>
        <p:cxnSp>
          <p:nvCxnSpPr>
            <p:cNvPr id="30" name="Straight Connector 29" descr="straight line">
              <a:extLst>
                <a:ext uri="{FF2B5EF4-FFF2-40B4-BE49-F238E27FC236}">
                  <a16:creationId xmlns:a16="http://schemas.microsoft.com/office/drawing/2014/main" id="{BEC97C4A-D38A-A44D-ADDA-6ADE17DA3AC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88401" y="2785215"/>
              <a:ext cx="768986" cy="88013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 descr="straight line">
              <a:extLst>
                <a:ext uri="{FF2B5EF4-FFF2-40B4-BE49-F238E27FC236}">
                  <a16:creationId xmlns:a16="http://schemas.microsoft.com/office/drawing/2014/main" id="{EA85C93B-C167-D647-BDAB-E7480B40F3E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42360" y="3349872"/>
              <a:ext cx="552624" cy="945903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A7858167-3A60-0645-97C4-85AC58C99FDF}"/>
                </a:ext>
              </a:extLst>
            </p:cNvPr>
            <p:cNvSpPr/>
            <p:nvPr/>
          </p:nvSpPr>
          <p:spPr>
            <a:xfrm>
              <a:off x="7081628" y="4258095"/>
              <a:ext cx="1000125" cy="1000125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sz="1000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801DA25-1103-B7C8-CB31-A509017503B2}"/>
                </a:ext>
              </a:extLst>
            </p:cNvPr>
            <p:cNvSpPr txBox="1"/>
            <p:nvPr/>
          </p:nvSpPr>
          <p:spPr>
            <a:xfrm>
              <a:off x="6145886" y="2546459"/>
              <a:ext cx="1088257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35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13" name="그래픽 12" descr="의사봉 단색으로 채워진">
            <a:extLst>
              <a:ext uri="{FF2B5EF4-FFF2-40B4-BE49-F238E27FC236}">
                <a16:creationId xmlns:a16="http://schemas.microsoft.com/office/drawing/2014/main" id="{5043DF1B-B6F8-B941-D632-B099A34EA3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32685" y="2379753"/>
            <a:ext cx="797648" cy="797648"/>
          </a:xfrm>
          <a:prstGeom prst="rect">
            <a:avLst/>
          </a:prstGeom>
        </p:spPr>
      </p:pic>
      <p:pic>
        <p:nvPicPr>
          <p:cNvPr id="20" name="그래픽 19" descr="하향 경향 그래프 단색으로 채워진">
            <a:extLst>
              <a:ext uri="{FF2B5EF4-FFF2-40B4-BE49-F238E27FC236}">
                <a16:creationId xmlns:a16="http://schemas.microsoft.com/office/drawing/2014/main" id="{98BC385F-BBA7-7250-BC6E-C3DB7F249C2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342184" y="2513803"/>
            <a:ext cx="914400" cy="914400"/>
          </a:xfrm>
          <a:prstGeom prst="rect">
            <a:avLst/>
          </a:prstGeom>
        </p:spPr>
      </p:pic>
      <p:pic>
        <p:nvPicPr>
          <p:cNvPr id="22" name="그래픽 21" descr="화폐 단색으로 채워진">
            <a:extLst>
              <a:ext uri="{FF2B5EF4-FFF2-40B4-BE49-F238E27FC236}">
                <a16:creationId xmlns:a16="http://schemas.microsoft.com/office/drawing/2014/main" id="{762BADE2-0235-9658-AC6E-DAEE9040AA6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351374" y="2530963"/>
            <a:ext cx="637692" cy="637692"/>
          </a:xfrm>
          <a:prstGeom prst="rect">
            <a:avLst/>
          </a:prstGeom>
        </p:spPr>
      </p:pic>
      <p:pic>
        <p:nvPicPr>
          <p:cNvPr id="26" name="그래픽 25" descr="도구 단색으로 채워진">
            <a:extLst>
              <a:ext uri="{FF2B5EF4-FFF2-40B4-BE49-F238E27FC236}">
                <a16:creationId xmlns:a16="http://schemas.microsoft.com/office/drawing/2014/main" id="{9C1318A8-46F8-14E5-BDBE-512C3875950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262924" y="4453653"/>
            <a:ext cx="637531" cy="637531"/>
          </a:xfrm>
          <a:prstGeom prst="rect">
            <a:avLst/>
          </a:prstGeom>
        </p:spPr>
      </p:pic>
      <p:pic>
        <p:nvPicPr>
          <p:cNvPr id="28" name="그래픽 27" descr="경고 단색으로 채워진">
            <a:extLst>
              <a:ext uri="{FF2B5EF4-FFF2-40B4-BE49-F238E27FC236}">
                <a16:creationId xmlns:a16="http://schemas.microsoft.com/office/drawing/2014/main" id="{A47994C1-3765-47F6-D402-BB0AFB5E861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921839" y="4766693"/>
            <a:ext cx="562574" cy="562574"/>
          </a:xfrm>
          <a:prstGeom prst="rect">
            <a:avLst/>
          </a:prstGeom>
        </p:spPr>
      </p:pic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58832BED-CB0A-F975-FCA0-7F7DBE4F4570}"/>
              </a:ext>
            </a:extLst>
          </p:cNvPr>
          <p:cNvSpPr txBox="1">
            <a:spLocks/>
          </p:cNvSpPr>
          <p:nvPr/>
        </p:nvSpPr>
        <p:spPr>
          <a:xfrm>
            <a:off x="444500" y="4057212"/>
            <a:ext cx="4975869" cy="18901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598" indent="-228598" algn="l" defTabSz="914391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93" indent="-228598" algn="l" defTabSz="91439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2989" indent="-228598" algn="l" defTabSz="91439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185" indent="-228598" algn="l" defTabSz="91439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380" indent="-228598" algn="l" defTabSz="91439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576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72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67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63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1200"/>
              </a:spcAft>
              <a:buFont typeface="Arial" panose="020B0604020202020204" pitchFamily="34" charset="0"/>
              <a:buNone/>
            </a:pP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Develop a Reliable Model 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That:</a:t>
            </a:r>
          </a:p>
          <a:p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Effectively Distinguish Between Companies At High Risk of Bankruptcy and Those That Are Not</a:t>
            </a:r>
          </a:p>
          <a:p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Minimize Costly Errors</a:t>
            </a:r>
          </a:p>
        </p:txBody>
      </p:sp>
    </p:spTree>
    <p:extLst>
      <p:ext uri="{BB962C8B-B14F-4D97-AF65-F5344CB8AC3E}">
        <p14:creationId xmlns:p14="http://schemas.microsoft.com/office/powerpoint/2010/main" val="1079432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itle 133">
            <a:extLst>
              <a:ext uri="{FF2B5EF4-FFF2-40B4-BE49-F238E27FC236}">
                <a16:creationId xmlns:a16="http://schemas.microsoft.com/office/drawing/2014/main" id="{2DEC2AB0-AD5D-23DE-B7FB-17CD20BB3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125" y="209550"/>
            <a:ext cx="9064625" cy="813753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+mj-lt"/>
              </a:rPr>
              <a:t>Overview </a:t>
            </a:r>
          </a:p>
        </p:txBody>
      </p:sp>
      <p:sp>
        <p:nvSpPr>
          <p:cNvPr id="135" name="Text Placeholder 134">
            <a:extLst>
              <a:ext uri="{FF2B5EF4-FFF2-40B4-BE49-F238E27FC236}">
                <a16:creationId xmlns:a16="http://schemas.microsoft.com/office/drawing/2014/main" id="{24F33FBC-ED8B-5877-6570-004051152FF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9125" y="1075691"/>
            <a:ext cx="9064625" cy="511175"/>
          </a:xfrm>
        </p:spPr>
        <p:txBody>
          <a:bodyPr/>
          <a:lstStyle/>
          <a:p>
            <a:r>
              <a:rPr lang="en-US" dirty="0"/>
              <a:t>At-a-glance</a:t>
            </a:r>
          </a:p>
        </p:txBody>
      </p:sp>
      <p:sp>
        <p:nvSpPr>
          <p:cNvPr id="136" name="Text Placeholder 135">
            <a:extLst>
              <a:ext uri="{FF2B5EF4-FFF2-40B4-BE49-F238E27FC236}">
                <a16:creationId xmlns:a16="http://schemas.microsoft.com/office/drawing/2014/main" id="{9DAC9834-0E75-E542-2370-0FDBC1CC556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73608" y="2556796"/>
            <a:ext cx="1996440" cy="381190"/>
          </a:xfrm>
        </p:spPr>
        <p:txBody>
          <a:bodyPr/>
          <a:lstStyle/>
          <a:p>
            <a:r>
              <a:rPr lang="en-US" sz="1800" dirty="0"/>
              <a:t>Data</a:t>
            </a:r>
          </a:p>
        </p:txBody>
      </p:sp>
      <p:sp>
        <p:nvSpPr>
          <p:cNvPr id="141" name="Text Placeholder 140">
            <a:extLst>
              <a:ext uri="{FF2B5EF4-FFF2-40B4-BE49-F238E27FC236}">
                <a16:creationId xmlns:a16="http://schemas.microsoft.com/office/drawing/2014/main" id="{3AB5C4FD-1C4E-72A5-479C-56B52402F1F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73608" y="3391012"/>
            <a:ext cx="1996440" cy="778652"/>
          </a:xfrm>
        </p:spPr>
        <p:txBody>
          <a:bodyPr/>
          <a:lstStyle/>
          <a:p>
            <a:r>
              <a:rPr lang="en-US" dirty="0"/>
              <a:t>Provide a summary of the dataset, including key features, class distribution, and any initial insights.</a:t>
            </a:r>
          </a:p>
        </p:txBody>
      </p:sp>
      <p:pic>
        <p:nvPicPr>
          <p:cNvPr id="90" name="Picture Placeholder 89" descr="3d Glasses outline">
            <a:extLst>
              <a:ext uri="{FF2B5EF4-FFF2-40B4-BE49-F238E27FC236}">
                <a16:creationId xmlns:a16="http://schemas.microsoft.com/office/drawing/2014/main" id="{A9898713-8A99-08D7-637C-53C4E2404ADF}"/>
              </a:ext>
            </a:extLst>
          </p:cNvPr>
          <p:cNvPicPr>
            <a:picLocks noGrp="1" noChangeAspect="1"/>
          </p:cNvPicPr>
          <p:nvPr>
            <p:ph type="pic" sz="quarter" idx="35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96796" y="4513453"/>
            <a:ext cx="457200" cy="457200"/>
          </a:xfrm>
        </p:spPr>
      </p:pic>
      <p:sp>
        <p:nvSpPr>
          <p:cNvPr id="137" name="Text Placeholder 136">
            <a:extLst>
              <a:ext uri="{FF2B5EF4-FFF2-40B4-BE49-F238E27FC236}">
                <a16:creationId xmlns:a16="http://schemas.microsoft.com/office/drawing/2014/main" id="{7574CEC2-3920-9E1F-1DC2-7551B8D2813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862072" y="2556796"/>
            <a:ext cx="1996440" cy="381190"/>
          </a:xfrm>
        </p:spPr>
        <p:txBody>
          <a:bodyPr/>
          <a:lstStyle/>
          <a:p>
            <a:r>
              <a:rPr lang="en-US" sz="1800" dirty="0"/>
              <a:t>EDA</a:t>
            </a:r>
          </a:p>
        </p:txBody>
      </p:sp>
      <p:sp>
        <p:nvSpPr>
          <p:cNvPr id="142" name="Text Placeholder 141">
            <a:extLst>
              <a:ext uri="{FF2B5EF4-FFF2-40B4-BE49-F238E27FC236}">
                <a16:creationId xmlns:a16="http://schemas.microsoft.com/office/drawing/2014/main" id="{C759D89D-5722-47C0-8606-D901DEFAA89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2862072" y="3391012"/>
            <a:ext cx="1996440" cy="778652"/>
          </a:xfrm>
        </p:spPr>
        <p:txBody>
          <a:bodyPr/>
          <a:lstStyle/>
          <a:p>
            <a:r>
              <a:rPr lang="en-US" dirty="0"/>
              <a:t>Analyze the data to uncover patterns, relationships, and anomalies, and visualize key trends</a:t>
            </a:r>
          </a:p>
        </p:txBody>
      </p:sp>
      <p:pic>
        <p:nvPicPr>
          <p:cNvPr id="119" name="Picture Placeholder 118" descr="Blueprint outline">
            <a:extLst>
              <a:ext uri="{FF2B5EF4-FFF2-40B4-BE49-F238E27FC236}">
                <a16:creationId xmlns:a16="http://schemas.microsoft.com/office/drawing/2014/main" id="{A934FCB9-7C01-1298-196C-DA9C13B08FAA}"/>
              </a:ext>
            </a:extLst>
          </p:cNvPr>
          <p:cNvPicPr>
            <a:picLocks noGrp="1" noChangeAspect="1"/>
          </p:cNvPicPr>
          <p:nvPr>
            <p:ph type="pic" sz="quarter" idx="36"/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4002024" y="4513453"/>
            <a:ext cx="457200" cy="457200"/>
          </a:xfrm>
        </p:spPr>
      </p:pic>
      <p:sp>
        <p:nvSpPr>
          <p:cNvPr id="138" name="Text Placeholder 137">
            <a:extLst>
              <a:ext uri="{FF2B5EF4-FFF2-40B4-BE49-F238E27FC236}">
                <a16:creationId xmlns:a16="http://schemas.microsoft.com/office/drawing/2014/main" id="{BEC632B1-B9E6-3EE9-91AC-C47F5219FE5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050536" y="2556796"/>
            <a:ext cx="1996440" cy="381190"/>
          </a:xfrm>
        </p:spPr>
        <p:txBody>
          <a:bodyPr/>
          <a:lstStyle/>
          <a:p>
            <a:r>
              <a:rPr lang="en-US" sz="1800" dirty="0"/>
              <a:t>Feature Engineering</a:t>
            </a:r>
          </a:p>
        </p:txBody>
      </p:sp>
      <p:sp>
        <p:nvSpPr>
          <p:cNvPr id="143" name="Text Placeholder 142">
            <a:extLst>
              <a:ext uri="{FF2B5EF4-FFF2-40B4-BE49-F238E27FC236}">
                <a16:creationId xmlns:a16="http://schemas.microsoft.com/office/drawing/2014/main" id="{CAC3E407-C96F-DE57-9910-64CBADB8436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050536" y="3391012"/>
            <a:ext cx="1996440" cy="778652"/>
          </a:xfrm>
        </p:spPr>
        <p:txBody>
          <a:bodyPr/>
          <a:lstStyle/>
          <a:p>
            <a:r>
              <a:rPr lang="en-US" dirty="0"/>
              <a:t>Create new features, handle outliers, and address multicollinearity to enhance model performance.</a:t>
            </a:r>
          </a:p>
        </p:txBody>
      </p:sp>
      <p:pic>
        <p:nvPicPr>
          <p:cNvPr id="120" name="Picture Placeholder 119" descr="Playbook outline">
            <a:extLst>
              <a:ext uri="{FF2B5EF4-FFF2-40B4-BE49-F238E27FC236}">
                <a16:creationId xmlns:a16="http://schemas.microsoft.com/office/drawing/2014/main" id="{AC7FDD67-FD6B-557E-102B-1F5EB87B3FD0}"/>
              </a:ext>
            </a:extLst>
          </p:cNvPr>
          <p:cNvPicPr>
            <a:picLocks noGrp="1" noChangeAspect="1"/>
          </p:cNvPicPr>
          <p:nvPr>
            <p:ph type="pic" sz="quarter" idx="37"/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6207252" y="4517172"/>
            <a:ext cx="457200" cy="457200"/>
          </a:xfrm>
        </p:spPr>
      </p:pic>
      <p:sp>
        <p:nvSpPr>
          <p:cNvPr id="139" name="Text Placeholder 138">
            <a:extLst>
              <a:ext uri="{FF2B5EF4-FFF2-40B4-BE49-F238E27FC236}">
                <a16:creationId xmlns:a16="http://schemas.microsoft.com/office/drawing/2014/main" id="{A1232BD9-9CC5-ECC6-760C-C0CE0122947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239000" y="2556796"/>
            <a:ext cx="1996440" cy="381190"/>
          </a:xfrm>
        </p:spPr>
        <p:txBody>
          <a:bodyPr/>
          <a:lstStyle/>
          <a:p>
            <a:r>
              <a:rPr lang="en-US" sz="1800" dirty="0"/>
              <a:t>Modeling</a:t>
            </a:r>
          </a:p>
        </p:txBody>
      </p:sp>
      <p:sp>
        <p:nvSpPr>
          <p:cNvPr id="144" name="Text Placeholder 143">
            <a:extLst>
              <a:ext uri="{FF2B5EF4-FFF2-40B4-BE49-F238E27FC236}">
                <a16:creationId xmlns:a16="http://schemas.microsoft.com/office/drawing/2014/main" id="{CEAEE197-84A9-7E49-AC95-96B3645EA8C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239000" y="3391012"/>
            <a:ext cx="1996440" cy="778652"/>
          </a:xfrm>
        </p:spPr>
        <p:txBody>
          <a:bodyPr/>
          <a:lstStyle/>
          <a:p>
            <a:r>
              <a:rPr lang="en-US" dirty="0"/>
              <a:t>Build and compare multiple machine learning models to predict bankruptcy, optimizing for the best performance.</a:t>
            </a:r>
          </a:p>
        </p:txBody>
      </p:sp>
      <p:pic>
        <p:nvPicPr>
          <p:cNvPr id="121" name="Picture Placeholder 120" descr="Continuous Improvement outline">
            <a:extLst>
              <a:ext uri="{FF2B5EF4-FFF2-40B4-BE49-F238E27FC236}">
                <a16:creationId xmlns:a16="http://schemas.microsoft.com/office/drawing/2014/main" id="{ECE2A6B8-4CDC-FC62-4720-88375F6083D2}"/>
              </a:ext>
            </a:extLst>
          </p:cNvPr>
          <p:cNvPicPr>
            <a:picLocks noGrp="1" noChangeAspect="1"/>
          </p:cNvPicPr>
          <p:nvPr>
            <p:ph type="pic" sz="quarter" idx="38"/>
          </p:nvPr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8412480" y="4517172"/>
            <a:ext cx="457200" cy="457200"/>
          </a:xfrm>
        </p:spPr>
      </p:pic>
      <p:sp>
        <p:nvSpPr>
          <p:cNvPr id="140" name="Text Placeholder 139">
            <a:extLst>
              <a:ext uri="{FF2B5EF4-FFF2-40B4-BE49-F238E27FC236}">
                <a16:creationId xmlns:a16="http://schemas.microsoft.com/office/drawing/2014/main" id="{F744DCC4-E9B7-1CE6-4798-D32E323FD0C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27464" y="2556796"/>
            <a:ext cx="1996440" cy="381190"/>
          </a:xfrm>
        </p:spPr>
        <p:txBody>
          <a:bodyPr/>
          <a:lstStyle/>
          <a:p>
            <a:r>
              <a:rPr lang="en-US" sz="1800" dirty="0"/>
              <a:t>Performance Evaluation</a:t>
            </a:r>
          </a:p>
        </p:txBody>
      </p:sp>
      <p:sp>
        <p:nvSpPr>
          <p:cNvPr id="145" name="Text Placeholder 144">
            <a:extLst>
              <a:ext uri="{FF2B5EF4-FFF2-40B4-BE49-F238E27FC236}">
                <a16:creationId xmlns:a16="http://schemas.microsoft.com/office/drawing/2014/main" id="{5C53A9E8-67CB-044F-12C9-8C444FBC5E3A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427464" y="3391012"/>
            <a:ext cx="1996440" cy="778652"/>
          </a:xfrm>
        </p:spPr>
        <p:txBody>
          <a:bodyPr/>
          <a:lstStyle/>
          <a:p>
            <a:r>
              <a:rPr lang="en-US" dirty="0"/>
              <a:t>Assess relevant model metrics to determine the most reliable prediction model.</a:t>
            </a:r>
          </a:p>
        </p:txBody>
      </p:sp>
      <p:pic>
        <p:nvPicPr>
          <p:cNvPr id="122" name="Picture Placeholder 121" descr="Door Open outline">
            <a:extLst>
              <a:ext uri="{FF2B5EF4-FFF2-40B4-BE49-F238E27FC236}">
                <a16:creationId xmlns:a16="http://schemas.microsoft.com/office/drawing/2014/main" id="{D03F848E-1594-8E4D-2369-DF382495F443}"/>
              </a:ext>
            </a:extLst>
          </p:cNvPr>
          <p:cNvPicPr>
            <a:picLocks noGrp="1" noChangeAspect="1"/>
          </p:cNvPicPr>
          <p:nvPr>
            <p:ph type="pic" sz="quarter" idx="39"/>
          </p:nvPr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>
          <a:xfrm>
            <a:off x="10599038" y="4513453"/>
            <a:ext cx="457200" cy="457200"/>
          </a:xfrm>
        </p:spPr>
      </p:pic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7178B4CA-AAA9-04D3-7DCC-9AF67D4B61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108909" y="1218565"/>
            <a:ext cx="7949491" cy="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F1045D3-7C71-8426-46EE-DF62A48ECB5D}"/>
              </a:ext>
            </a:extLst>
          </p:cNvPr>
          <p:cNvSpPr/>
          <p:nvPr/>
        </p:nvSpPr>
        <p:spPr>
          <a:xfrm>
            <a:off x="10058400" y="419100"/>
            <a:ext cx="1514475" cy="1400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198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3BD17-A7FE-4352-9D7A-10482C686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12137"/>
            <a:ext cx="9146972" cy="640080"/>
          </a:xfrm>
        </p:spPr>
        <p:txBody>
          <a:bodyPr/>
          <a:lstStyle/>
          <a:p>
            <a:r>
              <a:rPr lang="en-US" dirty="0"/>
              <a:t>Dataset Overview (1) Data Source</a:t>
            </a:r>
            <a:endParaRPr lang="en-US" b="1" dirty="0">
              <a:latin typeface="Segoe UI Semibold" panose="020B0502040204020203" pitchFamily="34" charset="0"/>
              <a:cs typeface="Segoe UI Semibold" panose="020B0502040204020203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9342765-DCB8-F46E-BC33-10AFE49E88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375" y="2303670"/>
            <a:ext cx="10058400" cy="3334121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B60EE635-246A-308A-C5E1-93D160108D0F}"/>
              </a:ext>
            </a:extLst>
          </p:cNvPr>
          <p:cNvSpPr txBox="1">
            <a:spLocks/>
          </p:cNvSpPr>
          <p:nvPr/>
        </p:nvSpPr>
        <p:spPr>
          <a:xfrm>
            <a:off x="444500" y="1313048"/>
            <a:ext cx="9146972" cy="64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39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Data Source: UCI Machine Learning Repository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947D6B1-F471-9612-6DE2-6B8526D76F08}"/>
              </a:ext>
            </a:extLst>
          </p:cNvPr>
          <p:cNvSpPr txBox="1">
            <a:spLocks/>
          </p:cNvSpPr>
          <p:nvPr/>
        </p:nvSpPr>
        <p:spPr>
          <a:xfrm>
            <a:off x="444500" y="5544952"/>
            <a:ext cx="9146972" cy="64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39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dirty="0">
                <a:solidFill>
                  <a:srgbClr val="404040"/>
                </a:solidFill>
                <a:latin typeface="Grandview" panose="020B0502040204020203" pitchFamily="34" charset="0"/>
                <a:ea typeface="바탕" panose="02030600000101010101" pitchFamily="18" charset="-127"/>
                <a:cs typeface="Times New Roman" panose="02020603050405020304" pitchFamily="18" charset="0"/>
              </a:rPr>
              <a:t>Data Source: </a:t>
            </a:r>
            <a:r>
              <a:rPr lang="en-US" sz="1200" dirty="0">
                <a:solidFill>
                  <a:srgbClr val="404040"/>
                </a:solidFill>
                <a:effectLst/>
                <a:latin typeface="Grandview" panose="020B0502040204020203" pitchFamily="34" charset="0"/>
                <a:ea typeface="바탕" panose="02030600000101010101" pitchFamily="18" charset="-127"/>
                <a:cs typeface="Times New Roman" panose="02020603050405020304" pitchFamily="18" charset="0"/>
              </a:rPr>
              <a:t>https://archive.ics.uci.edu/dataset/572/taiwanese+bankruptcy+prediction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567952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3BD17-A7FE-4352-9D7A-10482C686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12137"/>
            <a:ext cx="9146972" cy="640080"/>
          </a:xfrm>
        </p:spPr>
        <p:txBody>
          <a:bodyPr/>
          <a:lstStyle/>
          <a:p>
            <a:r>
              <a:rPr lang="en-US" dirty="0"/>
              <a:t>Dataset Overview (2) Binary Target Variable</a:t>
            </a:r>
            <a:endParaRPr lang="en-US" b="1" dirty="0">
              <a:latin typeface="Segoe UI Semibold" panose="020B0502040204020203" pitchFamily="34" charset="0"/>
              <a:cs typeface="Segoe UI Semibold" panose="020B0502040204020203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5FC173-9827-489A-A1B4-B574E0EDCCB5}"/>
              </a:ext>
            </a:extLst>
          </p:cNvPr>
          <p:cNvSpPr txBox="1"/>
          <p:nvPr/>
        </p:nvSpPr>
        <p:spPr>
          <a:xfrm>
            <a:off x="1077684" y="2273168"/>
            <a:ext cx="4563837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0" dirty="0">
                <a:solidFill>
                  <a:schemeClr val="accent1">
                    <a:lumMod val="40000"/>
                    <a:lumOff val="60000"/>
                  </a:schemeClr>
                </a:solidFill>
                <a:latin typeface="Bahnschrift" panose="020B0502040204020203" pitchFamily="34" charset="0"/>
              </a:rPr>
              <a:t>96.9</a:t>
            </a:r>
            <a:r>
              <a:rPr lang="en-US" sz="5000" dirty="0">
                <a:solidFill>
                  <a:schemeClr val="accent1">
                    <a:lumMod val="40000"/>
                    <a:lumOff val="60000"/>
                  </a:schemeClr>
                </a:solidFill>
                <a:latin typeface="Bahnschrift" panose="020B0502040204020203" pitchFamily="34" charset="0"/>
              </a:rPr>
              <a:t>%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149C933-894F-5E6B-0C0D-2B9DCA77C614}"/>
              </a:ext>
            </a:extLst>
          </p:cNvPr>
          <p:cNvSpPr txBox="1"/>
          <p:nvPr/>
        </p:nvSpPr>
        <p:spPr>
          <a:xfrm>
            <a:off x="7286212" y="3098529"/>
            <a:ext cx="245745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chemeClr val="accent2"/>
                </a:solidFill>
                <a:latin typeface="Bahnschrift" panose="020B0502040204020203" pitchFamily="34" charset="0"/>
              </a:rPr>
              <a:t>3.1</a:t>
            </a:r>
            <a:r>
              <a:rPr lang="en-US" sz="2500" b="1" dirty="0">
                <a:solidFill>
                  <a:schemeClr val="accent2"/>
                </a:solidFill>
                <a:latin typeface="Bahnschrift" panose="020B0502040204020203" pitchFamily="34" charset="0"/>
              </a:rPr>
              <a:t>%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8E07804C-7F0E-B0CB-2B37-A303F02A3D4F}"/>
              </a:ext>
            </a:extLst>
          </p:cNvPr>
          <p:cNvSpPr txBox="1">
            <a:spLocks/>
          </p:cNvSpPr>
          <p:nvPr/>
        </p:nvSpPr>
        <p:spPr>
          <a:xfrm>
            <a:off x="444500" y="1633088"/>
            <a:ext cx="9146972" cy="64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39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High Imbalance: </a:t>
            </a:r>
            <a:r>
              <a:rPr lang="en-US" sz="2400" dirty="0" err="1"/>
              <a:t>Bankrupcy</a:t>
            </a:r>
            <a:r>
              <a:rPr lang="en-US" sz="2400" dirty="0"/>
              <a:t> vs Non-Bankruptcy</a:t>
            </a:r>
            <a:endParaRPr lang="en-US" sz="2400" b="1" dirty="0">
              <a:latin typeface="Segoe UI Semibold" panose="020B0502040204020203" pitchFamily="34" charset="0"/>
              <a:cs typeface="Segoe UI Semibold" panose="020B0502040204020203" pitchFamily="34" charset="0"/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862A4186-3217-B04E-5A42-A92D900014DE}"/>
              </a:ext>
            </a:extLst>
          </p:cNvPr>
          <p:cNvSpPr txBox="1">
            <a:spLocks/>
          </p:cNvSpPr>
          <p:nvPr/>
        </p:nvSpPr>
        <p:spPr>
          <a:xfrm>
            <a:off x="1706915" y="4776107"/>
            <a:ext cx="3311071" cy="64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39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chemeClr val="accent1">
                    <a:lumMod val="40000"/>
                    <a:lumOff val="60000"/>
                  </a:schemeClr>
                </a:solidFill>
                <a:latin typeface="Bahnschrift" panose="020B0502040204020203" pitchFamily="34" charset="0"/>
              </a:rPr>
              <a:t>Non-Bankruptcy</a:t>
            </a:r>
            <a:endParaRPr lang="en-US" sz="2400" b="1" dirty="0">
              <a:solidFill>
                <a:schemeClr val="accent1">
                  <a:lumMod val="40000"/>
                  <a:lumOff val="60000"/>
                </a:schemeClr>
              </a:solidFill>
              <a:latin typeface="Bahnschrift" panose="020B0502040204020203" pitchFamily="34" charset="0"/>
              <a:cs typeface="Segoe UI Semibold" panose="020B0502040204020203" pitchFamily="34" charset="0"/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3A559770-1476-6866-EAB5-385BD637B734}"/>
              </a:ext>
            </a:extLst>
          </p:cNvPr>
          <p:cNvSpPr txBox="1">
            <a:spLocks/>
          </p:cNvSpPr>
          <p:nvPr/>
        </p:nvSpPr>
        <p:spPr>
          <a:xfrm>
            <a:off x="7286212" y="4673013"/>
            <a:ext cx="2787320" cy="64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39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500" dirty="0">
                <a:solidFill>
                  <a:schemeClr val="accent2"/>
                </a:solidFill>
                <a:latin typeface="Bahnschrift" panose="020B0502040204020203" pitchFamily="34" charset="0"/>
              </a:rPr>
              <a:t>Bankruptcy</a:t>
            </a:r>
            <a:endParaRPr lang="en-US" sz="1500" b="1" dirty="0">
              <a:solidFill>
                <a:schemeClr val="accent2"/>
              </a:solidFill>
              <a:latin typeface="Bahnschrift" panose="020B0502040204020203" pitchFamily="34" charset="0"/>
              <a:cs typeface="Segoe UI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62324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3BD17-A7FE-4352-9D7A-10482C686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12137"/>
            <a:ext cx="9146972" cy="640080"/>
          </a:xfrm>
        </p:spPr>
        <p:txBody>
          <a:bodyPr/>
          <a:lstStyle/>
          <a:p>
            <a:r>
              <a:rPr lang="en-US" dirty="0"/>
              <a:t>Dataset Overview (3) Features</a:t>
            </a:r>
            <a:endParaRPr lang="en-US" b="1" dirty="0">
              <a:latin typeface="Segoe UI Semibold" panose="020B0502040204020203" pitchFamily="34" charset="0"/>
              <a:cs typeface="Segoe UI Semibold" panose="020B0502040204020203" pitchFamily="34" charset="0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8E07804C-7F0E-B0CB-2B37-A303F02A3D4F}"/>
              </a:ext>
            </a:extLst>
          </p:cNvPr>
          <p:cNvSpPr txBox="1">
            <a:spLocks/>
          </p:cNvSpPr>
          <p:nvPr/>
        </p:nvSpPr>
        <p:spPr>
          <a:xfrm>
            <a:off x="444500" y="1319814"/>
            <a:ext cx="9146972" cy="64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39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93 Numerical Features and 2 Categorical Features</a:t>
            </a:r>
          </a:p>
        </p:txBody>
      </p:sp>
      <p:sp>
        <p:nvSpPr>
          <p:cNvPr id="50" name="Rounded Rectangle 162">
            <a:extLst>
              <a:ext uri="{FF2B5EF4-FFF2-40B4-BE49-F238E27FC236}">
                <a16:creationId xmlns:a16="http://schemas.microsoft.com/office/drawing/2014/main" id="{A9F9ECEE-FCF0-CD0A-421C-B737C0C9FBB3}"/>
              </a:ext>
            </a:extLst>
          </p:cNvPr>
          <p:cNvSpPr>
            <a:spLocks noChangeAspect="1"/>
          </p:cNvSpPr>
          <p:nvPr/>
        </p:nvSpPr>
        <p:spPr>
          <a:xfrm>
            <a:off x="3484124" y="3119577"/>
            <a:ext cx="2572287" cy="578397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Numerical</a:t>
            </a:r>
          </a:p>
          <a:p>
            <a:pPr algn="ctr"/>
            <a:r>
              <a:rPr lang="en-US" dirty="0"/>
              <a:t>(93)</a:t>
            </a:r>
          </a:p>
        </p:txBody>
      </p:sp>
      <p:sp>
        <p:nvSpPr>
          <p:cNvPr id="51" name="Rounded Rectangle 164">
            <a:extLst>
              <a:ext uri="{FF2B5EF4-FFF2-40B4-BE49-F238E27FC236}">
                <a16:creationId xmlns:a16="http://schemas.microsoft.com/office/drawing/2014/main" id="{B53017A2-669F-641E-DEBA-C69E8722F4E3}"/>
              </a:ext>
            </a:extLst>
          </p:cNvPr>
          <p:cNvSpPr>
            <a:spLocks noChangeAspect="1"/>
          </p:cNvSpPr>
          <p:nvPr/>
        </p:nvSpPr>
        <p:spPr>
          <a:xfrm>
            <a:off x="3493455" y="5131471"/>
            <a:ext cx="2572287" cy="578397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Categorical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(2)</a:t>
            </a:r>
          </a:p>
        </p:txBody>
      </p:sp>
      <p:sp>
        <p:nvSpPr>
          <p:cNvPr id="52" name="Rounded Rectangle 176">
            <a:extLst>
              <a:ext uri="{FF2B5EF4-FFF2-40B4-BE49-F238E27FC236}">
                <a16:creationId xmlns:a16="http://schemas.microsoft.com/office/drawing/2014/main" id="{077D21C5-AA59-EB54-5162-C9956F0437BD}"/>
              </a:ext>
            </a:extLst>
          </p:cNvPr>
          <p:cNvSpPr>
            <a:spLocks noChangeAspect="1"/>
          </p:cNvSpPr>
          <p:nvPr/>
        </p:nvSpPr>
        <p:spPr>
          <a:xfrm>
            <a:off x="707893" y="4049486"/>
            <a:ext cx="1839476" cy="665868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Features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(95)</a:t>
            </a:r>
          </a:p>
        </p:txBody>
      </p:sp>
      <p:cxnSp>
        <p:nvCxnSpPr>
          <p:cNvPr id="54" name="Straight Connector 30" descr="straight line">
            <a:extLst>
              <a:ext uri="{FF2B5EF4-FFF2-40B4-BE49-F238E27FC236}">
                <a16:creationId xmlns:a16="http://schemas.microsoft.com/office/drawing/2014/main" id="{32DDDB55-2BBA-D29E-9BB5-BB66D9F9BB5B}"/>
              </a:ext>
            </a:extLst>
          </p:cNvPr>
          <p:cNvCxnSpPr>
            <a:cxnSpLocks/>
            <a:stCxn id="50" idx="1"/>
          </p:cNvCxnSpPr>
          <p:nvPr/>
        </p:nvCxnSpPr>
        <p:spPr>
          <a:xfrm flipH="1">
            <a:off x="2547369" y="3408776"/>
            <a:ext cx="936755" cy="945902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30" descr="straight line">
            <a:extLst>
              <a:ext uri="{FF2B5EF4-FFF2-40B4-BE49-F238E27FC236}">
                <a16:creationId xmlns:a16="http://schemas.microsoft.com/office/drawing/2014/main" id="{D8C4393F-7F4E-C922-7D9E-35F5DA22B8AC}"/>
              </a:ext>
            </a:extLst>
          </p:cNvPr>
          <p:cNvCxnSpPr>
            <a:cxnSpLocks/>
            <a:stCxn id="51" idx="1"/>
          </p:cNvCxnSpPr>
          <p:nvPr/>
        </p:nvCxnSpPr>
        <p:spPr>
          <a:xfrm flipH="1" flipV="1">
            <a:off x="2547368" y="4351023"/>
            <a:ext cx="946087" cy="1069647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9" name="Rounded Rectangle 162">
            <a:extLst>
              <a:ext uri="{FF2B5EF4-FFF2-40B4-BE49-F238E27FC236}">
                <a16:creationId xmlns:a16="http://schemas.microsoft.com/office/drawing/2014/main" id="{B1594F10-678F-12D6-4133-080558FA291E}"/>
              </a:ext>
            </a:extLst>
          </p:cNvPr>
          <p:cNvSpPr>
            <a:spLocks noChangeAspect="1"/>
          </p:cNvSpPr>
          <p:nvPr/>
        </p:nvSpPr>
        <p:spPr>
          <a:xfrm>
            <a:off x="6647851" y="2090637"/>
            <a:ext cx="3606492" cy="268663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dirty="0"/>
          </a:p>
        </p:txBody>
      </p:sp>
      <p:sp>
        <p:nvSpPr>
          <p:cNvPr id="60" name="Text Placeholder 135">
            <a:extLst>
              <a:ext uri="{FF2B5EF4-FFF2-40B4-BE49-F238E27FC236}">
                <a16:creationId xmlns:a16="http://schemas.microsoft.com/office/drawing/2014/main" id="{548D8CD9-9653-1678-F018-24C023442047}"/>
              </a:ext>
            </a:extLst>
          </p:cNvPr>
          <p:cNvSpPr txBox="1">
            <a:spLocks/>
          </p:cNvSpPr>
          <p:nvPr/>
        </p:nvSpPr>
        <p:spPr>
          <a:xfrm>
            <a:off x="7100596" y="2355829"/>
            <a:ext cx="2416627" cy="381190"/>
          </a:xfrm>
          <a:prstGeom prst="rect">
            <a:avLst/>
          </a:prstGeom>
        </p:spPr>
        <p:txBody>
          <a:bodyPr/>
          <a:lstStyle>
            <a:lvl1pPr marL="228598" indent="-228598" algn="l" defTabSz="914391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93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89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85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80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76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72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67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63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Profitability</a:t>
            </a:r>
          </a:p>
          <a:p>
            <a:r>
              <a:rPr lang="en-US" sz="1800" dirty="0"/>
              <a:t>Liquidity</a:t>
            </a:r>
          </a:p>
          <a:p>
            <a:r>
              <a:rPr lang="en-US" sz="1800" dirty="0"/>
              <a:t>Solvency</a:t>
            </a:r>
          </a:p>
          <a:p>
            <a:r>
              <a:rPr lang="en-US" sz="1800" dirty="0"/>
              <a:t>Activity</a:t>
            </a:r>
          </a:p>
          <a:p>
            <a:r>
              <a:rPr lang="en-US" sz="1800" dirty="0"/>
              <a:t>Growth</a:t>
            </a:r>
          </a:p>
          <a:p>
            <a:r>
              <a:rPr lang="en-US" sz="1800" dirty="0"/>
              <a:t>Other</a:t>
            </a:r>
          </a:p>
        </p:txBody>
      </p:sp>
      <p:cxnSp>
        <p:nvCxnSpPr>
          <p:cNvPr id="61" name="Straight Connector 30" descr="straight line">
            <a:extLst>
              <a:ext uri="{FF2B5EF4-FFF2-40B4-BE49-F238E27FC236}">
                <a16:creationId xmlns:a16="http://schemas.microsoft.com/office/drawing/2014/main" id="{059455C0-2D32-24AC-46EF-0AFB6523F1D7}"/>
              </a:ext>
            </a:extLst>
          </p:cNvPr>
          <p:cNvCxnSpPr>
            <a:cxnSpLocks/>
          </p:cNvCxnSpPr>
          <p:nvPr/>
        </p:nvCxnSpPr>
        <p:spPr>
          <a:xfrm flipH="1" flipV="1">
            <a:off x="6045673" y="3412430"/>
            <a:ext cx="607054" cy="2575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3" name="Rounded Rectangle 162">
            <a:extLst>
              <a:ext uri="{FF2B5EF4-FFF2-40B4-BE49-F238E27FC236}">
                <a16:creationId xmlns:a16="http://schemas.microsoft.com/office/drawing/2014/main" id="{979EE8AD-F3CA-9424-9D8B-8E8EF9F8D94E}"/>
              </a:ext>
            </a:extLst>
          </p:cNvPr>
          <p:cNvSpPr>
            <a:spLocks noChangeAspect="1"/>
          </p:cNvSpPr>
          <p:nvPr/>
        </p:nvSpPr>
        <p:spPr>
          <a:xfrm>
            <a:off x="6647851" y="5033246"/>
            <a:ext cx="3606492" cy="86370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dirty="0"/>
          </a:p>
        </p:txBody>
      </p:sp>
      <p:sp>
        <p:nvSpPr>
          <p:cNvPr id="64" name="Text Placeholder 135">
            <a:extLst>
              <a:ext uri="{FF2B5EF4-FFF2-40B4-BE49-F238E27FC236}">
                <a16:creationId xmlns:a16="http://schemas.microsoft.com/office/drawing/2014/main" id="{7E0382DB-D24A-C9DF-B52B-41ABB29178EC}"/>
              </a:ext>
            </a:extLst>
          </p:cNvPr>
          <p:cNvSpPr txBox="1">
            <a:spLocks/>
          </p:cNvSpPr>
          <p:nvPr/>
        </p:nvSpPr>
        <p:spPr>
          <a:xfrm>
            <a:off x="7174844" y="5082199"/>
            <a:ext cx="3919253" cy="814747"/>
          </a:xfrm>
          <a:prstGeom prst="rect">
            <a:avLst/>
          </a:prstGeom>
        </p:spPr>
        <p:txBody>
          <a:bodyPr/>
          <a:lstStyle>
            <a:lvl1pPr marL="228598" indent="-228598" algn="l" defTabSz="914391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93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89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85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80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76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72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67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63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Net Income Flag</a:t>
            </a:r>
          </a:p>
          <a:p>
            <a:r>
              <a:rPr lang="en-US" sz="1800" dirty="0"/>
              <a:t>Liability-Assets Flag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200" b="0" i="0" dirty="0">
                <a:solidFill>
                  <a:srgbClr val="3C4043"/>
                </a:solidFill>
                <a:effectLst/>
                <a:highlight>
                  <a:srgbClr val="FFFFFF"/>
                </a:highlight>
                <a:latin typeface="Inter"/>
              </a:rPr>
              <a:t>       </a:t>
            </a:r>
            <a:endParaRPr lang="en-US" sz="1800" dirty="0"/>
          </a:p>
        </p:txBody>
      </p:sp>
      <p:cxnSp>
        <p:nvCxnSpPr>
          <p:cNvPr id="65" name="Straight Connector 30" descr="straight line">
            <a:extLst>
              <a:ext uri="{FF2B5EF4-FFF2-40B4-BE49-F238E27FC236}">
                <a16:creationId xmlns:a16="http://schemas.microsoft.com/office/drawing/2014/main" id="{E951FC69-EC00-A262-C8CE-BE5286A835B6}"/>
              </a:ext>
            </a:extLst>
          </p:cNvPr>
          <p:cNvCxnSpPr>
            <a:cxnSpLocks/>
          </p:cNvCxnSpPr>
          <p:nvPr/>
        </p:nvCxnSpPr>
        <p:spPr>
          <a:xfrm flipH="1" flipV="1">
            <a:off x="6045673" y="5430527"/>
            <a:ext cx="607054" cy="2575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78404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3BD17-A7FE-4352-9D7A-10482C686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12137"/>
            <a:ext cx="9146972" cy="640080"/>
          </a:xfrm>
        </p:spPr>
        <p:txBody>
          <a:bodyPr/>
          <a:lstStyle/>
          <a:p>
            <a:r>
              <a:rPr lang="en-US" b="1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Exploratory Data Analysis (1) Numerical Features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8E07804C-7F0E-B0CB-2B37-A303F02A3D4F}"/>
              </a:ext>
            </a:extLst>
          </p:cNvPr>
          <p:cNvSpPr txBox="1">
            <a:spLocks/>
          </p:cNvSpPr>
          <p:nvPr/>
        </p:nvSpPr>
        <p:spPr>
          <a:xfrm>
            <a:off x="444499" y="1179855"/>
            <a:ext cx="9361974" cy="64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39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Trade-off: Clean Distribution vs. Retaining Critical Information</a:t>
            </a:r>
            <a:endParaRPr lang="en-US" sz="2400" b="1" dirty="0">
              <a:latin typeface="Segoe UI Semibold" panose="020B0502040204020203" pitchFamily="34" charset="0"/>
              <a:cs typeface="Segoe UI Semibold" panose="020B0502040204020203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111C842-612D-506D-5645-BC853ED8AD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2932" y="2321955"/>
            <a:ext cx="4810294" cy="3946626"/>
          </a:xfrm>
          <a:prstGeom prst="rect">
            <a:avLst/>
          </a:prstGeom>
        </p:spPr>
      </p:pic>
      <p:sp>
        <p:nvSpPr>
          <p:cNvPr id="4" name="Text Placeholder 135">
            <a:extLst>
              <a:ext uri="{FF2B5EF4-FFF2-40B4-BE49-F238E27FC236}">
                <a16:creationId xmlns:a16="http://schemas.microsoft.com/office/drawing/2014/main" id="{8FAD7AE2-2D36-D2CB-EA40-4958471A01F2}"/>
              </a:ext>
            </a:extLst>
          </p:cNvPr>
          <p:cNvSpPr txBox="1">
            <a:spLocks/>
          </p:cNvSpPr>
          <p:nvPr/>
        </p:nvSpPr>
        <p:spPr>
          <a:xfrm>
            <a:off x="802432" y="1889295"/>
            <a:ext cx="3937519" cy="424693"/>
          </a:xfrm>
          <a:prstGeom prst="rect">
            <a:avLst/>
          </a:prstGeom>
        </p:spPr>
        <p:txBody>
          <a:bodyPr/>
          <a:lstStyle>
            <a:lvl1pPr marL="228598" indent="-228598" algn="l" defTabSz="914391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93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89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85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80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76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72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67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63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Skewed Distribution by Outliers</a:t>
            </a:r>
          </a:p>
        </p:txBody>
      </p:sp>
      <p:sp>
        <p:nvSpPr>
          <p:cNvPr id="5" name="Text Placeholder 135">
            <a:extLst>
              <a:ext uri="{FF2B5EF4-FFF2-40B4-BE49-F238E27FC236}">
                <a16:creationId xmlns:a16="http://schemas.microsoft.com/office/drawing/2014/main" id="{8AFB1B39-6FB4-72E4-F4A3-D65F2E1E1F62}"/>
              </a:ext>
            </a:extLst>
          </p:cNvPr>
          <p:cNvSpPr txBox="1">
            <a:spLocks/>
          </p:cNvSpPr>
          <p:nvPr/>
        </p:nvSpPr>
        <p:spPr>
          <a:xfrm>
            <a:off x="6223518" y="1889295"/>
            <a:ext cx="3937519" cy="424693"/>
          </a:xfrm>
          <a:prstGeom prst="rect">
            <a:avLst/>
          </a:prstGeom>
        </p:spPr>
        <p:txBody>
          <a:bodyPr/>
          <a:lstStyle>
            <a:lvl1pPr marL="228598" indent="-228598" algn="l" defTabSz="914391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93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89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85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80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76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72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67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63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High Proportion of Outliers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EBDF123-585F-138F-52E6-83EB6F549C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4823" y="2292645"/>
            <a:ext cx="1982470" cy="131381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8351B4A-920D-CFC3-00EC-FAF1EF926A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3485" y="3732828"/>
            <a:ext cx="1903483" cy="131445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89315A0-FFB1-A44E-5F25-CDB89162A7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74823" y="5047278"/>
            <a:ext cx="1922145" cy="1313815"/>
          </a:xfrm>
          <a:prstGeom prst="rect">
            <a:avLst/>
          </a:prstGeom>
        </p:spPr>
      </p:pic>
      <p:sp>
        <p:nvSpPr>
          <p:cNvPr id="9" name="Rounded Rectangle 165">
            <a:extLst>
              <a:ext uri="{FF2B5EF4-FFF2-40B4-BE49-F238E27FC236}">
                <a16:creationId xmlns:a16="http://schemas.microsoft.com/office/drawing/2014/main" id="{7FFC6B62-D60F-0D19-BAC8-DDAC68D7AC0D}"/>
              </a:ext>
            </a:extLst>
          </p:cNvPr>
          <p:cNvSpPr>
            <a:spLocks noChangeAspect="1"/>
          </p:cNvSpPr>
          <p:nvPr/>
        </p:nvSpPr>
        <p:spPr>
          <a:xfrm>
            <a:off x="728993" y="2726373"/>
            <a:ext cx="1333072" cy="42469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tx1"/>
                </a:solidFill>
              </a:rPr>
              <a:t>Original</a:t>
            </a:r>
          </a:p>
        </p:txBody>
      </p:sp>
      <p:sp>
        <p:nvSpPr>
          <p:cNvPr id="11" name="Rounded Rectangle 165">
            <a:extLst>
              <a:ext uri="{FF2B5EF4-FFF2-40B4-BE49-F238E27FC236}">
                <a16:creationId xmlns:a16="http://schemas.microsoft.com/office/drawing/2014/main" id="{F3216C1A-049F-85DC-2D8B-886A1E19D0EF}"/>
              </a:ext>
            </a:extLst>
          </p:cNvPr>
          <p:cNvSpPr>
            <a:spLocks noChangeAspect="1"/>
          </p:cNvSpPr>
          <p:nvPr/>
        </p:nvSpPr>
        <p:spPr>
          <a:xfrm>
            <a:off x="728993" y="4082921"/>
            <a:ext cx="1333072" cy="42469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tx1"/>
                </a:solidFill>
              </a:rPr>
              <a:t>Log Transformed</a:t>
            </a:r>
          </a:p>
        </p:txBody>
      </p:sp>
      <p:sp>
        <p:nvSpPr>
          <p:cNvPr id="13" name="Rounded Rectangle 165">
            <a:extLst>
              <a:ext uri="{FF2B5EF4-FFF2-40B4-BE49-F238E27FC236}">
                <a16:creationId xmlns:a16="http://schemas.microsoft.com/office/drawing/2014/main" id="{7FB1D133-CD4E-05E5-78BD-B5DBE647CE37}"/>
              </a:ext>
            </a:extLst>
          </p:cNvPr>
          <p:cNvSpPr>
            <a:spLocks noChangeAspect="1"/>
          </p:cNvSpPr>
          <p:nvPr/>
        </p:nvSpPr>
        <p:spPr>
          <a:xfrm>
            <a:off x="728993" y="5491838"/>
            <a:ext cx="1333072" cy="42469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tx1"/>
                </a:solidFill>
              </a:rPr>
              <a:t>Outlier Removed</a:t>
            </a:r>
          </a:p>
        </p:txBody>
      </p:sp>
      <p:sp>
        <p:nvSpPr>
          <p:cNvPr id="15" name="Text Placeholder 135">
            <a:extLst>
              <a:ext uri="{FF2B5EF4-FFF2-40B4-BE49-F238E27FC236}">
                <a16:creationId xmlns:a16="http://schemas.microsoft.com/office/drawing/2014/main" id="{DEB29BAD-6C91-DC23-8E39-E76389BF6A04}"/>
              </a:ext>
            </a:extLst>
          </p:cNvPr>
          <p:cNvSpPr txBox="1">
            <a:spLocks/>
          </p:cNvSpPr>
          <p:nvPr/>
        </p:nvSpPr>
        <p:spPr>
          <a:xfrm>
            <a:off x="5017986" y="3965360"/>
            <a:ext cx="587829" cy="424693"/>
          </a:xfrm>
          <a:prstGeom prst="rect">
            <a:avLst/>
          </a:prstGeom>
        </p:spPr>
        <p:txBody>
          <a:bodyPr/>
          <a:lstStyle>
            <a:lvl1pPr marL="228598" indent="-228598" algn="l" defTabSz="914391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93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89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85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80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76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72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67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63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VS</a:t>
            </a:r>
          </a:p>
        </p:txBody>
      </p:sp>
    </p:spTree>
    <p:extLst>
      <p:ext uri="{BB962C8B-B14F-4D97-AF65-F5344CB8AC3E}">
        <p14:creationId xmlns:p14="http://schemas.microsoft.com/office/powerpoint/2010/main" val="26323812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3BD17-A7FE-4352-9D7A-10482C686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12137"/>
            <a:ext cx="9146972" cy="640080"/>
          </a:xfrm>
        </p:spPr>
        <p:txBody>
          <a:bodyPr/>
          <a:lstStyle/>
          <a:p>
            <a:r>
              <a:rPr lang="en-US" b="1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Exploratory Data Analysis (2) Outliers 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8E07804C-7F0E-B0CB-2B37-A303F02A3D4F}"/>
              </a:ext>
            </a:extLst>
          </p:cNvPr>
          <p:cNvSpPr txBox="1">
            <a:spLocks/>
          </p:cNvSpPr>
          <p:nvPr/>
        </p:nvSpPr>
        <p:spPr>
          <a:xfrm>
            <a:off x="444500" y="1179855"/>
            <a:ext cx="5219182" cy="2067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39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sz="2400" b="1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Outliers Matter: 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How Rare Events Drive Predictions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09DC30F-AA31-0F13-75F7-646F2D784F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1988" y="1257300"/>
            <a:ext cx="5603875" cy="5257800"/>
          </a:xfrm>
          <a:prstGeom prst="rect">
            <a:avLst/>
          </a:prstGeom>
        </p:spPr>
      </p:pic>
      <p:sp>
        <p:nvSpPr>
          <p:cNvPr id="12" name="Text Placeholder 135">
            <a:extLst>
              <a:ext uri="{FF2B5EF4-FFF2-40B4-BE49-F238E27FC236}">
                <a16:creationId xmlns:a16="http://schemas.microsoft.com/office/drawing/2014/main" id="{9E71A2D9-BE28-AD92-567A-5A482A400B36}"/>
              </a:ext>
            </a:extLst>
          </p:cNvPr>
          <p:cNvSpPr txBox="1">
            <a:spLocks/>
          </p:cNvSpPr>
          <p:nvPr/>
        </p:nvSpPr>
        <p:spPr>
          <a:xfrm>
            <a:off x="531845" y="3162344"/>
            <a:ext cx="4329404" cy="1101746"/>
          </a:xfrm>
          <a:prstGeom prst="rect">
            <a:avLst/>
          </a:prstGeom>
        </p:spPr>
        <p:txBody>
          <a:bodyPr/>
          <a:lstStyle>
            <a:lvl1pPr marL="228598" indent="-228598" algn="l" defTabSz="914391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93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89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85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80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76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72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67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63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1800" dirty="0"/>
              <a:t>Critical Insights Hidden in Outliers: Essential for Predicting Extreme Events</a:t>
            </a:r>
          </a:p>
        </p:txBody>
      </p:sp>
    </p:spTree>
    <p:extLst>
      <p:ext uri="{BB962C8B-B14F-4D97-AF65-F5344CB8AC3E}">
        <p14:creationId xmlns:p14="http://schemas.microsoft.com/office/powerpoint/2010/main" val="4296315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3BD17-A7FE-4352-9D7A-10482C686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499" y="412137"/>
            <a:ext cx="10574953" cy="640080"/>
          </a:xfrm>
        </p:spPr>
        <p:txBody>
          <a:bodyPr>
            <a:normAutofit/>
          </a:bodyPr>
          <a:lstStyle/>
          <a:p>
            <a:r>
              <a:rPr lang="en-US" b="1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Exploratory Data Analysis (3) Relationship Between Features 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8E07804C-7F0E-B0CB-2B37-A303F02A3D4F}"/>
              </a:ext>
            </a:extLst>
          </p:cNvPr>
          <p:cNvSpPr txBox="1">
            <a:spLocks/>
          </p:cNvSpPr>
          <p:nvPr/>
        </p:nvSpPr>
        <p:spPr>
          <a:xfrm>
            <a:off x="444500" y="1505353"/>
            <a:ext cx="5219182" cy="872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39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sz="2400" b="1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Multicollinearity Alert</a:t>
            </a:r>
          </a:p>
        </p:txBody>
      </p:sp>
      <p:sp>
        <p:nvSpPr>
          <p:cNvPr id="12" name="Text Placeholder 135">
            <a:extLst>
              <a:ext uri="{FF2B5EF4-FFF2-40B4-BE49-F238E27FC236}">
                <a16:creationId xmlns:a16="http://schemas.microsoft.com/office/drawing/2014/main" id="{9E71A2D9-BE28-AD92-567A-5A482A400B36}"/>
              </a:ext>
            </a:extLst>
          </p:cNvPr>
          <p:cNvSpPr txBox="1">
            <a:spLocks/>
          </p:cNvSpPr>
          <p:nvPr/>
        </p:nvSpPr>
        <p:spPr>
          <a:xfrm>
            <a:off x="531845" y="2425959"/>
            <a:ext cx="4329404" cy="1003041"/>
          </a:xfrm>
          <a:prstGeom prst="rect">
            <a:avLst/>
          </a:prstGeom>
        </p:spPr>
        <p:txBody>
          <a:bodyPr/>
          <a:lstStyle>
            <a:lvl1pPr marL="228598" indent="-228598" algn="l" defTabSz="914391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93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89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85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80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76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72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67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63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1800" dirty="0"/>
              <a:t>131 Feature Pairs with High Correlation (&gt;0.7)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DC82381-4FC5-51F7-E90D-2DC6D0E2C1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8152" y="1147669"/>
            <a:ext cx="5943600" cy="5475293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AB7C1E31-3E27-516C-34CE-557A8E032A0C}"/>
              </a:ext>
            </a:extLst>
          </p:cNvPr>
          <p:cNvSpPr txBox="1">
            <a:spLocks/>
          </p:cNvSpPr>
          <p:nvPr/>
        </p:nvSpPr>
        <p:spPr>
          <a:xfrm>
            <a:off x="444500" y="3444069"/>
            <a:ext cx="5219182" cy="872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39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sz="2400" b="1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Tackling Multicollinearity</a:t>
            </a:r>
          </a:p>
        </p:txBody>
      </p:sp>
      <p:sp>
        <p:nvSpPr>
          <p:cNvPr id="5" name="Text Placeholder 135">
            <a:extLst>
              <a:ext uri="{FF2B5EF4-FFF2-40B4-BE49-F238E27FC236}">
                <a16:creationId xmlns:a16="http://schemas.microsoft.com/office/drawing/2014/main" id="{DCD0E5E5-EAE2-6204-50CA-BC1DDFA767DD}"/>
              </a:ext>
            </a:extLst>
          </p:cNvPr>
          <p:cNvSpPr txBox="1">
            <a:spLocks/>
          </p:cNvSpPr>
          <p:nvPr/>
        </p:nvSpPr>
        <p:spPr>
          <a:xfrm>
            <a:off x="531845" y="4364675"/>
            <a:ext cx="4329404" cy="1003041"/>
          </a:xfrm>
          <a:prstGeom prst="rect">
            <a:avLst/>
          </a:prstGeom>
        </p:spPr>
        <p:txBody>
          <a:bodyPr/>
          <a:lstStyle>
            <a:lvl1pPr marL="228598" indent="-228598" algn="l" defTabSz="914391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93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89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85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80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76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72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67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63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1800" dirty="0"/>
              <a:t>Applying Feature Selection or Dimensionality Reduction</a:t>
            </a:r>
          </a:p>
        </p:txBody>
      </p:sp>
    </p:spTree>
    <p:extLst>
      <p:ext uri="{BB962C8B-B14F-4D97-AF65-F5344CB8AC3E}">
        <p14:creationId xmlns:p14="http://schemas.microsoft.com/office/powerpoint/2010/main" val="7982575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Dyslexia 4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D24726"/>
      </a:accent2>
      <a:accent3>
        <a:srgbClr val="9B5AC8"/>
      </a:accent3>
      <a:accent4>
        <a:srgbClr val="F0A11F"/>
      </a:accent4>
      <a:accent5>
        <a:srgbClr val="CB5BA3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d map for Dyslexia_Win32_ss_v3.potx" id="{52B68AD9-87CD-4104-BE88-D09E115B5193}" vid="{32DE419F-2C9E-491B-9DE2-9CB15F0BBAC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6" ma:contentTypeDescription="Create a new document." ma:contentTypeScope="" ma:versionID="ac37c1753acd5e330d2062ccec26ea66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b340c7101c92c5120abd06486f94548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D8CC2A95-AB18-4E2B-BAAB-ED507F826E2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A1A6209-623F-4A40-A043-EF97F4DE517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478DEAE-E0CA-42BB-BA2E-F6A39AAEB4B0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Mind map</Template>
  <TotalTime>0</TotalTime>
  <Words>769</Words>
  <Application>Microsoft Office PowerPoint</Application>
  <PresentationFormat>와이드스크린</PresentationFormat>
  <Paragraphs>143</Paragraphs>
  <Slides>19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30" baseType="lpstr">
      <vt:lpstr>Inter</vt:lpstr>
      <vt:lpstr>Arial</vt:lpstr>
      <vt:lpstr>Bahnschrift</vt:lpstr>
      <vt:lpstr>Calibri</vt:lpstr>
      <vt:lpstr>Grandview</vt:lpstr>
      <vt:lpstr>Segoe UI</vt:lpstr>
      <vt:lpstr>Segoe UI Semibold</vt:lpstr>
      <vt:lpstr>Symbol</vt:lpstr>
      <vt:lpstr>Times New Roman</vt:lpstr>
      <vt:lpstr>Wingdings</vt:lpstr>
      <vt:lpstr>Office Theme</vt:lpstr>
      <vt:lpstr>Predicting Corporate Bankruptcy Using Financial Ratios</vt:lpstr>
      <vt:lpstr>Problem &amp; Goal</vt:lpstr>
      <vt:lpstr>Overview </vt:lpstr>
      <vt:lpstr>Dataset Overview (1) Data Source</vt:lpstr>
      <vt:lpstr>Dataset Overview (2) Binary Target Variable</vt:lpstr>
      <vt:lpstr>Dataset Overview (3) Features</vt:lpstr>
      <vt:lpstr>Exploratory Data Analysis (1) Numerical Features</vt:lpstr>
      <vt:lpstr>Exploratory Data Analysis (2) Outliers </vt:lpstr>
      <vt:lpstr>Exploratory Data Analysis (3) Relationship Between Features </vt:lpstr>
      <vt:lpstr>Exploratory Data Analysis (4) Numerical Features and Target Variable</vt:lpstr>
      <vt:lpstr>Feature Engineering: New Feature Generation</vt:lpstr>
      <vt:lpstr>Modeling (1): Balancing the Dataset</vt:lpstr>
      <vt:lpstr>Modeling (2): Feature Selection</vt:lpstr>
      <vt:lpstr>Modeling (2): Feature Selection</vt:lpstr>
      <vt:lpstr>Modeling (3): Setting-Up Evaluation Metrics</vt:lpstr>
      <vt:lpstr>Modeling (4): Model Building</vt:lpstr>
      <vt:lpstr>Modeling (5): Performance Evaluation</vt:lpstr>
      <vt:lpstr>Application of the Model</vt:lpstr>
      <vt:lpstr>Further Research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2023-05-01T17:37:37Z</dcterms:created>
  <dcterms:modified xsi:type="dcterms:W3CDTF">2024-12-29T09:35:22Z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