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9" r:id="rId3"/>
    <p:sldId id="284" r:id="rId4"/>
    <p:sldId id="286" r:id="rId5"/>
    <p:sldId id="285" r:id="rId6"/>
    <p:sldId id="287" r:id="rId7"/>
    <p:sldId id="288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1D7F-D7B0-B09C-323D-9FC0571C7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E6F54-15CD-170F-A7F5-CCAD5C77C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507BE-2477-F794-D518-BA17694F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D40B-0B25-44B7-8EF5-645698F24643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E6F1-E8E1-1E0D-F683-01EBEF9A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9ED95-5887-E090-CFD5-2FD3D88C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E3F-FF6C-4A2A-9E3C-283D08768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22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8F24-D09A-897C-810E-642F997A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15CA4-45EF-BCC0-CC26-18251BBD2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C9E07-BEFD-194C-6958-A622A441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D40B-0B25-44B7-8EF5-645698F24643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7AE01-B01E-5559-2540-B1D47596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10D1-35A9-7D2B-DDC2-C2772578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E3F-FF6C-4A2A-9E3C-283D08768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098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E184E-D665-8221-7FD9-FE07D3539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DC6B7-E297-A5CE-CAEC-EEFCBB564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0F890-0182-5BEF-364E-53F51460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D40B-0B25-44B7-8EF5-645698F24643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1F25-5B65-AAE6-3DBC-E92CBEDC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A310-34AE-30E8-6682-5CC3B8B0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E3F-FF6C-4A2A-9E3C-283D08768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28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2F7E-A04C-394B-23E3-F3374575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80B5E-18C5-7CBA-58AC-8D6B45E1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2EDD-3FD0-7640-92FD-D1E68B1A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D40B-0B25-44B7-8EF5-645698F24643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6895-71F1-E440-FEE1-005A9B02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9EC49-17F3-588E-7041-2887DCE9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E3F-FF6C-4A2A-9E3C-283D08768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746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C0D7-E64C-E511-1CAC-EC9F931D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8C419-481A-A80C-0C0C-80B12E883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EF063-6DD7-3DAA-5D8C-2811B753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D40B-0B25-44B7-8EF5-645698F24643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DD2D3-2F5B-477F-7A11-248C8F0A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6C8FA-628A-C3E6-CB56-B633D502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E3F-FF6C-4A2A-9E3C-283D08768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57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4819-B7D1-BCBF-8BFB-E6B43935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0E3A6-34CD-DD3E-FB63-778CAF900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B23D9-8D3F-8158-1F80-D84F89789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AE700-3B59-0974-563D-08ADA466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D40B-0B25-44B7-8EF5-645698F24643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DD881-9213-6B78-CA13-D1C178D3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9F47B-5F68-6093-0328-26A7769E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E3F-FF6C-4A2A-9E3C-283D08768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375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C865-10F7-98E6-C655-9F53723BF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27041-6129-1029-D5FF-0ADDE3BDE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858C9-565B-503C-04CC-29FEBB343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45BD8-D5EA-7688-F5F7-4E402D454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C3AA2-686F-E238-75D0-2580443C9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E741E-E7AA-363A-63A9-DBA98F08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D40B-0B25-44B7-8EF5-645698F24643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F254E-5861-5DA7-4223-1E8E4D1B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41F37-75A0-DE66-6AC8-09AB7F37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E3F-FF6C-4A2A-9E3C-283D08768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23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ED2D-2969-B884-A83D-B3F9B7B2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A1FE7-4743-8BD0-5132-1225C877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D40B-0B25-44B7-8EF5-645698F24643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64001-1BE1-1279-532D-DCEED079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22680-9851-E0F3-AAEC-452ED08A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E3F-FF6C-4A2A-9E3C-283D08768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204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04AFF-02A9-BD44-04B6-13DFC864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D40B-0B25-44B7-8EF5-645698F24643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93952-BE0C-0291-BE42-18D243D4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9A9A9-4469-1BFE-3CAB-D0DDBE90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E3F-FF6C-4A2A-9E3C-283D08768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732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B401-4C76-0B52-3C90-D66F139F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5872A-08E3-2CBE-59F8-C4FFDC12F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3380D-0981-9BA5-9197-30E84319D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0B9C7-442A-BF03-8BB5-13F4B8BA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D40B-0B25-44B7-8EF5-645698F24643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E5AA0-AD1B-CF81-5C2E-83B22F47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6BDD6-2519-0A56-4C08-FA98BC4A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E3F-FF6C-4A2A-9E3C-283D08768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50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457A-132B-DD50-8BEF-80F35DAE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C1058-E274-5781-2C44-9C026C9B7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F39F1-879C-73CA-3BAA-687CD3627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4F5A3-E9DC-E1F0-4D61-9A0E88EA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D40B-0B25-44B7-8EF5-645698F24643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FF292-773C-BE1B-FD1B-A30F158F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74B87-3F9E-9F65-ABEE-FFE71CF8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BE3F-FF6C-4A2A-9E3C-283D08768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81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31E51-22C0-A5ED-79C4-3FB6F80C9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C432C-0FE6-A7B8-596C-D5582BEA8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B5769-CE22-7E14-E981-3146BB527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D40B-0B25-44B7-8EF5-645698F24643}" type="datetimeFigureOut">
              <a:rPr lang="en-CA" smtClean="0"/>
              <a:t>2024-11-10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0F83-9CA1-37D5-9A05-45ED53EFF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6654-E5BB-469A-54E9-2743B6D9D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7BE3F-FF6C-4A2A-9E3C-283D08768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73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499BE-8E73-8056-2C93-0E5729760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9D8372-CFD1-1267-3E6C-BBCDDAA8F309}"/>
              </a:ext>
            </a:extLst>
          </p:cNvPr>
          <p:cNvSpPr/>
          <p:nvPr/>
        </p:nvSpPr>
        <p:spPr>
          <a:xfrm>
            <a:off x="-14881" y="0"/>
            <a:ext cx="12206881" cy="6873362"/>
          </a:xfrm>
          <a:prstGeom prst="rect">
            <a:avLst/>
          </a:prstGeom>
          <a:solidFill>
            <a:srgbClr val="1D34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93AC9B-B9D3-D190-D45F-7E4DC7A9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186" r="-7076"/>
          <a:stretch/>
        </p:blipFill>
        <p:spPr>
          <a:xfrm>
            <a:off x="-14882" y="2580151"/>
            <a:ext cx="13054693" cy="39270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2AAC07-7309-0CFC-047C-1AB4E84E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007" y="130215"/>
            <a:ext cx="1306286" cy="1306286"/>
          </a:xfrm>
          <a:prstGeom prst="ellipse">
            <a:avLst/>
          </a:prstGeom>
          <a:ln w="3175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E56980-E19D-1699-2311-5AD8C6C30F83}"/>
              </a:ext>
            </a:extLst>
          </p:cNvPr>
          <p:cNvSpPr txBox="1"/>
          <p:nvPr/>
        </p:nvSpPr>
        <p:spPr>
          <a:xfrm>
            <a:off x="-14882" y="653452"/>
            <a:ext cx="1215517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Low Code/ No Code Power Platform </a:t>
            </a:r>
          </a:p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Virtual Conference</a:t>
            </a:r>
          </a:p>
          <a:p>
            <a:pPr algn="ctr"/>
            <a:b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open sans" panose="020B0606030504020204" pitchFamily="34" charset="0"/>
              </a:rPr>
              <a:t>9</a:t>
            </a:r>
            <a:r>
              <a:rPr lang="en-US" sz="2000" b="1" i="0" baseline="3000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 -10</a:t>
            </a:r>
            <a:r>
              <a:rPr lang="en-US" sz="2000" b="1" i="0" baseline="3000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November 2024</a:t>
            </a:r>
          </a:p>
          <a:p>
            <a:pPr algn="ctr"/>
            <a:endParaRPr lang="en-US" sz="1600" b="1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3CB6FF-1889-74C1-5EF4-ACA44E30F526}"/>
              </a:ext>
            </a:extLst>
          </p:cNvPr>
          <p:cNvSpPr txBox="1"/>
          <p:nvPr/>
        </p:nvSpPr>
        <p:spPr>
          <a:xfrm>
            <a:off x="-14880" y="6534808"/>
            <a:ext cx="12206880" cy="338554"/>
          </a:xfrm>
          <a:prstGeom prst="rect">
            <a:avLst/>
          </a:prstGeom>
          <a:gradFill flip="none" rotWithShape="1">
            <a:gsLst>
              <a:gs pos="100000">
                <a:srgbClr val="002D4C">
                  <a:lumMod val="86000"/>
                  <a:lumOff val="14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200" b="1" i="0">
                <a:solidFill>
                  <a:schemeClr val="bg1"/>
                </a:solidFill>
                <a:effectLst/>
                <a:latin typeface="open sans" panose="020B0606030504020204" pitchFamily="34" charset="0"/>
              </a:defRPr>
            </a:lvl1pPr>
          </a:lstStyle>
          <a:p>
            <a:r>
              <a:rPr lang="en-CA" sz="1600" dirty="0"/>
              <a:t>Supported by Microsoft Community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D279C-389D-078C-F61F-C3539BFA787A}"/>
              </a:ext>
            </a:extLst>
          </p:cNvPr>
          <p:cNvSpPr txBox="1"/>
          <p:nvPr/>
        </p:nvSpPr>
        <p:spPr>
          <a:xfrm>
            <a:off x="0" y="4783504"/>
            <a:ext cx="12206882" cy="830997"/>
          </a:xfrm>
          <a:prstGeom prst="rect">
            <a:avLst/>
          </a:prstGeom>
          <a:solidFill>
            <a:srgbClr val="0020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Welcome</a:t>
            </a:r>
          </a:p>
        </p:txBody>
      </p:sp>
      <p:pic>
        <p:nvPicPr>
          <p:cNvPr id="6" name="Picture 2" descr="Power Platform - Northware | Microsoft Partner">
            <a:extLst>
              <a:ext uri="{FF2B5EF4-FFF2-40B4-BE49-F238E27FC236}">
                <a16:creationId xmlns:a16="http://schemas.microsoft.com/office/drawing/2014/main" id="{0FCAA469-49BC-973F-E9FD-AC6042F6F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0741" b="-7610"/>
          <a:stretch/>
        </p:blipFill>
        <p:spPr bwMode="auto">
          <a:xfrm>
            <a:off x="-101884" y="130215"/>
            <a:ext cx="2732308" cy="57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FEC5B-BBA1-70E2-A569-BB517AFC9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037" y="130215"/>
            <a:ext cx="469899" cy="469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C6C1A0-2E61-4FE7-D9D3-1E55A31B6E45}"/>
              </a:ext>
            </a:extLst>
          </p:cNvPr>
          <p:cNvSpPr txBox="1"/>
          <p:nvPr/>
        </p:nvSpPr>
        <p:spPr>
          <a:xfrm>
            <a:off x="2734244" y="51848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b="1" dirty="0">
                <a:solidFill>
                  <a:schemeClr val="accent2">
                    <a:lumMod val="75000"/>
                  </a:schemeClr>
                </a:solidFill>
              </a:rPr>
              <a:t>Copilot</a:t>
            </a:r>
            <a:endParaRPr lang="en-CA" sz="7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6CA42A-79E3-92FA-78A1-B55330E55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" y="4663470"/>
            <a:ext cx="1373795" cy="18160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F2990D6-5F78-2D2C-548E-CC9C4099C1AF}"/>
              </a:ext>
            </a:extLst>
          </p:cNvPr>
          <p:cNvSpPr/>
          <p:nvPr/>
        </p:nvSpPr>
        <p:spPr>
          <a:xfrm>
            <a:off x="71282" y="6090558"/>
            <a:ext cx="1296813" cy="3993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REGISTER</a:t>
            </a:r>
          </a:p>
        </p:txBody>
      </p: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D45AB86-D123-9CAB-3225-E598E2CD53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110" y="4543661"/>
            <a:ext cx="1435607" cy="19197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D914FEA-EBCF-E71F-EDD6-3A2EF1EC5102}"/>
              </a:ext>
            </a:extLst>
          </p:cNvPr>
          <p:cNvSpPr/>
          <p:nvPr/>
        </p:nvSpPr>
        <p:spPr>
          <a:xfrm>
            <a:off x="10784634" y="6044012"/>
            <a:ext cx="1234334" cy="3889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DONATE</a:t>
            </a:r>
          </a:p>
        </p:txBody>
      </p:sp>
    </p:spTree>
    <p:extLst>
      <p:ext uri="{BB962C8B-B14F-4D97-AF65-F5344CB8AC3E}">
        <p14:creationId xmlns:p14="http://schemas.microsoft.com/office/powerpoint/2010/main" val="293108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3DD01-6BCF-B0D8-B2B8-BEF140A97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1850CF-9FF3-DF4C-C205-4370259A1C5B}"/>
              </a:ext>
            </a:extLst>
          </p:cNvPr>
          <p:cNvSpPr/>
          <p:nvPr/>
        </p:nvSpPr>
        <p:spPr>
          <a:xfrm>
            <a:off x="-14881" y="0"/>
            <a:ext cx="6479689" cy="6819294"/>
          </a:xfrm>
          <a:prstGeom prst="rect">
            <a:avLst/>
          </a:prstGeom>
          <a:solidFill>
            <a:srgbClr val="1D34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3" name="Picture 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DEBB5731-4F03-6724-C89D-9D49EB80A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08" y="1460147"/>
            <a:ext cx="2583520" cy="345471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1750F60-0E4E-F9C0-30E5-2477067A5B87}"/>
              </a:ext>
            </a:extLst>
          </p:cNvPr>
          <p:cNvSpPr/>
          <p:nvPr/>
        </p:nvSpPr>
        <p:spPr>
          <a:xfrm>
            <a:off x="8257032" y="4156936"/>
            <a:ext cx="2203704" cy="7579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DONATE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F84662-1A5E-06EA-D76E-310C022CD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529" y="62697"/>
            <a:ext cx="750416" cy="750416"/>
          </a:xfrm>
          <a:prstGeom prst="ellipse">
            <a:avLst/>
          </a:prstGeom>
          <a:ln w="3175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AFDA8E-275B-6454-DA87-3DD19B39895D}"/>
              </a:ext>
            </a:extLst>
          </p:cNvPr>
          <p:cNvSpPr txBox="1"/>
          <p:nvPr/>
        </p:nvSpPr>
        <p:spPr>
          <a:xfrm>
            <a:off x="-14880" y="780555"/>
            <a:ext cx="6353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Low Code/ No Code Power Platform </a:t>
            </a:r>
          </a:p>
          <a:p>
            <a:pPr algn="ctr"/>
            <a:r>
              <a:rPr lang="en-US" sz="24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Virtual Conference 2024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FAD0F9-4AE7-9A39-E951-E5D0B4A6DF88}"/>
              </a:ext>
            </a:extLst>
          </p:cNvPr>
          <p:cNvSpPr txBox="1"/>
          <p:nvPr/>
        </p:nvSpPr>
        <p:spPr>
          <a:xfrm>
            <a:off x="-14880" y="6534808"/>
            <a:ext cx="6479688" cy="338554"/>
          </a:xfrm>
          <a:prstGeom prst="rect">
            <a:avLst/>
          </a:prstGeom>
          <a:gradFill flip="none" rotWithShape="1">
            <a:gsLst>
              <a:gs pos="100000">
                <a:srgbClr val="002D4C">
                  <a:lumMod val="86000"/>
                  <a:lumOff val="14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200" b="1" i="0">
                <a:solidFill>
                  <a:schemeClr val="bg1"/>
                </a:solidFill>
                <a:effectLst/>
                <a:latin typeface="open sans" panose="020B0606030504020204" pitchFamily="34" charset="0"/>
              </a:defRPr>
            </a:lvl1pPr>
          </a:lstStyle>
          <a:p>
            <a:r>
              <a:rPr lang="en-CA" sz="1600" dirty="0"/>
              <a:t>Supported by Microsoft Community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A3CCE-80C6-028E-7753-05D44E3C25D6}"/>
              </a:ext>
            </a:extLst>
          </p:cNvPr>
          <p:cNvSpPr txBox="1"/>
          <p:nvPr/>
        </p:nvSpPr>
        <p:spPr>
          <a:xfrm>
            <a:off x="1236954" y="5633098"/>
            <a:ext cx="382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Learning Together, Changing Lives</a:t>
            </a:r>
          </a:p>
        </p:txBody>
      </p:sp>
      <p:pic>
        <p:nvPicPr>
          <p:cNvPr id="6" name="Picture 2" descr="Power Platform - Northware | Microsoft Partner">
            <a:extLst>
              <a:ext uri="{FF2B5EF4-FFF2-40B4-BE49-F238E27FC236}">
                <a16:creationId xmlns:a16="http://schemas.microsoft.com/office/drawing/2014/main" id="{C6418538-6672-191F-A6AB-AAAC200E8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0741" b="-7610"/>
          <a:stretch/>
        </p:blipFill>
        <p:spPr bwMode="auto">
          <a:xfrm>
            <a:off x="-101884" y="130215"/>
            <a:ext cx="2732308" cy="57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6D22E-D583-F620-F206-F29D9C0C0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037" y="130215"/>
            <a:ext cx="469899" cy="469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AF56F9-B755-C5EA-DF0C-A16DDEB26599}"/>
              </a:ext>
            </a:extLst>
          </p:cNvPr>
          <p:cNvSpPr txBox="1"/>
          <p:nvPr/>
        </p:nvSpPr>
        <p:spPr>
          <a:xfrm>
            <a:off x="2734244" y="51848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b="1" dirty="0">
                <a:solidFill>
                  <a:schemeClr val="accent2">
                    <a:lumMod val="75000"/>
                  </a:schemeClr>
                </a:solidFill>
              </a:rPr>
              <a:t>Copilot</a:t>
            </a:r>
            <a:endParaRPr lang="en-CA" sz="7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53D62-E2C3-D6E9-1FCD-9753C56B4AE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906" t="1925" r="5602"/>
          <a:stretch/>
        </p:blipFill>
        <p:spPr>
          <a:xfrm>
            <a:off x="-14881" y="1688955"/>
            <a:ext cx="6479690" cy="3520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E13D1B-42A1-5342-BE7A-5F6274869DEA}"/>
              </a:ext>
            </a:extLst>
          </p:cNvPr>
          <p:cNvSpPr txBox="1"/>
          <p:nvPr/>
        </p:nvSpPr>
        <p:spPr>
          <a:xfrm>
            <a:off x="6496015" y="406478"/>
            <a:ext cx="5766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Donate for the future of children</a:t>
            </a:r>
          </a:p>
        </p:txBody>
      </p:sp>
    </p:spTree>
    <p:extLst>
      <p:ext uri="{BB962C8B-B14F-4D97-AF65-F5344CB8AC3E}">
        <p14:creationId xmlns:p14="http://schemas.microsoft.com/office/powerpoint/2010/main" val="95485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5B124-1333-66BC-249D-F77C7E250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129079-CCF6-6CDB-5947-43A864EF5BE0}"/>
              </a:ext>
            </a:extLst>
          </p:cNvPr>
          <p:cNvSpPr/>
          <p:nvPr/>
        </p:nvSpPr>
        <p:spPr>
          <a:xfrm>
            <a:off x="-14881" y="0"/>
            <a:ext cx="12206881" cy="6873362"/>
          </a:xfrm>
          <a:prstGeom prst="rect">
            <a:avLst/>
          </a:prstGeom>
          <a:solidFill>
            <a:srgbClr val="1D34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CE26CA-047C-3F09-7909-4C9F9EC1F7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43186" r="-7076"/>
          <a:stretch/>
        </p:blipFill>
        <p:spPr>
          <a:xfrm>
            <a:off x="-7441" y="1854351"/>
            <a:ext cx="13054693" cy="39270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46402F-4A9C-E0E0-864C-738CA038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007" y="130215"/>
            <a:ext cx="1306286" cy="1306286"/>
          </a:xfrm>
          <a:prstGeom prst="ellipse">
            <a:avLst/>
          </a:prstGeom>
          <a:ln w="3175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1CA37E-18EB-BF6B-770E-5F46EA2A5C2D}"/>
              </a:ext>
            </a:extLst>
          </p:cNvPr>
          <p:cNvSpPr txBox="1"/>
          <p:nvPr/>
        </p:nvSpPr>
        <p:spPr>
          <a:xfrm>
            <a:off x="-14882" y="653452"/>
            <a:ext cx="1215517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Low Code/ No Code Power Platform </a:t>
            </a:r>
          </a:p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Virtual Conference 2024</a:t>
            </a:r>
          </a:p>
          <a:p>
            <a:pPr algn="ctr"/>
            <a:endParaRPr lang="en-US" sz="1600" b="1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E557DF-0FE1-9B79-3EB2-6ECFA1E03477}"/>
              </a:ext>
            </a:extLst>
          </p:cNvPr>
          <p:cNvSpPr txBox="1"/>
          <p:nvPr/>
        </p:nvSpPr>
        <p:spPr>
          <a:xfrm>
            <a:off x="-14880" y="6534808"/>
            <a:ext cx="12206880" cy="338554"/>
          </a:xfrm>
          <a:prstGeom prst="rect">
            <a:avLst/>
          </a:prstGeom>
          <a:gradFill flip="none" rotWithShape="1">
            <a:gsLst>
              <a:gs pos="100000">
                <a:srgbClr val="002D4C">
                  <a:lumMod val="86000"/>
                  <a:lumOff val="14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200" b="1" i="0">
                <a:solidFill>
                  <a:schemeClr val="bg1"/>
                </a:solidFill>
                <a:effectLst/>
                <a:latin typeface="open sans" panose="020B0606030504020204" pitchFamily="34" charset="0"/>
              </a:defRPr>
            </a:lvl1pPr>
          </a:lstStyle>
          <a:p>
            <a:r>
              <a:rPr lang="en-CA" sz="1600" dirty="0"/>
              <a:t>Supported by Microsoft Community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AC238-178F-C2DF-D41E-227F68718019}"/>
              </a:ext>
            </a:extLst>
          </p:cNvPr>
          <p:cNvSpPr txBox="1"/>
          <p:nvPr/>
        </p:nvSpPr>
        <p:spPr>
          <a:xfrm>
            <a:off x="0" y="5611478"/>
            <a:ext cx="12206882" cy="923330"/>
          </a:xfrm>
          <a:prstGeom prst="rect">
            <a:avLst/>
          </a:prstGeom>
          <a:solidFill>
            <a:srgbClr val="0020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Global Sponsor</a:t>
            </a:r>
          </a:p>
        </p:txBody>
      </p:sp>
      <p:pic>
        <p:nvPicPr>
          <p:cNvPr id="6" name="Picture 2" descr="Power Platform - Northware | Microsoft Partner">
            <a:extLst>
              <a:ext uri="{FF2B5EF4-FFF2-40B4-BE49-F238E27FC236}">
                <a16:creationId xmlns:a16="http://schemas.microsoft.com/office/drawing/2014/main" id="{ECF32C26-6F91-3F61-FE71-449515EB0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0741" b="-7610"/>
          <a:stretch/>
        </p:blipFill>
        <p:spPr bwMode="auto">
          <a:xfrm>
            <a:off x="-101884" y="130215"/>
            <a:ext cx="2732308" cy="57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7A94D-2D1F-87C2-E4A9-314967B76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037" y="130215"/>
            <a:ext cx="469899" cy="469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386F92-0713-2F3C-9CDB-5444C65C31C0}"/>
              </a:ext>
            </a:extLst>
          </p:cNvPr>
          <p:cNvSpPr txBox="1"/>
          <p:nvPr/>
        </p:nvSpPr>
        <p:spPr>
          <a:xfrm>
            <a:off x="2734244" y="51848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b="1" dirty="0">
                <a:solidFill>
                  <a:schemeClr val="accent2">
                    <a:lumMod val="75000"/>
                  </a:schemeClr>
                </a:solidFill>
              </a:rPr>
              <a:t>Copilot</a:t>
            </a:r>
            <a:endParaRPr lang="en-CA" sz="7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6" descr="Image preview">
            <a:extLst>
              <a:ext uri="{FF2B5EF4-FFF2-40B4-BE49-F238E27FC236}">
                <a16:creationId xmlns:a16="http://schemas.microsoft.com/office/drawing/2014/main" id="{4FE063D0-C8B7-2015-D98B-367770B54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950" y="3509685"/>
            <a:ext cx="5204100" cy="15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77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6157C-8693-BD9E-0EA3-806E0F949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E1061C-B9E1-C998-4C5F-DD9195329144}"/>
              </a:ext>
            </a:extLst>
          </p:cNvPr>
          <p:cNvSpPr/>
          <p:nvPr/>
        </p:nvSpPr>
        <p:spPr>
          <a:xfrm>
            <a:off x="-14881" y="0"/>
            <a:ext cx="12206881" cy="6873362"/>
          </a:xfrm>
          <a:prstGeom prst="rect">
            <a:avLst/>
          </a:prstGeom>
          <a:solidFill>
            <a:srgbClr val="1D34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466079-B152-9387-762D-A86C91381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29" y="130215"/>
            <a:ext cx="732064" cy="732064"/>
          </a:xfrm>
          <a:prstGeom prst="ellipse">
            <a:avLst/>
          </a:prstGeom>
          <a:ln w="3175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2" descr="Power Platform - Northware | Microsoft Partner">
            <a:extLst>
              <a:ext uri="{FF2B5EF4-FFF2-40B4-BE49-F238E27FC236}">
                <a16:creationId xmlns:a16="http://schemas.microsoft.com/office/drawing/2014/main" id="{9C296659-146A-822F-DDD5-F6E8CBD44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0741" b="-7610"/>
          <a:stretch/>
        </p:blipFill>
        <p:spPr bwMode="auto">
          <a:xfrm>
            <a:off x="-101884" y="130215"/>
            <a:ext cx="2732308" cy="57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50C0AF-664C-4B29-C9FB-93EB7125A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037" y="130215"/>
            <a:ext cx="469899" cy="469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111A4F-CCC5-B7F3-758D-01085CDC7338}"/>
              </a:ext>
            </a:extLst>
          </p:cNvPr>
          <p:cNvSpPr txBox="1"/>
          <p:nvPr/>
        </p:nvSpPr>
        <p:spPr>
          <a:xfrm>
            <a:off x="2734244" y="51848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b="1" dirty="0">
                <a:solidFill>
                  <a:schemeClr val="accent2">
                    <a:lumMod val="75000"/>
                  </a:schemeClr>
                </a:solidFill>
              </a:rPr>
              <a:t>Copilot</a:t>
            </a:r>
            <a:endParaRPr lang="en-CA" sz="7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2CCB0-EC8F-B746-1621-F82FDF73E17C}"/>
              </a:ext>
            </a:extLst>
          </p:cNvPr>
          <p:cNvSpPr txBox="1"/>
          <p:nvPr/>
        </p:nvSpPr>
        <p:spPr>
          <a:xfrm>
            <a:off x="1262743" y="2368934"/>
            <a:ext cx="93399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Mastering DAX Query View – Power BI Companion</a:t>
            </a:r>
            <a:endParaRPr lang="en-US" sz="2400" b="1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2CBCF-9949-5284-6B64-8E5F5F90A2AF}"/>
              </a:ext>
            </a:extLst>
          </p:cNvPr>
          <p:cNvSpPr txBox="1"/>
          <p:nvPr/>
        </p:nvSpPr>
        <p:spPr>
          <a:xfrm>
            <a:off x="2006416" y="4043935"/>
            <a:ext cx="7852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Hariharan Rajendran</a:t>
            </a:r>
          </a:p>
        </p:txBody>
      </p:sp>
    </p:spTree>
    <p:extLst>
      <p:ext uri="{BB962C8B-B14F-4D97-AF65-F5344CB8AC3E}">
        <p14:creationId xmlns:p14="http://schemas.microsoft.com/office/powerpoint/2010/main" val="285657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2F226-E301-418A-0E02-BE44DDD9A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E4C0F6-07BC-B581-E4B1-F0F9B28EC081}"/>
              </a:ext>
            </a:extLst>
          </p:cNvPr>
          <p:cNvSpPr/>
          <p:nvPr/>
        </p:nvSpPr>
        <p:spPr>
          <a:xfrm>
            <a:off x="-14881" y="0"/>
            <a:ext cx="12206881" cy="6873362"/>
          </a:xfrm>
          <a:prstGeom prst="rect">
            <a:avLst/>
          </a:prstGeom>
          <a:solidFill>
            <a:srgbClr val="1D34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3B617C-A60A-5C62-F780-52117DB8C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007" y="130215"/>
            <a:ext cx="1306286" cy="1306286"/>
          </a:xfrm>
          <a:prstGeom prst="ellipse">
            <a:avLst/>
          </a:prstGeom>
          <a:ln w="3175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B22988-92EB-CCEF-50C6-F222C909698C}"/>
              </a:ext>
            </a:extLst>
          </p:cNvPr>
          <p:cNvSpPr txBox="1"/>
          <p:nvPr/>
        </p:nvSpPr>
        <p:spPr>
          <a:xfrm>
            <a:off x="-14882" y="653452"/>
            <a:ext cx="1215517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Low Code/ No Code Power Platform </a:t>
            </a:r>
          </a:p>
          <a:p>
            <a:pPr algn="ctr"/>
            <a:r>
              <a:rPr lang="en-US" sz="36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Virtual Conference 2024</a:t>
            </a:r>
          </a:p>
          <a:p>
            <a:pPr algn="ctr"/>
            <a:endParaRPr lang="en-US" sz="1600" b="1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111E3-288E-3198-316E-053F6360E29D}"/>
              </a:ext>
            </a:extLst>
          </p:cNvPr>
          <p:cNvSpPr txBox="1"/>
          <p:nvPr/>
        </p:nvSpPr>
        <p:spPr>
          <a:xfrm>
            <a:off x="-14880" y="6534808"/>
            <a:ext cx="12206880" cy="338554"/>
          </a:xfrm>
          <a:prstGeom prst="rect">
            <a:avLst/>
          </a:prstGeom>
          <a:gradFill flip="none" rotWithShape="1">
            <a:gsLst>
              <a:gs pos="100000">
                <a:srgbClr val="002D4C">
                  <a:lumMod val="86000"/>
                  <a:lumOff val="14000"/>
                </a:srgb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200" b="1" i="0">
                <a:solidFill>
                  <a:schemeClr val="bg1"/>
                </a:solidFill>
                <a:effectLst/>
                <a:latin typeface="open sans" panose="020B0606030504020204" pitchFamily="34" charset="0"/>
              </a:defRPr>
            </a:lvl1pPr>
          </a:lstStyle>
          <a:p>
            <a:r>
              <a:rPr lang="en-CA" sz="1600" dirty="0"/>
              <a:t>Supported by Microsoft Community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37A5E-33D1-380C-DBE2-3B9B91C34C70}"/>
              </a:ext>
            </a:extLst>
          </p:cNvPr>
          <p:cNvSpPr txBox="1"/>
          <p:nvPr/>
        </p:nvSpPr>
        <p:spPr>
          <a:xfrm>
            <a:off x="-7441" y="1995456"/>
            <a:ext cx="12206882" cy="523220"/>
          </a:xfrm>
          <a:prstGeom prst="rect">
            <a:avLst/>
          </a:prstGeom>
          <a:solidFill>
            <a:srgbClr val="0020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Community Sponsor</a:t>
            </a:r>
          </a:p>
        </p:txBody>
      </p:sp>
      <p:pic>
        <p:nvPicPr>
          <p:cNvPr id="6" name="Picture 2" descr="Power Platform - Northware | Microsoft Partner">
            <a:extLst>
              <a:ext uri="{FF2B5EF4-FFF2-40B4-BE49-F238E27FC236}">
                <a16:creationId xmlns:a16="http://schemas.microsoft.com/office/drawing/2014/main" id="{E787C0A5-7423-3D25-13EE-90B5955E8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0741" b="-7610"/>
          <a:stretch/>
        </p:blipFill>
        <p:spPr bwMode="auto">
          <a:xfrm>
            <a:off x="-101884" y="130215"/>
            <a:ext cx="2732308" cy="57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9563ED-40B7-C755-A111-628D5D09F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037" y="130215"/>
            <a:ext cx="469899" cy="469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0A1ACA-B0CC-44B9-7114-09614DDADA50}"/>
              </a:ext>
            </a:extLst>
          </p:cNvPr>
          <p:cNvSpPr txBox="1"/>
          <p:nvPr/>
        </p:nvSpPr>
        <p:spPr>
          <a:xfrm>
            <a:off x="2734244" y="51848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b="1" dirty="0">
                <a:solidFill>
                  <a:schemeClr val="accent2">
                    <a:lumMod val="75000"/>
                  </a:schemeClr>
                </a:solidFill>
              </a:rPr>
              <a:t>Copilot</a:t>
            </a:r>
            <a:endParaRPr lang="en-CA" sz="7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8" name="Picture 4" descr="Dynamics User Group - Dynamics User Group">
            <a:extLst>
              <a:ext uri="{FF2B5EF4-FFF2-40B4-BE49-F238E27FC236}">
                <a16:creationId xmlns:a16="http://schemas.microsoft.com/office/drawing/2014/main" id="{3ED3B7F0-1A7D-86D5-C999-03F7F257B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44" y="2851903"/>
            <a:ext cx="3095240" cy="110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Tech Platform">
            <a:extLst>
              <a:ext uri="{FF2B5EF4-FFF2-40B4-BE49-F238E27FC236}">
                <a16:creationId xmlns:a16="http://schemas.microsoft.com/office/drawing/2014/main" id="{6B2B88F9-FC81-6497-8A10-EF1802473E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39929" r="15111" b="40807"/>
          <a:stretch/>
        </p:blipFill>
        <p:spPr bwMode="auto">
          <a:xfrm>
            <a:off x="6279121" y="2851902"/>
            <a:ext cx="3095240" cy="110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ir">
            <a:extLst>
              <a:ext uri="{FF2B5EF4-FFF2-40B4-BE49-F238E27FC236}">
                <a16:creationId xmlns:a16="http://schemas.microsoft.com/office/drawing/2014/main" id="{341D2030-0C4D-3E62-82BD-790FC9691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67" y="5194978"/>
            <a:ext cx="2208733" cy="108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i-State Office 365 User Group">
            <a:extLst>
              <a:ext uri="{FF2B5EF4-FFF2-40B4-BE49-F238E27FC236}">
                <a16:creationId xmlns:a16="http://schemas.microsoft.com/office/drawing/2014/main" id="{BDBBAA14-5511-7EA6-1BC9-B660A6B90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948" y="5150362"/>
            <a:ext cx="2208733" cy="120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rth Toronto Cloud and DevOps User Group">
            <a:extLst>
              <a:ext uri="{FF2B5EF4-FFF2-40B4-BE49-F238E27FC236}">
                <a16:creationId xmlns:a16="http://schemas.microsoft.com/office/drawing/2014/main" id="{4A7E53FC-0545-DFFB-C5DF-5A4A4286D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29" y="5153280"/>
            <a:ext cx="2208733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oronto Fabric &amp; Power BI User Group">
            <a:extLst>
              <a:ext uri="{FF2B5EF4-FFF2-40B4-BE49-F238E27FC236}">
                <a16:creationId xmlns:a16="http://schemas.microsoft.com/office/drawing/2014/main" id="{3538772E-45A6-32E3-7542-9690D862A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510" y="5152396"/>
            <a:ext cx="2208732" cy="114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4D30B6-B676-9736-58F8-251F2120A6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09122" y="4794386"/>
            <a:ext cx="1917994" cy="19179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D3A9CE-28FE-A671-62B8-C7AC10E29729}"/>
              </a:ext>
            </a:extLst>
          </p:cNvPr>
          <p:cNvSpPr txBox="1"/>
          <p:nvPr/>
        </p:nvSpPr>
        <p:spPr>
          <a:xfrm>
            <a:off x="-14882" y="4290248"/>
            <a:ext cx="12206882" cy="523220"/>
          </a:xfrm>
          <a:prstGeom prst="rect">
            <a:avLst/>
          </a:prstGeom>
          <a:solidFill>
            <a:srgbClr val="00204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Community Supporter</a:t>
            </a:r>
          </a:p>
        </p:txBody>
      </p:sp>
    </p:spTree>
    <p:extLst>
      <p:ext uri="{BB962C8B-B14F-4D97-AF65-F5344CB8AC3E}">
        <p14:creationId xmlns:p14="http://schemas.microsoft.com/office/powerpoint/2010/main" val="85951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43719-BB41-ECE1-92C7-EAF0797D1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7D4935-900C-2C6D-5046-826693B73507}"/>
              </a:ext>
            </a:extLst>
          </p:cNvPr>
          <p:cNvSpPr/>
          <p:nvPr/>
        </p:nvSpPr>
        <p:spPr>
          <a:xfrm>
            <a:off x="-14881" y="0"/>
            <a:ext cx="12206881" cy="6873362"/>
          </a:xfrm>
          <a:prstGeom prst="rect">
            <a:avLst/>
          </a:prstGeom>
          <a:solidFill>
            <a:srgbClr val="1D34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266DE3E-9454-D881-92D4-9CF04ECB7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29" y="130215"/>
            <a:ext cx="732064" cy="732064"/>
          </a:xfrm>
          <a:prstGeom prst="ellipse">
            <a:avLst/>
          </a:prstGeom>
          <a:ln w="3175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2" descr="Power Platform - Northware | Microsoft Partner">
            <a:extLst>
              <a:ext uri="{FF2B5EF4-FFF2-40B4-BE49-F238E27FC236}">
                <a16:creationId xmlns:a16="http://schemas.microsoft.com/office/drawing/2014/main" id="{CD990C6E-4E2A-D7C8-9FD3-96B5F43CF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0741" b="-7610"/>
          <a:stretch/>
        </p:blipFill>
        <p:spPr bwMode="auto">
          <a:xfrm>
            <a:off x="-101884" y="130215"/>
            <a:ext cx="2732308" cy="57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42807-CFD6-2F4C-41AC-6EACB6F32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037" y="130215"/>
            <a:ext cx="469899" cy="469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EEE29F-D60A-BCC0-6FA7-3C5035539674}"/>
              </a:ext>
            </a:extLst>
          </p:cNvPr>
          <p:cNvSpPr txBox="1"/>
          <p:nvPr/>
        </p:nvSpPr>
        <p:spPr>
          <a:xfrm>
            <a:off x="2734244" y="51848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b="1" dirty="0">
                <a:solidFill>
                  <a:schemeClr val="accent2">
                    <a:lumMod val="75000"/>
                  </a:schemeClr>
                </a:solidFill>
              </a:rPr>
              <a:t>Copilot</a:t>
            </a:r>
            <a:endParaRPr lang="en-CA" sz="7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DE0DF-3A83-52A4-912F-8FDE615A6EE1}"/>
              </a:ext>
            </a:extLst>
          </p:cNvPr>
          <p:cNvSpPr txBox="1"/>
          <p:nvPr/>
        </p:nvSpPr>
        <p:spPr>
          <a:xfrm>
            <a:off x="362672" y="1896168"/>
            <a:ext cx="89337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Microsoft MVP in Data Platform (5th time)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MCT &amp; CompTIA Classroom Trainer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Expertise in Data &amp; BI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Presented sessions in conferences and summits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YouTube – Hari’s BI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LinkedIn – </a:t>
            </a:r>
            <a:r>
              <a:rPr lang="en-US" sz="3200" dirty="0" err="1">
                <a:solidFill>
                  <a:schemeClr val="bg1"/>
                </a:solidFill>
              </a:rPr>
              <a:t>imhariharanr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F6C92-CBF6-F9AA-A39D-14DC1EFBB6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580" y="1385512"/>
            <a:ext cx="2505075" cy="2505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209FA5-8E74-7BB6-CEA5-47B34947927B}"/>
              </a:ext>
            </a:extLst>
          </p:cNvPr>
          <p:cNvSpPr txBox="1"/>
          <p:nvPr/>
        </p:nvSpPr>
        <p:spPr>
          <a:xfrm>
            <a:off x="243772" y="922776"/>
            <a:ext cx="5388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About Hari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FACE2-8487-7231-66C5-B85872F37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71" y="4089391"/>
            <a:ext cx="2681512" cy="26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3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4A134-7ECB-EB2F-B6B3-77B0A9159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931256-4B9C-4E88-DD2D-2E48FA01B78B}"/>
              </a:ext>
            </a:extLst>
          </p:cNvPr>
          <p:cNvSpPr/>
          <p:nvPr/>
        </p:nvSpPr>
        <p:spPr>
          <a:xfrm>
            <a:off x="-14881" y="0"/>
            <a:ext cx="12206881" cy="6873362"/>
          </a:xfrm>
          <a:prstGeom prst="rect">
            <a:avLst/>
          </a:prstGeom>
          <a:solidFill>
            <a:srgbClr val="1D34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554832-076E-EAB5-7BE7-D84D621E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29" y="130215"/>
            <a:ext cx="732064" cy="732064"/>
          </a:xfrm>
          <a:prstGeom prst="ellipse">
            <a:avLst/>
          </a:prstGeom>
          <a:ln w="3175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2" descr="Power Platform - Northware | Microsoft Partner">
            <a:extLst>
              <a:ext uri="{FF2B5EF4-FFF2-40B4-BE49-F238E27FC236}">
                <a16:creationId xmlns:a16="http://schemas.microsoft.com/office/drawing/2014/main" id="{40F6A6F1-24C9-23A5-8E36-87670C1A1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0741" b="-7610"/>
          <a:stretch/>
        </p:blipFill>
        <p:spPr bwMode="auto">
          <a:xfrm>
            <a:off x="-101884" y="130215"/>
            <a:ext cx="2732308" cy="57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7D13C-2759-D4D1-6753-3004E5899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037" y="130215"/>
            <a:ext cx="469899" cy="469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0B2A7B-5577-4C30-B086-3BFE4A149164}"/>
              </a:ext>
            </a:extLst>
          </p:cNvPr>
          <p:cNvSpPr txBox="1"/>
          <p:nvPr/>
        </p:nvSpPr>
        <p:spPr>
          <a:xfrm>
            <a:off x="2734244" y="51848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b="1" dirty="0">
                <a:solidFill>
                  <a:schemeClr val="accent2">
                    <a:lumMod val="75000"/>
                  </a:schemeClr>
                </a:solidFill>
              </a:rPr>
              <a:t>Copilot</a:t>
            </a:r>
            <a:endParaRPr lang="en-CA" sz="7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21339-5793-8684-9B52-5273DF94E3B3}"/>
              </a:ext>
            </a:extLst>
          </p:cNvPr>
          <p:cNvSpPr txBox="1"/>
          <p:nvPr/>
        </p:nvSpPr>
        <p:spPr>
          <a:xfrm>
            <a:off x="362672" y="1896168"/>
            <a:ext cx="89337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Introduction to DAX Query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DAX Query View Use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CE2D7-77D5-3964-3E4B-102F25465DAB}"/>
              </a:ext>
            </a:extLst>
          </p:cNvPr>
          <p:cNvSpPr txBox="1"/>
          <p:nvPr/>
        </p:nvSpPr>
        <p:spPr>
          <a:xfrm>
            <a:off x="206829" y="709842"/>
            <a:ext cx="5388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1142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7ACBE-49B6-B72E-E6A2-24BBF4127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BA07E8-056C-174F-CCCA-BCA3EF501FC4}"/>
              </a:ext>
            </a:extLst>
          </p:cNvPr>
          <p:cNvSpPr/>
          <p:nvPr/>
        </p:nvSpPr>
        <p:spPr>
          <a:xfrm>
            <a:off x="-14881" y="0"/>
            <a:ext cx="12206881" cy="6873362"/>
          </a:xfrm>
          <a:prstGeom prst="rect">
            <a:avLst/>
          </a:prstGeom>
          <a:solidFill>
            <a:srgbClr val="1D345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C64262-4FB1-D74F-D61E-BB2ACF35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29" y="130215"/>
            <a:ext cx="732064" cy="732064"/>
          </a:xfrm>
          <a:prstGeom prst="ellipse">
            <a:avLst/>
          </a:prstGeom>
          <a:ln w="3175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2" descr="Power Platform - Northware | Microsoft Partner">
            <a:extLst>
              <a:ext uri="{FF2B5EF4-FFF2-40B4-BE49-F238E27FC236}">
                <a16:creationId xmlns:a16="http://schemas.microsoft.com/office/drawing/2014/main" id="{20DFF80C-586A-9A2B-8D06-88D5BE613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0741" b="-7610"/>
          <a:stretch/>
        </p:blipFill>
        <p:spPr bwMode="auto">
          <a:xfrm>
            <a:off x="-101884" y="130215"/>
            <a:ext cx="2732308" cy="57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85903-968B-52F3-2464-6597A580D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037" y="130215"/>
            <a:ext cx="469899" cy="469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57BA0-F614-B6BE-D508-4D2DF4F72938}"/>
              </a:ext>
            </a:extLst>
          </p:cNvPr>
          <p:cNvSpPr txBox="1"/>
          <p:nvPr/>
        </p:nvSpPr>
        <p:spPr>
          <a:xfrm>
            <a:off x="2734244" y="51848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" b="1" dirty="0">
                <a:solidFill>
                  <a:schemeClr val="accent2">
                    <a:lumMod val="75000"/>
                  </a:schemeClr>
                </a:solidFill>
              </a:rPr>
              <a:t>Copilot</a:t>
            </a:r>
            <a:endParaRPr lang="en-CA" sz="7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1FEF7-3D23-8BEA-7A65-6E448800F727}"/>
              </a:ext>
            </a:extLst>
          </p:cNvPr>
          <p:cNvSpPr txBox="1"/>
          <p:nvPr/>
        </p:nvSpPr>
        <p:spPr>
          <a:xfrm>
            <a:off x="1264270" y="1229126"/>
            <a:ext cx="93399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Thank You</a:t>
            </a:r>
            <a:endParaRPr lang="en-US" sz="2400" b="1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D8495-D8EB-D3C7-C07B-52489506B520}"/>
              </a:ext>
            </a:extLst>
          </p:cNvPr>
          <p:cNvSpPr txBox="1"/>
          <p:nvPr/>
        </p:nvSpPr>
        <p:spPr>
          <a:xfrm>
            <a:off x="536287" y="2822105"/>
            <a:ext cx="10795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LinkedIn – </a:t>
            </a:r>
            <a:r>
              <a:rPr lang="en-US" sz="3600" dirty="0" err="1">
                <a:solidFill>
                  <a:schemeClr val="bg1"/>
                </a:solidFill>
              </a:rPr>
              <a:t>imhariharanr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CACEC8-B159-C774-E37E-D8F1C27E2B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84" y="3830143"/>
            <a:ext cx="2681512" cy="26815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930F06-80E1-A26E-19B9-9235DC20B1DE}"/>
              </a:ext>
            </a:extLst>
          </p:cNvPr>
          <p:cNvSpPr txBox="1"/>
          <p:nvPr/>
        </p:nvSpPr>
        <p:spPr>
          <a:xfrm>
            <a:off x="2007942" y="2127602"/>
            <a:ext cx="7852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Hariharan Rajendran</a:t>
            </a:r>
          </a:p>
        </p:txBody>
      </p:sp>
    </p:spTree>
    <p:extLst>
      <p:ext uri="{BB962C8B-B14F-4D97-AF65-F5344CB8AC3E}">
        <p14:creationId xmlns:p14="http://schemas.microsoft.com/office/powerpoint/2010/main" val="378443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152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Manpreet Singh</dc:creator>
  <cp:lastModifiedBy>Hariharan R</cp:lastModifiedBy>
  <cp:revision>11</cp:revision>
  <dcterms:created xsi:type="dcterms:W3CDTF">2024-11-06T20:32:13Z</dcterms:created>
  <dcterms:modified xsi:type="dcterms:W3CDTF">2024-11-10T08:45:35Z</dcterms:modified>
</cp:coreProperties>
</file>