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2" r:id="rId23"/>
    <p:sldId id="283" r:id="rId24"/>
    <p:sldId id="284" r:id="rId25"/>
    <p:sldId id="285" r:id="rId26"/>
    <p:sldId id="286" r:id="rId27"/>
    <p:sldId id="287" r:id="rId28"/>
    <p:sldId id="260" r:id="rId29"/>
    <p:sldId id="276" r:id="rId30"/>
    <p:sldId id="261" r:id="rId31"/>
    <p:sldId id="26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0" d="100"/>
          <a:sy n="60" d="100"/>
        </p:scale>
        <p:origin x="96"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017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358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645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8107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7481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9763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5247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173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492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204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490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046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476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817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5658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01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026169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520" y="1984969"/>
            <a:ext cx="11244855" cy="2248971"/>
          </a:xfrm>
          <a:prstGeom prst="rect">
            <a:avLst/>
          </a:prstGeom>
        </p:spPr>
      </p:pic>
    </p:spTree>
    <p:extLst>
      <p:ext uri="{BB962C8B-B14F-4D97-AF65-F5344CB8AC3E}">
        <p14:creationId xmlns:p14="http://schemas.microsoft.com/office/powerpoint/2010/main" val="60598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110" y="1930400"/>
            <a:ext cx="7394039" cy="3637961"/>
          </a:xfrm>
        </p:spPr>
      </p:pic>
    </p:spTree>
    <p:extLst>
      <p:ext uri="{BB962C8B-B14F-4D97-AF65-F5344CB8AC3E}">
        <p14:creationId xmlns:p14="http://schemas.microsoft.com/office/powerpoint/2010/main" val="1293382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p>
        </p:txBody>
      </p:sp>
      <p:sp>
        <p:nvSpPr>
          <p:cNvPr id="3" name="Content Placeholder 2"/>
          <p:cNvSpPr>
            <a:spLocks noGrp="1"/>
          </p:cNvSpPr>
          <p:nvPr>
            <p:ph idx="1"/>
          </p:nvPr>
        </p:nvSpPr>
        <p:spPr/>
        <p:txBody>
          <a:bodyPr/>
          <a:lstStyle/>
          <a:p>
            <a:r>
              <a:rPr lang="en-GB" dirty="0"/>
              <a:t>Sahi’s core features include the Sahi proxy and the JavaScript Engine.</a:t>
            </a:r>
          </a:p>
          <a:p>
            <a:pPr marL="0" indent="0">
              <a:buNone/>
            </a:pPr>
            <a:r>
              <a:rPr lang="en-GB" dirty="0"/>
              <a:t> </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411" y="2931075"/>
            <a:ext cx="5372850" cy="2857899"/>
          </a:xfrm>
          <a:prstGeom prst="rect">
            <a:avLst/>
          </a:prstGeom>
        </p:spPr>
      </p:pic>
    </p:spTree>
    <p:extLst>
      <p:ext uri="{BB962C8B-B14F-4D97-AF65-F5344CB8AC3E}">
        <p14:creationId xmlns:p14="http://schemas.microsoft.com/office/powerpoint/2010/main" val="13688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p>
        </p:txBody>
      </p:sp>
      <p:sp>
        <p:nvSpPr>
          <p:cNvPr id="3" name="Content Placeholder 2"/>
          <p:cNvSpPr>
            <a:spLocks noGrp="1"/>
          </p:cNvSpPr>
          <p:nvPr>
            <p:ph idx="1"/>
          </p:nvPr>
        </p:nvSpPr>
        <p:spPr/>
        <p:txBody>
          <a:bodyPr/>
          <a:lstStyle/>
          <a:p>
            <a:r>
              <a:rPr lang="en-GB" dirty="0"/>
              <a:t>HTML responses that pass through the proxy are amended so that JavaScript is injected at the start and the end of the response. </a:t>
            </a:r>
          </a:p>
          <a:p>
            <a:endParaRPr lang="en-GB" dirty="0"/>
          </a:p>
          <a:p>
            <a:endParaRPr lang="en-GB" dirty="0"/>
          </a:p>
          <a:p>
            <a:r>
              <a:rPr lang="en-GB" dirty="0"/>
              <a:t>This process then allows the chosen browser to record and playback scripts and talk back to the proxy when needed. </a:t>
            </a:r>
          </a:p>
          <a:p>
            <a:endParaRPr lang="en-GB" dirty="0"/>
          </a:p>
          <a:p>
            <a:pPr marL="0" indent="0">
              <a:buNone/>
            </a:pPr>
            <a:endParaRPr lang="en-GB" dirty="0"/>
          </a:p>
          <a:p>
            <a:r>
              <a:rPr lang="en-GB" dirty="0"/>
              <a:t>Basically, the process above keeps track of all the communication occurring which can be later referred to if needed by the browser.  </a:t>
            </a:r>
            <a:endParaRPr lang="en-IE" dirty="0"/>
          </a:p>
          <a:p>
            <a:endParaRPr lang="en-IE" dirty="0"/>
          </a:p>
          <a:p>
            <a:endParaRPr lang="en-IE" dirty="0"/>
          </a:p>
        </p:txBody>
      </p:sp>
    </p:spTree>
    <p:extLst>
      <p:ext uri="{BB962C8B-B14F-4D97-AF65-F5344CB8AC3E}">
        <p14:creationId xmlns:p14="http://schemas.microsoft.com/office/powerpoint/2010/main" val="22291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p>
        </p:txBody>
      </p:sp>
      <p:sp>
        <p:nvSpPr>
          <p:cNvPr id="3" name="Content Placeholder 2"/>
          <p:cNvSpPr>
            <a:spLocks noGrp="1"/>
          </p:cNvSpPr>
          <p:nvPr>
            <p:ph idx="1"/>
          </p:nvPr>
        </p:nvSpPr>
        <p:spPr/>
        <p:txBody>
          <a:bodyPr/>
          <a:lstStyle/>
          <a:p>
            <a:r>
              <a:rPr lang="en-GB" sz="2800" dirty="0"/>
              <a:t>The scripts can be written in any text editor!</a:t>
            </a:r>
          </a:p>
          <a:p>
            <a:pPr marL="0" indent="0">
              <a:buNone/>
            </a:pPr>
            <a:endParaRPr lang="en-GB" sz="2800" dirty="0"/>
          </a:p>
          <a:p>
            <a:r>
              <a:rPr lang="en-GB" dirty="0"/>
              <a:t>So scripts are all based on </a:t>
            </a:r>
            <a:r>
              <a:rPr lang="en-GB" b="1" dirty="0"/>
              <a:t>JavaScript</a:t>
            </a:r>
            <a:r>
              <a:rPr lang="en-GB" dirty="0"/>
              <a:t> but each script is </a:t>
            </a:r>
            <a:r>
              <a:rPr lang="en-GB" b="1" dirty="0"/>
              <a:t>parsed</a:t>
            </a:r>
            <a:r>
              <a:rPr lang="en-GB" dirty="0"/>
              <a:t> by </a:t>
            </a:r>
            <a:r>
              <a:rPr lang="en-GB" dirty="0" err="1"/>
              <a:t>Sahi</a:t>
            </a:r>
            <a:r>
              <a:rPr lang="en-GB" dirty="0"/>
              <a:t> i.e. some </a:t>
            </a:r>
            <a:r>
              <a:rPr lang="en-GB" b="1" dirty="0"/>
              <a:t>modifications</a:t>
            </a:r>
            <a:r>
              <a:rPr lang="en-GB" dirty="0"/>
              <a:t> added and script saved as .SAH file. </a:t>
            </a:r>
            <a:endParaRPr lang="en-GB" sz="2800" dirty="0"/>
          </a:p>
          <a:p>
            <a:endParaRPr lang="en-GB" sz="2800" dirty="0"/>
          </a:p>
          <a:p>
            <a:r>
              <a:rPr lang="en-GB" dirty="0"/>
              <a:t>Using these </a:t>
            </a:r>
            <a:r>
              <a:rPr lang="en-GB" b="1" dirty="0"/>
              <a:t>scripts</a:t>
            </a:r>
            <a:r>
              <a:rPr lang="en-GB" dirty="0"/>
              <a:t> we can write </a:t>
            </a:r>
            <a:r>
              <a:rPr lang="en-GB" b="1" dirty="0"/>
              <a:t>anything</a:t>
            </a:r>
            <a:r>
              <a:rPr lang="en-GB" dirty="0"/>
              <a:t> that JavaScript is </a:t>
            </a:r>
            <a:r>
              <a:rPr lang="en-GB" b="1" dirty="0"/>
              <a:t>capable</a:t>
            </a:r>
            <a:r>
              <a:rPr lang="en-GB" dirty="0"/>
              <a:t> of as </a:t>
            </a:r>
            <a:r>
              <a:rPr lang="en-GB" dirty="0" err="1"/>
              <a:t>Sahi</a:t>
            </a:r>
            <a:r>
              <a:rPr lang="en-GB" dirty="0"/>
              <a:t> </a:t>
            </a:r>
            <a:r>
              <a:rPr lang="en-GB" b="1" dirty="0"/>
              <a:t>inherits</a:t>
            </a:r>
            <a:r>
              <a:rPr lang="en-GB" dirty="0"/>
              <a:t> every possibility from </a:t>
            </a:r>
            <a:r>
              <a:rPr lang="en-GB" b="1" dirty="0"/>
              <a:t>JavaScript</a:t>
            </a:r>
            <a:r>
              <a:rPr lang="en-GB" dirty="0"/>
              <a:t> e.g. </a:t>
            </a:r>
            <a:r>
              <a:rPr lang="en-GB" b="1" dirty="0"/>
              <a:t>functions</a:t>
            </a:r>
            <a:r>
              <a:rPr lang="en-GB" dirty="0"/>
              <a:t>. </a:t>
            </a:r>
            <a:endParaRPr lang="en-GB" sz="2800" dirty="0"/>
          </a:p>
          <a:p>
            <a:endParaRPr lang="en-GB" sz="2800" dirty="0"/>
          </a:p>
          <a:p>
            <a:pPr marL="0" indent="0">
              <a:buNone/>
            </a:pPr>
            <a:endParaRPr lang="en-IE" dirty="0"/>
          </a:p>
        </p:txBody>
      </p:sp>
    </p:spTree>
    <p:extLst>
      <p:ext uri="{BB962C8B-B14F-4D97-AF65-F5344CB8AC3E}">
        <p14:creationId xmlns:p14="http://schemas.microsoft.com/office/powerpoint/2010/main" val="97284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endParaRPr lang="en-GB" dirty="0"/>
          </a:p>
        </p:txBody>
      </p:sp>
      <p:sp>
        <p:nvSpPr>
          <p:cNvPr id="3" name="Content Placeholder 2"/>
          <p:cNvSpPr>
            <a:spLocks noGrp="1"/>
          </p:cNvSpPr>
          <p:nvPr>
            <p:ph idx="1"/>
          </p:nvPr>
        </p:nvSpPr>
        <p:spPr/>
        <p:txBody>
          <a:bodyPr/>
          <a:lstStyle/>
          <a:p>
            <a:r>
              <a:rPr lang="en-GB" dirty="0"/>
              <a:t>The user can also add assertions, which are added to the script. </a:t>
            </a:r>
          </a:p>
          <a:p>
            <a:endParaRPr lang="en-GB" dirty="0"/>
          </a:p>
          <a:p>
            <a:pPr marL="0" indent="0">
              <a:buNone/>
            </a:pPr>
            <a:endParaRPr lang="en-GB" dirty="0"/>
          </a:p>
          <a:p>
            <a:r>
              <a:rPr lang="en-GB" sz="2800" dirty="0"/>
              <a:t>Assertions are used for </a:t>
            </a:r>
            <a:r>
              <a:rPr lang="en-GB" sz="2800" b="1" dirty="0"/>
              <a:t>verification</a:t>
            </a:r>
            <a:r>
              <a:rPr lang="en-GB" sz="2800" dirty="0"/>
              <a:t>.  </a:t>
            </a:r>
          </a:p>
          <a:p>
            <a:endParaRPr lang="en-GB" dirty="0"/>
          </a:p>
          <a:p>
            <a:endParaRPr lang="en-GB" dirty="0"/>
          </a:p>
          <a:p>
            <a:r>
              <a:rPr lang="en-GB" dirty="0"/>
              <a:t>This is where the user specifies which path or what should be the correct outcome. </a:t>
            </a:r>
          </a:p>
        </p:txBody>
      </p:sp>
    </p:spTree>
    <p:extLst>
      <p:ext uri="{BB962C8B-B14F-4D97-AF65-F5344CB8AC3E}">
        <p14:creationId xmlns:p14="http://schemas.microsoft.com/office/powerpoint/2010/main" val="155144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976" y="1930400"/>
            <a:ext cx="3663770" cy="4645661"/>
          </a:xfrm>
        </p:spPr>
      </p:pic>
    </p:spTree>
    <p:extLst>
      <p:ext uri="{BB962C8B-B14F-4D97-AF65-F5344CB8AC3E}">
        <p14:creationId xmlns:p14="http://schemas.microsoft.com/office/powerpoint/2010/main" val="1279882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endParaRPr lang="en-GB" dirty="0"/>
          </a:p>
        </p:txBody>
      </p:sp>
      <p:sp>
        <p:nvSpPr>
          <p:cNvPr id="3" name="Content Placeholder 2"/>
          <p:cNvSpPr>
            <a:spLocks noGrp="1"/>
          </p:cNvSpPr>
          <p:nvPr>
            <p:ph idx="1"/>
          </p:nvPr>
        </p:nvSpPr>
        <p:spPr/>
        <p:txBody>
          <a:bodyPr>
            <a:normAutofit fontScale="77500" lnSpcReduction="20000"/>
          </a:bodyPr>
          <a:lstStyle/>
          <a:p>
            <a:r>
              <a:rPr lang="en-GB" sz="3800" b="1" dirty="0"/>
              <a:t>Step by step execution;</a:t>
            </a:r>
          </a:p>
          <a:p>
            <a:pPr marL="0" indent="0">
              <a:buNone/>
            </a:pPr>
            <a:endParaRPr lang="en-GB" dirty="0"/>
          </a:p>
          <a:p>
            <a:pPr lvl="0"/>
            <a:r>
              <a:rPr lang="en-GB" sz="1900" dirty="0"/>
              <a:t>Record actions on the webpage</a:t>
            </a:r>
          </a:p>
          <a:p>
            <a:pPr lvl="0"/>
            <a:endParaRPr lang="en-GB" sz="1900" dirty="0"/>
          </a:p>
          <a:p>
            <a:pPr lvl="0"/>
            <a:r>
              <a:rPr lang="en-GB" sz="1900" dirty="0"/>
              <a:t>Modify script adding assertions, functions etc.</a:t>
            </a:r>
          </a:p>
          <a:p>
            <a:pPr lvl="0"/>
            <a:endParaRPr lang="en-GB" sz="1900" dirty="0"/>
          </a:p>
          <a:p>
            <a:pPr lvl="0"/>
            <a:r>
              <a:rPr lang="en-GB" sz="1900" dirty="0"/>
              <a:t>Stop recording.  Script saved.</a:t>
            </a:r>
          </a:p>
          <a:p>
            <a:pPr lvl="0"/>
            <a:endParaRPr lang="en-GB" sz="1900" dirty="0"/>
          </a:p>
          <a:p>
            <a:pPr lvl="0"/>
            <a:r>
              <a:rPr lang="en-GB" sz="1900" dirty="0"/>
              <a:t>Run playback of the script</a:t>
            </a:r>
          </a:p>
          <a:p>
            <a:pPr lvl="0"/>
            <a:endParaRPr lang="en-GB" sz="1900" dirty="0"/>
          </a:p>
          <a:p>
            <a:pPr lvl="0"/>
            <a:r>
              <a:rPr lang="en-GB" sz="1900" dirty="0"/>
              <a:t>Sahi generates a log which displays some useful information along with either pass or fail of each action.</a:t>
            </a:r>
          </a:p>
          <a:p>
            <a:endParaRPr lang="en-GB" dirty="0"/>
          </a:p>
        </p:txBody>
      </p:sp>
    </p:spTree>
    <p:extLst>
      <p:ext uri="{BB962C8B-B14F-4D97-AF65-F5344CB8AC3E}">
        <p14:creationId xmlns:p14="http://schemas.microsoft.com/office/powerpoint/2010/main" val="1433909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Mini-Exercise </a:t>
            </a:r>
            <a:r>
              <a:rPr lang="en-GB" dirty="0" err="1"/>
              <a:t>Sahi’s</a:t>
            </a:r>
            <a:r>
              <a:rPr lang="en-GB" dirty="0"/>
              <a:t> Sample Application</a:t>
            </a:r>
          </a:p>
        </p:txBody>
      </p:sp>
      <p:sp>
        <p:nvSpPr>
          <p:cNvPr id="3" name="Content Placeholder 2"/>
          <p:cNvSpPr>
            <a:spLocks noGrp="1"/>
          </p:cNvSpPr>
          <p:nvPr>
            <p:ph idx="1"/>
          </p:nvPr>
        </p:nvSpPr>
        <p:spPr/>
        <p:txBody>
          <a:bodyPr/>
          <a:lstStyle/>
          <a:p>
            <a:r>
              <a:rPr lang="en-GB" dirty="0" err="1"/>
              <a:t>Sahi</a:t>
            </a:r>
            <a:r>
              <a:rPr lang="en-GB" dirty="0"/>
              <a:t> Overview (Main Points)</a:t>
            </a:r>
          </a:p>
          <a:p>
            <a:r>
              <a:rPr lang="en-GB" dirty="0"/>
              <a:t>Launch Browser – Opens a new browser of choice with a proxy enabled.</a:t>
            </a:r>
          </a:p>
          <a:p>
            <a:r>
              <a:rPr lang="en-GB" dirty="0"/>
              <a:t>Configure – Opens the config menu in a browser window. New browsers can be added as well as the option to return a 404error for certain sites accessed.</a:t>
            </a:r>
          </a:p>
          <a:p>
            <a:r>
              <a:rPr lang="en-GB" dirty="0"/>
              <a:t>Scripts – Opens the folder where all user recorded scripts are saved.</a:t>
            </a:r>
          </a:p>
          <a:p>
            <a:r>
              <a:rPr lang="en-GB" dirty="0"/>
              <a:t>Editor(Pro version only) – Opens the SAHI editor.</a:t>
            </a:r>
          </a:p>
          <a:p>
            <a:r>
              <a:rPr lang="en-GB" dirty="0"/>
              <a:t>Docs – Opens the SAHI documentation site.</a:t>
            </a:r>
          </a:p>
          <a:p>
            <a:r>
              <a:rPr lang="en-GB" dirty="0"/>
              <a:t>Logs – View the results from all tests conducted.</a:t>
            </a:r>
          </a:p>
          <a:p>
            <a:pPr marL="0" indent="0">
              <a:buNone/>
            </a:pPr>
            <a:r>
              <a:rPr lang="en-GB" dirty="0"/>
              <a:t>                                                    </a:t>
            </a:r>
          </a:p>
          <a:p>
            <a:pPr marL="0" indent="0">
              <a:buNone/>
            </a:pPr>
            <a:r>
              <a:rPr lang="en-GB" dirty="0"/>
              <a:t> </a:t>
            </a:r>
          </a:p>
          <a:p>
            <a:endParaRPr lang="en-GB" dirty="0"/>
          </a:p>
        </p:txBody>
      </p:sp>
      <p:pic>
        <p:nvPicPr>
          <p:cNvPr id="4" name="Picture 3"/>
          <p:cNvPicPr>
            <a:picLocks noChangeAspect="1"/>
          </p:cNvPicPr>
          <p:nvPr/>
        </p:nvPicPr>
        <p:blipFill>
          <a:blip r:embed="rId2"/>
          <a:stretch>
            <a:fillRect/>
          </a:stretch>
        </p:blipFill>
        <p:spPr>
          <a:xfrm>
            <a:off x="9274002" y="217714"/>
            <a:ext cx="2119712" cy="6394078"/>
          </a:xfrm>
          <a:prstGeom prst="rect">
            <a:avLst/>
          </a:prstGeom>
        </p:spPr>
      </p:pic>
    </p:spTree>
    <p:extLst>
      <p:ext uri="{BB962C8B-B14F-4D97-AF65-F5344CB8AC3E}">
        <p14:creationId xmlns:p14="http://schemas.microsoft.com/office/powerpoint/2010/main" val="357500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Exercise – Record a test script using the Sample site</a:t>
            </a:r>
          </a:p>
        </p:txBody>
      </p:sp>
      <p:sp>
        <p:nvSpPr>
          <p:cNvPr id="3" name="Content Placeholder 2"/>
          <p:cNvSpPr>
            <a:spLocks noGrp="1"/>
          </p:cNvSpPr>
          <p:nvPr>
            <p:ph idx="1"/>
          </p:nvPr>
        </p:nvSpPr>
        <p:spPr/>
        <p:txBody>
          <a:bodyPr/>
          <a:lstStyle/>
          <a:p>
            <a:r>
              <a:rPr lang="en-IE" dirty="0"/>
              <a:t>Step One: Launch a browser through SAHI and click the sample application link.</a:t>
            </a:r>
          </a:p>
          <a:p>
            <a:pPr marL="0" indent="0">
              <a:buNone/>
            </a:pPr>
            <a:r>
              <a:rPr lang="en-IE" dirty="0"/>
              <a:t> </a:t>
            </a:r>
          </a:p>
        </p:txBody>
      </p:sp>
      <p:pic>
        <p:nvPicPr>
          <p:cNvPr id="4" name="Picture 3"/>
          <p:cNvPicPr>
            <a:picLocks noChangeAspect="1"/>
          </p:cNvPicPr>
          <p:nvPr/>
        </p:nvPicPr>
        <p:blipFill>
          <a:blip r:embed="rId2"/>
          <a:stretch>
            <a:fillRect/>
          </a:stretch>
        </p:blipFill>
        <p:spPr>
          <a:xfrm>
            <a:off x="2270709" y="2554546"/>
            <a:ext cx="4918461" cy="3717005"/>
          </a:xfrm>
          <a:prstGeom prst="rect">
            <a:avLst/>
          </a:prstGeom>
        </p:spPr>
      </p:pic>
    </p:spTree>
    <p:extLst>
      <p:ext uri="{BB962C8B-B14F-4D97-AF65-F5344CB8AC3E}">
        <p14:creationId xmlns:p14="http://schemas.microsoft.com/office/powerpoint/2010/main" val="1915122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5642"/>
          </a:xfrm>
        </p:spPr>
        <p:txBody>
          <a:bodyPr>
            <a:normAutofit fontScale="90000"/>
          </a:bodyPr>
          <a:lstStyle/>
          <a:p>
            <a:r>
              <a:rPr lang="en-IE" dirty="0"/>
              <a:t> </a:t>
            </a:r>
          </a:p>
        </p:txBody>
      </p:sp>
      <p:sp>
        <p:nvSpPr>
          <p:cNvPr id="3" name="Content Placeholder 2"/>
          <p:cNvSpPr>
            <a:spLocks noGrp="1"/>
          </p:cNvSpPr>
          <p:nvPr>
            <p:ph idx="1"/>
          </p:nvPr>
        </p:nvSpPr>
        <p:spPr>
          <a:xfrm>
            <a:off x="677334" y="1363579"/>
            <a:ext cx="6044308" cy="4677783"/>
          </a:xfrm>
        </p:spPr>
        <p:txBody>
          <a:bodyPr/>
          <a:lstStyle/>
          <a:p>
            <a:r>
              <a:rPr lang="en-IE" dirty="0"/>
              <a:t>To bring up to controller for SAHI hold the alt key and double click the page.</a:t>
            </a:r>
          </a:p>
          <a:p>
            <a:r>
              <a:rPr lang="en-IE" dirty="0"/>
              <a:t>Once the controller is opened Enter a Script name and press record.</a:t>
            </a:r>
          </a:p>
          <a:p>
            <a:r>
              <a:rPr lang="en-IE" dirty="0"/>
              <a:t>The controller is now listening for actions to add to the script.</a:t>
            </a:r>
          </a:p>
        </p:txBody>
      </p:sp>
      <p:pic>
        <p:nvPicPr>
          <p:cNvPr id="4" name="Picture 3"/>
          <p:cNvPicPr>
            <a:picLocks noChangeAspect="1"/>
          </p:cNvPicPr>
          <p:nvPr/>
        </p:nvPicPr>
        <p:blipFill>
          <a:blip r:embed="rId2"/>
          <a:stretch>
            <a:fillRect/>
          </a:stretch>
        </p:blipFill>
        <p:spPr>
          <a:xfrm>
            <a:off x="6962274" y="280538"/>
            <a:ext cx="5040925" cy="6339500"/>
          </a:xfrm>
          <a:prstGeom prst="rect">
            <a:avLst/>
          </a:prstGeom>
        </p:spPr>
      </p:pic>
    </p:spTree>
    <p:extLst>
      <p:ext uri="{BB962C8B-B14F-4D97-AF65-F5344CB8AC3E}">
        <p14:creationId xmlns:p14="http://schemas.microsoft.com/office/powerpoint/2010/main" val="18286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it?</a:t>
            </a:r>
          </a:p>
        </p:txBody>
      </p:sp>
      <p:sp>
        <p:nvSpPr>
          <p:cNvPr id="3" name="Content Placeholder 2"/>
          <p:cNvSpPr>
            <a:spLocks noGrp="1"/>
          </p:cNvSpPr>
          <p:nvPr>
            <p:ph idx="1"/>
          </p:nvPr>
        </p:nvSpPr>
        <p:spPr>
          <a:xfrm>
            <a:off x="677334" y="2192673"/>
            <a:ext cx="8596668" cy="3880773"/>
          </a:xfrm>
        </p:spPr>
        <p:txBody>
          <a:bodyPr/>
          <a:lstStyle/>
          <a:p>
            <a:r>
              <a:rPr lang="en-GB" dirty="0" err="1"/>
              <a:t>Sahi</a:t>
            </a:r>
            <a:r>
              <a:rPr lang="en-GB" dirty="0"/>
              <a:t> is a free open source test automation tool for web applications. </a:t>
            </a:r>
          </a:p>
          <a:p>
            <a:endParaRPr lang="en-GB" dirty="0"/>
          </a:p>
          <a:p>
            <a:endParaRPr lang="en-GB" dirty="0"/>
          </a:p>
          <a:p>
            <a:endParaRPr lang="en-GB" dirty="0"/>
          </a:p>
          <a:p>
            <a:r>
              <a:rPr lang="en-GB" dirty="0"/>
              <a:t>A </a:t>
            </a:r>
            <a:r>
              <a:rPr lang="en-GB" b="1" dirty="0"/>
              <a:t>free version</a:t>
            </a:r>
            <a:r>
              <a:rPr lang="en-GB" dirty="0"/>
              <a:t> provides key testing functionality with a </a:t>
            </a:r>
            <a:r>
              <a:rPr lang="en-GB" b="1" dirty="0"/>
              <a:t>payed version</a:t>
            </a:r>
            <a:r>
              <a:rPr lang="en-GB" dirty="0"/>
              <a:t> giving extended features for companies.</a:t>
            </a:r>
            <a:endParaRPr lang="en-IE" dirty="0"/>
          </a:p>
          <a:p>
            <a:endParaRPr lang="en-GB" dirty="0"/>
          </a:p>
        </p:txBody>
      </p:sp>
    </p:spTree>
    <p:extLst>
      <p:ext uri="{BB962C8B-B14F-4D97-AF65-F5344CB8AC3E}">
        <p14:creationId xmlns:p14="http://schemas.microsoft.com/office/powerpoint/2010/main" val="3117151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99411"/>
            <a:ext cx="8596668" cy="4741951"/>
          </a:xfrm>
        </p:spPr>
        <p:txBody>
          <a:bodyPr/>
          <a:lstStyle/>
          <a:p>
            <a:r>
              <a:rPr lang="en-IE" dirty="0"/>
              <a:t>View an elements properties by holding the control key and hovering over the element</a:t>
            </a:r>
          </a:p>
          <a:p>
            <a:endParaRPr lang="en-IE" dirty="0"/>
          </a:p>
        </p:txBody>
      </p:sp>
      <p:pic>
        <p:nvPicPr>
          <p:cNvPr id="4" name="Picture 3"/>
          <p:cNvPicPr>
            <a:picLocks noChangeAspect="1"/>
          </p:cNvPicPr>
          <p:nvPr/>
        </p:nvPicPr>
        <p:blipFill>
          <a:blip r:embed="rId2"/>
          <a:stretch>
            <a:fillRect/>
          </a:stretch>
        </p:blipFill>
        <p:spPr>
          <a:xfrm>
            <a:off x="3634154" y="1650608"/>
            <a:ext cx="6176596" cy="4390754"/>
          </a:xfrm>
          <a:prstGeom prst="rect">
            <a:avLst/>
          </a:prstGeom>
        </p:spPr>
      </p:pic>
    </p:spTree>
    <p:extLst>
      <p:ext uri="{BB962C8B-B14F-4D97-AF65-F5344CB8AC3E}">
        <p14:creationId xmlns:p14="http://schemas.microsoft.com/office/powerpoint/2010/main" val="3220040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1263"/>
            <a:ext cx="8596668" cy="5560099"/>
          </a:xfrm>
        </p:spPr>
        <p:txBody>
          <a:bodyPr/>
          <a:lstStyle/>
          <a:p>
            <a:r>
              <a:rPr lang="en-IE" dirty="0"/>
              <a:t>Use the provided username/password to login (test/secret)</a:t>
            </a:r>
          </a:p>
          <a:p>
            <a:r>
              <a:rPr lang="en-IE" dirty="0"/>
              <a:t>Once cart screen opens add a few items and press the add button</a:t>
            </a:r>
          </a:p>
          <a:p>
            <a:r>
              <a:rPr lang="en-IE" dirty="0"/>
              <a:t>To assert a value hover over the Total textbox holding the control key</a:t>
            </a:r>
          </a:p>
          <a:p>
            <a:endParaRPr lang="en-IE" dirty="0"/>
          </a:p>
          <a:p>
            <a:endParaRPr lang="en-IE" dirty="0"/>
          </a:p>
          <a:p>
            <a:endParaRPr lang="en-IE" dirty="0"/>
          </a:p>
          <a:p>
            <a:endParaRPr lang="en-IE" dirty="0"/>
          </a:p>
          <a:p>
            <a:r>
              <a:rPr lang="en-IE" dirty="0"/>
              <a:t>The following should appear inside the controller, Press the Assert Button and the following should appear on the controller window.</a:t>
            </a:r>
          </a:p>
          <a:p>
            <a:endParaRPr lang="en-IE" dirty="0"/>
          </a:p>
          <a:p>
            <a:endParaRPr lang="en-IE" dirty="0"/>
          </a:p>
        </p:txBody>
      </p:sp>
      <p:pic>
        <p:nvPicPr>
          <p:cNvPr id="4" name="Picture 3"/>
          <p:cNvPicPr>
            <a:picLocks noChangeAspect="1"/>
          </p:cNvPicPr>
          <p:nvPr/>
        </p:nvPicPr>
        <p:blipFill>
          <a:blip r:embed="rId2"/>
          <a:stretch>
            <a:fillRect/>
          </a:stretch>
        </p:blipFill>
        <p:spPr>
          <a:xfrm>
            <a:off x="2365457" y="1670637"/>
            <a:ext cx="4333875" cy="1590675"/>
          </a:xfrm>
          <a:prstGeom prst="rect">
            <a:avLst/>
          </a:prstGeom>
        </p:spPr>
      </p:pic>
      <p:pic>
        <p:nvPicPr>
          <p:cNvPr id="5" name="Picture 4"/>
          <p:cNvPicPr>
            <a:picLocks noChangeAspect="1"/>
          </p:cNvPicPr>
          <p:nvPr/>
        </p:nvPicPr>
        <p:blipFill>
          <a:blip r:embed="rId3"/>
          <a:stretch>
            <a:fillRect/>
          </a:stretch>
        </p:blipFill>
        <p:spPr>
          <a:xfrm>
            <a:off x="1269677" y="4027725"/>
            <a:ext cx="6525434" cy="3037702"/>
          </a:xfrm>
          <a:prstGeom prst="rect">
            <a:avLst/>
          </a:prstGeom>
        </p:spPr>
      </p:pic>
    </p:spTree>
    <p:extLst>
      <p:ext uri="{BB962C8B-B14F-4D97-AF65-F5344CB8AC3E}">
        <p14:creationId xmlns:p14="http://schemas.microsoft.com/office/powerpoint/2010/main" val="3014105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09601"/>
            <a:ext cx="8596668" cy="5431762"/>
          </a:xfrm>
        </p:spPr>
        <p:txBody>
          <a:bodyPr/>
          <a:lstStyle/>
          <a:p>
            <a:r>
              <a:rPr lang="en-IE" dirty="0"/>
              <a:t>The syntax should be auto generated from the assert button but this section of the controller can also take user input to amend to the script.</a:t>
            </a:r>
          </a:p>
          <a:p>
            <a:r>
              <a:rPr lang="en-IE" dirty="0"/>
              <a:t>To test the expression press the test button and “True” should be outputted in the box below or a failure message if incorrect.</a:t>
            </a:r>
          </a:p>
          <a:p>
            <a:r>
              <a:rPr lang="en-IE" dirty="0"/>
              <a:t>TO add the expression to the script press amend to script.</a:t>
            </a:r>
          </a:p>
          <a:p>
            <a:r>
              <a:rPr lang="en-IE" dirty="0"/>
              <a:t>Now we have our script finished press the stop recoding button.</a:t>
            </a:r>
          </a:p>
        </p:txBody>
      </p:sp>
    </p:spTree>
    <p:extLst>
      <p:ext uri="{BB962C8B-B14F-4D97-AF65-F5344CB8AC3E}">
        <p14:creationId xmlns:p14="http://schemas.microsoft.com/office/powerpoint/2010/main" val="3358661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5853"/>
          </a:xfrm>
        </p:spPr>
        <p:txBody>
          <a:bodyPr/>
          <a:lstStyle/>
          <a:p>
            <a:r>
              <a:rPr lang="en-IE" dirty="0"/>
              <a:t>Playback recorded scripts</a:t>
            </a:r>
          </a:p>
        </p:txBody>
      </p:sp>
      <p:sp>
        <p:nvSpPr>
          <p:cNvPr id="3" name="Content Placeholder 2"/>
          <p:cNvSpPr>
            <a:spLocks noGrp="1"/>
          </p:cNvSpPr>
          <p:nvPr>
            <p:ph idx="1"/>
          </p:nvPr>
        </p:nvSpPr>
        <p:spPr>
          <a:xfrm>
            <a:off x="677334" y="1315453"/>
            <a:ext cx="8596668" cy="4725909"/>
          </a:xfrm>
        </p:spPr>
        <p:txBody>
          <a:bodyPr/>
          <a:lstStyle/>
          <a:p>
            <a:r>
              <a:rPr lang="en-IE" dirty="0"/>
              <a:t>To run a test script open the playback tab in the controller and enter the file name and the starting URL for the test and press the set button. The page we have been recording on should refresh to the starting </a:t>
            </a:r>
            <a:r>
              <a:rPr lang="en-IE" dirty="0" err="1"/>
              <a:t>url</a:t>
            </a:r>
            <a:r>
              <a:rPr lang="en-IE" dirty="0"/>
              <a:t>.</a:t>
            </a:r>
          </a:p>
          <a:p>
            <a:endParaRPr lang="en-IE" dirty="0"/>
          </a:p>
        </p:txBody>
      </p:sp>
      <p:pic>
        <p:nvPicPr>
          <p:cNvPr id="4" name="Picture 3"/>
          <p:cNvPicPr>
            <a:picLocks noChangeAspect="1"/>
          </p:cNvPicPr>
          <p:nvPr/>
        </p:nvPicPr>
        <p:blipFill>
          <a:blip r:embed="rId2"/>
          <a:stretch>
            <a:fillRect/>
          </a:stretch>
        </p:blipFill>
        <p:spPr>
          <a:xfrm>
            <a:off x="677334" y="2765473"/>
            <a:ext cx="9826543" cy="2623376"/>
          </a:xfrm>
          <a:prstGeom prst="rect">
            <a:avLst/>
          </a:prstGeom>
        </p:spPr>
      </p:pic>
    </p:spTree>
    <p:extLst>
      <p:ext uri="{BB962C8B-B14F-4D97-AF65-F5344CB8AC3E}">
        <p14:creationId xmlns:p14="http://schemas.microsoft.com/office/powerpoint/2010/main" val="3636152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61292" y="829841"/>
            <a:ext cx="4457374" cy="5642777"/>
          </a:xfrm>
        </p:spPr>
        <p:txBody>
          <a:bodyPr/>
          <a:lstStyle/>
          <a:p>
            <a:r>
              <a:rPr lang="en-IE" dirty="0"/>
              <a:t>Play – Runs the entire script.</a:t>
            </a:r>
          </a:p>
          <a:p>
            <a:r>
              <a:rPr lang="en-IE" dirty="0"/>
              <a:t>Pause – pauses the script when running.</a:t>
            </a:r>
          </a:p>
          <a:p>
            <a:r>
              <a:rPr lang="en-IE" dirty="0"/>
              <a:t>Step – Step through actions one by one. Useful for debugging scripts as well as failures.</a:t>
            </a:r>
          </a:p>
          <a:p>
            <a:r>
              <a:rPr lang="en-IE" dirty="0"/>
              <a:t>Stop – Stops the script from running.</a:t>
            </a:r>
          </a:p>
          <a:p>
            <a:endParaRPr lang="en-IE" dirty="0"/>
          </a:p>
          <a:p>
            <a:r>
              <a:rPr lang="en-IE" dirty="0"/>
              <a:t>To refresh and rerun a script simply press the set button again to refresh the page.</a:t>
            </a:r>
          </a:p>
        </p:txBody>
      </p:sp>
      <p:pic>
        <p:nvPicPr>
          <p:cNvPr id="6" name="Picture 5"/>
          <p:cNvPicPr>
            <a:picLocks noChangeAspect="1"/>
          </p:cNvPicPr>
          <p:nvPr/>
        </p:nvPicPr>
        <p:blipFill>
          <a:blip r:embed="rId2"/>
          <a:stretch>
            <a:fillRect/>
          </a:stretch>
        </p:blipFill>
        <p:spPr>
          <a:xfrm>
            <a:off x="5757495" y="1261099"/>
            <a:ext cx="6246935" cy="4780263"/>
          </a:xfrm>
          <a:prstGeom prst="rect">
            <a:avLst/>
          </a:prstGeom>
        </p:spPr>
      </p:pic>
    </p:spTree>
    <p:extLst>
      <p:ext uri="{BB962C8B-B14F-4D97-AF65-F5344CB8AC3E}">
        <p14:creationId xmlns:p14="http://schemas.microsoft.com/office/powerpoint/2010/main" val="1031806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0021"/>
          </a:xfrm>
        </p:spPr>
        <p:txBody>
          <a:bodyPr/>
          <a:lstStyle/>
          <a:p>
            <a:r>
              <a:rPr lang="en-IE" dirty="0"/>
              <a:t>View Test Logs</a:t>
            </a:r>
          </a:p>
        </p:txBody>
      </p:sp>
      <p:sp>
        <p:nvSpPr>
          <p:cNvPr id="3" name="Content Placeholder 2"/>
          <p:cNvSpPr>
            <a:spLocks noGrp="1"/>
          </p:cNvSpPr>
          <p:nvPr>
            <p:ph idx="1"/>
          </p:nvPr>
        </p:nvSpPr>
        <p:spPr>
          <a:xfrm>
            <a:off x="677334" y="1379621"/>
            <a:ext cx="8596668" cy="4661741"/>
          </a:xfrm>
        </p:spPr>
        <p:txBody>
          <a:bodyPr/>
          <a:lstStyle/>
          <a:p>
            <a:r>
              <a:rPr lang="en-IE" dirty="0"/>
              <a:t>To view the logs either click the link at the bottom of the controller or the link from the SAHI application itself. A new browser tab will open.(Ordered By Date)</a:t>
            </a:r>
          </a:p>
          <a:p>
            <a:endParaRPr lang="en-IE" dirty="0"/>
          </a:p>
          <a:p>
            <a:endParaRPr lang="en-IE" dirty="0"/>
          </a:p>
        </p:txBody>
      </p:sp>
      <p:pic>
        <p:nvPicPr>
          <p:cNvPr id="4" name="Picture 3"/>
          <p:cNvPicPr>
            <a:picLocks noChangeAspect="1"/>
          </p:cNvPicPr>
          <p:nvPr/>
        </p:nvPicPr>
        <p:blipFill>
          <a:blip r:embed="rId2"/>
          <a:stretch>
            <a:fillRect/>
          </a:stretch>
        </p:blipFill>
        <p:spPr>
          <a:xfrm>
            <a:off x="2489898" y="2135908"/>
            <a:ext cx="4965979" cy="4722091"/>
          </a:xfrm>
          <a:prstGeom prst="rect">
            <a:avLst/>
          </a:prstGeom>
        </p:spPr>
      </p:pic>
    </p:spTree>
    <p:extLst>
      <p:ext uri="{BB962C8B-B14F-4D97-AF65-F5344CB8AC3E}">
        <p14:creationId xmlns:p14="http://schemas.microsoft.com/office/powerpoint/2010/main" val="2218212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42901"/>
            <a:ext cx="3551766" cy="5698462"/>
          </a:xfrm>
        </p:spPr>
        <p:txBody>
          <a:bodyPr/>
          <a:lstStyle/>
          <a:p>
            <a:r>
              <a:rPr lang="en-IE" dirty="0"/>
              <a:t>The log is just a record of the test that ran with metrics for success rate, Failures, Errors and time taken to run the test.</a:t>
            </a:r>
          </a:p>
          <a:p>
            <a:endParaRPr lang="en-IE" dirty="0"/>
          </a:p>
          <a:p>
            <a:r>
              <a:rPr lang="en-IE" dirty="0"/>
              <a:t>White – Actions performed</a:t>
            </a:r>
          </a:p>
          <a:p>
            <a:r>
              <a:rPr lang="en-IE" dirty="0"/>
              <a:t>Green – Assertions(Usually Boolean result)</a:t>
            </a:r>
          </a:p>
        </p:txBody>
      </p:sp>
      <p:pic>
        <p:nvPicPr>
          <p:cNvPr id="5" name="Picture 4"/>
          <p:cNvPicPr>
            <a:picLocks noChangeAspect="1"/>
          </p:cNvPicPr>
          <p:nvPr/>
        </p:nvPicPr>
        <p:blipFill>
          <a:blip r:embed="rId2"/>
          <a:stretch>
            <a:fillRect/>
          </a:stretch>
        </p:blipFill>
        <p:spPr>
          <a:xfrm>
            <a:off x="4229100" y="544182"/>
            <a:ext cx="6059732" cy="5295900"/>
          </a:xfrm>
          <a:prstGeom prst="rect">
            <a:avLst/>
          </a:prstGeom>
        </p:spPr>
      </p:pic>
    </p:spTree>
    <p:extLst>
      <p:ext uri="{BB962C8B-B14F-4D97-AF65-F5344CB8AC3E}">
        <p14:creationId xmlns:p14="http://schemas.microsoft.com/office/powerpoint/2010/main" val="3335394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050"/>
          </a:xfrm>
        </p:spPr>
        <p:txBody>
          <a:bodyPr/>
          <a:lstStyle/>
          <a:p>
            <a:r>
              <a:rPr lang="en-IE" dirty="0"/>
              <a:t>How does it apply to us?</a:t>
            </a:r>
          </a:p>
        </p:txBody>
      </p:sp>
      <p:sp>
        <p:nvSpPr>
          <p:cNvPr id="3" name="Content Placeholder 2"/>
          <p:cNvSpPr>
            <a:spLocks noGrp="1"/>
          </p:cNvSpPr>
          <p:nvPr>
            <p:ph idx="1"/>
          </p:nvPr>
        </p:nvSpPr>
        <p:spPr>
          <a:xfrm>
            <a:off x="677334" y="1390651"/>
            <a:ext cx="8596668" cy="4650712"/>
          </a:xfrm>
        </p:spPr>
        <p:txBody>
          <a:bodyPr/>
          <a:lstStyle/>
          <a:p>
            <a:r>
              <a:rPr lang="en-IE" dirty="0"/>
              <a:t>SAHI is a really easy and powerful testing tool with support for a wide variety of browsers and great support for mobile over a local connection.</a:t>
            </a:r>
          </a:p>
          <a:p>
            <a:r>
              <a:rPr lang="en-IE" dirty="0"/>
              <a:t>Scripts are written in native JavaScript syntax which reduces the learning curve by a lot for those who have experience in the language and the frameworks APIS are really easy to use.</a:t>
            </a:r>
          </a:p>
          <a:p>
            <a:r>
              <a:rPr lang="en-IE" dirty="0"/>
              <a:t>Has support for complex use cases through JavaScript functions.</a:t>
            </a:r>
          </a:p>
          <a:p>
            <a:r>
              <a:rPr lang="en-IE" dirty="0"/>
              <a:t>Has great Jenkins integration for test automation (Distributed testing on pro version could be done with the open source version </a:t>
            </a:r>
            <a:r>
              <a:rPr lang="en-IE"/>
              <a:t>through Jenkins)</a:t>
            </a:r>
            <a:endParaRPr lang="en-IE" dirty="0"/>
          </a:p>
          <a:p>
            <a:endParaRPr lang="en-IE" dirty="0"/>
          </a:p>
        </p:txBody>
      </p:sp>
    </p:spTree>
    <p:extLst>
      <p:ext uri="{BB962C8B-B14F-4D97-AF65-F5344CB8AC3E}">
        <p14:creationId xmlns:p14="http://schemas.microsoft.com/office/powerpoint/2010/main" val="418400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8304"/>
          </a:xfrm>
        </p:spPr>
        <p:txBody>
          <a:bodyPr/>
          <a:lstStyle/>
          <a:p>
            <a:r>
              <a:rPr lang="en-GB" dirty="0" smtClean="0"/>
              <a:t>Strengths</a:t>
            </a:r>
            <a:endParaRPr lang="en-GB" dirty="0"/>
          </a:p>
        </p:txBody>
      </p:sp>
      <p:sp>
        <p:nvSpPr>
          <p:cNvPr id="3" name="Content Placeholder 2"/>
          <p:cNvSpPr>
            <a:spLocks noGrp="1"/>
          </p:cNvSpPr>
          <p:nvPr>
            <p:ph idx="1"/>
          </p:nvPr>
        </p:nvSpPr>
        <p:spPr>
          <a:xfrm>
            <a:off x="677334" y="1419925"/>
            <a:ext cx="8596668" cy="4926011"/>
          </a:xfrm>
        </p:spPr>
        <p:txBody>
          <a:bodyPr/>
          <a:lstStyle/>
          <a:p>
            <a:r>
              <a:rPr lang="en-GB" dirty="0"/>
              <a:t>Easy to set up </a:t>
            </a:r>
            <a:r>
              <a:rPr lang="en-GB" dirty="0" smtClean="0"/>
              <a:t>–no additional tools are required .</a:t>
            </a:r>
          </a:p>
          <a:p>
            <a:r>
              <a:rPr lang="en-GB" dirty="0" smtClean="0"/>
              <a:t>Open </a:t>
            </a:r>
            <a:r>
              <a:rPr lang="en-GB" dirty="0"/>
              <a:t>source tool therefore it is available to everyone. </a:t>
            </a:r>
            <a:endParaRPr lang="en-GB" dirty="0" smtClean="0"/>
          </a:p>
          <a:p>
            <a:r>
              <a:rPr lang="en-US" dirty="0" smtClean="0"/>
              <a:t>Efficiency- </a:t>
            </a:r>
            <a:r>
              <a:rPr lang="en-US" dirty="0" err="1"/>
              <a:t>Sahi</a:t>
            </a:r>
            <a:r>
              <a:rPr lang="en-US" dirty="0"/>
              <a:t> </a:t>
            </a:r>
            <a:r>
              <a:rPr lang="en-US" dirty="0" smtClean="0"/>
              <a:t>handles </a:t>
            </a:r>
            <a:r>
              <a:rPr lang="en-US" dirty="0"/>
              <a:t>the repetitive, time consuming tests and it allows the team to focus on the tricky ones. This </a:t>
            </a:r>
            <a:r>
              <a:rPr lang="en-US" dirty="0" smtClean="0"/>
              <a:t>allows teams </a:t>
            </a:r>
            <a:r>
              <a:rPr lang="en-US" dirty="0"/>
              <a:t>to be more efficient  therefore saving time </a:t>
            </a:r>
            <a:r>
              <a:rPr lang="en-US" dirty="0" smtClean="0"/>
              <a:t>and also generating ROI.</a:t>
            </a:r>
            <a:endParaRPr lang="en-US" dirty="0"/>
          </a:p>
          <a:p>
            <a:r>
              <a:rPr lang="en-GB" dirty="0"/>
              <a:t>Consistent Platform :</a:t>
            </a:r>
            <a:r>
              <a:rPr lang="en-US" dirty="0"/>
              <a:t> </a:t>
            </a:r>
            <a:r>
              <a:rPr lang="en-US" dirty="0" err="1"/>
              <a:t>Sahi</a:t>
            </a:r>
            <a:r>
              <a:rPr lang="en-US" dirty="0"/>
              <a:t> has the ability to run on all browsers. This reduces the number of errors in the testing scenario by going through pre-recorded instructions</a:t>
            </a:r>
            <a:r>
              <a:rPr lang="en-US" dirty="0" smtClean="0"/>
              <a:t>.</a:t>
            </a:r>
          </a:p>
          <a:p>
            <a:r>
              <a:rPr lang="en-US" dirty="0" smtClean="0"/>
              <a:t> </a:t>
            </a:r>
            <a:r>
              <a:rPr lang="en-US" dirty="0" err="1"/>
              <a:t>Sahi</a:t>
            </a:r>
            <a:r>
              <a:rPr lang="en-US" dirty="0"/>
              <a:t> scripts are fast to create and very easy to </a:t>
            </a:r>
            <a:r>
              <a:rPr lang="en-US" dirty="0" smtClean="0"/>
              <a:t>maintain</a:t>
            </a:r>
          </a:p>
          <a:p>
            <a:r>
              <a:rPr lang="en-IE" dirty="0" smtClean="0"/>
              <a:t>Reporting- Inbuilt </a:t>
            </a:r>
            <a:r>
              <a:rPr lang="en-IE" dirty="0"/>
              <a:t>HTML reports with click through to relevant portion of </a:t>
            </a:r>
            <a:r>
              <a:rPr lang="en-IE" dirty="0" smtClean="0"/>
              <a:t>script.</a:t>
            </a:r>
          </a:p>
          <a:p>
            <a:r>
              <a:rPr lang="en-IE" dirty="0" err="1"/>
              <a:t>Sahi</a:t>
            </a:r>
            <a:r>
              <a:rPr lang="en-IE" dirty="0"/>
              <a:t> is simple for new non-programmer users to get </a:t>
            </a:r>
            <a:r>
              <a:rPr lang="en-IE" dirty="0" smtClean="0"/>
              <a:t>started</a:t>
            </a:r>
          </a:p>
          <a:p>
            <a:endParaRPr lang="en-IE" dirty="0" smtClean="0"/>
          </a:p>
        </p:txBody>
      </p:sp>
    </p:spTree>
    <p:extLst>
      <p:ext uri="{BB962C8B-B14F-4D97-AF65-F5344CB8AC3E}">
        <p14:creationId xmlns:p14="http://schemas.microsoft.com/office/powerpoint/2010/main" val="3672077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Weaknesses</a:t>
            </a:r>
            <a:endParaRPr lang="en-GB" dirty="0"/>
          </a:p>
        </p:txBody>
      </p:sp>
      <p:sp>
        <p:nvSpPr>
          <p:cNvPr id="3" name="Content Placeholder 2"/>
          <p:cNvSpPr>
            <a:spLocks noGrp="1"/>
          </p:cNvSpPr>
          <p:nvPr>
            <p:ph idx="1"/>
          </p:nvPr>
        </p:nvSpPr>
        <p:spPr/>
        <p:txBody>
          <a:bodyPr/>
          <a:lstStyle/>
          <a:p>
            <a:r>
              <a:rPr lang="en-US" dirty="0"/>
              <a:t>Support for multiple languages: SAHI uses </a:t>
            </a:r>
            <a:r>
              <a:rPr lang="en-US" dirty="0" err="1"/>
              <a:t>Javascript</a:t>
            </a:r>
            <a:r>
              <a:rPr lang="en-US" dirty="0"/>
              <a:t> as its base language. Currently SAHI does not let you create your test cases in other language.</a:t>
            </a:r>
          </a:p>
          <a:p>
            <a:r>
              <a:rPr lang="en-GB" dirty="0" err="1"/>
              <a:t>Sahi</a:t>
            </a:r>
            <a:r>
              <a:rPr lang="en-GB" dirty="0"/>
              <a:t> application runs separate from the record window.</a:t>
            </a:r>
          </a:p>
          <a:p>
            <a:r>
              <a:rPr lang="en-GB" dirty="0"/>
              <a:t>Browser has to be configured to work with a proxy.</a:t>
            </a:r>
            <a:endParaRPr lang="en-US" dirty="0"/>
          </a:p>
          <a:p>
            <a:endParaRPr lang="en-GB" dirty="0"/>
          </a:p>
        </p:txBody>
      </p:sp>
    </p:spTree>
    <p:extLst>
      <p:ext uri="{BB962C8B-B14F-4D97-AF65-F5344CB8AC3E}">
        <p14:creationId xmlns:p14="http://schemas.microsoft.com/office/powerpoint/2010/main" val="409874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06" y="1269999"/>
            <a:ext cx="8975143" cy="4970379"/>
          </a:xfrm>
          <a:prstGeom prst="rect">
            <a:avLst/>
          </a:prstGeom>
        </p:spPr>
      </p:pic>
    </p:spTree>
    <p:extLst>
      <p:ext uri="{BB962C8B-B14F-4D97-AF65-F5344CB8AC3E}">
        <p14:creationId xmlns:p14="http://schemas.microsoft.com/office/powerpoint/2010/main" val="21274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4017"/>
            <a:ext cx="9541565" cy="1320800"/>
          </a:xfrm>
        </p:spPr>
        <p:txBody>
          <a:bodyPr/>
          <a:lstStyle/>
          <a:p>
            <a:pPr algn="ctr"/>
            <a:r>
              <a:rPr lang="en-GB" dirty="0"/>
              <a:t>Questions?</a:t>
            </a:r>
          </a:p>
        </p:txBody>
      </p:sp>
    </p:spTree>
    <p:extLst>
      <p:ext uri="{BB962C8B-B14F-4D97-AF65-F5344CB8AC3E}">
        <p14:creationId xmlns:p14="http://schemas.microsoft.com/office/powerpoint/2010/main" val="1097807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Members</a:t>
            </a:r>
          </a:p>
        </p:txBody>
      </p:sp>
      <p:sp>
        <p:nvSpPr>
          <p:cNvPr id="3" name="Content Placeholder 2"/>
          <p:cNvSpPr>
            <a:spLocks noGrp="1"/>
          </p:cNvSpPr>
          <p:nvPr>
            <p:ph idx="1"/>
          </p:nvPr>
        </p:nvSpPr>
        <p:spPr/>
        <p:txBody>
          <a:bodyPr/>
          <a:lstStyle/>
          <a:p>
            <a:r>
              <a:rPr lang="en-GB" dirty="0" err="1"/>
              <a:t>Aleksander</a:t>
            </a:r>
            <a:r>
              <a:rPr lang="en-GB" dirty="0"/>
              <a:t> </a:t>
            </a:r>
            <a:r>
              <a:rPr lang="en-GB" dirty="0" err="1"/>
              <a:t>Zoric</a:t>
            </a:r>
            <a:endParaRPr lang="en-GB" dirty="0"/>
          </a:p>
          <a:p>
            <a:r>
              <a:rPr lang="en-GB" dirty="0"/>
              <a:t>Liranda </a:t>
            </a:r>
            <a:r>
              <a:rPr lang="en-GB" dirty="0" smtClean="0"/>
              <a:t>Krasniqi</a:t>
            </a:r>
            <a:endParaRPr lang="en-GB" dirty="0"/>
          </a:p>
          <a:p>
            <a:r>
              <a:rPr lang="en-GB" dirty="0"/>
              <a:t>Chris O’Brien</a:t>
            </a:r>
          </a:p>
          <a:p>
            <a:r>
              <a:rPr lang="en-GB" dirty="0"/>
              <a:t>James </a:t>
            </a:r>
            <a:r>
              <a:rPr lang="en-GB" dirty="0" err="1"/>
              <a:t>McGarr</a:t>
            </a:r>
            <a:endParaRPr lang="en-GB" dirty="0"/>
          </a:p>
        </p:txBody>
      </p:sp>
    </p:spTree>
    <p:extLst>
      <p:ext uri="{BB962C8B-B14F-4D97-AF65-F5344CB8AC3E}">
        <p14:creationId xmlns:p14="http://schemas.microsoft.com/office/powerpoint/2010/main" val="102249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it?</a:t>
            </a:r>
            <a:endParaRPr lang="en-IE" dirty="0"/>
          </a:p>
        </p:txBody>
      </p:sp>
      <p:sp>
        <p:nvSpPr>
          <p:cNvPr id="3" name="Content Placeholder 2"/>
          <p:cNvSpPr>
            <a:spLocks noGrp="1"/>
          </p:cNvSpPr>
          <p:nvPr>
            <p:ph idx="1"/>
          </p:nvPr>
        </p:nvSpPr>
        <p:spPr>
          <a:xfrm>
            <a:off x="677334" y="1703389"/>
            <a:ext cx="8596668" cy="5154611"/>
          </a:xfrm>
        </p:spPr>
        <p:txBody>
          <a:bodyPr>
            <a:normAutofit/>
          </a:bodyPr>
          <a:lstStyle/>
          <a:p>
            <a:r>
              <a:rPr lang="en-GB" dirty="0"/>
              <a:t>Currently a single user licence can be </a:t>
            </a:r>
            <a:r>
              <a:rPr lang="en-GB" b="1" dirty="0"/>
              <a:t>purchased for $695</a:t>
            </a:r>
            <a:r>
              <a:rPr lang="en-GB" dirty="0"/>
              <a:t> per year with percentage discounts for groups. Other </a:t>
            </a:r>
            <a:r>
              <a:rPr lang="en-GB" b="1" dirty="0"/>
              <a:t>payed features</a:t>
            </a:r>
            <a:r>
              <a:rPr lang="en-GB" dirty="0"/>
              <a:t> are as follows:</a:t>
            </a:r>
            <a:endParaRPr lang="en-IE" dirty="0"/>
          </a:p>
          <a:p>
            <a:pPr lvl="1"/>
            <a:r>
              <a:rPr lang="en-GB" dirty="0"/>
              <a:t>Distribute tests across machines</a:t>
            </a:r>
            <a:endParaRPr lang="en-IE" dirty="0"/>
          </a:p>
          <a:p>
            <a:pPr lvl="1"/>
            <a:r>
              <a:rPr lang="en-GB" dirty="0"/>
              <a:t>Anchor Button on Controller to easily establish “near” and “in” relations</a:t>
            </a:r>
            <a:endParaRPr lang="en-IE" dirty="0"/>
          </a:p>
          <a:p>
            <a:pPr lvl="1"/>
            <a:r>
              <a:rPr lang="en-GB" dirty="0"/>
              <a:t>View recorded steps in Controller</a:t>
            </a:r>
            <a:endParaRPr lang="en-IE" dirty="0"/>
          </a:p>
          <a:p>
            <a:pPr lvl="1"/>
            <a:r>
              <a:rPr lang="en-GB" dirty="0"/>
              <a:t>Script Editor to easily create functions</a:t>
            </a:r>
            <a:endParaRPr lang="en-IE" dirty="0"/>
          </a:p>
          <a:p>
            <a:pPr lvl="1"/>
            <a:r>
              <a:rPr lang="en-GB" dirty="0"/>
              <a:t>Excel Framework</a:t>
            </a:r>
            <a:endParaRPr lang="en-IE" dirty="0"/>
          </a:p>
          <a:p>
            <a:pPr lvl="1"/>
            <a:r>
              <a:rPr lang="en-GB" dirty="0"/>
              <a:t>Custom report generation</a:t>
            </a:r>
            <a:endParaRPr lang="en-IE" dirty="0"/>
          </a:p>
          <a:p>
            <a:pPr lvl="1"/>
            <a:r>
              <a:rPr lang="en-GB" dirty="0"/>
              <a:t>Take Snapshots</a:t>
            </a:r>
            <a:endParaRPr lang="en-IE" dirty="0"/>
          </a:p>
          <a:p>
            <a:pPr lvl="1"/>
            <a:r>
              <a:rPr lang="en-GB" dirty="0"/>
              <a:t>Side by Side Compare Logs</a:t>
            </a:r>
            <a:endParaRPr lang="en-IE" dirty="0"/>
          </a:p>
          <a:p>
            <a:pPr lvl="1"/>
            <a:r>
              <a:rPr lang="en-GB" dirty="0"/>
              <a:t>Flex automation</a:t>
            </a:r>
            <a:endParaRPr lang="en-IE" dirty="0"/>
          </a:p>
          <a:p>
            <a:pPr lvl="1"/>
            <a:r>
              <a:rPr lang="en-GB" dirty="0"/>
              <a:t>Automatically accept SSL certificates</a:t>
            </a:r>
          </a:p>
          <a:p>
            <a:pPr lvl="1"/>
            <a:r>
              <a:rPr lang="en-GB" dirty="0"/>
              <a:t>Ability to build repository of HTML Elements while recording</a:t>
            </a:r>
            <a:endParaRPr lang="en-IE" dirty="0"/>
          </a:p>
          <a:p>
            <a:pPr lvl="1"/>
            <a:endParaRPr lang="en-IE" dirty="0"/>
          </a:p>
          <a:p>
            <a:endParaRPr lang="en-IE" dirty="0"/>
          </a:p>
        </p:txBody>
      </p:sp>
    </p:spTree>
    <p:extLst>
      <p:ext uri="{BB962C8B-B14F-4D97-AF65-F5344CB8AC3E}">
        <p14:creationId xmlns:p14="http://schemas.microsoft.com/office/powerpoint/2010/main" val="122700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it?</a:t>
            </a:r>
            <a:endParaRPr lang="en-IE" dirty="0"/>
          </a:p>
        </p:txBody>
      </p:sp>
      <p:sp>
        <p:nvSpPr>
          <p:cNvPr id="3" name="Content Placeholder 2"/>
          <p:cNvSpPr>
            <a:spLocks noGrp="1"/>
          </p:cNvSpPr>
          <p:nvPr>
            <p:ph idx="1"/>
          </p:nvPr>
        </p:nvSpPr>
        <p:spPr>
          <a:xfrm>
            <a:off x="677334" y="1930400"/>
            <a:ext cx="8596668" cy="3880773"/>
          </a:xfrm>
        </p:spPr>
        <p:txBody>
          <a:bodyPr/>
          <a:lstStyle/>
          <a:p>
            <a:r>
              <a:rPr lang="en-GB" dirty="0"/>
              <a:t>Similar to another testing tool called </a:t>
            </a:r>
            <a:r>
              <a:rPr lang="en-GB" b="1" dirty="0"/>
              <a:t>selenium</a:t>
            </a:r>
            <a:r>
              <a:rPr lang="en-GB" dirty="0"/>
              <a:t>, </a:t>
            </a:r>
            <a:r>
              <a:rPr lang="en-GB" dirty="0" err="1"/>
              <a:t>Sahi</a:t>
            </a:r>
            <a:r>
              <a:rPr lang="en-GB" dirty="0"/>
              <a:t> </a:t>
            </a:r>
            <a:r>
              <a:rPr lang="en-GB" b="1" dirty="0"/>
              <a:t>automates</a:t>
            </a:r>
            <a:r>
              <a:rPr lang="en-GB" dirty="0"/>
              <a:t> the behaviour of a </a:t>
            </a:r>
            <a:r>
              <a:rPr lang="en-GB" b="1" dirty="0"/>
              <a:t>web browser</a:t>
            </a:r>
            <a:r>
              <a:rPr lang="en-GB" dirty="0"/>
              <a:t> through user events like clicking and typing in some text. </a:t>
            </a:r>
          </a:p>
          <a:p>
            <a:endParaRPr lang="en-GB" dirty="0"/>
          </a:p>
          <a:p>
            <a:endParaRPr lang="en-GB" dirty="0"/>
          </a:p>
          <a:p>
            <a:endParaRPr lang="en-GB" dirty="0"/>
          </a:p>
          <a:p>
            <a:r>
              <a:rPr lang="en-GB" dirty="0"/>
              <a:t>The tool can then check the data in the website to make sure that the outcome of the actions is as expected through </a:t>
            </a:r>
            <a:r>
              <a:rPr lang="en-GB" b="1" dirty="0"/>
              <a:t>assertions</a:t>
            </a:r>
            <a:r>
              <a:rPr lang="en-GB" dirty="0"/>
              <a:t>. </a:t>
            </a:r>
          </a:p>
          <a:p>
            <a:endParaRPr lang="en-IE" dirty="0"/>
          </a:p>
          <a:p>
            <a:endParaRPr lang="en-IE" dirty="0"/>
          </a:p>
        </p:txBody>
      </p:sp>
    </p:spTree>
    <p:extLst>
      <p:ext uri="{BB962C8B-B14F-4D97-AF65-F5344CB8AC3E}">
        <p14:creationId xmlns:p14="http://schemas.microsoft.com/office/powerpoint/2010/main" val="65835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it?</a:t>
            </a:r>
          </a:p>
        </p:txBody>
      </p:sp>
      <p:sp>
        <p:nvSpPr>
          <p:cNvPr id="3" name="Content Placeholder 2"/>
          <p:cNvSpPr>
            <a:spLocks noGrp="1"/>
          </p:cNvSpPr>
          <p:nvPr>
            <p:ph idx="1"/>
          </p:nvPr>
        </p:nvSpPr>
        <p:spPr>
          <a:xfrm>
            <a:off x="677334" y="2160589"/>
            <a:ext cx="3814455" cy="3880773"/>
          </a:xfrm>
        </p:spPr>
        <p:txBody>
          <a:bodyPr>
            <a:normAutofit lnSpcReduction="10000"/>
          </a:bodyPr>
          <a:lstStyle/>
          <a:p>
            <a:r>
              <a:rPr lang="en-GB" dirty="0"/>
              <a:t>The key functionality of simulating a user’s actions and recording the actions.</a:t>
            </a:r>
          </a:p>
          <a:p>
            <a:endParaRPr lang="en-GB" dirty="0"/>
          </a:p>
          <a:p>
            <a:r>
              <a:rPr lang="en-GB" dirty="0"/>
              <a:t>This works well with an </a:t>
            </a:r>
            <a:r>
              <a:rPr lang="en-GB" b="1" dirty="0"/>
              <a:t>emphasis on functionality</a:t>
            </a:r>
            <a:r>
              <a:rPr lang="en-GB" dirty="0"/>
              <a:t> rather than on a good looking resizable interface. </a:t>
            </a:r>
          </a:p>
          <a:p>
            <a:pPr marL="0" indent="0">
              <a:buNone/>
            </a:pPr>
            <a:endParaRPr lang="en-GB" dirty="0"/>
          </a:p>
          <a:p>
            <a:r>
              <a:rPr lang="en-GB" dirty="0"/>
              <a:t>The interface of </a:t>
            </a:r>
            <a:r>
              <a:rPr lang="en-GB" dirty="0" err="1"/>
              <a:t>Sahi</a:t>
            </a:r>
            <a:r>
              <a:rPr lang="en-GB" dirty="0"/>
              <a:t> in the browser will become skewed for example if it </a:t>
            </a:r>
            <a:r>
              <a:rPr lang="en-GB" b="1" dirty="0"/>
              <a:t>is resized</a:t>
            </a:r>
            <a:r>
              <a:rPr lang="en-GB" dirty="0"/>
              <a:t>.</a:t>
            </a:r>
            <a:endParaRPr lang="en-IE" dirty="0"/>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213" y="196154"/>
            <a:ext cx="4049608" cy="6385468"/>
          </a:xfrm>
          <a:prstGeom prst="rect">
            <a:avLst/>
          </a:prstGeom>
        </p:spPr>
      </p:pic>
    </p:spTree>
    <p:extLst>
      <p:ext uri="{BB962C8B-B14F-4D97-AF65-F5344CB8AC3E}">
        <p14:creationId xmlns:p14="http://schemas.microsoft.com/office/powerpoint/2010/main" val="159738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it?</a:t>
            </a:r>
          </a:p>
        </p:txBody>
      </p:sp>
      <p:sp>
        <p:nvSpPr>
          <p:cNvPr id="3" name="Content Placeholder 2"/>
          <p:cNvSpPr>
            <a:spLocks noGrp="1"/>
          </p:cNvSpPr>
          <p:nvPr>
            <p:ph idx="1"/>
          </p:nvPr>
        </p:nvSpPr>
        <p:spPr/>
        <p:txBody>
          <a:bodyPr/>
          <a:lstStyle/>
          <a:p>
            <a:r>
              <a:rPr lang="en-GB" dirty="0"/>
              <a:t>Selenium is a much more popular testing tool of this type with a larger community for support.</a:t>
            </a:r>
          </a:p>
          <a:p>
            <a:endParaRPr lang="en-GB" dirty="0"/>
          </a:p>
          <a:p>
            <a:r>
              <a:rPr lang="en-GB" dirty="0"/>
              <a:t>Users have reported that </a:t>
            </a:r>
            <a:r>
              <a:rPr lang="en-GB" dirty="0" err="1"/>
              <a:t>Sahi</a:t>
            </a:r>
            <a:r>
              <a:rPr lang="en-GB" dirty="0"/>
              <a:t> performs faster and with less problems for browsers in particular IE. </a:t>
            </a:r>
          </a:p>
          <a:p>
            <a:endParaRPr lang="en-GB" dirty="0"/>
          </a:p>
          <a:p>
            <a:r>
              <a:rPr lang="en-GB" dirty="0"/>
              <a:t>The advantage of using </a:t>
            </a:r>
            <a:r>
              <a:rPr lang="en-GB" dirty="0" err="1"/>
              <a:t>Sahi</a:t>
            </a:r>
            <a:r>
              <a:rPr lang="en-GB" dirty="0"/>
              <a:t> is in not having to explicitly install a </a:t>
            </a:r>
            <a:r>
              <a:rPr lang="en-GB" b="1" dirty="0"/>
              <a:t>browser driver plugin</a:t>
            </a:r>
            <a:r>
              <a:rPr lang="en-GB" dirty="0"/>
              <a:t>. </a:t>
            </a:r>
          </a:p>
          <a:p>
            <a:endParaRPr lang="en-GB" dirty="0"/>
          </a:p>
          <a:p>
            <a:r>
              <a:rPr lang="en-GB" dirty="0" err="1"/>
              <a:t>Sahi</a:t>
            </a:r>
            <a:r>
              <a:rPr lang="en-GB" dirty="0"/>
              <a:t> provides </a:t>
            </a:r>
            <a:r>
              <a:rPr lang="en-GB" b="1" dirty="0"/>
              <a:t>less free feature</a:t>
            </a:r>
            <a:r>
              <a:rPr lang="en-GB" dirty="0"/>
              <a:t> compared to its competitors, which is not a fair comparison of </a:t>
            </a:r>
            <a:r>
              <a:rPr lang="en-GB" b="1" dirty="0"/>
              <a:t>usability and functionality</a:t>
            </a:r>
            <a:r>
              <a:rPr lang="en-GB" dirty="0"/>
              <a:t>. </a:t>
            </a:r>
            <a:endParaRPr lang="en-IE" dirty="0"/>
          </a:p>
        </p:txBody>
      </p:sp>
    </p:spTree>
    <p:extLst>
      <p:ext uri="{BB962C8B-B14F-4D97-AF65-F5344CB8AC3E}">
        <p14:creationId xmlns:p14="http://schemas.microsoft.com/office/powerpoint/2010/main" val="258427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it?</a:t>
            </a:r>
          </a:p>
        </p:txBody>
      </p:sp>
      <p:sp>
        <p:nvSpPr>
          <p:cNvPr id="3" name="Content Placeholder 2"/>
          <p:cNvSpPr>
            <a:spLocks noGrp="1"/>
          </p:cNvSpPr>
          <p:nvPr>
            <p:ph idx="1"/>
          </p:nvPr>
        </p:nvSpPr>
        <p:spPr/>
        <p:txBody>
          <a:bodyPr/>
          <a:lstStyle/>
          <a:p>
            <a:r>
              <a:rPr lang="en-GB" dirty="0"/>
              <a:t>The installation in Windows is straight forward. After downloading the software, a licence key is emailed, to be entered when it is first run. </a:t>
            </a:r>
          </a:p>
          <a:p>
            <a:endParaRPr lang="en-GB" dirty="0"/>
          </a:p>
          <a:p>
            <a:endParaRPr lang="en-GB" dirty="0"/>
          </a:p>
          <a:p>
            <a:endParaRPr lang="en-GB" dirty="0"/>
          </a:p>
          <a:p>
            <a:r>
              <a:rPr lang="en-GB" dirty="0" err="1"/>
              <a:t>Sahi</a:t>
            </a:r>
            <a:r>
              <a:rPr lang="en-GB" dirty="0"/>
              <a:t> runs as a Java application that opens a private browsing window for testing.</a:t>
            </a:r>
            <a:endParaRPr lang="en-IE" dirty="0"/>
          </a:p>
          <a:p>
            <a:endParaRPr lang="en-IE" dirty="0"/>
          </a:p>
        </p:txBody>
      </p:sp>
    </p:spTree>
    <p:extLst>
      <p:ext uri="{BB962C8B-B14F-4D97-AF65-F5344CB8AC3E}">
        <p14:creationId xmlns:p14="http://schemas.microsoft.com/office/powerpoint/2010/main" val="246170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p>
        </p:txBody>
      </p:sp>
      <p:sp>
        <p:nvSpPr>
          <p:cNvPr id="3" name="Content Placeholder 2"/>
          <p:cNvSpPr>
            <a:spLocks noGrp="1"/>
          </p:cNvSpPr>
          <p:nvPr>
            <p:ph idx="1"/>
          </p:nvPr>
        </p:nvSpPr>
        <p:spPr/>
        <p:txBody>
          <a:bodyPr/>
          <a:lstStyle/>
          <a:p>
            <a:r>
              <a:rPr lang="en-GB" dirty="0"/>
              <a:t>Sahi is best suited </a:t>
            </a:r>
            <a:r>
              <a:rPr lang="en-GB" b="1" dirty="0"/>
              <a:t>for multi-browser testing </a:t>
            </a:r>
            <a:r>
              <a:rPr lang="en-GB" dirty="0"/>
              <a:t>that contain </a:t>
            </a:r>
            <a:r>
              <a:rPr lang="en-GB" b="1" dirty="0"/>
              <a:t>AJAX</a:t>
            </a:r>
            <a:r>
              <a:rPr lang="en-GB" dirty="0"/>
              <a:t> and dynamic content.  </a:t>
            </a:r>
            <a:r>
              <a:rPr lang="en-GB" dirty="0" err="1"/>
              <a:t>Sahi</a:t>
            </a:r>
            <a:r>
              <a:rPr lang="en-GB" dirty="0"/>
              <a:t> can run on any browser that supports J</a:t>
            </a:r>
            <a:r>
              <a:rPr lang="en-GB" b="1" dirty="0"/>
              <a:t>avaScript</a:t>
            </a:r>
            <a:r>
              <a:rPr lang="en-GB" dirty="0"/>
              <a:t>. </a:t>
            </a:r>
          </a:p>
          <a:p>
            <a:pPr marL="0" indent="0">
              <a:buNone/>
            </a:pPr>
            <a:endParaRPr lang="en-GB" dirty="0"/>
          </a:p>
          <a:p>
            <a:pPr marL="0" indent="0">
              <a:buNone/>
            </a:pPr>
            <a:endParaRPr lang="en-GB" dirty="0"/>
          </a:p>
          <a:p>
            <a:pPr marL="0" indent="0">
              <a:buNone/>
            </a:pPr>
            <a:endParaRPr lang="en-GB" dirty="0"/>
          </a:p>
          <a:p>
            <a:r>
              <a:rPr lang="en-IE" dirty="0"/>
              <a:t>AJAX stands for </a:t>
            </a:r>
            <a:r>
              <a:rPr lang="en-IE" b="1" dirty="0"/>
              <a:t>Asynchronous JavaScript and XML</a:t>
            </a:r>
            <a:r>
              <a:rPr lang="en-IE" dirty="0"/>
              <a:t>.  AJAX is a new technique for creating interactive, dynamic web applications using </a:t>
            </a:r>
            <a:r>
              <a:rPr lang="en-IE" b="1" dirty="0"/>
              <a:t>XML, HTML, CSS and JavaScript.</a:t>
            </a:r>
          </a:p>
          <a:p>
            <a:endParaRPr lang="en-GB" dirty="0"/>
          </a:p>
          <a:p>
            <a:endParaRPr lang="en-GB" dirty="0"/>
          </a:p>
          <a:p>
            <a:pPr marL="0" indent="0">
              <a:buNone/>
            </a:pPr>
            <a:endParaRPr lang="en-IE" dirty="0"/>
          </a:p>
        </p:txBody>
      </p:sp>
    </p:spTree>
    <p:extLst>
      <p:ext uri="{BB962C8B-B14F-4D97-AF65-F5344CB8AC3E}">
        <p14:creationId xmlns:p14="http://schemas.microsoft.com/office/powerpoint/2010/main" val="4304019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TotalTime>
  <Words>1401</Words>
  <Application>Microsoft Office PowerPoint</Application>
  <PresentationFormat>Widescreen</PresentationFormat>
  <Paragraphs>159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Trebuchet MS</vt:lpstr>
      <vt:lpstr>Wingdings 3</vt:lpstr>
      <vt:lpstr>Facet</vt:lpstr>
      <vt:lpstr>PowerPoint Presentation</vt:lpstr>
      <vt:lpstr>What is it?</vt:lpstr>
      <vt:lpstr>What is it?</vt:lpstr>
      <vt:lpstr>What is it?</vt:lpstr>
      <vt:lpstr>What is it?</vt:lpstr>
      <vt:lpstr>What is it?</vt:lpstr>
      <vt:lpstr>What is it?</vt:lpstr>
      <vt:lpstr>What is it?</vt:lpstr>
      <vt:lpstr>How Does it Work?</vt:lpstr>
      <vt:lpstr>How Does it Work?</vt:lpstr>
      <vt:lpstr>How Does it Work?</vt:lpstr>
      <vt:lpstr>How Does it Work?</vt:lpstr>
      <vt:lpstr>How Does it Work?</vt:lpstr>
      <vt:lpstr>How Does it Work?</vt:lpstr>
      <vt:lpstr>How Does it Work?</vt:lpstr>
      <vt:lpstr>How Does it Work?</vt:lpstr>
      <vt:lpstr>Mini-Exercise Sahi’s Sample Application</vt:lpstr>
      <vt:lpstr>Exercise – Record a test script using the Sample site</vt:lpstr>
      <vt:lpstr> </vt:lpstr>
      <vt:lpstr>PowerPoint Presentation</vt:lpstr>
      <vt:lpstr>PowerPoint Presentation</vt:lpstr>
      <vt:lpstr>PowerPoint Presentation</vt:lpstr>
      <vt:lpstr>Playback recorded scripts</vt:lpstr>
      <vt:lpstr>PowerPoint Presentation</vt:lpstr>
      <vt:lpstr>View Test Logs</vt:lpstr>
      <vt:lpstr>PowerPoint Presentation</vt:lpstr>
      <vt:lpstr>How does it apply to us?</vt:lpstr>
      <vt:lpstr>Strengths</vt:lpstr>
      <vt:lpstr>Weaknesses</vt:lpstr>
      <vt:lpstr>Questions?</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D. Mc Garr</dc:creator>
  <cp:lastModifiedBy>Christopher O Brien</cp:lastModifiedBy>
  <cp:revision>27</cp:revision>
  <dcterms:created xsi:type="dcterms:W3CDTF">2016-11-21T11:10:42Z</dcterms:created>
  <dcterms:modified xsi:type="dcterms:W3CDTF">2016-11-28T11:15:20Z</dcterms:modified>
</cp:coreProperties>
</file>