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66" r:id="rId2"/>
    <p:sldMasterId id="2147483648" r:id="rId3"/>
  </p:sldMasterIdLst>
  <p:notesMasterIdLst>
    <p:notesMasterId r:id="rId73"/>
  </p:notesMasterIdLst>
  <p:sldIdLst>
    <p:sldId id="510" r:id="rId4"/>
    <p:sldId id="440" r:id="rId5"/>
    <p:sldId id="346" r:id="rId6"/>
    <p:sldId id="443" r:id="rId7"/>
    <p:sldId id="345" r:id="rId8"/>
    <p:sldId id="348" r:id="rId9"/>
    <p:sldId id="438" r:id="rId10"/>
    <p:sldId id="395" r:id="rId11"/>
    <p:sldId id="391" r:id="rId12"/>
    <p:sldId id="392" r:id="rId13"/>
    <p:sldId id="455" r:id="rId14"/>
    <p:sldId id="456" r:id="rId15"/>
    <p:sldId id="355" r:id="rId16"/>
    <p:sldId id="451" r:id="rId17"/>
    <p:sldId id="448" r:id="rId18"/>
    <p:sldId id="409" r:id="rId19"/>
    <p:sldId id="445" r:id="rId20"/>
    <p:sldId id="449" r:id="rId21"/>
    <p:sldId id="450" r:id="rId22"/>
    <p:sldId id="447" r:id="rId23"/>
    <p:sldId id="460" r:id="rId24"/>
    <p:sldId id="483" r:id="rId25"/>
    <p:sldId id="524" r:id="rId26"/>
    <p:sldId id="461" r:id="rId27"/>
    <p:sldId id="478" r:id="rId28"/>
    <p:sldId id="479" r:id="rId29"/>
    <p:sldId id="520" r:id="rId30"/>
    <p:sldId id="522" r:id="rId31"/>
    <p:sldId id="485" r:id="rId32"/>
    <p:sldId id="481" r:id="rId33"/>
    <p:sldId id="487" r:id="rId34"/>
    <p:sldId id="523" r:id="rId35"/>
    <p:sldId id="488" r:id="rId36"/>
    <p:sldId id="519" r:id="rId37"/>
    <p:sldId id="490" r:id="rId38"/>
    <p:sldId id="491" r:id="rId39"/>
    <p:sldId id="492" r:id="rId40"/>
    <p:sldId id="493" r:id="rId41"/>
    <p:sldId id="494" r:id="rId42"/>
    <p:sldId id="502" r:id="rId43"/>
    <p:sldId id="503" r:id="rId44"/>
    <p:sldId id="504" r:id="rId45"/>
    <p:sldId id="505" r:id="rId46"/>
    <p:sldId id="496" r:id="rId47"/>
    <p:sldId id="497" r:id="rId48"/>
    <p:sldId id="498" r:id="rId49"/>
    <p:sldId id="511" r:id="rId50"/>
    <p:sldId id="500" r:id="rId51"/>
    <p:sldId id="501" r:id="rId52"/>
    <p:sldId id="482" r:id="rId53"/>
    <p:sldId id="480" r:id="rId54"/>
    <p:sldId id="514" r:id="rId55"/>
    <p:sldId id="463" r:id="rId56"/>
    <p:sldId id="512" r:id="rId57"/>
    <p:sldId id="465" r:id="rId58"/>
    <p:sldId id="466" r:id="rId59"/>
    <p:sldId id="467" r:id="rId60"/>
    <p:sldId id="468" r:id="rId61"/>
    <p:sldId id="469" r:id="rId62"/>
    <p:sldId id="470" r:id="rId63"/>
    <p:sldId id="471" r:id="rId64"/>
    <p:sldId id="472" r:id="rId65"/>
    <p:sldId id="473" r:id="rId66"/>
    <p:sldId id="474" r:id="rId67"/>
    <p:sldId id="475" r:id="rId68"/>
    <p:sldId id="476" r:id="rId69"/>
    <p:sldId id="477" r:id="rId70"/>
    <p:sldId id="516" r:id="rId71"/>
    <p:sldId id="515" r:id="rId7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lip Volckaert" initials="FV" lastIdx="1" clrIdx="0">
    <p:extLst>
      <p:ext uri="{19B8F6BF-5375-455C-9EA6-DF929625EA0E}">
        <p15:presenceInfo xmlns:p15="http://schemas.microsoft.com/office/powerpoint/2012/main" userId="S-1-5-21-4060015860-3155939536-3220560164-102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826" autoAdjust="0"/>
  </p:normalViewPr>
  <p:slideViewPr>
    <p:cSldViewPr>
      <p:cViewPr varScale="1">
        <p:scale>
          <a:sx n="76" d="100"/>
          <a:sy n="76" d="100"/>
        </p:scale>
        <p:origin x="304" y="64"/>
      </p:cViewPr>
      <p:guideLst>
        <p:guide orient="horz" pos="2160"/>
        <p:guide pos="2880"/>
      </p:guideLst>
    </p:cSldViewPr>
  </p:slideViewPr>
  <p:outlineViewPr>
    <p:cViewPr>
      <p:scale>
        <a:sx n="33" d="100"/>
        <a:sy n="33" d="100"/>
      </p:scale>
      <p:origin x="0" y="-4556"/>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3T10:56:54.627" idx="1">
    <p:pos x="1835" y="3492"/>
    <p:text>check this with Janne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pPr>
              <a:defRPr/>
            </a:pPr>
            <a:endParaRPr lang="en-US"/>
          </a:p>
        </p:txBody>
      </p:sp>
      <p:sp>
        <p:nvSpPr>
          <p:cNvPr id="32256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pPr>
              <a:defRPr/>
            </a:pPr>
            <a:endParaRPr lang="en-US"/>
          </a:p>
        </p:txBody>
      </p:sp>
      <p:sp>
        <p:nvSpPr>
          <p:cNvPr id="4608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256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pPr>
              <a:defRPr/>
            </a:pPr>
            <a:endParaRPr lang="en-US"/>
          </a:p>
        </p:txBody>
      </p:sp>
      <p:sp>
        <p:nvSpPr>
          <p:cNvPr id="32256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pPr>
              <a:defRPr/>
            </a:pPr>
            <a:fld id="{95DD897D-4E6F-431B-9EED-05A5A57424DD}" type="slidenum">
              <a:rPr lang="en-US"/>
              <a:pPr>
                <a:defRPr/>
              </a:pPr>
              <a:t>‹#›</a:t>
            </a:fld>
            <a:endParaRPr lang="en-US"/>
          </a:p>
        </p:txBody>
      </p:sp>
    </p:spTree>
    <p:extLst>
      <p:ext uri="{BB962C8B-B14F-4D97-AF65-F5344CB8AC3E}">
        <p14:creationId xmlns:p14="http://schemas.microsoft.com/office/powerpoint/2010/main" val="41076049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0F2C18E-71C5-4F16-8618-FFD1BC681DB0}"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86533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60CF3CB-751C-4A0C-8293-3BB85998EB44}" type="slidenum">
              <a:rPr lang="en-US" smtClean="0"/>
              <a:pPr/>
              <a:t>11</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67487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Characteristics</a:t>
            </a:r>
            <a:r>
              <a:rPr lang="en-US" baseline="0" dirty="0" smtClean="0"/>
              <a:t> of four designs for evolutionary inference through geographic (design A and B), geographic-genomic (design C) and genomic (design D) replication in natural populations. A) Parallel sympatric divergence. An ancestral population (grey dot) colonizes similar environments (blue shapes) and divergent selection within each environment promotes adaptive divergence and reproductive isolation between derived populations (black and white dots). B) Parallel parapatric or allopatric divergence. An ancestral population (grey dot) colonizes different environments (blue and green shapes) and divergent selection between environments promotes adaptive divergence and reproductive isolation between derived populations (black and white dots). C) Convergent evolution of geographically isolated species. A geographical barrier facilitates divergence between two species (triangles and dots) derived from a common ancestor (grey square), and divergent selection between environments (green, blue and orange shapes) promotes adaptive divergence and reproductive isolation between populations (black, white and grey symbols). D) Convergent evolution of coexisting species. Two ancestral species (grey dot and triangle) colonize different environments (green, blue and orange shapes</a:t>
            </a:r>
            <a:r>
              <a:rPr lang="en-US" baseline="0" smtClean="0"/>
              <a:t>) within the </a:t>
            </a:r>
            <a:r>
              <a:rPr lang="en-US" baseline="0" dirty="0" smtClean="0"/>
              <a:t>same area, and divergent selection promotes adaptive divergence and reproductive isolation between populations of each species (black, white and grey symbols). </a:t>
            </a:r>
            <a:endParaRPr lang="nl-BE" dirty="0"/>
          </a:p>
        </p:txBody>
      </p:sp>
      <p:sp>
        <p:nvSpPr>
          <p:cNvPr id="4" name="Slide Number Placeholder 3"/>
          <p:cNvSpPr>
            <a:spLocks noGrp="1"/>
          </p:cNvSpPr>
          <p:nvPr>
            <p:ph type="sldNum" sz="quarter" idx="10"/>
          </p:nvPr>
        </p:nvSpPr>
        <p:spPr/>
        <p:txBody>
          <a:bodyPr/>
          <a:lstStyle/>
          <a:p>
            <a:fld id="{903F9E72-FDE3-4F2C-8CC6-4496765BBE82}" type="slidenum">
              <a:rPr lang="nl-BE" smtClean="0"/>
              <a:pPr/>
              <a:t>12</a:t>
            </a:fld>
            <a:endParaRPr lang="nl-BE"/>
          </a:p>
        </p:txBody>
      </p:sp>
    </p:spTree>
    <p:extLst>
      <p:ext uri="{BB962C8B-B14F-4D97-AF65-F5344CB8AC3E}">
        <p14:creationId xmlns:p14="http://schemas.microsoft.com/office/powerpoint/2010/main" val="3791900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EAA9595-9CBC-4A01-864B-5EED012039FA}" type="slidenum">
              <a:rPr lang="en-US" smtClean="0"/>
              <a:pPr/>
              <a:t>13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2470632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DD897D-4E6F-431B-9EED-05A5A57424DD}" type="slidenum">
              <a:rPr lang="en-US" smtClean="0"/>
              <a:pPr>
                <a:defRPr/>
              </a:pPr>
              <a:t>14</a:t>
            </a:fld>
            <a:endParaRPr lang="en-US"/>
          </a:p>
        </p:txBody>
      </p:sp>
    </p:spTree>
    <p:extLst>
      <p:ext uri="{BB962C8B-B14F-4D97-AF65-F5344CB8AC3E}">
        <p14:creationId xmlns:p14="http://schemas.microsoft.com/office/powerpoint/2010/main" val="391721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86C2CAE-0200-440A-877D-FC86057ADC38}" type="slidenum">
              <a:rPr lang="en-US" smtClean="0"/>
              <a:pPr/>
              <a:t>17</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3662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F5BCD12-E39C-43A9-A390-5D5C587A1608}" type="slidenum">
              <a:rPr lang="en-US" smtClean="0"/>
              <a:pPr/>
              <a:t>19</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5945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13AF8EF-43E8-4F27-848A-E17394F277E1}" type="slidenum">
              <a:rPr lang="en-US" smtClean="0"/>
              <a:pPr/>
              <a:t>20</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53305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4021979" y="9720755"/>
            <a:ext cx="3075630" cy="512222"/>
          </a:xfrm>
          <a:prstGeom prst="rect">
            <a:avLst/>
          </a:prstGeom>
          <a:noFill/>
          <a:ln w="9525">
            <a:noFill/>
            <a:miter lim="800000"/>
            <a:headEnd/>
            <a:tailEnd/>
          </a:ln>
        </p:spPr>
        <p:txBody>
          <a:bodyPr lIns="99048" tIns="49524" rIns="99048" bIns="49524" anchor="b"/>
          <a:lstStyle/>
          <a:p>
            <a:pPr algn="r"/>
            <a:fld id="{29858917-5DE1-4E39-8CCB-34967F1215D4}" type="slidenum">
              <a:rPr lang="en-US" altLang="nl-BE" sz="1300"/>
              <a:pPr algn="r"/>
              <a:t>21</a:t>
            </a:fld>
            <a:endParaRPr lang="en-US" altLang="nl-BE" sz="1300"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332763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3D59B6-D271-46C5-AEB0-CDD71D7F5DE9}" type="slidenum">
              <a:rPr lang="en-US" altLang="nl-BE" smtClean="0"/>
              <a:pPr/>
              <a:t>22</a:t>
            </a:fld>
            <a:endParaRPr lang="en-US" altLang="nl-BE"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182195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76C02C3-3785-4DC5-947B-BC8ECCD34E6C}" type="slidenum">
              <a:rPr lang="en-US" altLang="nl-BE" smtClean="0"/>
              <a:pPr/>
              <a:t>24</a:t>
            </a:fld>
            <a:endParaRPr lang="en-US" altLang="nl-BE"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40330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2AD2912-88BF-49EC-A2D0-F655362C6313}" type="slidenum">
              <a:rPr lang="en-US" smtClean="0"/>
              <a:pPr/>
              <a:t>2</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399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B609757-54D2-42D2-BE49-D5C99B7BDF05}" type="slidenum">
              <a:rPr lang="en-US" smtClean="0"/>
              <a:pPr/>
              <a:t>25</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63736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76C9FD0-57F2-4F88-A240-B57118B52BFA}" type="slidenum">
              <a:rPr lang="en-US" smtClean="0"/>
              <a:pPr/>
              <a:t>26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0097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76C9FD0-57F2-4F88-A240-B57118B52BFA}" type="slidenum">
              <a:rPr lang="en-US" smtClean="0"/>
              <a:pPr/>
              <a:t>27</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02127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76C9FD0-57F2-4F88-A240-B57118B52BFA}" type="slidenum">
              <a:rPr lang="en-US" smtClean="0"/>
              <a:pPr/>
              <a:t>28</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34623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3FCD0AF-19EF-4185-BFBB-6A268DB6210D}" type="slidenum">
              <a:rPr lang="en-US" altLang="nl-BE" smtClean="0"/>
              <a:pPr/>
              <a:t>29</a:t>
            </a:fld>
            <a:endParaRPr lang="en-US" altLang="nl-BE"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1184826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4F476DD-236A-49AE-BC7E-E1C0FCC5695A}" type="slidenum">
              <a:rPr lang="en-US" smtClean="0"/>
              <a:pPr/>
              <a:t>30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72052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0968FDDC-280D-455E-BD57-7603A7C9FA31}" type="slidenum">
              <a:rPr lang="nl-BE" smtClean="0"/>
              <a:pPr/>
              <a:t>43</a:t>
            </a:fld>
            <a:endParaRPr lang="nl-BE"/>
          </a:p>
        </p:txBody>
      </p:sp>
    </p:spTree>
    <p:extLst>
      <p:ext uri="{BB962C8B-B14F-4D97-AF65-F5344CB8AC3E}">
        <p14:creationId xmlns:p14="http://schemas.microsoft.com/office/powerpoint/2010/main" val="822520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eaLnBrk="1" fontAlgn="auto" hangingPunct="1">
              <a:spcBef>
                <a:spcPts val="0"/>
              </a:spcBef>
              <a:spcAft>
                <a:spcPts val="0"/>
              </a:spcAft>
              <a:defRPr/>
            </a:pPr>
            <a:r>
              <a:rPr lang="en-US" sz="1300" dirty="0" smtClean="0">
                <a:latin typeface="+mn-lt"/>
              </a:rPr>
              <a:t>This method </a:t>
            </a:r>
            <a:r>
              <a:rPr lang="en-US" sz="1300" dirty="0" err="1" smtClean="0">
                <a:latin typeface="+mn-lt"/>
              </a:rPr>
              <a:t>descibes</a:t>
            </a:r>
            <a:r>
              <a:rPr lang="en-US" sz="1300" dirty="0" smtClean="0">
                <a:latin typeface="+mn-lt"/>
              </a:rPr>
              <a:t> the diversity between pre-defined groups. </a:t>
            </a:r>
            <a:endParaRPr lang="en-US" dirty="0" smtClean="0"/>
          </a:p>
          <a:p>
            <a:endParaRPr lang="en-US" dirty="0"/>
          </a:p>
        </p:txBody>
      </p:sp>
      <p:sp>
        <p:nvSpPr>
          <p:cNvPr id="4" name="Slide Number Placeholder 3"/>
          <p:cNvSpPr>
            <a:spLocks noGrp="1"/>
          </p:cNvSpPr>
          <p:nvPr>
            <p:ph type="sldNum" sz="quarter" idx="10"/>
          </p:nvPr>
        </p:nvSpPr>
        <p:spPr/>
        <p:txBody>
          <a:bodyPr/>
          <a:lstStyle/>
          <a:p>
            <a:fld id="{0968FDDC-280D-455E-BD57-7603A7C9FA31}" type="slidenum">
              <a:rPr lang="nl-BE" smtClean="0"/>
              <a:pPr/>
              <a:t>45</a:t>
            </a:fld>
            <a:endParaRPr lang="nl-BE"/>
          </a:p>
        </p:txBody>
      </p:sp>
    </p:spTree>
    <p:extLst>
      <p:ext uri="{BB962C8B-B14F-4D97-AF65-F5344CB8AC3E}">
        <p14:creationId xmlns:p14="http://schemas.microsoft.com/office/powerpoint/2010/main" val="1116199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4F476DD-236A-49AE-BC7E-E1C0FCC5695A}" type="slidenum">
              <a:rPr lang="en-US" smtClean="0"/>
              <a:pPr/>
              <a:t>50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98006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3FCD0AF-19EF-4185-BFBB-6A268DB6210D}" type="slidenum">
              <a:rPr lang="en-US" altLang="nl-BE" smtClean="0"/>
              <a:pPr/>
              <a:t>51</a:t>
            </a:fld>
            <a:endParaRPr lang="en-US" altLang="nl-BE"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409886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8D6249F-F14A-4999-839F-2FF783FB06E8}" type="slidenum">
              <a:rPr lang="en-US" smtClean="0"/>
              <a:pPr/>
              <a:t>3</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1643694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3D59B6-D271-46C5-AEB0-CDD71D7F5DE9}" type="slidenum">
              <a:rPr lang="en-US" altLang="nl-BE" smtClean="0"/>
              <a:pPr/>
              <a:t>53</a:t>
            </a:fld>
            <a:endParaRPr lang="en-US" altLang="nl-BE"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764636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9DF74D4-E198-46FF-8644-6F624A68CB4C}" type="slidenum">
              <a:rPr lang="en-US" altLang="nl-BE" smtClean="0"/>
              <a:pPr/>
              <a:t>54</a:t>
            </a:fld>
            <a:endParaRPr lang="en-US" altLang="nl-BE"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666122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4E41EF1-6639-4D34-8560-130AF672757A}" type="slidenum">
              <a:rPr lang="en-US" altLang="nl-BE" smtClean="0"/>
              <a:pPr/>
              <a:t>55</a:t>
            </a:fld>
            <a:endParaRPr lang="en-US" altLang="nl-BE"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31135426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486DD8E-5D77-416A-B9C5-921AF5C0D4E2}" type="slidenum">
              <a:rPr lang="en-US" altLang="nl-BE" smtClean="0"/>
              <a:pPr/>
              <a:t>57</a:t>
            </a:fld>
            <a:endParaRPr lang="en-US" altLang="nl-BE"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1659428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8FA279B-7652-4D11-9480-D22A59A9013A}" type="slidenum">
              <a:rPr lang="en-US" altLang="nl-BE" smtClean="0"/>
              <a:pPr/>
              <a:t>58</a:t>
            </a:fld>
            <a:endParaRPr lang="en-US" altLang="nl-BE"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2095371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BFCCC23-E0C5-4D7F-BCEB-70348E0BD2D4}" type="slidenum">
              <a:rPr lang="en-US" altLang="nl-BE" smtClean="0"/>
              <a:pPr/>
              <a:t>59</a:t>
            </a:fld>
            <a:endParaRPr lang="en-US" altLang="nl-BE"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2530312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82BDE74-94E5-4B1A-85E2-02E7F41D0117}" type="slidenum">
              <a:rPr lang="en-US" altLang="nl-BE" smtClean="0"/>
              <a:pPr/>
              <a:t>60</a:t>
            </a:fld>
            <a:endParaRPr lang="en-US" altLang="nl-BE"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2396957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2ACD960-CF2E-408C-BEAC-46A07391E427}" type="slidenum">
              <a:rPr lang="en-US" altLang="nl-BE" smtClean="0"/>
              <a:pPr/>
              <a:t>61</a:t>
            </a:fld>
            <a:endParaRPr lang="en-US" altLang="nl-BE"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25274528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CA7B441-E47D-450C-9645-532AD411D842}" type="slidenum">
              <a:rPr lang="en-US" altLang="nl-BE" smtClean="0"/>
              <a:pPr/>
              <a:t>62</a:t>
            </a:fld>
            <a:endParaRPr lang="en-US" altLang="nl-BE"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4159802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6A4086F-B631-4B64-8579-E901386A33A8}" type="slidenum">
              <a:rPr lang="en-US" altLang="nl-BE" smtClean="0"/>
              <a:pPr/>
              <a:t>63</a:t>
            </a:fld>
            <a:endParaRPr lang="en-US" altLang="nl-BE"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348346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65FFA18-F7F3-42D2-9EE1-8F4098D2BC9A}" type="slidenum">
              <a:rPr lang="en-US" smtClean="0"/>
              <a:pPr/>
              <a:t>4</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579769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021979" y="9720755"/>
            <a:ext cx="3075630" cy="512222"/>
          </a:xfrm>
          <a:prstGeom prst="rect">
            <a:avLst/>
          </a:prstGeom>
          <a:noFill/>
          <a:ln w="9525">
            <a:noFill/>
            <a:miter lim="800000"/>
            <a:headEnd/>
            <a:tailEnd/>
          </a:ln>
        </p:spPr>
        <p:txBody>
          <a:bodyPr lIns="99048" tIns="49524" rIns="99048" bIns="49524" anchor="b"/>
          <a:lstStyle/>
          <a:p>
            <a:pPr algn="r"/>
            <a:fld id="{CF29EA25-5695-48AF-9F89-91A76EAF722E}" type="slidenum">
              <a:rPr lang="en-US" altLang="nl-BE" sz="1300"/>
              <a:pPr algn="r"/>
              <a:t>64</a:t>
            </a:fld>
            <a:endParaRPr lang="en-US" altLang="nl-BE" sz="1300"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4084479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EFA9801-5F60-4027-A71D-750A36B495E3}" type="slidenum">
              <a:rPr lang="en-US" altLang="nl-BE" smtClean="0"/>
              <a:pPr/>
              <a:t>65</a:t>
            </a:fld>
            <a:endParaRPr lang="en-US" altLang="nl-BE"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2312747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021979" y="9720755"/>
            <a:ext cx="3075630" cy="512222"/>
          </a:xfrm>
          <a:prstGeom prst="rect">
            <a:avLst/>
          </a:prstGeom>
          <a:noFill/>
          <a:ln w="9525">
            <a:noFill/>
            <a:miter lim="800000"/>
            <a:headEnd/>
            <a:tailEnd/>
          </a:ln>
        </p:spPr>
        <p:txBody>
          <a:bodyPr lIns="99048" tIns="49524" rIns="99048" bIns="49524" anchor="b"/>
          <a:lstStyle/>
          <a:p>
            <a:pPr algn="r"/>
            <a:fld id="{9DB026F5-DA7B-416C-BD0D-6D6D04DB341F}" type="slidenum">
              <a:rPr lang="en-US" altLang="nl-BE" sz="1300"/>
              <a:pPr algn="r"/>
              <a:t>66</a:t>
            </a:fld>
            <a:endParaRPr lang="en-US" altLang="nl-BE" sz="1300"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2293910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B1502B3-66CF-4F8B-8556-F62FABB93E81}" type="slidenum">
              <a:rPr lang="en-US" altLang="nl-BE" smtClean="0"/>
              <a:pPr/>
              <a:t>67</a:t>
            </a:fld>
            <a:endParaRPr lang="en-US" altLang="nl-BE"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nl-BE" altLang="nl-BE" smtClean="0"/>
          </a:p>
        </p:txBody>
      </p:sp>
    </p:spTree>
    <p:extLst>
      <p:ext uri="{BB962C8B-B14F-4D97-AF65-F5344CB8AC3E}">
        <p14:creationId xmlns:p14="http://schemas.microsoft.com/office/powerpoint/2010/main" val="3831424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597CEB9-7E43-424D-8B5A-38557B92AC53}" type="slidenum">
              <a:rPr lang="en-US" smtClean="0"/>
              <a:pPr/>
              <a:t>68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2315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C0B3CA1-0E98-4282-B87C-4636F712CE36}" type="slidenum">
              <a:rPr lang="en-US" smtClean="0"/>
              <a:pPr/>
              <a:t>69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2900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2583824-89D8-41EC-A028-1D7C662064CD}" type="slidenum">
              <a:rPr lang="en-US" smtClean="0"/>
              <a:pPr/>
              <a:t>5</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349511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60CF3CB-751C-4A0C-8293-3BB85998EB44}" type="slidenum">
              <a:rPr lang="en-US" smtClean="0"/>
              <a:pPr/>
              <a:t>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124522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60CF3CB-751C-4A0C-8293-3BB85998EB44}" type="slidenum">
              <a:rPr lang="en-US" smtClean="0"/>
              <a:pPr/>
              <a:t>7</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548935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60CF3CB-751C-4A0C-8293-3BB85998EB44}" type="slidenum">
              <a:rPr lang="en-US" smtClean="0"/>
              <a:pPr/>
              <a:t>9</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155910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60CF3CB-751C-4A0C-8293-3BB85998EB44}" type="slidenum">
              <a:rPr lang="en-US" smtClean="0"/>
              <a:pPr/>
              <a:t>10</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168608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447800" y="2286000"/>
            <a:ext cx="7315200" cy="1143000"/>
          </a:xfrm>
        </p:spPr>
        <p:txBody>
          <a:bodyPr/>
          <a:lstStyle>
            <a:lvl1pPr>
              <a:defRPr/>
            </a:lvl1pPr>
          </a:lstStyle>
          <a:p>
            <a:r>
              <a:rPr lang="nl-NL"/>
              <a:t>KLIK OM HET OPMAAKPROFIEL VAN DE MODELTITEL</a:t>
            </a:r>
          </a:p>
        </p:txBody>
      </p:sp>
      <p:sp>
        <p:nvSpPr>
          <p:cNvPr id="6147" name="Rectangle 3"/>
          <p:cNvSpPr>
            <a:spLocks noGrp="1" noChangeArrowheads="1"/>
          </p:cNvSpPr>
          <p:nvPr>
            <p:ph type="subTitle" idx="1"/>
          </p:nvPr>
        </p:nvSpPr>
        <p:spPr>
          <a:xfrm>
            <a:off x="1447800" y="3429000"/>
            <a:ext cx="7315200" cy="2209800"/>
          </a:xfrm>
        </p:spPr>
        <p:txBody>
          <a:bodyPr/>
          <a:lstStyle>
            <a:lvl1pPr>
              <a:defRPr/>
            </a:lvl1pPr>
          </a:lstStyle>
          <a:p>
            <a:endParaRPr lang="nl-NL"/>
          </a:p>
          <a:p>
            <a:r>
              <a:rPr lang="nl-NL"/>
              <a:t>Klik om het opmaakprofiel van de modelondertitel te bewerken</a:t>
            </a:r>
          </a:p>
        </p:txBody>
      </p:sp>
      <p:sp>
        <p:nvSpPr>
          <p:cNvPr id="6150" name="Rectangle 6"/>
          <p:cNvSpPr>
            <a:spLocks noGrp="1" noChangeArrowheads="1"/>
          </p:cNvSpPr>
          <p:nvPr>
            <p:ph type="sldNum" sz="quarter" idx="4"/>
          </p:nvPr>
        </p:nvSpPr>
        <p:spPr/>
        <p:txBody>
          <a:bodyPr/>
          <a:lstStyle>
            <a:lvl1pPr>
              <a:defRPr/>
            </a:lvl1pPr>
          </a:lstStyle>
          <a:p>
            <a:fld id="{6BE1DA5D-7BD3-49BA-9F0D-D4A7EB3981A4}" type="slidenum">
              <a:rPr lang="nl-NL" smtClean="0"/>
              <a:pPr/>
              <a:t>‹#›</a:t>
            </a:fld>
            <a:r>
              <a:rPr lang="nl-NL" dirty="0" smtClean="0"/>
              <a:t> </a:t>
            </a:r>
            <a:endParaRPr lang="nl-NL" dirty="0"/>
          </a:p>
        </p:txBody>
      </p:sp>
      <p:sp>
        <p:nvSpPr>
          <p:cNvPr id="6151" name="Line 7"/>
          <p:cNvSpPr>
            <a:spLocks noChangeShapeType="1"/>
          </p:cNvSpPr>
          <p:nvPr/>
        </p:nvSpPr>
        <p:spPr bwMode="auto">
          <a:xfrm>
            <a:off x="1447800" y="6172200"/>
            <a:ext cx="7315200" cy="0"/>
          </a:xfrm>
          <a:prstGeom prst="line">
            <a:avLst/>
          </a:prstGeom>
          <a:noFill/>
          <a:ln w="19050">
            <a:solidFill>
              <a:srgbClr val="0A1E60"/>
            </a:solidFill>
            <a:round/>
            <a:headEnd/>
            <a:tailEnd/>
          </a:ln>
          <a:effectLst/>
        </p:spPr>
        <p:txBody>
          <a:bodyPr/>
          <a:lstStyle/>
          <a:p>
            <a:endParaRPr lang="nl-BE"/>
          </a:p>
        </p:txBody>
      </p:sp>
      <p:pic>
        <p:nvPicPr>
          <p:cNvPr id="6156" name="Picture 12" descr="we"/>
          <p:cNvPicPr>
            <a:picLocks noChangeAspect="1" noChangeArrowheads="1"/>
          </p:cNvPicPr>
          <p:nvPr/>
        </p:nvPicPr>
        <p:blipFill>
          <a:blip r:embed="rId2" cstate="print"/>
          <a:srcRect/>
          <a:stretch>
            <a:fillRect/>
          </a:stretch>
        </p:blipFill>
        <p:spPr bwMode="auto">
          <a:xfrm>
            <a:off x="309563" y="333375"/>
            <a:ext cx="8640762" cy="995363"/>
          </a:xfrm>
          <a:prstGeom prst="rect">
            <a:avLst/>
          </a:prstGeom>
          <a:noFill/>
        </p:spPr>
      </p:pic>
      <p:sp>
        <p:nvSpPr>
          <p:cNvPr id="8"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Footer Placeholder 3"/>
          <p:cNvSpPr>
            <a:spLocks noGrp="1"/>
          </p:cNvSpPr>
          <p:nvPr>
            <p:ph type="ftr" sz="quarter" idx="10"/>
          </p:nvPr>
        </p:nvSpPr>
        <p:spPr/>
        <p:txBody>
          <a:bodyPr/>
          <a:lstStyle>
            <a:lvl1pPr>
              <a:defRPr/>
            </a:lvl1pPr>
          </a:lstStyle>
          <a:p>
            <a:endParaRPr lang="nl-NL" dirty="0"/>
          </a:p>
        </p:txBody>
      </p:sp>
      <p:sp>
        <p:nvSpPr>
          <p:cNvPr id="5" name="Slide Number Placeholder 4"/>
          <p:cNvSpPr>
            <a:spLocks noGrp="1"/>
          </p:cNvSpPr>
          <p:nvPr>
            <p:ph type="sldNum" sz="quarter" idx="11"/>
          </p:nvPr>
        </p:nvSpPr>
        <p:spPr/>
        <p:txBody>
          <a:bodyPr/>
          <a:lstStyle>
            <a:lvl1pPr>
              <a:defRPr/>
            </a:lvl1pPr>
          </a:lstStyle>
          <a:p>
            <a:fld id="{212D9C43-4E3D-4C3B-A8AC-0CEAA092BC9F}" type="slidenum">
              <a:rPr lang="nl-NL" smtClean="0"/>
              <a:pPr/>
              <a:t>‹#›</a:t>
            </a:fld>
            <a:r>
              <a:rPr lang="nl-NL" dirty="0" smtClean="0"/>
              <a:t> </a:t>
            </a:r>
            <a:endParaRPr lang="nl-NL"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4"/>
          <p:cNvSpPr>
            <a:spLocks noGrp="1"/>
          </p:cNvSpPr>
          <p:nvPr>
            <p:ph type="sldNum" sz="quarter" idx="11"/>
          </p:nvPr>
        </p:nvSpPr>
        <p:spPr/>
        <p:txBody>
          <a:bodyPr/>
          <a:lstStyle>
            <a:lvl1pPr>
              <a:defRPr/>
            </a:lvl1pPr>
          </a:lstStyle>
          <a:p>
            <a:fld id="{B9F927A7-C1AB-4E2F-BFB2-4F5B32214417}" type="slidenum">
              <a:rPr lang="nl-NL" smtClean="0"/>
              <a:pPr/>
              <a:t>‹#›</a:t>
            </a:fld>
            <a:r>
              <a:rPr lang="nl-NL" dirty="0" smtClean="0"/>
              <a:t> </a:t>
            </a:r>
            <a:endParaRPr lang="nl-NL" dirty="0"/>
          </a:p>
        </p:txBody>
      </p:sp>
      <p:sp>
        <p:nvSpPr>
          <p:cNvPr id="6"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1447800" y="3200400"/>
            <a:ext cx="3581400" cy="281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5181600" y="3200400"/>
            <a:ext cx="3581400" cy="281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Slide Number Placeholder 5"/>
          <p:cNvSpPr>
            <a:spLocks noGrp="1"/>
          </p:cNvSpPr>
          <p:nvPr>
            <p:ph type="sldNum" sz="quarter" idx="11"/>
          </p:nvPr>
        </p:nvSpPr>
        <p:spPr/>
        <p:txBody>
          <a:bodyPr/>
          <a:lstStyle>
            <a:lvl1pPr>
              <a:defRPr/>
            </a:lvl1pPr>
          </a:lstStyle>
          <a:p>
            <a:fld id="{97A849DE-D958-4C5A-8379-1BEC1082585A}" type="slidenum">
              <a:rPr lang="nl-NL" smtClean="0"/>
              <a:pPr/>
              <a:t>‹#›</a:t>
            </a:fld>
            <a:r>
              <a:rPr lang="nl-NL" dirty="0" smtClean="0"/>
              <a:t> </a:t>
            </a:r>
            <a:endParaRPr lang="nl-NL" dirty="0"/>
          </a:p>
        </p:txBody>
      </p:sp>
      <p:sp>
        <p:nvSpPr>
          <p:cNvPr id="7"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8" name="Slide Number Placeholder 7"/>
          <p:cNvSpPr>
            <a:spLocks noGrp="1"/>
          </p:cNvSpPr>
          <p:nvPr>
            <p:ph type="sldNum" sz="quarter" idx="11"/>
          </p:nvPr>
        </p:nvSpPr>
        <p:spPr/>
        <p:txBody>
          <a:bodyPr/>
          <a:lstStyle>
            <a:lvl1pPr>
              <a:defRPr/>
            </a:lvl1pPr>
          </a:lstStyle>
          <a:p>
            <a:fld id="{1F638478-4D92-4EC0-A7EB-25A844D233CE}" type="slidenum">
              <a:rPr lang="nl-NL" smtClean="0"/>
              <a:pPr/>
              <a:t>‹#›</a:t>
            </a:fld>
            <a:r>
              <a:rPr lang="nl-NL" dirty="0" smtClean="0"/>
              <a:t> </a:t>
            </a:r>
            <a:endParaRPr lang="nl-NL" dirty="0"/>
          </a:p>
        </p:txBody>
      </p:sp>
      <p:sp>
        <p:nvSpPr>
          <p:cNvPr id="9"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4" name="Slide Number Placeholder 3"/>
          <p:cNvSpPr>
            <a:spLocks noGrp="1"/>
          </p:cNvSpPr>
          <p:nvPr>
            <p:ph type="sldNum" sz="quarter" idx="11"/>
          </p:nvPr>
        </p:nvSpPr>
        <p:spPr/>
        <p:txBody>
          <a:bodyPr/>
          <a:lstStyle>
            <a:lvl1pPr>
              <a:defRPr/>
            </a:lvl1pPr>
          </a:lstStyle>
          <a:p>
            <a:fld id="{E2525B5F-524A-46E4-974E-BEA0C9E749D2}" type="slidenum">
              <a:rPr lang="nl-NL" smtClean="0"/>
              <a:pPr/>
              <a:t>‹#›</a:t>
            </a:fld>
            <a:r>
              <a:rPr lang="nl-NL" dirty="0" smtClean="0"/>
              <a:t> </a:t>
            </a:r>
            <a:endParaRPr lang="nl-NL" dirty="0"/>
          </a:p>
        </p:txBody>
      </p:sp>
      <p:sp>
        <p:nvSpPr>
          <p:cNvPr id="5"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D3767E35-DD63-46A4-923D-570AD66294A9}" type="slidenum">
              <a:rPr lang="nl-NL" smtClean="0"/>
              <a:pPr/>
              <a:t>‹#›</a:t>
            </a:fld>
            <a:r>
              <a:rPr lang="nl-NL" dirty="0" smtClean="0"/>
              <a:t> </a:t>
            </a:r>
            <a:endParaRPr lang="nl-NL" dirty="0"/>
          </a:p>
        </p:txBody>
      </p:sp>
      <p:sp>
        <p:nvSpPr>
          <p:cNvPr id="4"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fld id="{32255F55-B46B-4D00-9472-20A7879C4F79}" type="slidenum">
              <a:rPr lang="nl-NL" smtClean="0"/>
              <a:pPr/>
              <a:t>‹#›</a:t>
            </a:fld>
            <a:r>
              <a:rPr lang="nl-NL" dirty="0" smtClean="0"/>
              <a:t> </a:t>
            </a:r>
            <a:endParaRPr lang="nl-NL" dirty="0"/>
          </a:p>
        </p:txBody>
      </p:sp>
      <p:sp>
        <p:nvSpPr>
          <p:cNvPr id="7"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fld id="{43F95C09-7295-422D-9856-6627538B1DDB}" type="slidenum">
              <a:rPr lang="nl-NL" smtClean="0"/>
              <a:pPr/>
              <a:t>‹#›</a:t>
            </a:fld>
            <a:r>
              <a:rPr lang="nl-NL" dirty="0" smtClean="0"/>
              <a:t> </a:t>
            </a:r>
            <a:endParaRPr lang="nl-NL" dirty="0"/>
          </a:p>
        </p:txBody>
      </p:sp>
      <p:sp>
        <p:nvSpPr>
          <p:cNvPr id="7"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Slide Number Placeholder 4"/>
          <p:cNvSpPr>
            <a:spLocks noGrp="1"/>
          </p:cNvSpPr>
          <p:nvPr>
            <p:ph type="sldNum" sz="quarter" idx="11"/>
          </p:nvPr>
        </p:nvSpPr>
        <p:spPr/>
        <p:txBody>
          <a:bodyPr/>
          <a:lstStyle>
            <a:lvl1pPr>
              <a:defRPr/>
            </a:lvl1pPr>
          </a:lstStyle>
          <a:p>
            <a:fld id="{61ECA662-505D-4A58-A6CD-EA8F7151597E}" type="slidenum">
              <a:rPr lang="nl-NL" smtClean="0"/>
              <a:pPr/>
              <a:t>‹#›</a:t>
            </a:fld>
            <a:r>
              <a:rPr lang="nl-NL" dirty="0" smtClean="0"/>
              <a:t> </a:t>
            </a:r>
            <a:endParaRPr lang="nl-NL" dirty="0"/>
          </a:p>
        </p:txBody>
      </p:sp>
      <p:sp>
        <p:nvSpPr>
          <p:cNvPr id="6"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057400"/>
            <a:ext cx="1828800" cy="3962400"/>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1447800" y="2057400"/>
            <a:ext cx="53340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Slide Number Placeholder 4"/>
          <p:cNvSpPr>
            <a:spLocks noGrp="1"/>
          </p:cNvSpPr>
          <p:nvPr>
            <p:ph type="sldNum" sz="quarter" idx="11"/>
          </p:nvPr>
        </p:nvSpPr>
        <p:spPr/>
        <p:txBody>
          <a:bodyPr/>
          <a:lstStyle>
            <a:lvl1pPr>
              <a:defRPr/>
            </a:lvl1pPr>
          </a:lstStyle>
          <a:p>
            <a:fld id="{F6831243-EE1E-419A-A887-E1D47785C1AF}" type="slidenum">
              <a:rPr lang="nl-NL" smtClean="0"/>
              <a:pPr/>
              <a:t>‹#›</a:t>
            </a:fld>
            <a:r>
              <a:rPr lang="nl-NL" dirty="0" smtClean="0"/>
              <a:t> </a:t>
            </a:r>
            <a:endParaRPr lang="nl-NL" dirty="0"/>
          </a:p>
        </p:txBody>
      </p:sp>
      <p:sp>
        <p:nvSpPr>
          <p:cNvPr id="6"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D3767E35-DD63-46A4-923D-570AD66294A9}" type="slidenum">
              <a:rPr lang="nl-NL" smtClean="0"/>
              <a:pPr/>
              <a:t>‹#›</a:t>
            </a:fld>
            <a:r>
              <a:rPr lang="nl-NL" dirty="0" smtClean="0"/>
              <a:t> </a:t>
            </a:r>
            <a:endParaRPr lang="nl-NL" dirty="0"/>
          </a:p>
        </p:txBody>
      </p:sp>
      <p:sp>
        <p:nvSpPr>
          <p:cNvPr id="4"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fld id="{32255F55-B46B-4D00-9472-20A7879C4F79}" type="slidenum">
              <a:rPr lang="nl-NL" smtClean="0"/>
              <a:pPr/>
              <a:t>‹#›</a:t>
            </a:fld>
            <a:r>
              <a:rPr lang="nl-NL" dirty="0" smtClean="0"/>
              <a:t> </a:t>
            </a:r>
            <a:endParaRPr lang="nl-NL" dirty="0"/>
          </a:p>
        </p:txBody>
      </p:sp>
      <p:sp>
        <p:nvSpPr>
          <p:cNvPr id="7"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p:txBody>
          <a:bodyPr/>
          <a:lstStyle>
            <a:lvl1pPr>
              <a:defRPr/>
            </a:lvl1pPr>
          </a:lstStyle>
          <a:p>
            <a:fld id="{43F95C09-7295-422D-9856-6627538B1DDB}" type="slidenum">
              <a:rPr lang="nl-NL" smtClean="0"/>
              <a:pPr/>
              <a:t>‹#›</a:t>
            </a:fld>
            <a:r>
              <a:rPr lang="nl-NL" dirty="0" smtClean="0"/>
              <a:t> </a:t>
            </a:r>
            <a:endParaRPr lang="nl-NL" dirty="0"/>
          </a:p>
        </p:txBody>
      </p:sp>
      <p:sp>
        <p:nvSpPr>
          <p:cNvPr id="7"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Slide Number Placeholder 4"/>
          <p:cNvSpPr>
            <a:spLocks noGrp="1"/>
          </p:cNvSpPr>
          <p:nvPr>
            <p:ph type="sldNum" sz="quarter" idx="11"/>
          </p:nvPr>
        </p:nvSpPr>
        <p:spPr/>
        <p:txBody>
          <a:bodyPr/>
          <a:lstStyle>
            <a:lvl1pPr>
              <a:defRPr/>
            </a:lvl1pPr>
          </a:lstStyle>
          <a:p>
            <a:fld id="{61ECA662-505D-4A58-A6CD-EA8F7151597E}" type="slidenum">
              <a:rPr lang="nl-NL" smtClean="0"/>
              <a:pPr/>
              <a:t>‹#›</a:t>
            </a:fld>
            <a:r>
              <a:rPr lang="nl-NL" dirty="0" smtClean="0"/>
              <a:t> </a:t>
            </a:r>
            <a:endParaRPr lang="nl-NL" dirty="0"/>
          </a:p>
        </p:txBody>
      </p:sp>
      <p:sp>
        <p:nvSpPr>
          <p:cNvPr id="6"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057400"/>
            <a:ext cx="1828800" cy="3962400"/>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1447800" y="2057400"/>
            <a:ext cx="53340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Slide Number Placeholder 4"/>
          <p:cNvSpPr>
            <a:spLocks noGrp="1"/>
          </p:cNvSpPr>
          <p:nvPr>
            <p:ph type="sldNum" sz="quarter" idx="11"/>
          </p:nvPr>
        </p:nvSpPr>
        <p:spPr/>
        <p:txBody>
          <a:bodyPr/>
          <a:lstStyle>
            <a:lvl1pPr>
              <a:defRPr/>
            </a:lvl1pPr>
          </a:lstStyle>
          <a:p>
            <a:fld id="{F6831243-EE1E-419A-A887-E1D47785C1AF}" type="slidenum">
              <a:rPr lang="nl-NL" smtClean="0"/>
              <a:pPr/>
              <a:t>‹#›</a:t>
            </a:fld>
            <a:r>
              <a:rPr lang="nl-NL" dirty="0" smtClean="0"/>
              <a:t> </a:t>
            </a:r>
            <a:endParaRPr lang="nl-NL" dirty="0"/>
          </a:p>
        </p:txBody>
      </p:sp>
      <p:sp>
        <p:nvSpPr>
          <p:cNvPr id="6" name="Footer Placeholder 3"/>
          <p:cNvSpPr>
            <a:spLocks noGrp="1"/>
          </p:cNvSpPr>
          <p:nvPr>
            <p:ph type="ftr" sz="quarter" idx="10"/>
          </p:nvPr>
        </p:nvSpPr>
        <p:spPr>
          <a:xfrm>
            <a:off x="1447800" y="6248400"/>
            <a:ext cx="4572000" cy="457200"/>
          </a:xfrm>
        </p:spPr>
        <p:txBody>
          <a:bodyPr/>
          <a:lstStyle>
            <a:lvl1pPr>
              <a:defRPr/>
            </a:lvl1pPr>
          </a:lstStyle>
          <a:p>
            <a:endParaRPr lang="nl-NL"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nl-B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20804D-1D9D-4E56-8191-3ED9D27EC960}"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7E01A4-EE0C-4C34-B99E-B62DDF19571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83F3BD-DFB8-4AF4-930F-85810FF5A683}"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571AAA-824C-4868-8702-CE2AA269C686}"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8F4944F-005C-4139-8408-F07AADEB2385}"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1A2C1A6-5C47-4235-B81A-17C5D2AD05B8}"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1F1CC3F-5479-438C-88A5-87F3F7E2AB1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AA823C-49C0-45BC-BF9D-922DBDC553A4}"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B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4EDA1F-799C-4DC8-A4E1-F57E6C52E6E9}"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C4963C-DD63-4E10-855A-1F3B22D58429}"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F16AE0-0BE8-4281-BD9E-CD41B2148628}"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7E1DE4C-E27C-4761-8D4B-4C39D2FAB56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2071817-A9C1-410A-8752-1706CE90641F}" type="slidenum">
              <a:rPr lang="nl-BE" smtClean="0"/>
              <a:pPr/>
              <a:t>‹#›</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71817-A9C1-410A-8752-1706CE90641F}" type="slidenum">
              <a:rPr lang="nl-BE" smtClean="0"/>
              <a:pPr/>
              <a:t>‹#›</a:t>
            </a:fld>
            <a:endParaRPr lang="nl-BE"/>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2057400"/>
            <a:ext cx="7315200" cy="1143000"/>
          </a:xfrm>
          <a:prstGeom prst="rect">
            <a:avLst/>
          </a:prstGeom>
          <a:solidFill>
            <a:srgbClr val="EAEAEA"/>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nl-NL" smtClean="0"/>
              <a:t>KLIK OM HET OPMAAKPROFIEL VAN DE MODELTITEL</a:t>
            </a:r>
          </a:p>
        </p:txBody>
      </p:sp>
      <p:sp>
        <p:nvSpPr>
          <p:cNvPr id="1027" name="Rectangle 3"/>
          <p:cNvSpPr>
            <a:spLocks noGrp="1" noChangeArrowheads="1"/>
          </p:cNvSpPr>
          <p:nvPr>
            <p:ph type="body" idx="1"/>
          </p:nvPr>
        </p:nvSpPr>
        <p:spPr bwMode="auto">
          <a:xfrm>
            <a:off x="1447800" y="3200400"/>
            <a:ext cx="7315200" cy="2819400"/>
          </a:xfrm>
          <a:prstGeom prst="rect">
            <a:avLst/>
          </a:prstGeom>
          <a:solidFill>
            <a:srgbClr val="EAEAEA"/>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p:txBody>
      </p:sp>
      <p:sp>
        <p:nvSpPr>
          <p:cNvPr id="1032" name="Rectangle 8"/>
          <p:cNvSpPr>
            <a:spLocks noGrp="1" noChangeArrowheads="1"/>
          </p:cNvSpPr>
          <p:nvPr>
            <p:ph type="ftr" sz="quarter" idx="3"/>
          </p:nvPr>
        </p:nvSpPr>
        <p:spPr bwMode="auto">
          <a:xfrm>
            <a:off x="1447800" y="6248400"/>
            <a:ext cx="457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endParaRPr lang="nl-NL" dirty="0"/>
          </a:p>
        </p:txBody>
      </p:sp>
      <p:sp>
        <p:nvSpPr>
          <p:cNvPr id="1033" name="Rectangle 9"/>
          <p:cNvSpPr>
            <a:spLocks noGrp="1" noChangeArrowheads="1"/>
          </p:cNvSpPr>
          <p:nvPr>
            <p:ph type="sldNum" sz="quarter" idx="4"/>
          </p:nvPr>
        </p:nvSpPr>
        <p:spPr bwMode="auto">
          <a:xfrm>
            <a:off x="6553200" y="6248400"/>
            <a:ext cx="2209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4B454AD-1CB7-4880-9D4E-A749D2109C34}" type="slidenum">
              <a:rPr lang="nl-NL" smtClean="0"/>
              <a:pPr/>
              <a:t>‹#›</a:t>
            </a:fld>
            <a:r>
              <a:rPr lang="nl-NL" dirty="0" smtClean="0"/>
              <a:t> </a:t>
            </a:r>
            <a:endParaRPr lang="nl-NL" dirty="0"/>
          </a:p>
        </p:txBody>
      </p:sp>
      <p:sp>
        <p:nvSpPr>
          <p:cNvPr id="1034" name="Line 10"/>
          <p:cNvSpPr>
            <a:spLocks noChangeShapeType="1"/>
          </p:cNvSpPr>
          <p:nvPr/>
        </p:nvSpPr>
        <p:spPr bwMode="auto">
          <a:xfrm>
            <a:off x="1447800" y="6172200"/>
            <a:ext cx="7315200" cy="0"/>
          </a:xfrm>
          <a:prstGeom prst="line">
            <a:avLst/>
          </a:prstGeom>
          <a:noFill/>
          <a:ln w="19050">
            <a:solidFill>
              <a:srgbClr val="0A1E60"/>
            </a:solidFill>
            <a:round/>
            <a:headEnd/>
            <a:tailEnd/>
          </a:ln>
          <a:effectLst/>
        </p:spPr>
        <p:txBody>
          <a:bodyPr/>
          <a:lstStyle/>
          <a:p>
            <a:endParaRPr lang="nl-BE"/>
          </a:p>
        </p:txBody>
      </p:sp>
      <p:pic>
        <p:nvPicPr>
          <p:cNvPr id="1037" name="Picture 13" descr="we"/>
          <p:cNvPicPr>
            <a:picLocks noChangeAspect="1" noChangeArrowheads="1"/>
          </p:cNvPicPr>
          <p:nvPr/>
        </p:nvPicPr>
        <p:blipFill>
          <a:blip r:embed="rId13" cstate="print"/>
          <a:srcRect/>
          <a:stretch>
            <a:fillRect/>
          </a:stretch>
        </p:blipFill>
        <p:spPr bwMode="auto">
          <a:xfrm>
            <a:off x="309563" y="333375"/>
            <a:ext cx="8640762" cy="995363"/>
          </a:xfrm>
          <a:prstGeom prst="rect">
            <a:avLst/>
          </a:prstGeom>
          <a:noFill/>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rtl="0" fontAlgn="base">
        <a:spcBef>
          <a:spcPct val="0"/>
        </a:spcBef>
        <a:spcAft>
          <a:spcPct val="0"/>
        </a:spcAft>
        <a:defRPr sz="3200">
          <a:solidFill>
            <a:srgbClr val="4D4D4D"/>
          </a:solidFill>
          <a:latin typeface="+mj-lt"/>
          <a:ea typeface="+mj-ea"/>
          <a:cs typeface="+mj-cs"/>
        </a:defRPr>
      </a:lvl1pPr>
      <a:lvl2pPr algn="l" rtl="0" fontAlgn="base">
        <a:spcBef>
          <a:spcPct val="0"/>
        </a:spcBef>
        <a:spcAft>
          <a:spcPct val="0"/>
        </a:spcAft>
        <a:defRPr sz="3200">
          <a:solidFill>
            <a:srgbClr val="4D4D4D"/>
          </a:solidFill>
          <a:latin typeface="Arial" charset="0"/>
        </a:defRPr>
      </a:lvl2pPr>
      <a:lvl3pPr algn="l" rtl="0" fontAlgn="base">
        <a:spcBef>
          <a:spcPct val="0"/>
        </a:spcBef>
        <a:spcAft>
          <a:spcPct val="0"/>
        </a:spcAft>
        <a:defRPr sz="3200">
          <a:solidFill>
            <a:srgbClr val="4D4D4D"/>
          </a:solidFill>
          <a:latin typeface="Arial" charset="0"/>
        </a:defRPr>
      </a:lvl3pPr>
      <a:lvl4pPr algn="l" rtl="0" fontAlgn="base">
        <a:spcBef>
          <a:spcPct val="0"/>
        </a:spcBef>
        <a:spcAft>
          <a:spcPct val="0"/>
        </a:spcAft>
        <a:defRPr sz="3200">
          <a:solidFill>
            <a:srgbClr val="4D4D4D"/>
          </a:solidFill>
          <a:latin typeface="Arial" charset="0"/>
        </a:defRPr>
      </a:lvl4pPr>
      <a:lvl5pPr algn="l" rtl="0" fontAlgn="base">
        <a:spcBef>
          <a:spcPct val="0"/>
        </a:spcBef>
        <a:spcAft>
          <a:spcPct val="0"/>
        </a:spcAft>
        <a:defRPr sz="3200">
          <a:solidFill>
            <a:srgbClr val="4D4D4D"/>
          </a:solidFill>
          <a:latin typeface="Arial" charset="0"/>
        </a:defRPr>
      </a:lvl5pPr>
      <a:lvl6pPr marL="457200" algn="l" rtl="0" fontAlgn="base">
        <a:spcBef>
          <a:spcPct val="0"/>
        </a:spcBef>
        <a:spcAft>
          <a:spcPct val="0"/>
        </a:spcAft>
        <a:defRPr sz="3200">
          <a:solidFill>
            <a:srgbClr val="4D4D4D"/>
          </a:solidFill>
          <a:latin typeface="Arial" charset="0"/>
        </a:defRPr>
      </a:lvl6pPr>
      <a:lvl7pPr marL="914400" algn="l" rtl="0" fontAlgn="base">
        <a:spcBef>
          <a:spcPct val="0"/>
        </a:spcBef>
        <a:spcAft>
          <a:spcPct val="0"/>
        </a:spcAft>
        <a:defRPr sz="3200">
          <a:solidFill>
            <a:srgbClr val="4D4D4D"/>
          </a:solidFill>
          <a:latin typeface="Arial" charset="0"/>
        </a:defRPr>
      </a:lvl7pPr>
      <a:lvl8pPr marL="1371600" algn="l" rtl="0" fontAlgn="base">
        <a:spcBef>
          <a:spcPct val="0"/>
        </a:spcBef>
        <a:spcAft>
          <a:spcPct val="0"/>
        </a:spcAft>
        <a:defRPr sz="3200">
          <a:solidFill>
            <a:srgbClr val="4D4D4D"/>
          </a:solidFill>
          <a:latin typeface="Arial" charset="0"/>
        </a:defRPr>
      </a:lvl8pPr>
      <a:lvl9pPr marL="1828800" algn="l" rtl="0" fontAlgn="base">
        <a:spcBef>
          <a:spcPct val="0"/>
        </a:spcBef>
        <a:spcAft>
          <a:spcPct val="0"/>
        </a:spcAft>
        <a:defRPr sz="3200">
          <a:solidFill>
            <a:srgbClr val="4D4D4D"/>
          </a:solidFill>
          <a:latin typeface="Arial" charset="0"/>
        </a:defRPr>
      </a:lvl9pPr>
    </p:titleStyle>
    <p:bodyStyle>
      <a:lvl1pPr algn="l" rtl="0" fontAlgn="base">
        <a:spcBef>
          <a:spcPct val="20000"/>
        </a:spcBef>
        <a:spcAft>
          <a:spcPct val="0"/>
        </a:spcAft>
        <a:defRPr sz="3200">
          <a:solidFill>
            <a:srgbClr val="5F5F5F"/>
          </a:solidFill>
          <a:latin typeface="+mn-lt"/>
          <a:ea typeface="+mn-ea"/>
          <a:cs typeface="+mn-cs"/>
        </a:defRPr>
      </a:lvl1pPr>
      <a:lvl2pPr marL="190500" indent="193675" algn="l" rtl="0" fontAlgn="base">
        <a:spcBef>
          <a:spcPct val="20000"/>
        </a:spcBef>
        <a:spcAft>
          <a:spcPct val="0"/>
        </a:spcAft>
        <a:buFont typeface="Arial Unicode MS" pitchFamily="34" charset="-128"/>
        <a:buChar char="‣"/>
        <a:defRPr sz="2800">
          <a:solidFill>
            <a:srgbClr val="5F5F5F"/>
          </a:solidFill>
          <a:latin typeface="+mn-lt"/>
        </a:defRPr>
      </a:lvl2pPr>
      <a:lvl3pPr marL="574675" indent="192088" algn="l" rtl="0" fontAlgn="base">
        <a:spcBef>
          <a:spcPct val="20000"/>
        </a:spcBef>
        <a:spcAft>
          <a:spcPct val="0"/>
        </a:spcAft>
        <a:buFont typeface="Arial Unicode MS" pitchFamily="34" charset="-128"/>
        <a:buChar char="‧"/>
        <a:defRPr sz="2400">
          <a:solidFill>
            <a:srgbClr val="5F5F5F"/>
          </a:solidFill>
          <a:latin typeface="+mn-lt"/>
        </a:defRPr>
      </a:lvl3pPr>
      <a:lvl4pPr marL="1600200" indent="-228600" algn="l" rtl="0" fontAlgn="base">
        <a:spcBef>
          <a:spcPct val="20000"/>
        </a:spcBef>
        <a:spcAft>
          <a:spcPct val="0"/>
        </a:spcAft>
        <a:buChar char="–"/>
        <a:defRPr sz="2000">
          <a:solidFill>
            <a:srgbClr val="5F5F5F"/>
          </a:solidFill>
          <a:latin typeface="+mn-lt"/>
        </a:defRPr>
      </a:lvl4pPr>
      <a:lvl5pPr marL="2057400" indent="-228600" algn="l" rtl="0" fontAlgn="base">
        <a:spcBef>
          <a:spcPct val="20000"/>
        </a:spcBef>
        <a:spcAft>
          <a:spcPct val="0"/>
        </a:spcAft>
        <a:buChar char="»"/>
        <a:defRPr sz="2000">
          <a:solidFill>
            <a:srgbClr val="5F5F5F"/>
          </a:solidFill>
          <a:latin typeface="+mn-lt"/>
        </a:defRPr>
      </a:lvl5pPr>
      <a:lvl6pPr marL="2514600" indent="-228600" algn="l" rtl="0" fontAlgn="base">
        <a:spcBef>
          <a:spcPct val="20000"/>
        </a:spcBef>
        <a:spcAft>
          <a:spcPct val="0"/>
        </a:spcAft>
        <a:buChar char="»"/>
        <a:defRPr sz="2000">
          <a:solidFill>
            <a:srgbClr val="5F5F5F"/>
          </a:solidFill>
          <a:latin typeface="+mn-lt"/>
        </a:defRPr>
      </a:lvl6pPr>
      <a:lvl7pPr marL="2971800" indent="-228600" algn="l" rtl="0" fontAlgn="base">
        <a:spcBef>
          <a:spcPct val="20000"/>
        </a:spcBef>
        <a:spcAft>
          <a:spcPct val="0"/>
        </a:spcAft>
        <a:buChar char="»"/>
        <a:defRPr sz="2000">
          <a:solidFill>
            <a:srgbClr val="5F5F5F"/>
          </a:solidFill>
          <a:latin typeface="+mn-lt"/>
        </a:defRPr>
      </a:lvl7pPr>
      <a:lvl8pPr marL="3429000" indent="-228600" algn="l" rtl="0" fontAlgn="base">
        <a:spcBef>
          <a:spcPct val="20000"/>
        </a:spcBef>
        <a:spcAft>
          <a:spcPct val="0"/>
        </a:spcAft>
        <a:buChar char="»"/>
        <a:defRPr sz="2000">
          <a:solidFill>
            <a:srgbClr val="5F5F5F"/>
          </a:solidFill>
          <a:latin typeface="+mn-lt"/>
        </a:defRPr>
      </a:lvl8pPr>
      <a:lvl9pPr marL="3886200" indent="-228600" algn="l" rtl="0" fontAlgn="base">
        <a:spcBef>
          <a:spcPct val="20000"/>
        </a:spcBef>
        <a:spcAft>
          <a:spcPct val="0"/>
        </a:spcAft>
        <a:buChar char="»"/>
        <a:defRPr sz="2000">
          <a:solidFill>
            <a:srgbClr val="5F5F5F"/>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1AC2121-7F7D-4453-B284-212D603411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hyperlink" Target="http://udel.edu/~mcdonald/evolmutpress.html" TargetMode="External"/><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4.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hyperlink" Target="http://www.ensembl.org/Gasterosteus_aculeatus/Info/Index" TargetMode="External"/><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r-project.org/index.html" TargetMode="Externa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hyperlink" Target="https://www.datacamp.com/" TargetMode="External"/><Relationship Id="rId2" Type="http://schemas.openxmlformats.org/officeDocument/2006/relationships/hyperlink" Target="https://www.coursera.org/learn/r-programming" TargetMode="External"/><Relationship Id="rId1" Type="http://schemas.openxmlformats.org/officeDocument/2006/relationships/slideLayout" Target="../slideLayouts/slideLayout29.xml"/><Relationship Id="rId4" Type="http://schemas.openxmlformats.org/officeDocument/2006/relationships/hyperlink" Target="https://admin.kuleuven.be/icts/english/students"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adegenet.r-forge.r-project.org" TargetMode="External"/><Relationship Id="rId7" Type="http://schemas.openxmlformats.org/officeDocument/2006/relationships/hyperlink" Target="http://www.r-project.org/index.html"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9.xml"/><Relationship Id="rId6" Type="http://schemas.openxmlformats.org/officeDocument/2006/relationships/hyperlink" Target="http://www.rstudio.com/" TargetMode="External"/><Relationship Id="rId5" Type="http://schemas.openxmlformats.org/officeDocument/2006/relationships/hyperlink" Target="http://cran.r-project.org/web/packages/hierfstat/index.html" TargetMode="External"/><Relationship Id="rId4" Type="http://schemas.openxmlformats.org/officeDocument/2006/relationships/hyperlink" Target="http://cran.r-project.org/web/packages/pegas/index.html" TargetMode="External"/><Relationship Id="rId9"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hyperlink" Target="http://www.r-project.org/index.html" TargetMode="External"/><Relationship Id="rId2" Type="http://schemas.openxmlformats.org/officeDocument/2006/relationships/image" Target="../media/image13.png"/><Relationship Id="rId1" Type="http://schemas.openxmlformats.org/officeDocument/2006/relationships/slideLayout" Target="../slideLayouts/slideLayout29.xml"/><Relationship Id="rId4" Type="http://schemas.openxmlformats.org/officeDocument/2006/relationships/image" Target="../media/image1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8" Type="http://schemas.openxmlformats.org/officeDocument/2006/relationships/hyperlink" Target="http://popmodels.cancercontrol.cancer.gov/gsr" TargetMode="External"/><Relationship Id="rId3" Type="http://schemas.openxmlformats.org/officeDocument/2006/relationships/hyperlink" Target="https://www.unil.ch/dee/en/home/menuinst/open-positions-and-public-resources/softwares--dataset/softwares/easypop.html" TargetMode="External"/><Relationship Id="rId7" Type="http://schemas.openxmlformats.org/officeDocument/2006/relationships/hyperlink" Target="http://cmpg.unibe.ch/software/arlequin35/" TargetMode="External"/><Relationship Id="rId2" Type="http://schemas.openxmlformats.org/officeDocument/2006/relationships/notesSlide" Target="../notesSlides/notesSlide31.xml"/><Relationship Id="rId1" Type="http://schemas.openxmlformats.org/officeDocument/2006/relationships/slideLayout" Target="../slideLayouts/slideLayout34.xml"/><Relationship Id="rId6" Type="http://schemas.openxmlformats.org/officeDocument/2006/relationships/hyperlink" Target="http://cmpg.unibe.ch/software/PGDSpider/" TargetMode="External"/><Relationship Id="rId5" Type="http://schemas.openxmlformats.org/officeDocument/2006/relationships/hyperlink" Target="http://kimura.univ-montp2.fr/~rousset/Genepop.htm" TargetMode="External"/><Relationship Id="rId4" Type="http://schemas.openxmlformats.org/officeDocument/2006/relationships/hyperlink" Target="http://www2.unil.ch/popgen/softwares/fstat.htm"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w-KU LEUVEN.jpg"/>
          <p:cNvPicPr>
            <a:picLocks noChangeAspect="1"/>
          </p:cNvPicPr>
          <p:nvPr/>
        </p:nvPicPr>
        <p:blipFill>
          <a:blip r:embed="rId3" cstate="print"/>
          <a:stretch>
            <a:fillRect/>
          </a:stretch>
        </p:blipFill>
        <p:spPr>
          <a:xfrm>
            <a:off x="107504" y="-243408"/>
            <a:ext cx="1947540" cy="1464550"/>
          </a:xfrm>
          <a:prstGeom prst="rect">
            <a:avLst/>
          </a:prstGeom>
        </p:spPr>
      </p:pic>
      <p:sp>
        <p:nvSpPr>
          <p:cNvPr id="2051" name="Rectangle 2"/>
          <p:cNvSpPr>
            <a:spLocks noGrp="1" noChangeArrowheads="1"/>
          </p:cNvSpPr>
          <p:nvPr>
            <p:ph type="ctrTitle"/>
          </p:nvPr>
        </p:nvSpPr>
        <p:spPr>
          <a:xfrm>
            <a:off x="1100569" y="782638"/>
            <a:ext cx="7340426" cy="1143000"/>
          </a:xfrm>
        </p:spPr>
        <p:txBody>
          <a:bodyPr/>
          <a:lstStyle/>
          <a:p>
            <a:pPr eaLnBrk="1" hangingPunct="1"/>
            <a:r>
              <a:rPr lang="nl-BE" sz="2800" dirty="0" smtClean="0"/>
              <a:t>Bio-</a:t>
            </a:r>
            <a:r>
              <a:rPr lang="nl-BE" sz="2800" dirty="0" err="1" smtClean="0"/>
              <a:t>informatics</a:t>
            </a:r>
            <a:r>
              <a:rPr lang="nl-BE" sz="2800" dirty="0" smtClean="0"/>
              <a:t>: </a:t>
            </a:r>
            <a:br>
              <a:rPr lang="nl-BE" sz="2800" dirty="0" smtClean="0"/>
            </a:br>
            <a:r>
              <a:rPr lang="nl-BE" sz="2800" dirty="0" err="1" smtClean="0"/>
              <a:t>Quantitative</a:t>
            </a:r>
            <a:r>
              <a:rPr lang="nl-BE" sz="2800" dirty="0" smtClean="0"/>
              <a:t> and </a:t>
            </a:r>
            <a:r>
              <a:rPr lang="nl-BE" sz="2800" dirty="0" err="1" smtClean="0"/>
              <a:t>Evolutionary</a:t>
            </a:r>
            <a:r>
              <a:rPr lang="nl-BE" sz="2800" dirty="0" smtClean="0"/>
              <a:t> Genetics</a:t>
            </a:r>
            <a:br>
              <a:rPr lang="nl-BE" sz="2800" dirty="0" smtClean="0"/>
            </a:br>
            <a:r>
              <a:rPr lang="nl-BE" sz="2400" dirty="0" smtClean="0"/>
              <a:t>I0D53A</a:t>
            </a:r>
            <a:br>
              <a:rPr lang="nl-BE" sz="2400" dirty="0" smtClean="0"/>
            </a:br>
            <a:r>
              <a:rPr lang="nl-BE" sz="2400" dirty="0" smtClean="0"/>
              <a:t/>
            </a:r>
            <a:br>
              <a:rPr lang="nl-BE" sz="2400" dirty="0" smtClean="0"/>
            </a:br>
            <a:r>
              <a:rPr lang="nl-BE" sz="2000" dirty="0" smtClean="0"/>
              <a:t>2020-2021</a:t>
            </a:r>
            <a:endParaRPr lang="en-GB" sz="2000" dirty="0" smtClean="0"/>
          </a:p>
        </p:txBody>
      </p:sp>
      <p:sp>
        <p:nvSpPr>
          <p:cNvPr id="2052" name="Rectangle 3"/>
          <p:cNvSpPr>
            <a:spLocks noGrp="1" noChangeArrowheads="1"/>
          </p:cNvSpPr>
          <p:nvPr>
            <p:ph type="subTitle" idx="1"/>
          </p:nvPr>
        </p:nvSpPr>
        <p:spPr>
          <a:xfrm>
            <a:off x="900113" y="2781300"/>
            <a:ext cx="7416800" cy="1752600"/>
          </a:xfrm>
        </p:spPr>
        <p:txBody>
          <a:bodyPr/>
          <a:lstStyle/>
          <a:p>
            <a:pPr eaLnBrk="1" hangingPunct="1"/>
            <a:r>
              <a:rPr lang="nl-BE" sz="2400" i="1" dirty="0" err="1" smtClean="0"/>
              <a:t>Population</a:t>
            </a:r>
            <a:r>
              <a:rPr lang="nl-BE" sz="2400" i="1" dirty="0" smtClean="0"/>
              <a:t> </a:t>
            </a:r>
            <a:r>
              <a:rPr lang="nl-BE" sz="2400" i="1" dirty="0" err="1" smtClean="0"/>
              <a:t>genomics</a:t>
            </a:r>
            <a:endParaRPr lang="nl-BE" sz="2400" i="1" dirty="0" smtClean="0"/>
          </a:p>
          <a:p>
            <a:pPr eaLnBrk="1" hangingPunct="1"/>
            <a:endParaRPr lang="en-US" sz="2400" i="1" dirty="0" smtClean="0"/>
          </a:p>
          <a:p>
            <a:pPr eaLnBrk="1" hangingPunct="1"/>
            <a:r>
              <a:rPr lang="en-US" sz="2400" i="1" dirty="0" smtClean="0"/>
              <a:t>Class I: Population Genetics</a:t>
            </a:r>
            <a:endParaRPr lang="nl-BE" sz="2400" i="1" dirty="0" smtClean="0"/>
          </a:p>
          <a:p>
            <a:pPr eaLnBrk="1" hangingPunct="1"/>
            <a:endParaRPr lang="nl-BE" i="1" dirty="0" smtClean="0"/>
          </a:p>
          <a:p>
            <a:pPr eaLnBrk="1" hangingPunct="1">
              <a:spcBef>
                <a:spcPct val="0"/>
              </a:spcBef>
            </a:pPr>
            <a:r>
              <a:rPr lang="nl-BE" sz="1800" dirty="0" smtClean="0"/>
              <a:t>Prof. Filip Volckaert (</a:t>
            </a:r>
            <a:r>
              <a:rPr lang="nl-BE" sz="1800" dirty="0" err="1" smtClean="0"/>
              <a:t>lecturer</a:t>
            </a:r>
            <a:r>
              <a:rPr lang="nl-BE" sz="1800" dirty="0" smtClean="0"/>
              <a:t>)</a:t>
            </a:r>
          </a:p>
          <a:p>
            <a:pPr eaLnBrk="1" hangingPunct="1">
              <a:spcBef>
                <a:spcPct val="0"/>
              </a:spcBef>
            </a:pPr>
            <a:r>
              <a:rPr lang="nl-BE" sz="1800" dirty="0" smtClean="0"/>
              <a:t>Dr. </a:t>
            </a:r>
            <a:r>
              <a:rPr lang="nl-BE" sz="1800" dirty="0"/>
              <a:t>J</a:t>
            </a:r>
            <a:r>
              <a:rPr lang="nl-BE" sz="1800" dirty="0" smtClean="0"/>
              <a:t>anne </a:t>
            </a:r>
            <a:r>
              <a:rPr lang="nl-BE" sz="1800" dirty="0" err="1" smtClean="0"/>
              <a:t>Swaegers</a:t>
            </a:r>
            <a:r>
              <a:rPr lang="nl-BE" sz="1800" dirty="0" smtClean="0"/>
              <a:t> (tutor)</a:t>
            </a:r>
          </a:p>
          <a:p>
            <a:pPr eaLnBrk="1" hangingPunct="1">
              <a:spcBef>
                <a:spcPct val="0"/>
              </a:spcBef>
            </a:pPr>
            <a:endParaRPr lang="fr-BE" sz="1200" dirty="0" smtClean="0"/>
          </a:p>
          <a:p>
            <a:pPr eaLnBrk="1" hangingPunct="1">
              <a:spcBef>
                <a:spcPct val="0"/>
              </a:spcBef>
            </a:pPr>
            <a:r>
              <a:rPr lang="fr-BE" sz="1200" dirty="0" err="1" smtClean="0"/>
              <a:t>Laboratory</a:t>
            </a:r>
            <a:r>
              <a:rPr lang="fr-BE" sz="1200" dirty="0" smtClean="0"/>
              <a:t> of </a:t>
            </a:r>
            <a:r>
              <a:rPr lang="fr-BE" sz="1200" dirty="0" err="1" smtClean="0"/>
              <a:t>Biodiversity</a:t>
            </a:r>
            <a:r>
              <a:rPr lang="fr-BE" sz="1200" dirty="0" smtClean="0"/>
              <a:t> and </a:t>
            </a:r>
            <a:r>
              <a:rPr lang="fr-BE" sz="1200" dirty="0" err="1" smtClean="0"/>
              <a:t>Evolutionary</a:t>
            </a:r>
            <a:r>
              <a:rPr lang="fr-BE" sz="1200" dirty="0" smtClean="0"/>
              <a:t> Genomics </a:t>
            </a:r>
          </a:p>
          <a:p>
            <a:pPr eaLnBrk="1" hangingPunct="1">
              <a:spcBef>
                <a:spcPct val="0"/>
              </a:spcBef>
            </a:pPr>
            <a:r>
              <a:rPr lang="fr-BE" sz="1200" dirty="0" smtClean="0"/>
              <a:t>KU Leuven</a:t>
            </a:r>
          </a:p>
          <a:p>
            <a:pPr eaLnBrk="1" hangingPunct="1">
              <a:spcBef>
                <a:spcPct val="0"/>
              </a:spcBef>
            </a:pPr>
            <a:r>
              <a:rPr lang="fr-BE" sz="1200" dirty="0" smtClean="0"/>
              <a:t>Ch. </a:t>
            </a:r>
            <a:r>
              <a:rPr lang="fr-BE" sz="1200" dirty="0" err="1" smtClean="0"/>
              <a:t>Deberiotstraat</a:t>
            </a:r>
            <a:r>
              <a:rPr lang="fr-BE" sz="1200" dirty="0" smtClean="0"/>
              <a:t> 32, 3000 Leuven</a:t>
            </a:r>
          </a:p>
          <a:p>
            <a:pPr eaLnBrk="1" hangingPunct="1">
              <a:spcBef>
                <a:spcPct val="0"/>
              </a:spcBef>
            </a:pPr>
            <a:r>
              <a:rPr lang="fr-BE" sz="1200" dirty="0" smtClean="0"/>
              <a:t>Phone: +32 16 32 39 72,</a:t>
            </a:r>
          </a:p>
          <a:p>
            <a:pPr eaLnBrk="1" hangingPunct="1">
              <a:spcBef>
                <a:spcPct val="0"/>
              </a:spcBef>
            </a:pPr>
            <a:r>
              <a:rPr lang="fr-BE" sz="1200" dirty="0" smtClean="0"/>
              <a:t>E-mail: filip.volckaert@kuleuven.be; janne.swaegers@kuleuven.be</a:t>
            </a:r>
          </a:p>
          <a:p>
            <a:pPr eaLnBrk="1" hangingPunct="1">
              <a:spcBef>
                <a:spcPct val="0"/>
              </a:spcBef>
            </a:pPr>
            <a:r>
              <a:rPr lang="fr-BE" sz="1200" dirty="0" smtClean="0"/>
              <a:t>URL: http://bio.kuleuven.be/eeb/lbeg</a:t>
            </a:r>
            <a:endParaRPr lang="en-GB" sz="1200" dirty="0" smtClean="0"/>
          </a:p>
        </p:txBody>
      </p:sp>
      <p:sp>
        <p:nvSpPr>
          <p:cNvPr id="2" name="Slide Number Placeholder 1"/>
          <p:cNvSpPr>
            <a:spLocks noGrp="1"/>
          </p:cNvSpPr>
          <p:nvPr>
            <p:ph type="sldNum" sz="quarter" idx="12"/>
          </p:nvPr>
        </p:nvSpPr>
        <p:spPr/>
        <p:txBody>
          <a:bodyPr/>
          <a:lstStyle/>
          <a:p>
            <a:pPr>
              <a:defRPr/>
            </a:pPr>
            <a:fld id="{6D20804D-1D9D-4E56-8191-3ED9D27EC960}"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95288" y="141288"/>
            <a:ext cx="8569200" cy="2154436"/>
          </a:xfrm>
          <a:prstGeom prst="rect">
            <a:avLst/>
          </a:prstGeom>
          <a:noFill/>
          <a:ln w="12700">
            <a:noFill/>
            <a:miter lim="800000"/>
            <a:headEnd type="none" w="sm" len="sm"/>
            <a:tailEnd type="none" w="sm" len="sm"/>
          </a:ln>
        </p:spPr>
        <p:txBody>
          <a:bodyPr wrap="square">
            <a:spAutoFit/>
          </a:bodyPr>
          <a:lstStyle/>
          <a:p>
            <a:pPr marL="457200" indent="-457200" defTabSz="762000" eaLnBrk="0" hangingPunct="0">
              <a:spcBef>
                <a:spcPct val="50000"/>
              </a:spcBef>
            </a:pPr>
            <a:r>
              <a:rPr lang="nl-BE" sz="2400" dirty="0" err="1" smtClean="0">
                <a:solidFill>
                  <a:schemeClr val="accent2">
                    <a:lumMod val="75000"/>
                  </a:schemeClr>
                </a:solidFill>
              </a:rPr>
              <a:t>Haplotypes</a:t>
            </a:r>
            <a:endParaRPr lang="nl-BE" sz="2400" dirty="0" smtClean="0">
              <a:solidFill>
                <a:schemeClr val="accent2">
                  <a:lumMod val="75000"/>
                </a:schemeClr>
              </a:solidFill>
            </a:endParaRPr>
          </a:p>
          <a:p>
            <a:pPr marL="457200" indent="-457200" defTabSz="762000" eaLnBrk="0" hangingPunct="0">
              <a:spcBef>
                <a:spcPct val="50000"/>
              </a:spcBef>
            </a:pPr>
            <a:endParaRPr lang="nl-BE" sz="2000" dirty="0" smtClean="0"/>
          </a:p>
          <a:p>
            <a:pPr marL="457200" indent="-457200" defTabSz="762000" eaLnBrk="0" hangingPunct="0">
              <a:spcBef>
                <a:spcPct val="50000"/>
              </a:spcBef>
            </a:pPr>
            <a:r>
              <a:rPr lang="nl-BE" sz="2000" dirty="0" smtClean="0"/>
              <a:t>The </a:t>
            </a:r>
            <a:r>
              <a:rPr lang="nl-BE" sz="2000" dirty="0" err="1" smtClean="0"/>
              <a:t>genotypes</a:t>
            </a:r>
            <a:r>
              <a:rPr lang="nl-BE" sz="2000" dirty="0" smtClean="0"/>
              <a:t> of </a:t>
            </a:r>
            <a:r>
              <a:rPr lang="nl-BE" sz="2000" dirty="0" err="1" smtClean="0"/>
              <a:t>linked</a:t>
            </a:r>
            <a:r>
              <a:rPr lang="nl-BE" sz="2000" dirty="0" smtClean="0"/>
              <a:t> </a:t>
            </a:r>
            <a:r>
              <a:rPr lang="nl-BE" sz="2000" dirty="0" err="1" smtClean="0"/>
              <a:t>loci</a:t>
            </a:r>
            <a:r>
              <a:rPr lang="nl-BE" sz="2000" dirty="0" smtClean="0"/>
              <a:t> are </a:t>
            </a:r>
            <a:r>
              <a:rPr lang="nl-BE" sz="2000" dirty="0" err="1" smtClean="0"/>
              <a:t>called</a:t>
            </a:r>
            <a:r>
              <a:rPr lang="nl-BE" sz="2000" dirty="0" smtClean="0"/>
              <a:t> </a:t>
            </a:r>
            <a:r>
              <a:rPr lang="nl-BE" sz="2000" dirty="0" err="1" smtClean="0"/>
              <a:t>haplotypes</a:t>
            </a:r>
            <a:r>
              <a:rPr lang="nl-BE" sz="2000" dirty="0" smtClean="0"/>
              <a:t>.</a:t>
            </a:r>
          </a:p>
          <a:p>
            <a:pPr marL="457200" indent="-457200" defTabSz="762000" eaLnBrk="0" hangingPunct="0">
              <a:spcBef>
                <a:spcPct val="50000"/>
              </a:spcBef>
            </a:pPr>
            <a:r>
              <a:rPr lang="nl-BE" sz="2000" dirty="0" err="1" smtClean="0"/>
              <a:t>Haplotype</a:t>
            </a:r>
            <a:r>
              <a:rPr lang="nl-BE" sz="2000" dirty="0" smtClean="0"/>
              <a:t> </a:t>
            </a:r>
            <a:r>
              <a:rPr lang="nl-BE" sz="2000" dirty="0" err="1" smtClean="0"/>
              <a:t>networks</a:t>
            </a:r>
            <a:r>
              <a:rPr lang="nl-BE" sz="2000" dirty="0" smtClean="0"/>
              <a:t> show the relations </a:t>
            </a:r>
            <a:r>
              <a:rPr lang="nl-BE" sz="2000" dirty="0" err="1" smtClean="0"/>
              <a:t>between</a:t>
            </a:r>
            <a:r>
              <a:rPr lang="nl-BE" sz="2000" dirty="0" smtClean="0"/>
              <a:t> </a:t>
            </a:r>
            <a:r>
              <a:rPr lang="nl-BE" sz="2000" dirty="0" err="1" smtClean="0"/>
              <a:t>haplotypes</a:t>
            </a:r>
            <a:r>
              <a:rPr lang="nl-BE" sz="2000" dirty="0" smtClean="0"/>
              <a:t> </a:t>
            </a:r>
            <a:r>
              <a:rPr lang="nl-BE" sz="2000" dirty="0" err="1" smtClean="0"/>
              <a:t>by</a:t>
            </a:r>
            <a:r>
              <a:rPr lang="nl-BE" sz="2000" dirty="0" smtClean="0"/>
              <a:t> putting </a:t>
            </a:r>
            <a:r>
              <a:rPr lang="nl-BE" sz="2000" dirty="0" err="1" smtClean="0"/>
              <a:t>each</a:t>
            </a:r>
            <a:r>
              <a:rPr lang="nl-BE" sz="2000" dirty="0" smtClean="0"/>
              <a:t> </a:t>
            </a:r>
            <a:r>
              <a:rPr lang="nl-BE" sz="2000" dirty="0" err="1" smtClean="0"/>
              <a:t>mutatioin</a:t>
            </a:r>
            <a:r>
              <a:rPr lang="nl-BE" sz="2000" dirty="0" smtClean="0"/>
              <a:t> </a:t>
            </a:r>
            <a:r>
              <a:rPr lang="nl-BE" sz="2000" dirty="0" err="1" smtClean="0"/>
              <a:t>on</a:t>
            </a:r>
            <a:r>
              <a:rPr lang="nl-BE" sz="2000" dirty="0" smtClean="0"/>
              <a:t> the branches of the </a:t>
            </a:r>
            <a:r>
              <a:rPr lang="nl-BE" sz="2000" dirty="0" err="1" smtClean="0"/>
              <a:t>network</a:t>
            </a:r>
            <a:r>
              <a:rPr lang="nl-BE" sz="2000" dirty="0" smtClean="0"/>
              <a:t>. </a:t>
            </a:r>
          </a:p>
        </p:txBody>
      </p:sp>
      <p:sp>
        <p:nvSpPr>
          <p:cNvPr id="8197" name="Slide Number Placeholder 6"/>
          <p:cNvSpPr>
            <a:spLocks noGrp="1"/>
          </p:cNvSpPr>
          <p:nvPr>
            <p:ph type="sldNum" sz="quarter" idx="12"/>
          </p:nvPr>
        </p:nvSpPr>
        <p:spPr>
          <a:noFill/>
        </p:spPr>
        <p:txBody>
          <a:bodyPr/>
          <a:lstStyle/>
          <a:p>
            <a:fld id="{23E04EC2-EAB9-4A43-BD45-387B6C686548}" type="slidenum">
              <a:rPr lang="en-US" smtClean="0"/>
              <a:pPr/>
              <a:t>10</a:t>
            </a:fld>
            <a:endParaRPr lang="en-US" smtClean="0"/>
          </a:p>
        </p:txBody>
      </p:sp>
      <p:pic>
        <p:nvPicPr>
          <p:cNvPr id="20481" name="Picture 1"/>
          <p:cNvPicPr>
            <a:picLocks noChangeAspect="1" noChangeArrowheads="1"/>
          </p:cNvPicPr>
          <p:nvPr/>
        </p:nvPicPr>
        <p:blipFill>
          <a:blip r:embed="rId3" cstate="print"/>
          <a:srcRect/>
          <a:stretch>
            <a:fillRect/>
          </a:stretch>
        </p:blipFill>
        <p:spPr bwMode="auto">
          <a:xfrm>
            <a:off x="683569" y="2422570"/>
            <a:ext cx="7056784" cy="44354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95288" y="141288"/>
            <a:ext cx="8569200" cy="584775"/>
          </a:xfrm>
          <a:prstGeom prst="rect">
            <a:avLst/>
          </a:prstGeom>
          <a:noFill/>
          <a:ln w="12700">
            <a:noFill/>
            <a:miter lim="800000"/>
            <a:headEnd type="none" w="sm" len="sm"/>
            <a:tailEnd type="none" w="sm" len="sm"/>
          </a:ln>
        </p:spPr>
        <p:txBody>
          <a:bodyPr wrap="square">
            <a:spAutoFit/>
          </a:bodyPr>
          <a:lstStyle/>
          <a:p>
            <a:pPr marL="457200" indent="-457200" defTabSz="762000" eaLnBrk="0" hangingPunct="0">
              <a:spcBef>
                <a:spcPct val="50000"/>
              </a:spcBef>
            </a:pPr>
            <a:r>
              <a:rPr lang="nl-BE" sz="3200" dirty="0" smtClean="0"/>
              <a:t>2. The </a:t>
            </a:r>
            <a:r>
              <a:rPr lang="nl-BE" sz="3200" dirty="0" err="1" smtClean="0"/>
              <a:t>timescale</a:t>
            </a:r>
            <a:r>
              <a:rPr lang="nl-BE" sz="3200" dirty="0" smtClean="0"/>
              <a:t> of </a:t>
            </a:r>
            <a:r>
              <a:rPr lang="nl-BE" sz="3200" dirty="0" err="1" smtClean="0"/>
              <a:t>population</a:t>
            </a:r>
            <a:r>
              <a:rPr lang="nl-BE" sz="3200" dirty="0" smtClean="0"/>
              <a:t> genetics</a:t>
            </a:r>
            <a:endParaRPr lang="nl-BE" sz="3200" dirty="0"/>
          </a:p>
        </p:txBody>
      </p:sp>
      <p:sp>
        <p:nvSpPr>
          <p:cNvPr id="8197" name="Slide Number Placeholder 6"/>
          <p:cNvSpPr>
            <a:spLocks noGrp="1"/>
          </p:cNvSpPr>
          <p:nvPr>
            <p:ph type="sldNum" sz="quarter" idx="12"/>
          </p:nvPr>
        </p:nvSpPr>
        <p:spPr>
          <a:noFill/>
        </p:spPr>
        <p:txBody>
          <a:bodyPr/>
          <a:lstStyle/>
          <a:p>
            <a:fld id="{23E04EC2-EAB9-4A43-BD45-387B6C686548}" type="slidenum">
              <a:rPr lang="en-US" smtClean="0"/>
              <a:pPr/>
              <a:t>11</a:t>
            </a:fld>
            <a:endParaRPr lang="en-US" smtClean="0"/>
          </a:p>
        </p:txBody>
      </p:sp>
      <p:sp>
        <p:nvSpPr>
          <p:cNvPr id="8" name="Text Box 2"/>
          <p:cNvSpPr txBox="1">
            <a:spLocks noChangeArrowheads="1"/>
          </p:cNvSpPr>
          <p:nvPr/>
        </p:nvSpPr>
        <p:spPr bwMode="auto">
          <a:xfrm>
            <a:off x="395288" y="908720"/>
            <a:ext cx="8569200" cy="5478423"/>
          </a:xfrm>
          <a:prstGeom prst="rect">
            <a:avLst/>
          </a:prstGeom>
          <a:noFill/>
          <a:ln w="12700">
            <a:noFill/>
            <a:miter lim="800000"/>
            <a:headEnd type="none" w="sm" len="sm"/>
            <a:tailEnd type="none" w="sm" len="sm"/>
          </a:ln>
        </p:spPr>
        <p:txBody>
          <a:bodyPr wrap="square">
            <a:spAutoFit/>
          </a:bodyPr>
          <a:lstStyle/>
          <a:p>
            <a:pPr marL="457200" indent="-457200" defTabSz="762000" eaLnBrk="0" hangingPunct="0">
              <a:spcBef>
                <a:spcPct val="50000"/>
              </a:spcBef>
            </a:pPr>
            <a:r>
              <a:rPr lang="nl-BE" sz="2000" b="1" dirty="0" smtClean="0">
                <a:solidFill>
                  <a:schemeClr val="accent2">
                    <a:lumMod val="75000"/>
                  </a:schemeClr>
                </a:solidFill>
              </a:rPr>
              <a:t>A. </a:t>
            </a:r>
            <a:r>
              <a:rPr lang="nl-BE" sz="2000" b="1" dirty="0" err="1" smtClean="0">
                <a:solidFill>
                  <a:schemeClr val="accent2">
                    <a:lumMod val="75000"/>
                  </a:schemeClr>
                </a:solidFill>
              </a:rPr>
              <a:t>Sequence</a:t>
            </a:r>
            <a:r>
              <a:rPr lang="nl-BE" sz="2000" b="1" dirty="0" smtClean="0">
                <a:solidFill>
                  <a:schemeClr val="accent2">
                    <a:lumMod val="75000"/>
                  </a:schemeClr>
                </a:solidFill>
              </a:rPr>
              <a:t> </a:t>
            </a:r>
            <a:r>
              <a:rPr lang="nl-BE" sz="2000" b="1" dirty="0" err="1" smtClean="0">
                <a:solidFill>
                  <a:schemeClr val="accent2">
                    <a:lumMod val="75000"/>
                  </a:schemeClr>
                </a:solidFill>
              </a:rPr>
              <a:t>variation</a:t>
            </a:r>
            <a:endParaRPr lang="en-US" dirty="0" smtClean="0">
              <a:solidFill>
                <a:schemeClr val="accent2">
                  <a:lumMod val="75000"/>
                </a:schemeClr>
              </a:solidFill>
              <a:latin typeface="+mn-lt"/>
              <a:cs typeface="Courier New" pitchFamily="49" charset="0"/>
            </a:endParaRPr>
          </a:p>
          <a:p>
            <a:pPr marL="457200" indent="-457200" defTabSz="762000" eaLnBrk="0" hangingPunct="0">
              <a:spcBef>
                <a:spcPct val="50000"/>
              </a:spcBef>
            </a:pPr>
            <a:r>
              <a:rPr lang="en-US" dirty="0" smtClean="0">
                <a:solidFill>
                  <a:schemeClr val="accent2">
                    <a:lumMod val="75000"/>
                  </a:schemeClr>
                </a:solidFill>
                <a:latin typeface="+mn-lt"/>
                <a:cs typeface="Courier New" pitchFamily="49" charset="0"/>
              </a:rPr>
              <a:t>INDIV #1   ACTGGGTGG</a:t>
            </a:r>
            <a:r>
              <a:rPr lang="en-US" b="1" dirty="0" smtClean="0">
                <a:solidFill>
                  <a:srgbClr val="C00000"/>
                </a:solidFill>
                <a:latin typeface="+mn-lt"/>
                <a:cs typeface="Courier New" pitchFamily="49" charset="0"/>
              </a:rPr>
              <a:t>C</a:t>
            </a:r>
            <a:r>
              <a:rPr lang="en-US" dirty="0" smtClean="0">
                <a:solidFill>
                  <a:schemeClr val="accent2">
                    <a:lumMod val="75000"/>
                  </a:schemeClr>
                </a:solidFill>
                <a:latin typeface="+mn-lt"/>
                <a:cs typeface="Courier New" pitchFamily="49" charset="0"/>
              </a:rPr>
              <a:t>GAGGGTGGGTGGTA</a:t>
            </a:r>
            <a:r>
              <a:rPr lang="en-US" b="1" dirty="0" smtClean="0">
                <a:solidFill>
                  <a:srgbClr val="C00000"/>
                </a:solidFill>
                <a:latin typeface="+mn-lt"/>
                <a:cs typeface="Courier New" pitchFamily="49" charset="0"/>
              </a:rPr>
              <a:t>AA</a:t>
            </a:r>
            <a:r>
              <a:rPr lang="en-US" dirty="0" smtClean="0">
                <a:solidFill>
                  <a:schemeClr val="accent2">
                    <a:lumMod val="75000"/>
                  </a:schemeClr>
                </a:solidFill>
                <a:latin typeface="+mn-lt"/>
                <a:cs typeface="Courier New" pitchFamily="49" charset="0"/>
              </a:rPr>
              <a:t>GCGC</a:t>
            </a:r>
          </a:p>
          <a:p>
            <a:pPr marL="457200" indent="-457200" defTabSz="762000" eaLnBrk="0" hangingPunct="0">
              <a:spcBef>
                <a:spcPct val="50000"/>
              </a:spcBef>
            </a:pPr>
            <a:r>
              <a:rPr lang="en-US" dirty="0" smtClean="0">
                <a:solidFill>
                  <a:schemeClr val="accent2">
                    <a:lumMod val="75000"/>
                  </a:schemeClr>
                </a:solidFill>
                <a:latin typeface="+mn-lt"/>
                <a:cs typeface="Courier New" pitchFamily="49" charset="0"/>
              </a:rPr>
              <a:t>INDIV #2   ACTGAGTGG</a:t>
            </a:r>
            <a:r>
              <a:rPr lang="en-US" b="1" dirty="0" smtClean="0">
                <a:solidFill>
                  <a:srgbClr val="C00000"/>
                </a:solidFill>
                <a:latin typeface="+mn-lt"/>
                <a:cs typeface="Courier New" pitchFamily="49" charset="0"/>
              </a:rPr>
              <a:t>T</a:t>
            </a:r>
            <a:r>
              <a:rPr lang="en-US" dirty="0" smtClean="0">
                <a:solidFill>
                  <a:schemeClr val="accent2">
                    <a:lumMod val="75000"/>
                  </a:schemeClr>
                </a:solidFill>
                <a:latin typeface="+mn-lt"/>
                <a:cs typeface="Courier New" pitchFamily="49" charset="0"/>
              </a:rPr>
              <a:t>GAGGGTGGGTGGTA</a:t>
            </a:r>
            <a:r>
              <a:rPr lang="en-US" b="1" dirty="0" smtClean="0">
                <a:solidFill>
                  <a:srgbClr val="C00000"/>
                </a:solidFill>
                <a:latin typeface="+mn-lt"/>
                <a:cs typeface="Courier New" pitchFamily="49" charset="0"/>
              </a:rPr>
              <a:t>GA</a:t>
            </a:r>
            <a:r>
              <a:rPr lang="en-US" dirty="0" smtClean="0">
                <a:solidFill>
                  <a:schemeClr val="accent2">
                    <a:lumMod val="75000"/>
                  </a:schemeClr>
                </a:solidFill>
                <a:latin typeface="+mn-lt"/>
                <a:cs typeface="Courier New" pitchFamily="49" charset="0"/>
              </a:rPr>
              <a:t>GCGC</a:t>
            </a:r>
          </a:p>
          <a:p>
            <a:pPr marL="457200" indent="-457200" defTabSz="762000" eaLnBrk="0" hangingPunct="0">
              <a:spcBef>
                <a:spcPct val="50000"/>
              </a:spcBef>
              <a:buFont typeface="Arial" pitchFamily="34" charset="0"/>
              <a:buChar char="•"/>
            </a:pPr>
            <a:r>
              <a:rPr lang="en-US" dirty="0" smtClean="0">
                <a:solidFill>
                  <a:schemeClr val="accent2">
                    <a:lumMod val="75000"/>
                  </a:schemeClr>
                </a:solidFill>
              </a:rPr>
              <a:t>Focus on evolutionary timescales</a:t>
            </a:r>
          </a:p>
          <a:p>
            <a:pPr marL="457200" indent="-457200" defTabSz="762000" eaLnBrk="0" hangingPunct="0">
              <a:spcBef>
                <a:spcPct val="50000"/>
              </a:spcBef>
              <a:buFont typeface="Arial" pitchFamily="34" charset="0"/>
              <a:buChar char="•"/>
            </a:pPr>
            <a:r>
              <a:rPr lang="en-US" dirty="0" err="1" smtClean="0">
                <a:solidFill>
                  <a:schemeClr val="accent2">
                    <a:lumMod val="75000"/>
                  </a:schemeClr>
                </a:solidFill>
              </a:rPr>
              <a:t>Phylogeography</a:t>
            </a:r>
            <a:r>
              <a:rPr lang="en-US" dirty="0" smtClean="0">
                <a:solidFill>
                  <a:schemeClr val="accent2">
                    <a:lumMod val="75000"/>
                  </a:schemeClr>
                </a:solidFill>
              </a:rPr>
              <a:t>, </a:t>
            </a:r>
            <a:r>
              <a:rPr lang="en-US" dirty="0" err="1" smtClean="0">
                <a:solidFill>
                  <a:schemeClr val="accent2">
                    <a:lumMod val="75000"/>
                  </a:schemeClr>
                </a:solidFill>
              </a:rPr>
              <a:t>phylogenetics</a:t>
            </a:r>
            <a:r>
              <a:rPr lang="en-US" dirty="0" smtClean="0">
                <a:solidFill>
                  <a:schemeClr val="accent2">
                    <a:lumMod val="75000"/>
                  </a:schemeClr>
                </a:solidFill>
              </a:rPr>
              <a:t> (</a:t>
            </a:r>
            <a:r>
              <a:rPr lang="en-US" dirty="0" err="1" smtClean="0">
                <a:solidFill>
                  <a:schemeClr val="accent2">
                    <a:lumMod val="75000"/>
                  </a:schemeClr>
                </a:solidFill>
              </a:rPr>
              <a:t>cfr</a:t>
            </a:r>
            <a:r>
              <a:rPr lang="en-US" dirty="0" smtClean="0">
                <a:solidFill>
                  <a:schemeClr val="accent2">
                    <a:lumMod val="75000"/>
                  </a:schemeClr>
                </a:solidFill>
              </a:rPr>
              <a:t>. prof. Lemey), coalescence</a:t>
            </a:r>
          </a:p>
          <a:p>
            <a:pPr marL="457200" indent="-457200" defTabSz="762000" eaLnBrk="0" hangingPunct="0">
              <a:spcBef>
                <a:spcPct val="50000"/>
              </a:spcBef>
            </a:pPr>
            <a:endParaRPr lang="en-US" sz="1000" dirty="0" smtClean="0">
              <a:solidFill>
                <a:schemeClr val="accent2">
                  <a:lumMod val="75000"/>
                </a:schemeClr>
              </a:solidFill>
            </a:endParaRPr>
          </a:p>
          <a:p>
            <a:pPr marL="457200" indent="-457200" defTabSz="762000" eaLnBrk="0" hangingPunct="0">
              <a:spcBef>
                <a:spcPct val="50000"/>
              </a:spcBef>
            </a:pPr>
            <a:endParaRPr lang="en-US" sz="1000" dirty="0" smtClean="0">
              <a:solidFill>
                <a:schemeClr val="accent2">
                  <a:lumMod val="75000"/>
                </a:schemeClr>
              </a:solidFill>
            </a:endParaRPr>
          </a:p>
          <a:p>
            <a:pPr marL="457200" indent="-457200" defTabSz="762000" eaLnBrk="0" hangingPunct="0">
              <a:spcBef>
                <a:spcPct val="50000"/>
              </a:spcBef>
            </a:pPr>
            <a:r>
              <a:rPr lang="en-US" sz="2000" b="1" dirty="0" smtClean="0">
                <a:solidFill>
                  <a:schemeClr val="accent2">
                    <a:lumMod val="75000"/>
                  </a:schemeClr>
                </a:solidFill>
              </a:rPr>
              <a:t>B. Allele and genotype frequencies</a:t>
            </a:r>
          </a:p>
          <a:p>
            <a:pPr marL="457200" indent="-457200" defTabSz="762000" eaLnBrk="0" hangingPunct="0">
              <a:spcBef>
                <a:spcPct val="50000"/>
              </a:spcBef>
              <a:buFont typeface="Arial" pitchFamily="34" charset="0"/>
              <a:buChar char="•"/>
            </a:pPr>
            <a:r>
              <a:rPr lang="en-US" dirty="0" smtClean="0">
                <a:solidFill>
                  <a:schemeClr val="accent2">
                    <a:lumMod val="75000"/>
                  </a:schemeClr>
                </a:solidFill>
              </a:rPr>
              <a:t>Microsatellites						SNPs</a:t>
            </a:r>
          </a:p>
          <a:p>
            <a:pPr marL="457200" indent="-457200" defTabSz="762000" eaLnBrk="0" hangingPunct="0">
              <a:spcBef>
                <a:spcPct val="50000"/>
              </a:spcBef>
            </a:pPr>
            <a:r>
              <a:rPr lang="en-US" dirty="0" smtClean="0">
                <a:solidFill>
                  <a:schemeClr val="accent2">
                    <a:lumMod val="75000"/>
                  </a:schemeClr>
                </a:solidFill>
              </a:rPr>
              <a:t>		      Locus 1	Locus 2     Locus 3</a:t>
            </a:r>
          </a:p>
          <a:p>
            <a:pPr marL="457200" indent="-457200" defTabSz="762000" eaLnBrk="0" hangingPunct="0">
              <a:spcBef>
                <a:spcPct val="50000"/>
              </a:spcBef>
            </a:pPr>
            <a:r>
              <a:rPr lang="en-US" dirty="0" smtClean="0">
                <a:solidFill>
                  <a:schemeClr val="accent2">
                    <a:lumMod val="75000"/>
                  </a:schemeClr>
                </a:solidFill>
              </a:rPr>
              <a:t>INDIV #1       113</a:t>
            </a:r>
            <a:r>
              <a:rPr lang="en-US" b="1" dirty="0" smtClean="0">
                <a:solidFill>
                  <a:srgbClr val="C00000"/>
                </a:solidFill>
              </a:rPr>
              <a:t>115</a:t>
            </a:r>
            <a:r>
              <a:rPr lang="en-US" dirty="0" smtClean="0">
                <a:solidFill>
                  <a:schemeClr val="accent2">
                    <a:lumMod val="75000"/>
                  </a:schemeClr>
                </a:solidFill>
              </a:rPr>
              <a:t>	</a:t>
            </a:r>
            <a:r>
              <a:rPr lang="en-US" b="1" dirty="0" smtClean="0">
                <a:solidFill>
                  <a:srgbClr val="C00000"/>
                </a:solidFill>
              </a:rPr>
              <a:t>211211</a:t>
            </a:r>
            <a:r>
              <a:rPr lang="en-US" dirty="0" smtClean="0">
                <a:solidFill>
                  <a:schemeClr val="accent2">
                    <a:lumMod val="75000"/>
                  </a:schemeClr>
                </a:solidFill>
              </a:rPr>
              <a:t>      </a:t>
            </a:r>
            <a:r>
              <a:rPr lang="en-US" b="1" dirty="0" smtClean="0">
                <a:solidFill>
                  <a:srgbClr val="C00000"/>
                </a:solidFill>
              </a:rPr>
              <a:t>188</a:t>
            </a:r>
            <a:r>
              <a:rPr lang="en-US" dirty="0" smtClean="0">
                <a:solidFill>
                  <a:schemeClr val="accent2">
                    <a:lumMod val="75000"/>
                  </a:schemeClr>
                </a:solidFill>
              </a:rPr>
              <a:t>190 		      AA	     G</a:t>
            </a:r>
            <a:r>
              <a:rPr lang="en-US" b="1" dirty="0" smtClean="0">
                <a:solidFill>
                  <a:srgbClr val="C00000"/>
                </a:solidFill>
              </a:rPr>
              <a:t>C</a:t>
            </a:r>
            <a:r>
              <a:rPr lang="en-US" dirty="0" smtClean="0">
                <a:solidFill>
                  <a:schemeClr val="accent2">
                    <a:lumMod val="75000"/>
                  </a:schemeClr>
                </a:solidFill>
              </a:rPr>
              <a:t>      T</a:t>
            </a:r>
            <a:r>
              <a:rPr lang="en-US" b="1" dirty="0" smtClean="0">
                <a:solidFill>
                  <a:srgbClr val="C00000"/>
                </a:solidFill>
              </a:rPr>
              <a:t>A</a:t>
            </a:r>
          </a:p>
          <a:p>
            <a:pPr marL="457200" indent="-457200" defTabSz="762000" eaLnBrk="0" hangingPunct="0">
              <a:spcBef>
                <a:spcPct val="50000"/>
              </a:spcBef>
            </a:pPr>
            <a:r>
              <a:rPr lang="en-US" dirty="0" smtClean="0">
                <a:solidFill>
                  <a:schemeClr val="accent2">
                    <a:lumMod val="75000"/>
                  </a:schemeClr>
                </a:solidFill>
              </a:rPr>
              <a:t>INDIV #2       113</a:t>
            </a:r>
            <a:r>
              <a:rPr lang="en-US" b="1" dirty="0" smtClean="0">
                <a:solidFill>
                  <a:srgbClr val="C00000"/>
                </a:solidFill>
              </a:rPr>
              <a:t>113</a:t>
            </a:r>
            <a:r>
              <a:rPr lang="en-US" dirty="0" smtClean="0">
                <a:solidFill>
                  <a:schemeClr val="accent2">
                    <a:lumMod val="75000"/>
                  </a:schemeClr>
                </a:solidFill>
              </a:rPr>
              <a:t>	</a:t>
            </a:r>
            <a:r>
              <a:rPr lang="en-US" b="1" dirty="0" smtClean="0">
                <a:solidFill>
                  <a:srgbClr val="C00000"/>
                </a:solidFill>
              </a:rPr>
              <a:t>219229</a:t>
            </a:r>
            <a:r>
              <a:rPr lang="en-US" dirty="0" smtClean="0">
                <a:solidFill>
                  <a:schemeClr val="accent2">
                    <a:lumMod val="75000"/>
                  </a:schemeClr>
                </a:solidFill>
              </a:rPr>
              <a:t>      </a:t>
            </a:r>
            <a:r>
              <a:rPr lang="en-US" b="1" dirty="0" smtClean="0">
                <a:solidFill>
                  <a:srgbClr val="C00000"/>
                </a:solidFill>
              </a:rPr>
              <a:t>178</a:t>
            </a:r>
            <a:r>
              <a:rPr lang="en-US" dirty="0" smtClean="0">
                <a:solidFill>
                  <a:schemeClr val="accent2">
                    <a:lumMod val="75000"/>
                  </a:schemeClr>
                </a:solidFill>
              </a:rPr>
              <a:t>190		      AA	     G</a:t>
            </a:r>
            <a:r>
              <a:rPr lang="en-US" b="1" dirty="0" smtClean="0">
                <a:solidFill>
                  <a:srgbClr val="C00000"/>
                </a:solidFill>
              </a:rPr>
              <a:t>G</a:t>
            </a:r>
            <a:r>
              <a:rPr lang="en-US" dirty="0" smtClean="0">
                <a:solidFill>
                  <a:schemeClr val="accent2">
                    <a:lumMod val="75000"/>
                  </a:schemeClr>
                </a:solidFill>
              </a:rPr>
              <a:t>      T</a:t>
            </a:r>
            <a:r>
              <a:rPr lang="en-US" b="1" dirty="0" smtClean="0">
                <a:solidFill>
                  <a:srgbClr val="C00000"/>
                </a:solidFill>
              </a:rPr>
              <a:t>T</a:t>
            </a:r>
          </a:p>
          <a:p>
            <a:pPr marL="457200" indent="-457200" defTabSz="762000" eaLnBrk="0" hangingPunct="0">
              <a:spcBef>
                <a:spcPct val="50000"/>
              </a:spcBef>
              <a:buFont typeface="Arial" pitchFamily="34" charset="0"/>
              <a:buChar char="•"/>
            </a:pPr>
            <a:r>
              <a:rPr lang="en-US" dirty="0" smtClean="0">
                <a:solidFill>
                  <a:schemeClr val="accent2">
                    <a:lumMod val="75000"/>
                  </a:schemeClr>
                </a:solidFill>
              </a:rPr>
              <a:t>Focus on ecological and evolutionary timescales</a:t>
            </a:r>
          </a:p>
          <a:p>
            <a:pPr marL="457200" indent="-457200" defTabSz="762000" eaLnBrk="0" hangingPunct="0">
              <a:spcBef>
                <a:spcPct val="50000"/>
              </a:spcBef>
              <a:buFont typeface="Arial" pitchFamily="34" charset="0"/>
              <a:buChar char="•"/>
            </a:pPr>
            <a:r>
              <a:rPr lang="en-US" dirty="0" smtClean="0">
                <a:solidFill>
                  <a:schemeClr val="accent2">
                    <a:lumMod val="75000"/>
                  </a:schemeClr>
                </a:solidFill>
              </a:rPr>
              <a:t>Population genetics (this course)</a:t>
            </a:r>
          </a:p>
        </p:txBody>
      </p:sp>
      <p:cxnSp>
        <p:nvCxnSpPr>
          <p:cNvPr id="6" name="Straight Connector 5"/>
          <p:cNvCxnSpPr/>
          <p:nvPr/>
        </p:nvCxnSpPr>
        <p:spPr>
          <a:xfrm>
            <a:off x="5436096" y="4005064"/>
            <a:ext cx="0" cy="151216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0"/>
          <p:cNvGrpSpPr/>
          <p:nvPr/>
        </p:nvGrpSpPr>
        <p:grpSpPr>
          <a:xfrm>
            <a:off x="6848078" y="2599804"/>
            <a:ext cx="1720081" cy="1477268"/>
            <a:chOff x="5695950" y="1735708"/>
            <a:chExt cx="1720081" cy="1477268"/>
          </a:xfrm>
        </p:grpSpPr>
        <p:grpSp>
          <p:nvGrpSpPr>
            <p:cNvPr id="3" name="Group 179"/>
            <p:cNvGrpSpPr/>
            <p:nvPr/>
          </p:nvGrpSpPr>
          <p:grpSpPr>
            <a:xfrm>
              <a:off x="5695950" y="1735708"/>
              <a:ext cx="1720081" cy="1477268"/>
              <a:chOff x="5695950" y="1735708"/>
              <a:chExt cx="1720081" cy="1477268"/>
            </a:xfrm>
          </p:grpSpPr>
          <p:sp>
            <p:nvSpPr>
              <p:cNvPr id="171" name="Freeform 170"/>
              <p:cNvSpPr/>
              <p:nvPr/>
            </p:nvSpPr>
            <p:spPr>
              <a:xfrm>
                <a:off x="5905500" y="1861211"/>
                <a:ext cx="755650" cy="1163547"/>
              </a:xfrm>
              <a:custGeom>
                <a:avLst/>
                <a:gdLst>
                  <a:gd name="connsiteX0" fmla="*/ 755650 w 755650"/>
                  <a:gd name="connsiteY0" fmla="*/ 1163547 h 1163547"/>
                  <a:gd name="connsiteX1" fmla="*/ 673100 w 755650"/>
                  <a:gd name="connsiteY1" fmla="*/ 1119097 h 1163547"/>
                  <a:gd name="connsiteX2" fmla="*/ 628650 w 755650"/>
                  <a:gd name="connsiteY2" fmla="*/ 1093697 h 1163547"/>
                  <a:gd name="connsiteX3" fmla="*/ 590550 w 755650"/>
                  <a:gd name="connsiteY3" fmla="*/ 1068297 h 1163547"/>
                  <a:gd name="connsiteX4" fmla="*/ 571500 w 755650"/>
                  <a:gd name="connsiteY4" fmla="*/ 1049247 h 1163547"/>
                  <a:gd name="connsiteX5" fmla="*/ 533400 w 755650"/>
                  <a:gd name="connsiteY5" fmla="*/ 1023847 h 1163547"/>
                  <a:gd name="connsiteX6" fmla="*/ 514350 w 755650"/>
                  <a:gd name="connsiteY6" fmla="*/ 1011147 h 1163547"/>
                  <a:gd name="connsiteX7" fmla="*/ 469900 w 755650"/>
                  <a:gd name="connsiteY7" fmla="*/ 973047 h 1163547"/>
                  <a:gd name="connsiteX8" fmla="*/ 444500 w 755650"/>
                  <a:gd name="connsiteY8" fmla="*/ 966697 h 1163547"/>
                  <a:gd name="connsiteX9" fmla="*/ 400050 w 755650"/>
                  <a:gd name="connsiteY9" fmla="*/ 947647 h 1163547"/>
                  <a:gd name="connsiteX10" fmla="*/ 381000 w 755650"/>
                  <a:gd name="connsiteY10" fmla="*/ 941297 h 1163547"/>
                  <a:gd name="connsiteX11" fmla="*/ 330200 w 755650"/>
                  <a:gd name="connsiteY11" fmla="*/ 915897 h 1163547"/>
                  <a:gd name="connsiteX12" fmla="*/ 279400 w 755650"/>
                  <a:gd name="connsiteY12" fmla="*/ 884147 h 1163547"/>
                  <a:gd name="connsiteX13" fmla="*/ 260350 w 755650"/>
                  <a:gd name="connsiteY13" fmla="*/ 877797 h 1163547"/>
                  <a:gd name="connsiteX14" fmla="*/ 241300 w 755650"/>
                  <a:gd name="connsiteY14" fmla="*/ 865097 h 1163547"/>
                  <a:gd name="connsiteX15" fmla="*/ 196850 w 755650"/>
                  <a:gd name="connsiteY15" fmla="*/ 852397 h 1163547"/>
                  <a:gd name="connsiteX16" fmla="*/ 158750 w 755650"/>
                  <a:gd name="connsiteY16" fmla="*/ 826997 h 1163547"/>
                  <a:gd name="connsiteX17" fmla="*/ 139700 w 755650"/>
                  <a:gd name="connsiteY17" fmla="*/ 814297 h 1163547"/>
                  <a:gd name="connsiteX18" fmla="*/ 120650 w 755650"/>
                  <a:gd name="connsiteY18" fmla="*/ 801597 h 1163547"/>
                  <a:gd name="connsiteX19" fmla="*/ 95250 w 755650"/>
                  <a:gd name="connsiteY19" fmla="*/ 763497 h 1163547"/>
                  <a:gd name="connsiteX20" fmla="*/ 82550 w 755650"/>
                  <a:gd name="connsiteY20" fmla="*/ 744447 h 1163547"/>
                  <a:gd name="connsiteX21" fmla="*/ 63500 w 755650"/>
                  <a:gd name="connsiteY21" fmla="*/ 731747 h 1163547"/>
                  <a:gd name="connsiteX22" fmla="*/ 50800 w 755650"/>
                  <a:gd name="connsiteY22" fmla="*/ 693647 h 1163547"/>
                  <a:gd name="connsiteX23" fmla="*/ 38100 w 755650"/>
                  <a:gd name="connsiteY23" fmla="*/ 674597 h 1163547"/>
                  <a:gd name="connsiteX24" fmla="*/ 25400 w 755650"/>
                  <a:gd name="connsiteY24" fmla="*/ 636497 h 1163547"/>
                  <a:gd name="connsiteX25" fmla="*/ 19050 w 755650"/>
                  <a:gd name="connsiteY25" fmla="*/ 617447 h 1163547"/>
                  <a:gd name="connsiteX26" fmla="*/ 12700 w 755650"/>
                  <a:gd name="connsiteY26" fmla="*/ 528547 h 1163547"/>
                  <a:gd name="connsiteX27" fmla="*/ 6350 w 755650"/>
                  <a:gd name="connsiteY27" fmla="*/ 496797 h 1163547"/>
                  <a:gd name="connsiteX28" fmla="*/ 0 w 755650"/>
                  <a:gd name="connsiteY28" fmla="*/ 426947 h 1163547"/>
                  <a:gd name="connsiteX29" fmla="*/ 6350 w 755650"/>
                  <a:gd name="connsiteY29" fmla="*/ 280897 h 1163547"/>
                  <a:gd name="connsiteX30" fmla="*/ 12700 w 755650"/>
                  <a:gd name="connsiteY30" fmla="*/ 261847 h 1163547"/>
                  <a:gd name="connsiteX31" fmla="*/ 25400 w 755650"/>
                  <a:gd name="connsiteY31" fmla="*/ 242797 h 1163547"/>
                  <a:gd name="connsiteX32" fmla="*/ 31750 w 755650"/>
                  <a:gd name="connsiteY32" fmla="*/ 185647 h 1163547"/>
                  <a:gd name="connsiteX33" fmla="*/ 38100 w 755650"/>
                  <a:gd name="connsiteY33" fmla="*/ 166597 h 1163547"/>
                  <a:gd name="connsiteX34" fmla="*/ 31750 w 755650"/>
                  <a:gd name="connsiteY34" fmla="*/ 39597 h 1163547"/>
                  <a:gd name="connsiteX35" fmla="*/ 12700 w 755650"/>
                  <a:gd name="connsiteY35" fmla="*/ 1497 h 1163547"/>
                  <a:gd name="connsiteX36" fmla="*/ 6350 w 755650"/>
                  <a:gd name="connsiteY36" fmla="*/ 1497 h 116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55650" h="1163547">
                    <a:moveTo>
                      <a:pt x="755650" y="1163547"/>
                    </a:moveTo>
                    <a:cubicBezTo>
                      <a:pt x="695184" y="1125756"/>
                      <a:pt x="723390" y="1139213"/>
                      <a:pt x="673100" y="1119097"/>
                    </a:cubicBezTo>
                    <a:cubicBezTo>
                      <a:pt x="621553" y="1067550"/>
                      <a:pt x="688346" y="1127809"/>
                      <a:pt x="628650" y="1093697"/>
                    </a:cubicBezTo>
                    <a:cubicBezTo>
                      <a:pt x="562058" y="1055644"/>
                      <a:pt x="650028" y="1088123"/>
                      <a:pt x="590550" y="1068297"/>
                    </a:cubicBezTo>
                    <a:cubicBezTo>
                      <a:pt x="584200" y="1061947"/>
                      <a:pt x="578589" y="1054760"/>
                      <a:pt x="571500" y="1049247"/>
                    </a:cubicBezTo>
                    <a:cubicBezTo>
                      <a:pt x="559452" y="1039876"/>
                      <a:pt x="546100" y="1032314"/>
                      <a:pt x="533400" y="1023847"/>
                    </a:cubicBezTo>
                    <a:cubicBezTo>
                      <a:pt x="527050" y="1019614"/>
                      <a:pt x="519746" y="1016543"/>
                      <a:pt x="514350" y="1011147"/>
                    </a:cubicBezTo>
                    <a:cubicBezTo>
                      <a:pt x="501641" y="998438"/>
                      <a:pt x="486192" y="981193"/>
                      <a:pt x="469900" y="973047"/>
                    </a:cubicBezTo>
                    <a:cubicBezTo>
                      <a:pt x="462094" y="969144"/>
                      <a:pt x="452891" y="969095"/>
                      <a:pt x="444500" y="966697"/>
                    </a:cubicBezTo>
                    <a:cubicBezTo>
                      <a:pt x="414716" y="958187"/>
                      <a:pt x="433917" y="962161"/>
                      <a:pt x="400050" y="947647"/>
                    </a:cubicBezTo>
                    <a:cubicBezTo>
                      <a:pt x="393898" y="945010"/>
                      <a:pt x="387094" y="944067"/>
                      <a:pt x="381000" y="941297"/>
                    </a:cubicBezTo>
                    <a:cubicBezTo>
                      <a:pt x="363765" y="933463"/>
                      <a:pt x="346254" y="925931"/>
                      <a:pt x="330200" y="915897"/>
                    </a:cubicBezTo>
                    <a:cubicBezTo>
                      <a:pt x="313267" y="905314"/>
                      <a:pt x="298344" y="890462"/>
                      <a:pt x="279400" y="884147"/>
                    </a:cubicBezTo>
                    <a:cubicBezTo>
                      <a:pt x="273050" y="882030"/>
                      <a:pt x="266337" y="880790"/>
                      <a:pt x="260350" y="877797"/>
                    </a:cubicBezTo>
                    <a:cubicBezTo>
                      <a:pt x="253524" y="874384"/>
                      <a:pt x="248315" y="868103"/>
                      <a:pt x="241300" y="865097"/>
                    </a:cubicBezTo>
                    <a:cubicBezTo>
                      <a:pt x="226914" y="858932"/>
                      <a:pt x="210752" y="860120"/>
                      <a:pt x="196850" y="852397"/>
                    </a:cubicBezTo>
                    <a:cubicBezTo>
                      <a:pt x="183507" y="844984"/>
                      <a:pt x="171450" y="835464"/>
                      <a:pt x="158750" y="826997"/>
                    </a:cubicBezTo>
                    <a:lnTo>
                      <a:pt x="139700" y="814297"/>
                    </a:lnTo>
                    <a:lnTo>
                      <a:pt x="120650" y="801597"/>
                    </a:lnTo>
                    <a:lnTo>
                      <a:pt x="95250" y="763497"/>
                    </a:lnTo>
                    <a:cubicBezTo>
                      <a:pt x="91017" y="757147"/>
                      <a:pt x="88900" y="748680"/>
                      <a:pt x="82550" y="744447"/>
                    </a:cubicBezTo>
                    <a:lnTo>
                      <a:pt x="63500" y="731747"/>
                    </a:lnTo>
                    <a:cubicBezTo>
                      <a:pt x="59267" y="719047"/>
                      <a:pt x="58226" y="704786"/>
                      <a:pt x="50800" y="693647"/>
                    </a:cubicBezTo>
                    <a:cubicBezTo>
                      <a:pt x="46567" y="687297"/>
                      <a:pt x="41200" y="681571"/>
                      <a:pt x="38100" y="674597"/>
                    </a:cubicBezTo>
                    <a:cubicBezTo>
                      <a:pt x="32663" y="662364"/>
                      <a:pt x="29633" y="649197"/>
                      <a:pt x="25400" y="636497"/>
                    </a:cubicBezTo>
                    <a:lnTo>
                      <a:pt x="19050" y="617447"/>
                    </a:lnTo>
                    <a:cubicBezTo>
                      <a:pt x="16933" y="587814"/>
                      <a:pt x="15810" y="558093"/>
                      <a:pt x="12700" y="528547"/>
                    </a:cubicBezTo>
                    <a:cubicBezTo>
                      <a:pt x="11570" y="517813"/>
                      <a:pt x="7689" y="507507"/>
                      <a:pt x="6350" y="496797"/>
                    </a:cubicBezTo>
                    <a:cubicBezTo>
                      <a:pt x="3450" y="473598"/>
                      <a:pt x="2117" y="450230"/>
                      <a:pt x="0" y="426947"/>
                    </a:cubicBezTo>
                    <a:cubicBezTo>
                      <a:pt x="2117" y="378264"/>
                      <a:pt x="2613" y="329483"/>
                      <a:pt x="6350" y="280897"/>
                    </a:cubicBezTo>
                    <a:cubicBezTo>
                      <a:pt x="6863" y="274223"/>
                      <a:pt x="9707" y="267834"/>
                      <a:pt x="12700" y="261847"/>
                    </a:cubicBezTo>
                    <a:cubicBezTo>
                      <a:pt x="16113" y="255021"/>
                      <a:pt x="21167" y="249147"/>
                      <a:pt x="25400" y="242797"/>
                    </a:cubicBezTo>
                    <a:cubicBezTo>
                      <a:pt x="27517" y="223747"/>
                      <a:pt x="28599" y="204553"/>
                      <a:pt x="31750" y="185647"/>
                    </a:cubicBezTo>
                    <a:cubicBezTo>
                      <a:pt x="32850" y="179045"/>
                      <a:pt x="38100" y="173290"/>
                      <a:pt x="38100" y="166597"/>
                    </a:cubicBezTo>
                    <a:cubicBezTo>
                      <a:pt x="38100" y="124211"/>
                      <a:pt x="35422" y="81824"/>
                      <a:pt x="31750" y="39597"/>
                    </a:cubicBezTo>
                    <a:cubicBezTo>
                      <a:pt x="30766" y="28284"/>
                      <a:pt x="20243" y="9040"/>
                      <a:pt x="12700" y="1497"/>
                    </a:cubicBezTo>
                    <a:cubicBezTo>
                      <a:pt x="11203" y="0"/>
                      <a:pt x="8467" y="1497"/>
                      <a:pt x="6350" y="1497"/>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170" name="Freeform 169"/>
              <p:cNvSpPr/>
              <p:nvPr/>
            </p:nvSpPr>
            <p:spPr>
              <a:xfrm>
                <a:off x="6438900" y="2351658"/>
                <a:ext cx="261524" cy="279400"/>
              </a:xfrm>
              <a:custGeom>
                <a:avLst/>
                <a:gdLst>
                  <a:gd name="connsiteX0" fmla="*/ 0 w 261524"/>
                  <a:gd name="connsiteY0" fmla="*/ 279400 h 279400"/>
                  <a:gd name="connsiteX1" fmla="*/ 38100 w 261524"/>
                  <a:gd name="connsiteY1" fmla="*/ 266700 h 279400"/>
                  <a:gd name="connsiteX2" fmla="*/ 57150 w 261524"/>
                  <a:gd name="connsiteY2" fmla="*/ 260350 h 279400"/>
                  <a:gd name="connsiteX3" fmla="*/ 114300 w 261524"/>
                  <a:gd name="connsiteY3" fmla="*/ 215900 h 279400"/>
                  <a:gd name="connsiteX4" fmla="*/ 133350 w 261524"/>
                  <a:gd name="connsiteY4" fmla="*/ 203200 h 279400"/>
                  <a:gd name="connsiteX5" fmla="*/ 158750 w 261524"/>
                  <a:gd name="connsiteY5" fmla="*/ 177800 h 279400"/>
                  <a:gd name="connsiteX6" fmla="*/ 184150 w 261524"/>
                  <a:gd name="connsiteY6" fmla="*/ 139700 h 279400"/>
                  <a:gd name="connsiteX7" fmla="*/ 209550 w 261524"/>
                  <a:gd name="connsiteY7" fmla="*/ 101600 h 279400"/>
                  <a:gd name="connsiteX8" fmla="*/ 222250 w 261524"/>
                  <a:gd name="connsiteY8" fmla="*/ 82550 h 279400"/>
                  <a:gd name="connsiteX9" fmla="*/ 234950 w 261524"/>
                  <a:gd name="connsiteY9" fmla="*/ 44450 h 279400"/>
                  <a:gd name="connsiteX10" fmla="*/ 260350 w 261524"/>
                  <a:gd name="connsiteY10" fmla="*/ 0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524" h="279400">
                    <a:moveTo>
                      <a:pt x="0" y="279400"/>
                    </a:moveTo>
                    <a:lnTo>
                      <a:pt x="38100" y="266700"/>
                    </a:lnTo>
                    <a:lnTo>
                      <a:pt x="57150" y="260350"/>
                    </a:lnTo>
                    <a:cubicBezTo>
                      <a:pt x="86993" y="230507"/>
                      <a:pt x="68728" y="246281"/>
                      <a:pt x="114300" y="215900"/>
                    </a:cubicBezTo>
                    <a:lnTo>
                      <a:pt x="133350" y="203200"/>
                    </a:lnTo>
                    <a:cubicBezTo>
                      <a:pt x="150283" y="152400"/>
                      <a:pt x="124883" y="211667"/>
                      <a:pt x="158750" y="177800"/>
                    </a:cubicBezTo>
                    <a:cubicBezTo>
                      <a:pt x="169543" y="167007"/>
                      <a:pt x="175683" y="152400"/>
                      <a:pt x="184150" y="139700"/>
                    </a:cubicBezTo>
                    <a:lnTo>
                      <a:pt x="209550" y="101600"/>
                    </a:lnTo>
                    <a:cubicBezTo>
                      <a:pt x="213783" y="95250"/>
                      <a:pt x="219837" y="89790"/>
                      <a:pt x="222250" y="82550"/>
                    </a:cubicBezTo>
                    <a:cubicBezTo>
                      <a:pt x="226483" y="69850"/>
                      <a:pt x="227524" y="55589"/>
                      <a:pt x="234950" y="44450"/>
                    </a:cubicBezTo>
                    <a:cubicBezTo>
                      <a:pt x="261524" y="4589"/>
                      <a:pt x="260350" y="21614"/>
                      <a:pt x="260350" y="0"/>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172" name="Freeform 171"/>
              <p:cNvSpPr/>
              <p:nvPr/>
            </p:nvSpPr>
            <p:spPr>
              <a:xfrm>
                <a:off x="5695950" y="1735708"/>
                <a:ext cx="439911" cy="126046"/>
              </a:xfrm>
              <a:custGeom>
                <a:avLst/>
                <a:gdLst>
                  <a:gd name="connsiteX0" fmla="*/ 0 w 439911"/>
                  <a:gd name="connsiteY0" fmla="*/ 69850 h 126046"/>
                  <a:gd name="connsiteX1" fmla="*/ 19050 w 439911"/>
                  <a:gd name="connsiteY1" fmla="*/ 82550 h 126046"/>
                  <a:gd name="connsiteX2" fmla="*/ 57150 w 439911"/>
                  <a:gd name="connsiteY2" fmla="*/ 95250 h 126046"/>
                  <a:gd name="connsiteX3" fmla="*/ 165100 w 439911"/>
                  <a:gd name="connsiteY3" fmla="*/ 107950 h 126046"/>
                  <a:gd name="connsiteX4" fmla="*/ 254000 w 439911"/>
                  <a:gd name="connsiteY4" fmla="*/ 114300 h 126046"/>
                  <a:gd name="connsiteX5" fmla="*/ 292100 w 439911"/>
                  <a:gd name="connsiteY5" fmla="*/ 101600 h 126046"/>
                  <a:gd name="connsiteX6" fmla="*/ 304800 w 439911"/>
                  <a:gd name="connsiteY6" fmla="*/ 82550 h 126046"/>
                  <a:gd name="connsiteX7" fmla="*/ 323850 w 439911"/>
                  <a:gd name="connsiteY7" fmla="*/ 76200 h 126046"/>
                  <a:gd name="connsiteX8" fmla="*/ 361950 w 439911"/>
                  <a:gd name="connsiteY8" fmla="*/ 50800 h 126046"/>
                  <a:gd name="connsiteX9" fmla="*/ 400050 w 439911"/>
                  <a:gd name="connsiteY9" fmla="*/ 25400 h 126046"/>
                  <a:gd name="connsiteX10" fmla="*/ 419100 w 439911"/>
                  <a:gd name="connsiteY10" fmla="*/ 12700 h 126046"/>
                  <a:gd name="connsiteX11" fmla="*/ 438150 w 439911"/>
                  <a:gd name="connsiteY11" fmla="*/ 6350 h 126046"/>
                  <a:gd name="connsiteX12" fmla="*/ 438150 w 439911"/>
                  <a:gd name="connsiteY12" fmla="*/ 0 h 12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911" h="126046">
                    <a:moveTo>
                      <a:pt x="0" y="69850"/>
                    </a:moveTo>
                    <a:cubicBezTo>
                      <a:pt x="6350" y="74083"/>
                      <a:pt x="12076" y="79450"/>
                      <a:pt x="19050" y="82550"/>
                    </a:cubicBezTo>
                    <a:cubicBezTo>
                      <a:pt x="31283" y="87987"/>
                      <a:pt x="44450" y="91017"/>
                      <a:pt x="57150" y="95250"/>
                    </a:cubicBezTo>
                    <a:cubicBezTo>
                      <a:pt x="104384" y="110995"/>
                      <a:pt x="69524" y="101123"/>
                      <a:pt x="165100" y="107950"/>
                    </a:cubicBezTo>
                    <a:cubicBezTo>
                      <a:pt x="219389" y="126046"/>
                      <a:pt x="189916" y="122310"/>
                      <a:pt x="254000" y="114300"/>
                    </a:cubicBezTo>
                    <a:cubicBezTo>
                      <a:pt x="266700" y="110067"/>
                      <a:pt x="284674" y="112739"/>
                      <a:pt x="292100" y="101600"/>
                    </a:cubicBezTo>
                    <a:cubicBezTo>
                      <a:pt x="296333" y="95250"/>
                      <a:pt x="298841" y="87318"/>
                      <a:pt x="304800" y="82550"/>
                    </a:cubicBezTo>
                    <a:cubicBezTo>
                      <a:pt x="310027" y="78369"/>
                      <a:pt x="317999" y="79451"/>
                      <a:pt x="323850" y="76200"/>
                    </a:cubicBezTo>
                    <a:cubicBezTo>
                      <a:pt x="337193" y="68787"/>
                      <a:pt x="349250" y="59267"/>
                      <a:pt x="361950" y="50800"/>
                    </a:cubicBezTo>
                    <a:lnTo>
                      <a:pt x="400050" y="25400"/>
                    </a:lnTo>
                    <a:cubicBezTo>
                      <a:pt x="406400" y="21167"/>
                      <a:pt x="411860" y="15113"/>
                      <a:pt x="419100" y="12700"/>
                    </a:cubicBezTo>
                    <a:cubicBezTo>
                      <a:pt x="425450" y="10583"/>
                      <a:pt x="432581" y="10063"/>
                      <a:pt x="438150" y="6350"/>
                    </a:cubicBezTo>
                    <a:cubicBezTo>
                      <a:pt x="439911" y="5176"/>
                      <a:pt x="438150" y="2117"/>
                      <a:pt x="438150" y="0"/>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165" name="Freeform 164"/>
              <p:cNvSpPr/>
              <p:nvPr/>
            </p:nvSpPr>
            <p:spPr>
              <a:xfrm>
                <a:off x="6953250" y="1888108"/>
                <a:ext cx="145200" cy="368300"/>
              </a:xfrm>
              <a:custGeom>
                <a:avLst/>
                <a:gdLst>
                  <a:gd name="connsiteX0" fmla="*/ 127000 w 145200"/>
                  <a:gd name="connsiteY0" fmla="*/ 368300 h 368300"/>
                  <a:gd name="connsiteX1" fmla="*/ 133350 w 145200"/>
                  <a:gd name="connsiteY1" fmla="*/ 349250 h 368300"/>
                  <a:gd name="connsiteX2" fmla="*/ 133350 w 145200"/>
                  <a:gd name="connsiteY2" fmla="*/ 222250 h 368300"/>
                  <a:gd name="connsiteX3" fmla="*/ 107950 w 145200"/>
                  <a:gd name="connsiteY3" fmla="*/ 184150 h 368300"/>
                  <a:gd name="connsiteX4" fmla="*/ 76200 w 145200"/>
                  <a:gd name="connsiteY4" fmla="*/ 127000 h 368300"/>
                  <a:gd name="connsiteX5" fmla="*/ 63500 w 145200"/>
                  <a:gd name="connsiteY5" fmla="*/ 107950 h 368300"/>
                  <a:gd name="connsiteX6" fmla="*/ 44450 w 145200"/>
                  <a:gd name="connsiteY6" fmla="*/ 69850 h 368300"/>
                  <a:gd name="connsiteX7" fmla="*/ 38100 w 145200"/>
                  <a:gd name="connsiteY7" fmla="*/ 50800 h 368300"/>
                  <a:gd name="connsiteX8" fmla="*/ 19050 w 145200"/>
                  <a:gd name="connsiteY8" fmla="*/ 38100 h 368300"/>
                  <a:gd name="connsiteX9" fmla="*/ 6350 w 145200"/>
                  <a:gd name="connsiteY9" fmla="*/ 19050 h 368300"/>
                  <a:gd name="connsiteX10" fmla="*/ 0 w 145200"/>
                  <a:gd name="connsiteY10" fmla="*/ 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200" h="368300">
                    <a:moveTo>
                      <a:pt x="127000" y="368300"/>
                    </a:moveTo>
                    <a:cubicBezTo>
                      <a:pt x="129117" y="361950"/>
                      <a:pt x="131727" y="355744"/>
                      <a:pt x="133350" y="349250"/>
                    </a:cubicBezTo>
                    <a:cubicBezTo>
                      <a:pt x="144318" y="305376"/>
                      <a:pt x="145200" y="272020"/>
                      <a:pt x="133350" y="222250"/>
                    </a:cubicBezTo>
                    <a:cubicBezTo>
                      <a:pt x="129815" y="207402"/>
                      <a:pt x="112777" y="198630"/>
                      <a:pt x="107950" y="184150"/>
                    </a:cubicBezTo>
                    <a:cubicBezTo>
                      <a:pt x="96773" y="150620"/>
                      <a:pt x="105313" y="170669"/>
                      <a:pt x="76200" y="127000"/>
                    </a:cubicBezTo>
                    <a:cubicBezTo>
                      <a:pt x="71967" y="120650"/>
                      <a:pt x="65913" y="115190"/>
                      <a:pt x="63500" y="107950"/>
                    </a:cubicBezTo>
                    <a:cubicBezTo>
                      <a:pt x="47539" y="60067"/>
                      <a:pt x="69069" y="119089"/>
                      <a:pt x="44450" y="69850"/>
                    </a:cubicBezTo>
                    <a:cubicBezTo>
                      <a:pt x="41457" y="63863"/>
                      <a:pt x="42281" y="56027"/>
                      <a:pt x="38100" y="50800"/>
                    </a:cubicBezTo>
                    <a:cubicBezTo>
                      <a:pt x="33332" y="44841"/>
                      <a:pt x="25400" y="42333"/>
                      <a:pt x="19050" y="38100"/>
                    </a:cubicBezTo>
                    <a:cubicBezTo>
                      <a:pt x="14817" y="31750"/>
                      <a:pt x="9763" y="25876"/>
                      <a:pt x="6350" y="19050"/>
                    </a:cubicBezTo>
                    <a:cubicBezTo>
                      <a:pt x="3357" y="13063"/>
                      <a:pt x="0" y="0"/>
                      <a:pt x="0" y="0"/>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121" name="Freeform 120"/>
              <p:cNvSpPr/>
              <p:nvPr/>
            </p:nvSpPr>
            <p:spPr>
              <a:xfrm>
                <a:off x="6654917" y="1800989"/>
                <a:ext cx="761114" cy="1411987"/>
              </a:xfrm>
              <a:custGeom>
                <a:avLst/>
                <a:gdLst>
                  <a:gd name="connsiteX0" fmla="*/ 749238 w 761114"/>
                  <a:gd name="connsiteY0" fmla="*/ 0 h 1411987"/>
                  <a:gd name="connsiteX1" fmla="*/ 755176 w 761114"/>
                  <a:gd name="connsiteY1" fmla="*/ 29689 h 1411987"/>
                  <a:gd name="connsiteX2" fmla="*/ 761114 w 761114"/>
                  <a:gd name="connsiteY2" fmla="*/ 47502 h 1411987"/>
                  <a:gd name="connsiteX3" fmla="*/ 755176 w 761114"/>
                  <a:gd name="connsiteY3" fmla="*/ 207819 h 1411987"/>
                  <a:gd name="connsiteX4" fmla="*/ 725488 w 761114"/>
                  <a:gd name="connsiteY4" fmla="*/ 237507 h 1411987"/>
                  <a:gd name="connsiteX5" fmla="*/ 701737 w 761114"/>
                  <a:gd name="connsiteY5" fmla="*/ 261258 h 1411987"/>
                  <a:gd name="connsiteX6" fmla="*/ 648298 w 761114"/>
                  <a:gd name="connsiteY6" fmla="*/ 296884 h 1411987"/>
                  <a:gd name="connsiteX7" fmla="*/ 630485 w 761114"/>
                  <a:gd name="connsiteY7" fmla="*/ 308759 h 1411987"/>
                  <a:gd name="connsiteX8" fmla="*/ 612672 w 761114"/>
                  <a:gd name="connsiteY8" fmla="*/ 320634 h 1411987"/>
                  <a:gd name="connsiteX9" fmla="*/ 594859 w 761114"/>
                  <a:gd name="connsiteY9" fmla="*/ 326572 h 1411987"/>
                  <a:gd name="connsiteX10" fmla="*/ 571108 w 761114"/>
                  <a:gd name="connsiteY10" fmla="*/ 344385 h 1411987"/>
                  <a:gd name="connsiteX11" fmla="*/ 553295 w 761114"/>
                  <a:gd name="connsiteY11" fmla="*/ 362198 h 1411987"/>
                  <a:gd name="connsiteX12" fmla="*/ 517670 w 761114"/>
                  <a:gd name="connsiteY12" fmla="*/ 385948 h 1411987"/>
                  <a:gd name="connsiteX13" fmla="*/ 505794 w 761114"/>
                  <a:gd name="connsiteY13" fmla="*/ 397824 h 1411987"/>
                  <a:gd name="connsiteX14" fmla="*/ 464231 w 761114"/>
                  <a:gd name="connsiteY14" fmla="*/ 421574 h 1411987"/>
                  <a:gd name="connsiteX15" fmla="*/ 452355 w 761114"/>
                  <a:gd name="connsiteY15" fmla="*/ 433450 h 1411987"/>
                  <a:gd name="connsiteX16" fmla="*/ 428605 w 761114"/>
                  <a:gd name="connsiteY16" fmla="*/ 451263 h 1411987"/>
                  <a:gd name="connsiteX17" fmla="*/ 410792 w 761114"/>
                  <a:gd name="connsiteY17" fmla="*/ 463138 h 1411987"/>
                  <a:gd name="connsiteX18" fmla="*/ 398916 w 761114"/>
                  <a:gd name="connsiteY18" fmla="*/ 475013 h 1411987"/>
                  <a:gd name="connsiteX19" fmla="*/ 363290 w 761114"/>
                  <a:gd name="connsiteY19" fmla="*/ 498764 h 1411987"/>
                  <a:gd name="connsiteX20" fmla="*/ 345477 w 761114"/>
                  <a:gd name="connsiteY20" fmla="*/ 510639 h 1411987"/>
                  <a:gd name="connsiteX21" fmla="*/ 303914 w 761114"/>
                  <a:gd name="connsiteY21" fmla="*/ 558141 h 1411987"/>
                  <a:gd name="connsiteX22" fmla="*/ 292038 w 761114"/>
                  <a:gd name="connsiteY22" fmla="*/ 570016 h 1411987"/>
                  <a:gd name="connsiteX23" fmla="*/ 280163 w 761114"/>
                  <a:gd name="connsiteY23" fmla="*/ 587829 h 1411987"/>
                  <a:gd name="connsiteX24" fmla="*/ 262350 w 761114"/>
                  <a:gd name="connsiteY24" fmla="*/ 611580 h 1411987"/>
                  <a:gd name="connsiteX25" fmla="*/ 238599 w 761114"/>
                  <a:gd name="connsiteY25" fmla="*/ 647206 h 1411987"/>
                  <a:gd name="connsiteX26" fmla="*/ 214849 w 761114"/>
                  <a:gd name="connsiteY26" fmla="*/ 682832 h 1411987"/>
                  <a:gd name="connsiteX27" fmla="*/ 208911 w 761114"/>
                  <a:gd name="connsiteY27" fmla="*/ 700645 h 1411987"/>
                  <a:gd name="connsiteX28" fmla="*/ 197036 w 761114"/>
                  <a:gd name="connsiteY28" fmla="*/ 718458 h 1411987"/>
                  <a:gd name="connsiteX29" fmla="*/ 179223 w 761114"/>
                  <a:gd name="connsiteY29" fmla="*/ 754084 h 1411987"/>
                  <a:gd name="connsiteX30" fmla="*/ 155472 w 761114"/>
                  <a:gd name="connsiteY30" fmla="*/ 789709 h 1411987"/>
                  <a:gd name="connsiteX31" fmla="*/ 137659 w 761114"/>
                  <a:gd name="connsiteY31" fmla="*/ 831273 h 1411987"/>
                  <a:gd name="connsiteX32" fmla="*/ 113908 w 761114"/>
                  <a:gd name="connsiteY32" fmla="*/ 855024 h 1411987"/>
                  <a:gd name="connsiteX33" fmla="*/ 96095 w 761114"/>
                  <a:gd name="connsiteY33" fmla="*/ 884712 h 1411987"/>
                  <a:gd name="connsiteX34" fmla="*/ 78283 w 761114"/>
                  <a:gd name="connsiteY34" fmla="*/ 908463 h 1411987"/>
                  <a:gd name="connsiteX35" fmla="*/ 48594 w 761114"/>
                  <a:gd name="connsiteY35" fmla="*/ 955964 h 1411987"/>
                  <a:gd name="connsiteX36" fmla="*/ 30781 w 761114"/>
                  <a:gd name="connsiteY36" fmla="*/ 1027216 h 1411987"/>
                  <a:gd name="connsiteX37" fmla="*/ 24844 w 761114"/>
                  <a:gd name="connsiteY37" fmla="*/ 1045029 h 1411987"/>
                  <a:gd name="connsiteX38" fmla="*/ 12968 w 761114"/>
                  <a:gd name="connsiteY38" fmla="*/ 1229097 h 1411987"/>
                  <a:gd name="connsiteX39" fmla="*/ 7031 w 761114"/>
                  <a:gd name="connsiteY39" fmla="*/ 1324099 h 1411987"/>
                  <a:gd name="connsiteX40" fmla="*/ 1093 w 761114"/>
                  <a:gd name="connsiteY40" fmla="*/ 1407226 h 141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61114" h="1411987">
                    <a:moveTo>
                      <a:pt x="749238" y="0"/>
                    </a:moveTo>
                    <a:cubicBezTo>
                      <a:pt x="751217" y="9896"/>
                      <a:pt x="752728" y="19898"/>
                      <a:pt x="755176" y="29689"/>
                    </a:cubicBezTo>
                    <a:cubicBezTo>
                      <a:pt x="756694" y="35761"/>
                      <a:pt x="761114" y="41243"/>
                      <a:pt x="761114" y="47502"/>
                    </a:cubicBezTo>
                    <a:cubicBezTo>
                      <a:pt x="761114" y="100978"/>
                      <a:pt x="760497" y="154609"/>
                      <a:pt x="755176" y="207819"/>
                    </a:cubicBezTo>
                    <a:cubicBezTo>
                      <a:pt x="753568" y="223901"/>
                      <a:pt x="735014" y="229342"/>
                      <a:pt x="725488" y="237507"/>
                    </a:cubicBezTo>
                    <a:cubicBezTo>
                      <a:pt x="716987" y="244793"/>
                      <a:pt x="711053" y="255048"/>
                      <a:pt x="701737" y="261258"/>
                    </a:cubicBezTo>
                    <a:lnTo>
                      <a:pt x="648298" y="296884"/>
                    </a:lnTo>
                    <a:lnTo>
                      <a:pt x="630485" y="308759"/>
                    </a:lnTo>
                    <a:cubicBezTo>
                      <a:pt x="624547" y="312717"/>
                      <a:pt x="619442" y="318377"/>
                      <a:pt x="612672" y="320634"/>
                    </a:cubicBezTo>
                    <a:lnTo>
                      <a:pt x="594859" y="326572"/>
                    </a:lnTo>
                    <a:cubicBezTo>
                      <a:pt x="586942" y="332510"/>
                      <a:pt x="578622" y="337945"/>
                      <a:pt x="571108" y="344385"/>
                    </a:cubicBezTo>
                    <a:cubicBezTo>
                      <a:pt x="564732" y="349850"/>
                      <a:pt x="559923" y="357043"/>
                      <a:pt x="553295" y="362198"/>
                    </a:cubicBezTo>
                    <a:cubicBezTo>
                      <a:pt x="542029" y="370960"/>
                      <a:pt x="527762" y="375856"/>
                      <a:pt x="517670" y="385948"/>
                    </a:cubicBezTo>
                    <a:cubicBezTo>
                      <a:pt x="513711" y="389907"/>
                      <a:pt x="510452" y="394719"/>
                      <a:pt x="505794" y="397824"/>
                    </a:cubicBezTo>
                    <a:cubicBezTo>
                      <a:pt x="469224" y="422205"/>
                      <a:pt x="494599" y="397280"/>
                      <a:pt x="464231" y="421574"/>
                    </a:cubicBezTo>
                    <a:cubicBezTo>
                      <a:pt x="459859" y="425071"/>
                      <a:pt x="456656" y="429866"/>
                      <a:pt x="452355" y="433450"/>
                    </a:cubicBezTo>
                    <a:cubicBezTo>
                      <a:pt x="444753" y="439785"/>
                      <a:pt x="436658" y="445511"/>
                      <a:pt x="428605" y="451263"/>
                    </a:cubicBezTo>
                    <a:cubicBezTo>
                      <a:pt x="422798" y="455411"/>
                      <a:pt x="416364" y="458680"/>
                      <a:pt x="410792" y="463138"/>
                    </a:cubicBezTo>
                    <a:cubicBezTo>
                      <a:pt x="406420" y="466635"/>
                      <a:pt x="403395" y="471654"/>
                      <a:pt x="398916" y="475013"/>
                    </a:cubicBezTo>
                    <a:cubicBezTo>
                      <a:pt x="387498" y="483576"/>
                      <a:pt x="375165" y="490847"/>
                      <a:pt x="363290" y="498764"/>
                    </a:cubicBezTo>
                    <a:cubicBezTo>
                      <a:pt x="357352" y="502722"/>
                      <a:pt x="350523" y="505593"/>
                      <a:pt x="345477" y="510639"/>
                    </a:cubicBezTo>
                    <a:cubicBezTo>
                      <a:pt x="272208" y="583911"/>
                      <a:pt x="343201" y="509033"/>
                      <a:pt x="303914" y="558141"/>
                    </a:cubicBezTo>
                    <a:cubicBezTo>
                      <a:pt x="300417" y="562512"/>
                      <a:pt x="295535" y="565645"/>
                      <a:pt x="292038" y="570016"/>
                    </a:cubicBezTo>
                    <a:cubicBezTo>
                      <a:pt x="287580" y="575588"/>
                      <a:pt x="284311" y="582022"/>
                      <a:pt x="280163" y="587829"/>
                    </a:cubicBezTo>
                    <a:cubicBezTo>
                      <a:pt x="274411" y="595882"/>
                      <a:pt x="267595" y="603188"/>
                      <a:pt x="262350" y="611580"/>
                    </a:cubicBezTo>
                    <a:cubicBezTo>
                      <a:pt x="238386" y="649923"/>
                      <a:pt x="262797" y="623008"/>
                      <a:pt x="238599" y="647206"/>
                    </a:cubicBezTo>
                    <a:cubicBezTo>
                      <a:pt x="224483" y="689558"/>
                      <a:pt x="244498" y="638358"/>
                      <a:pt x="214849" y="682832"/>
                    </a:cubicBezTo>
                    <a:cubicBezTo>
                      <a:pt x="211377" y="688040"/>
                      <a:pt x="211710" y="695047"/>
                      <a:pt x="208911" y="700645"/>
                    </a:cubicBezTo>
                    <a:cubicBezTo>
                      <a:pt x="205720" y="707028"/>
                      <a:pt x="200502" y="712220"/>
                      <a:pt x="197036" y="718458"/>
                    </a:cubicBezTo>
                    <a:cubicBezTo>
                      <a:pt x="190588" y="730064"/>
                      <a:pt x="185913" y="742616"/>
                      <a:pt x="179223" y="754084"/>
                    </a:cubicBezTo>
                    <a:cubicBezTo>
                      <a:pt x="172032" y="766412"/>
                      <a:pt x="162239" y="777143"/>
                      <a:pt x="155472" y="789709"/>
                    </a:cubicBezTo>
                    <a:cubicBezTo>
                      <a:pt x="148326" y="802981"/>
                      <a:pt x="145752" y="818556"/>
                      <a:pt x="137659" y="831273"/>
                    </a:cubicBezTo>
                    <a:cubicBezTo>
                      <a:pt x="131648" y="840719"/>
                      <a:pt x="120782" y="846186"/>
                      <a:pt x="113908" y="855024"/>
                    </a:cubicBezTo>
                    <a:cubicBezTo>
                      <a:pt x="106823" y="864134"/>
                      <a:pt x="102496" y="875110"/>
                      <a:pt x="96095" y="884712"/>
                    </a:cubicBezTo>
                    <a:cubicBezTo>
                      <a:pt x="90606" y="892946"/>
                      <a:pt x="84220" y="900546"/>
                      <a:pt x="78283" y="908463"/>
                    </a:cubicBezTo>
                    <a:cubicBezTo>
                      <a:pt x="61506" y="958792"/>
                      <a:pt x="90088" y="879892"/>
                      <a:pt x="48594" y="955964"/>
                    </a:cubicBezTo>
                    <a:cubicBezTo>
                      <a:pt x="35098" y="980706"/>
                      <a:pt x="36674" y="1000695"/>
                      <a:pt x="30781" y="1027216"/>
                    </a:cubicBezTo>
                    <a:cubicBezTo>
                      <a:pt x="29423" y="1033326"/>
                      <a:pt x="26823" y="1039091"/>
                      <a:pt x="24844" y="1045029"/>
                    </a:cubicBezTo>
                    <a:cubicBezTo>
                      <a:pt x="11592" y="1137790"/>
                      <a:pt x="21494" y="1058573"/>
                      <a:pt x="12968" y="1229097"/>
                    </a:cubicBezTo>
                    <a:cubicBezTo>
                      <a:pt x="11384" y="1260787"/>
                      <a:pt x="9561" y="1292471"/>
                      <a:pt x="7031" y="1324099"/>
                    </a:cubicBezTo>
                    <a:cubicBezTo>
                      <a:pt x="0" y="1411987"/>
                      <a:pt x="1093" y="1346025"/>
                      <a:pt x="1093" y="1407226"/>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grpSp>
        <p:sp>
          <p:nvSpPr>
            <p:cNvPr id="120" name="Freeform 119"/>
            <p:cNvSpPr/>
            <p:nvPr/>
          </p:nvSpPr>
          <p:spPr>
            <a:xfrm>
              <a:off x="6238942" y="2293815"/>
              <a:ext cx="470507" cy="451263"/>
            </a:xfrm>
            <a:custGeom>
              <a:avLst/>
              <a:gdLst>
                <a:gd name="connsiteX0" fmla="*/ 470507 w 470507"/>
                <a:gd name="connsiteY0" fmla="*/ 451263 h 451263"/>
                <a:gd name="connsiteX1" fmla="*/ 434881 w 470507"/>
                <a:gd name="connsiteY1" fmla="*/ 445325 h 451263"/>
                <a:gd name="connsiteX2" fmla="*/ 399255 w 470507"/>
                <a:gd name="connsiteY2" fmla="*/ 433450 h 451263"/>
                <a:gd name="connsiteX3" fmla="*/ 381442 w 470507"/>
                <a:gd name="connsiteY3" fmla="*/ 421574 h 451263"/>
                <a:gd name="connsiteX4" fmla="*/ 363629 w 470507"/>
                <a:gd name="connsiteY4" fmla="*/ 415637 h 451263"/>
                <a:gd name="connsiteX5" fmla="*/ 339878 w 470507"/>
                <a:gd name="connsiteY5" fmla="*/ 391886 h 451263"/>
                <a:gd name="connsiteX6" fmla="*/ 304252 w 470507"/>
                <a:gd name="connsiteY6" fmla="*/ 380011 h 451263"/>
                <a:gd name="connsiteX7" fmla="*/ 286439 w 470507"/>
                <a:gd name="connsiteY7" fmla="*/ 368135 h 451263"/>
                <a:gd name="connsiteX8" fmla="*/ 268626 w 470507"/>
                <a:gd name="connsiteY8" fmla="*/ 362198 h 451263"/>
                <a:gd name="connsiteX9" fmla="*/ 233000 w 470507"/>
                <a:gd name="connsiteY9" fmla="*/ 338447 h 451263"/>
                <a:gd name="connsiteX10" fmla="*/ 215187 w 470507"/>
                <a:gd name="connsiteY10" fmla="*/ 332509 h 451263"/>
                <a:gd name="connsiteX11" fmla="*/ 197374 w 470507"/>
                <a:gd name="connsiteY11" fmla="*/ 320634 h 451263"/>
                <a:gd name="connsiteX12" fmla="*/ 161748 w 470507"/>
                <a:gd name="connsiteY12" fmla="*/ 308759 h 451263"/>
                <a:gd name="connsiteX13" fmla="*/ 132060 w 470507"/>
                <a:gd name="connsiteY13" fmla="*/ 285008 h 451263"/>
                <a:gd name="connsiteX14" fmla="*/ 114247 w 470507"/>
                <a:gd name="connsiteY14" fmla="*/ 267195 h 451263"/>
                <a:gd name="connsiteX15" fmla="*/ 66746 w 470507"/>
                <a:gd name="connsiteY15" fmla="*/ 231569 h 451263"/>
                <a:gd name="connsiteX16" fmla="*/ 60808 w 470507"/>
                <a:gd name="connsiteY16" fmla="*/ 213756 h 451263"/>
                <a:gd name="connsiteX17" fmla="*/ 37058 w 470507"/>
                <a:gd name="connsiteY17" fmla="*/ 178130 h 451263"/>
                <a:gd name="connsiteX18" fmla="*/ 19245 w 470507"/>
                <a:gd name="connsiteY18" fmla="*/ 142504 h 451263"/>
                <a:gd name="connsiteX19" fmla="*/ 7369 w 470507"/>
                <a:gd name="connsiteY19" fmla="*/ 100941 h 451263"/>
                <a:gd name="connsiteX20" fmla="*/ 19245 w 470507"/>
                <a:gd name="connsiteY20" fmla="*/ 0 h 45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507" h="451263">
                  <a:moveTo>
                    <a:pt x="470507" y="451263"/>
                  </a:moveTo>
                  <a:cubicBezTo>
                    <a:pt x="458632" y="449284"/>
                    <a:pt x="446561" y="448245"/>
                    <a:pt x="434881" y="445325"/>
                  </a:cubicBezTo>
                  <a:cubicBezTo>
                    <a:pt x="422737" y="442289"/>
                    <a:pt x="399255" y="433450"/>
                    <a:pt x="399255" y="433450"/>
                  </a:cubicBezTo>
                  <a:cubicBezTo>
                    <a:pt x="393317" y="429491"/>
                    <a:pt x="387825" y="424765"/>
                    <a:pt x="381442" y="421574"/>
                  </a:cubicBezTo>
                  <a:cubicBezTo>
                    <a:pt x="375844" y="418775"/>
                    <a:pt x="368722" y="419275"/>
                    <a:pt x="363629" y="415637"/>
                  </a:cubicBezTo>
                  <a:cubicBezTo>
                    <a:pt x="354518" y="409129"/>
                    <a:pt x="350500" y="395427"/>
                    <a:pt x="339878" y="391886"/>
                  </a:cubicBezTo>
                  <a:lnTo>
                    <a:pt x="304252" y="380011"/>
                  </a:lnTo>
                  <a:cubicBezTo>
                    <a:pt x="298314" y="376052"/>
                    <a:pt x="292822" y="371326"/>
                    <a:pt x="286439" y="368135"/>
                  </a:cubicBezTo>
                  <a:cubicBezTo>
                    <a:pt x="280841" y="365336"/>
                    <a:pt x="274097" y="365238"/>
                    <a:pt x="268626" y="362198"/>
                  </a:cubicBezTo>
                  <a:cubicBezTo>
                    <a:pt x="256150" y="355267"/>
                    <a:pt x="244875" y="346364"/>
                    <a:pt x="233000" y="338447"/>
                  </a:cubicBezTo>
                  <a:cubicBezTo>
                    <a:pt x="227792" y="334975"/>
                    <a:pt x="220785" y="335308"/>
                    <a:pt x="215187" y="332509"/>
                  </a:cubicBezTo>
                  <a:cubicBezTo>
                    <a:pt x="208804" y="329318"/>
                    <a:pt x="203895" y="323532"/>
                    <a:pt x="197374" y="320634"/>
                  </a:cubicBezTo>
                  <a:cubicBezTo>
                    <a:pt x="185935" y="315550"/>
                    <a:pt x="161748" y="308759"/>
                    <a:pt x="161748" y="308759"/>
                  </a:cubicBezTo>
                  <a:cubicBezTo>
                    <a:pt x="127208" y="274216"/>
                    <a:pt x="176991" y="322450"/>
                    <a:pt x="132060" y="285008"/>
                  </a:cubicBezTo>
                  <a:cubicBezTo>
                    <a:pt x="125609" y="279632"/>
                    <a:pt x="120875" y="272350"/>
                    <a:pt x="114247" y="267195"/>
                  </a:cubicBezTo>
                  <a:cubicBezTo>
                    <a:pt x="53829" y="220204"/>
                    <a:pt x="96610" y="261436"/>
                    <a:pt x="66746" y="231569"/>
                  </a:cubicBezTo>
                  <a:cubicBezTo>
                    <a:pt x="64767" y="225631"/>
                    <a:pt x="63848" y="219227"/>
                    <a:pt x="60808" y="213756"/>
                  </a:cubicBezTo>
                  <a:cubicBezTo>
                    <a:pt x="53877" y="201280"/>
                    <a:pt x="41572" y="191670"/>
                    <a:pt x="37058" y="178130"/>
                  </a:cubicBezTo>
                  <a:cubicBezTo>
                    <a:pt x="22133" y="133356"/>
                    <a:pt x="42266" y="188546"/>
                    <a:pt x="19245" y="142504"/>
                  </a:cubicBezTo>
                  <a:cubicBezTo>
                    <a:pt x="14986" y="133985"/>
                    <a:pt x="9272" y="108552"/>
                    <a:pt x="7369" y="100941"/>
                  </a:cubicBezTo>
                  <a:cubicBezTo>
                    <a:pt x="13601" y="7460"/>
                    <a:pt x="0" y="38489"/>
                    <a:pt x="19245" y="0"/>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grpSp>
      <p:sp>
        <p:nvSpPr>
          <p:cNvPr id="179" name="Parallelogram 178"/>
          <p:cNvSpPr/>
          <p:nvPr/>
        </p:nvSpPr>
        <p:spPr>
          <a:xfrm>
            <a:off x="6156176" y="2348880"/>
            <a:ext cx="2808312" cy="1008112"/>
          </a:xfrm>
          <a:prstGeom prst="parallelogram">
            <a:avLst>
              <a:gd name="adj" fmla="val 48662"/>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91" name="Freeform 90"/>
          <p:cNvSpPr/>
          <p:nvPr/>
        </p:nvSpPr>
        <p:spPr>
          <a:xfrm>
            <a:off x="8317216" y="2446538"/>
            <a:ext cx="443705" cy="417589"/>
          </a:xfrm>
          <a:custGeom>
            <a:avLst/>
            <a:gdLst>
              <a:gd name="connsiteX0" fmla="*/ 166255 w 443705"/>
              <a:gd name="connsiteY0" fmla="*/ 380011 h 417589"/>
              <a:gd name="connsiteX1" fmla="*/ 106878 w 443705"/>
              <a:gd name="connsiteY1" fmla="*/ 320634 h 417589"/>
              <a:gd name="connsiteX2" fmla="*/ 71252 w 443705"/>
              <a:gd name="connsiteY2" fmla="*/ 308759 h 417589"/>
              <a:gd name="connsiteX3" fmla="*/ 35626 w 443705"/>
              <a:gd name="connsiteY3" fmla="*/ 285008 h 417589"/>
              <a:gd name="connsiteX4" fmla="*/ 0 w 443705"/>
              <a:gd name="connsiteY4" fmla="*/ 213756 h 417589"/>
              <a:gd name="connsiteX5" fmla="*/ 35626 w 443705"/>
              <a:gd name="connsiteY5" fmla="*/ 130629 h 417589"/>
              <a:gd name="connsiteX6" fmla="*/ 71252 w 443705"/>
              <a:gd name="connsiteY6" fmla="*/ 59377 h 417589"/>
              <a:gd name="connsiteX7" fmla="*/ 106878 w 443705"/>
              <a:gd name="connsiteY7" fmla="*/ 47502 h 417589"/>
              <a:gd name="connsiteX8" fmla="*/ 130629 w 443705"/>
              <a:gd name="connsiteY8" fmla="*/ 11876 h 417589"/>
              <a:gd name="connsiteX9" fmla="*/ 166255 w 443705"/>
              <a:gd name="connsiteY9" fmla="*/ 0 h 417589"/>
              <a:gd name="connsiteX10" fmla="*/ 415637 w 443705"/>
              <a:gd name="connsiteY10" fmla="*/ 11876 h 417589"/>
              <a:gd name="connsiteX11" fmla="*/ 415637 w 443705"/>
              <a:gd name="connsiteY11" fmla="*/ 213756 h 417589"/>
              <a:gd name="connsiteX12" fmla="*/ 403761 w 443705"/>
              <a:gd name="connsiteY12" fmla="*/ 249382 h 417589"/>
              <a:gd name="connsiteX13" fmla="*/ 368135 w 443705"/>
              <a:gd name="connsiteY13" fmla="*/ 261258 h 417589"/>
              <a:gd name="connsiteX14" fmla="*/ 344385 w 443705"/>
              <a:gd name="connsiteY14" fmla="*/ 296884 h 417589"/>
              <a:gd name="connsiteX15" fmla="*/ 332509 w 443705"/>
              <a:gd name="connsiteY15" fmla="*/ 332509 h 417589"/>
              <a:gd name="connsiteX16" fmla="*/ 261257 w 443705"/>
              <a:gd name="connsiteY16" fmla="*/ 380011 h 417589"/>
              <a:gd name="connsiteX17" fmla="*/ 190005 w 443705"/>
              <a:gd name="connsiteY17" fmla="*/ 415637 h 417589"/>
              <a:gd name="connsiteX18" fmla="*/ 166255 w 443705"/>
              <a:gd name="connsiteY18" fmla="*/ 380011 h 417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3705" h="417589">
                <a:moveTo>
                  <a:pt x="166255" y="380011"/>
                </a:moveTo>
                <a:cubicBezTo>
                  <a:pt x="152401" y="364177"/>
                  <a:pt x="129270" y="337428"/>
                  <a:pt x="106878" y="320634"/>
                </a:cubicBezTo>
                <a:cubicBezTo>
                  <a:pt x="96864" y="313123"/>
                  <a:pt x="82448" y="314357"/>
                  <a:pt x="71252" y="308759"/>
                </a:cubicBezTo>
                <a:cubicBezTo>
                  <a:pt x="58486" y="302376"/>
                  <a:pt x="47501" y="292925"/>
                  <a:pt x="35626" y="285008"/>
                </a:cubicBezTo>
                <a:cubicBezTo>
                  <a:pt x="23619" y="266997"/>
                  <a:pt x="0" y="238337"/>
                  <a:pt x="0" y="213756"/>
                </a:cubicBezTo>
                <a:cubicBezTo>
                  <a:pt x="0" y="164330"/>
                  <a:pt x="16235" y="169410"/>
                  <a:pt x="35626" y="130629"/>
                </a:cubicBezTo>
                <a:cubicBezTo>
                  <a:pt x="49967" y="101948"/>
                  <a:pt x="42894" y="82063"/>
                  <a:pt x="71252" y="59377"/>
                </a:cubicBezTo>
                <a:cubicBezTo>
                  <a:pt x="81027" y="51557"/>
                  <a:pt x="95003" y="51460"/>
                  <a:pt x="106878" y="47502"/>
                </a:cubicBezTo>
                <a:cubicBezTo>
                  <a:pt x="114795" y="35627"/>
                  <a:pt x="119484" y="20792"/>
                  <a:pt x="130629" y="11876"/>
                </a:cubicBezTo>
                <a:cubicBezTo>
                  <a:pt x="140404" y="4056"/>
                  <a:pt x="153737" y="0"/>
                  <a:pt x="166255" y="0"/>
                </a:cubicBezTo>
                <a:cubicBezTo>
                  <a:pt x="249477" y="0"/>
                  <a:pt x="332510" y="7917"/>
                  <a:pt x="415637" y="11876"/>
                </a:cubicBezTo>
                <a:cubicBezTo>
                  <a:pt x="443705" y="96083"/>
                  <a:pt x="434510" y="53336"/>
                  <a:pt x="415637" y="213756"/>
                </a:cubicBezTo>
                <a:cubicBezTo>
                  <a:pt x="414174" y="226188"/>
                  <a:pt x="412612" y="240531"/>
                  <a:pt x="403761" y="249382"/>
                </a:cubicBezTo>
                <a:cubicBezTo>
                  <a:pt x="394910" y="258233"/>
                  <a:pt x="380010" y="257299"/>
                  <a:pt x="368135" y="261258"/>
                </a:cubicBezTo>
                <a:cubicBezTo>
                  <a:pt x="360218" y="273133"/>
                  <a:pt x="350768" y="284119"/>
                  <a:pt x="344385" y="296884"/>
                </a:cubicBezTo>
                <a:cubicBezTo>
                  <a:pt x="338787" y="308080"/>
                  <a:pt x="341360" y="323658"/>
                  <a:pt x="332509" y="332509"/>
                </a:cubicBezTo>
                <a:cubicBezTo>
                  <a:pt x="312325" y="352693"/>
                  <a:pt x="285008" y="364177"/>
                  <a:pt x="261257" y="380011"/>
                </a:cubicBezTo>
                <a:cubicBezTo>
                  <a:pt x="233904" y="398246"/>
                  <a:pt x="222779" y="410174"/>
                  <a:pt x="190005" y="415637"/>
                </a:cubicBezTo>
                <a:cubicBezTo>
                  <a:pt x="178291" y="417589"/>
                  <a:pt x="180109" y="395845"/>
                  <a:pt x="166255" y="38001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8" name="Freeform 257"/>
          <p:cNvSpPr/>
          <p:nvPr/>
        </p:nvSpPr>
        <p:spPr>
          <a:xfrm>
            <a:off x="6332529" y="4668554"/>
            <a:ext cx="159488" cy="202019"/>
          </a:xfrm>
          <a:custGeom>
            <a:avLst/>
            <a:gdLst>
              <a:gd name="connsiteX0" fmla="*/ 0 w 159488"/>
              <a:gd name="connsiteY0" fmla="*/ 0 h 202019"/>
              <a:gd name="connsiteX1" fmla="*/ 42530 w 159488"/>
              <a:gd name="connsiteY1" fmla="*/ 63796 h 202019"/>
              <a:gd name="connsiteX2" fmla="*/ 95693 w 159488"/>
              <a:gd name="connsiteY2" fmla="*/ 116958 h 202019"/>
              <a:gd name="connsiteX3" fmla="*/ 159488 w 159488"/>
              <a:gd name="connsiteY3" fmla="*/ 202019 h 202019"/>
            </a:gdLst>
            <a:ahLst/>
            <a:cxnLst>
              <a:cxn ang="0">
                <a:pos x="connsiteX0" y="connsiteY0"/>
              </a:cxn>
              <a:cxn ang="0">
                <a:pos x="connsiteX1" y="connsiteY1"/>
              </a:cxn>
              <a:cxn ang="0">
                <a:pos x="connsiteX2" y="connsiteY2"/>
              </a:cxn>
              <a:cxn ang="0">
                <a:pos x="connsiteX3" y="connsiteY3"/>
              </a:cxn>
            </a:cxnLst>
            <a:rect l="l" t="t" r="r" b="b"/>
            <a:pathLst>
              <a:path w="159488" h="202019">
                <a:moveTo>
                  <a:pt x="0" y="0"/>
                </a:moveTo>
                <a:cubicBezTo>
                  <a:pt x="14177" y="21265"/>
                  <a:pt x="24458" y="45724"/>
                  <a:pt x="42530" y="63796"/>
                </a:cubicBezTo>
                <a:cubicBezTo>
                  <a:pt x="60251" y="81517"/>
                  <a:pt x="81792" y="96106"/>
                  <a:pt x="95693" y="116958"/>
                </a:cubicBezTo>
                <a:cubicBezTo>
                  <a:pt x="143783" y="189095"/>
                  <a:pt x="120151" y="162682"/>
                  <a:pt x="159488" y="202019"/>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262" name="Freeform 261"/>
          <p:cNvSpPr/>
          <p:nvPr/>
        </p:nvSpPr>
        <p:spPr>
          <a:xfrm>
            <a:off x="5152315" y="4530331"/>
            <a:ext cx="350874" cy="797442"/>
          </a:xfrm>
          <a:custGeom>
            <a:avLst/>
            <a:gdLst>
              <a:gd name="connsiteX0" fmla="*/ 0 w 350874"/>
              <a:gd name="connsiteY0" fmla="*/ 797442 h 797442"/>
              <a:gd name="connsiteX1" fmla="*/ 95693 w 350874"/>
              <a:gd name="connsiteY1" fmla="*/ 744279 h 797442"/>
              <a:gd name="connsiteX2" fmla="*/ 191386 w 350874"/>
              <a:gd name="connsiteY2" fmla="*/ 659219 h 797442"/>
              <a:gd name="connsiteX3" fmla="*/ 202018 w 350874"/>
              <a:gd name="connsiteY3" fmla="*/ 627321 h 797442"/>
              <a:gd name="connsiteX4" fmla="*/ 265814 w 350874"/>
              <a:gd name="connsiteY4" fmla="*/ 542260 h 797442"/>
              <a:gd name="connsiteX5" fmla="*/ 318976 w 350874"/>
              <a:gd name="connsiteY5" fmla="*/ 382772 h 797442"/>
              <a:gd name="connsiteX6" fmla="*/ 329609 w 350874"/>
              <a:gd name="connsiteY6" fmla="*/ 350874 h 797442"/>
              <a:gd name="connsiteX7" fmla="*/ 340241 w 350874"/>
              <a:gd name="connsiteY7" fmla="*/ 318977 h 797442"/>
              <a:gd name="connsiteX8" fmla="*/ 350874 w 350874"/>
              <a:gd name="connsiteY8" fmla="*/ 180753 h 797442"/>
              <a:gd name="connsiteX9" fmla="*/ 340241 w 350874"/>
              <a:gd name="connsiteY9" fmla="*/ 0 h 797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874" h="797442">
                <a:moveTo>
                  <a:pt x="0" y="797442"/>
                </a:moveTo>
                <a:cubicBezTo>
                  <a:pt x="73120" y="748695"/>
                  <a:pt x="39549" y="762994"/>
                  <a:pt x="95693" y="744279"/>
                </a:cubicBezTo>
                <a:cubicBezTo>
                  <a:pt x="168524" y="671448"/>
                  <a:pt x="134465" y="697165"/>
                  <a:pt x="191386" y="659219"/>
                </a:cubicBezTo>
                <a:cubicBezTo>
                  <a:pt x="194930" y="648586"/>
                  <a:pt x="196575" y="637118"/>
                  <a:pt x="202018" y="627321"/>
                </a:cubicBezTo>
                <a:cubicBezTo>
                  <a:pt x="232074" y="573220"/>
                  <a:pt x="233550" y="574524"/>
                  <a:pt x="265814" y="542260"/>
                </a:cubicBezTo>
                <a:lnTo>
                  <a:pt x="318976" y="382772"/>
                </a:lnTo>
                <a:lnTo>
                  <a:pt x="329609" y="350874"/>
                </a:lnTo>
                <a:lnTo>
                  <a:pt x="340241" y="318977"/>
                </a:lnTo>
                <a:cubicBezTo>
                  <a:pt x="343785" y="272902"/>
                  <a:pt x="350874" y="226964"/>
                  <a:pt x="350874" y="180753"/>
                </a:cubicBezTo>
                <a:cubicBezTo>
                  <a:pt x="350874" y="120398"/>
                  <a:pt x="340241" y="0"/>
                  <a:pt x="340241" y="0"/>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263" name="Freeform 262"/>
          <p:cNvSpPr/>
          <p:nvPr/>
        </p:nvSpPr>
        <p:spPr>
          <a:xfrm>
            <a:off x="5248008" y="4987531"/>
            <a:ext cx="116958" cy="159488"/>
          </a:xfrm>
          <a:custGeom>
            <a:avLst/>
            <a:gdLst>
              <a:gd name="connsiteX0" fmla="*/ 116958 w 116958"/>
              <a:gd name="connsiteY0" fmla="*/ 159488 h 159488"/>
              <a:gd name="connsiteX1" fmla="*/ 85060 w 116958"/>
              <a:gd name="connsiteY1" fmla="*/ 148856 h 159488"/>
              <a:gd name="connsiteX2" fmla="*/ 63795 w 116958"/>
              <a:gd name="connsiteY2" fmla="*/ 116958 h 159488"/>
              <a:gd name="connsiteX3" fmla="*/ 31897 w 116958"/>
              <a:gd name="connsiteY3" fmla="*/ 95693 h 159488"/>
              <a:gd name="connsiteX4" fmla="*/ 10632 w 116958"/>
              <a:gd name="connsiteY4" fmla="*/ 31898 h 159488"/>
              <a:gd name="connsiteX5" fmla="*/ 0 w 116958"/>
              <a:gd name="connsiteY5" fmla="*/ 0 h 15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58" h="159488">
                <a:moveTo>
                  <a:pt x="116958" y="159488"/>
                </a:moveTo>
                <a:cubicBezTo>
                  <a:pt x="106325" y="155944"/>
                  <a:pt x="93812" y="155857"/>
                  <a:pt x="85060" y="148856"/>
                </a:cubicBezTo>
                <a:cubicBezTo>
                  <a:pt x="75081" y="140873"/>
                  <a:pt x="72831" y="125994"/>
                  <a:pt x="63795" y="116958"/>
                </a:cubicBezTo>
                <a:cubicBezTo>
                  <a:pt x="54759" y="107922"/>
                  <a:pt x="42530" y="102781"/>
                  <a:pt x="31897" y="95693"/>
                </a:cubicBezTo>
                <a:lnTo>
                  <a:pt x="10632" y="31898"/>
                </a:lnTo>
                <a:lnTo>
                  <a:pt x="0" y="0"/>
                </a:ln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243" name="Freeform 242"/>
          <p:cNvSpPr/>
          <p:nvPr/>
        </p:nvSpPr>
        <p:spPr>
          <a:xfrm>
            <a:off x="5977098" y="5020338"/>
            <a:ext cx="86455" cy="292336"/>
          </a:xfrm>
          <a:custGeom>
            <a:avLst/>
            <a:gdLst>
              <a:gd name="connsiteX0" fmla="*/ 1473 w 86455"/>
              <a:gd name="connsiteY0" fmla="*/ 0 h 292336"/>
              <a:gd name="connsiteX1" fmla="*/ 11671 w 86455"/>
              <a:gd name="connsiteY1" fmla="*/ 27194 h 292336"/>
              <a:gd name="connsiteX2" fmla="*/ 21869 w 86455"/>
              <a:gd name="connsiteY2" fmla="*/ 54388 h 292336"/>
              <a:gd name="connsiteX3" fmla="*/ 32066 w 86455"/>
              <a:gd name="connsiteY3" fmla="*/ 81582 h 292336"/>
              <a:gd name="connsiteX4" fmla="*/ 35466 w 86455"/>
              <a:gd name="connsiteY4" fmla="*/ 108776 h 292336"/>
              <a:gd name="connsiteX5" fmla="*/ 42264 w 86455"/>
              <a:gd name="connsiteY5" fmla="*/ 132571 h 292336"/>
              <a:gd name="connsiteX6" fmla="*/ 45663 w 86455"/>
              <a:gd name="connsiteY6" fmla="*/ 146168 h 292336"/>
              <a:gd name="connsiteX7" fmla="*/ 49063 w 86455"/>
              <a:gd name="connsiteY7" fmla="*/ 214153 h 292336"/>
              <a:gd name="connsiteX8" fmla="*/ 55861 w 86455"/>
              <a:gd name="connsiteY8" fmla="*/ 234548 h 292336"/>
              <a:gd name="connsiteX9" fmla="*/ 62660 w 86455"/>
              <a:gd name="connsiteY9" fmla="*/ 254944 h 292336"/>
              <a:gd name="connsiteX10" fmla="*/ 66059 w 86455"/>
              <a:gd name="connsiteY10" fmla="*/ 265142 h 292336"/>
              <a:gd name="connsiteX11" fmla="*/ 86455 w 86455"/>
              <a:gd name="connsiteY11" fmla="*/ 292336 h 292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455" h="292336">
                <a:moveTo>
                  <a:pt x="1473" y="0"/>
                </a:moveTo>
                <a:cubicBezTo>
                  <a:pt x="8031" y="32793"/>
                  <a:pt x="0" y="3851"/>
                  <a:pt x="11671" y="27194"/>
                </a:cubicBezTo>
                <a:cubicBezTo>
                  <a:pt x="18232" y="40316"/>
                  <a:pt x="17460" y="42630"/>
                  <a:pt x="21869" y="54388"/>
                </a:cubicBezTo>
                <a:cubicBezTo>
                  <a:pt x="34052" y="86876"/>
                  <a:pt x="24356" y="58451"/>
                  <a:pt x="32066" y="81582"/>
                </a:cubicBezTo>
                <a:cubicBezTo>
                  <a:pt x="33199" y="90647"/>
                  <a:pt x="33964" y="99765"/>
                  <a:pt x="35466" y="108776"/>
                </a:cubicBezTo>
                <a:cubicBezTo>
                  <a:pt x="37592" y="121530"/>
                  <a:pt x="39031" y="121254"/>
                  <a:pt x="42264" y="132571"/>
                </a:cubicBezTo>
                <a:cubicBezTo>
                  <a:pt x="43547" y="137063"/>
                  <a:pt x="44530" y="141636"/>
                  <a:pt x="45663" y="146168"/>
                </a:cubicBezTo>
                <a:cubicBezTo>
                  <a:pt x="46796" y="168830"/>
                  <a:pt x="46462" y="191613"/>
                  <a:pt x="49063" y="214153"/>
                </a:cubicBezTo>
                <a:cubicBezTo>
                  <a:pt x="49884" y="221272"/>
                  <a:pt x="53595" y="227750"/>
                  <a:pt x="55861" y="234548"/>
                </a:cubicBezTo>
                <a:lnTo>
                  <a:pt x="62660" y="254944"/>
                </a:lnTo>
                <a:cubicBezTo>
                  <a:pt x="63793" y="258343"/>
                  <a:pt x="64071" y="262161"/>
                  <a:pt x="66059" y="265142"/>
                </a:cubicBezTo>
                <a:cubicBezTo>
                  <a:pt x="81434" y="288204"/>
                  <a:pt x="73878" y="279759"/>
                  <a:pt x="86455" y="292336"/>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117" name="Freeform 116"/>
          <p:cNvSpPr/>
          <p:nvPr/>
        </p:nvSpPr>
        <p:spPr>
          <a:xfrm>
            <a:off x="3872067" y="2005039"/>
            <a:ext cx="470507" cy="451263"/>
          </a:xfrm>
          <a:custGeom>
            <a:avLst/>
            <a:gdLst>
              <a:gd name="connsiteX0" fmla="*/ 470507 w 470507"/>
              <a:gd name="connsiteY0" fmla="*/ 451263 h 451263"/>
              <a:gd name="connsiteX1" fmla="*/ 434881 w 470507"/>
              <a:gd name="connsiteY1" fmla="*/ 445325 h 451263"/>
              <a:gd name="connsiteX2" fmla="*/ 399255 w 470507"/>
              <a:gd name="connsiteY2" fmla="*/ 433450 h 451263"/>
              <a:gd name="connsiteX3" fmla="*/ 381442 w 470507"/>
              <a:gd name="connsiteY3" fmla="*/ 421574 h 451263"/>
              <a:gd name="connsiteX4" fmla="*/ 363629 w 470507"/>
              <a:gd name="connsiteY4" fmla="*/ 415637 h 451263"/>
              <a:gd name="connsiteX5" fmla="*/ 339878 w 470507"/>
              <a:gd name="connsiteY5" fmla="*/ 391886 h 451263"/>
              <a:gd name="connsiteX6" fmla="*/ 304252 w 470507"/>
              <a:gd name="connsiteY6" fmla="*/ 380011 h 451263"/>
              <a:gd name="connsiteX7" fmla="*/ 286439 w 470507"/>
              <a:gd name="connsiteY7" fmla="*/ 368135 h 451263"/>
              <a:gd name="connsiteX8" fmla="*/ 268626 w 470507"/>
              <a:gd name="connsiteY8" fmla="*/ 362198 h 451263"/>
              <a:gd name="connsiteX9" fmla="*/ 233000 w 470507"/>
              <a:gd name="connsiteY9" fmla="*/ 338447 h 451263"/>
              <a:gd name="connsiteX10" fmla="*/ 215187 w 470507"/>
              <a:gd name="connsiteY10" fmla="*/ 332509 h 451263"/>
              <a:gd name="connsiteX11" fmla="*/ 197374 w 470507"/>
              <a:gd name="connsiteY11" fmla="*/ 320634 h 451263"/>
              <a:gd name="connsiteX12" fmla="*/ 161748 w 470507"/>
              <a:gd name="connsiteY12" fmla="*/ 308759 h 451263"/>
              <a:gd name="connsiteX13" fmla="*/ 132060 w 470507"/>
              <a:gd name="connsiteY13" fmla="*/ 285008 h 451263"/>
              <a:gd name="connsiteX14" fmla="*/ 114247 w 470507"/>
              <a:gd name="connsiteY14" fmla="*/ 267195 h 451263"/>
              <a:gd name="connsiteX15" fmla="*/ 66746 w 470507"/>
              <a:gd name="connsiteY15" fmla="*/ 231569 h 451263"/>
              <a:gd name="connsiteX16" fmla="*/ 60808 w 470507"/>
              <a:gd name="connsiteY16" fmla="*/ 213756 h 451263"/>
              <a:gd name="connsiteX17" fmla="*/ 37058 w 470507"/>
              <a:gd name="connsiteY17" fmla="*/ 178130 h 451263"/>
              <a:gd name="connsiteX18" fmla="*/ 19245 w 470507"/>
              <a:gd name="connsiteY18" fmla="*/ 142504 h 451263"/>
              <a:gd name="connsiteX19" fmla="*/ 7369 w 470507"/>
              <a:gd name="connsiteY19" fmla="*/ 100941 h 451263"/>
              <a:gd name="connsiteX20" fmla="*/ 19245 w 470507"/>
              <a:gd name="connsiteY20" fmla="*/ 0 h 45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0507" h="451263">
                <a:moveTo>
                  <a:pt x="470507" y="451263"/>
                </a:moveTo>
                <a:cubicBezTo>
                  <a:pt x="458632" y="449284"/>
                  <a:pt x="446561" y="448245"/>
                  <a:pt x="434881" y="445325"/>
                </a:cubicBezTo>
                <a:cubicBezTo>
                  <a:pt x="422737" y="442289"/>
                  <a:pt x="399255" y="433450"/>
                  <a:pt x="399255" y="433450"/>
                </a:cubicBezTo>
                <a:cubicBezTo>
                  <a:pt x="393317" y="429491"/>
                  <a:pt x="387825" y="424765"/>
                  <a:pt x="381442" y="421574"/>
                </a:cubicBezTo>
                <a:cubicBezTo>
                  <a:pt x="375844" y="418775"/>
                  <a:pt x="368722" y="419275"/>
                  <a:pt x="363629" y="415637"/>
                </a:cubicBezTo>
                <a:cubicBezTo>
                  <a:pt x="354518" y="409129"/>
                  <a:pt x="350500" y="395427"/>
                  <a:pt x="339878" y="391886"/>
                </a:cubicBezTo>
                <a:lnTo>
                  <a:pt x="304252" y="380011"/>
                </a:lnTo>
                <a:cubicBezTo>
                  <a:pt x="298314" y="376052"/>
                  <a:pt x="292822" y="371326"/>
                  <a:pt x="286439" y="368135"/>
                </a:cubicBezTo>
                <a:cubicBezTo>
                  <a:pt x="280841" y="365336"/>
                  <a:pt x="274097" y="365238"/>
                  <a:pt x="268626" y="362198"/>
                </a:cubicBezTo>
                <a:cubicBezTo>
                  <a:pt x="256150" y="355267"/>
                  <a:pt x="244875" y="346364"/>
                  <a:pt x="233000" y="338447"/>
                </a:cubicBezTo>
                <a:cubicBezTo>
                  <a:pt x="227792" y="334975"/>
                  <a:pt x="220785" y="335308"/>
                  <a:pt x="215187" y="332509"/>
                </a:cubicBezTo>
                <a:cubicBezTo>
                  <a:pt x="208804" y="329318"/>
                  <a:pt x="203895" y="323532"/>
                  <a:pt x="197374" y="320634"/>
                </a:cubicBezTo>
                <a:cubicBezTo>
                  <a:pt x="185935" y="315550"/>
                  <a:pt x="161748" y="308759"/>
                  <a:pt x="161748" y="308759"/>
                </a:cubicBezTo>
                <a:cubicBezTo>
                  <a:pt x="127208" y="274216"/>
                  <a:pt x="176991" y="322450"/>
                  <a:pt x="132060" y="285008"/>
                </a:cubicBezTo>
                <a:cubicBezTo>
                  <a:pt x="125609" y="279632"/>
                  <a:pt x="120875" y="272350"/>
                  <a:pt x="114247" y="267195"/>
                </a:cubicBezTo>
                <a:cubicBezTo>
                  <a:pt x="53829" y="220204"/>
                  <a:pt x="96610" y="261436"/>
                  <a:pt x="66746" y="231569"/>
                </a:cubicBezTo>
                <a:cubicBezTo>
                  <a:pt x="64767" y="225631"/>
                  <a:pt x="63848" y="219227"/>
                  <a:pt x="60808" y="213756"/>
                </a:cubicBezTo>
                <a:cubicBezTo>
                  <a:pt x="53877" y="201280"/>
                  <a:pt x="41572" y="191670"/>
                  <a:pt x="37058" y="178130"/>
                </a:cubicBezTo>
                <a:cubicBezTo>
                  <a:pt x="22133" y="133356"/>
                  <a:pt x="42266" y="188546"/>
                  <a:pt x="19245" y="142504"/>
                </a:cubicBezTo>
                <a:cubicBezTo>
                  <a:pt x="14986" y="133985"/>
                  <a:pt x="9272" y="108552"/>
                  <a:pt x="7369" y="100941"/>
                </a:cubicBezTo>
                <a:cubicBezTo>
                  <a:pt x="13601" y="7460"/>
                  <a:pt x="0" y="38489"/>
                  <a:pt x="19245" y="0"/>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108" name="Freeform 107"/>
          <p:cNvSpPr/>
          <p:nvPr/>
        </p:nvSpPr>
        <p:spPr>
          <a:xfrm>
            <a:off x="4288042" y="1512213"/>
            <a:ext cx="761114" cy="1411987"/>
          </a:xfrm>
          <a:custGeom>
            <a:avLst/>
            <a:gdLst>
              <a:gd name="connsiteX0" fmla="*/ 749238 w 761114"/>
              <a:gd name="connsiteY0" fmla="*/ 0 h 1411987"/>
              <a:gd name="connsiteX1" fmla="*/ 755176 w 761114"/>
              <a:gd name="connsiteY1" fmla="*/ 29689 h 1411987"/>
              <a:gd name="connsiteX2" fmla="*/ 761114 w 761114"/>
              <a:gd name="connsiteY2" fmla="*/ 47502 h 1411987"/>
              <a:gd name="connsiteX3" fmla="*/ 755176 w 761114"/>
              <a:gd name="connsiteY3" fmla="*/ 207819 h 1411987"/>
              <a:gd name="connsiteX4" fmla="*/ 725488 w 761114"/>
              <a:gd name="connsiteY4" fmla="*/ 237507 h 1411987"/>
              <a:gd name="connsiteX5" fmla="*/ 701737 w 761114"/>
              <a:gd name="connsiteY5" fmla="*/ 261258 h 1411987"/>
              <a:gd name="connsiteX6" fmla="*/ 648298 w 761114"/>
              <a:gd name="connsiteY6" fmla="*/ 296884 h 1411987"/>
              <a:gd name="connsiteX7" fmla="*/ 630485 w 761114"/>
              <a:gd name="connsiteY7" fmla="*/ 308759 h 1411987"/>
              <a:gd name="connsiteX8" fmla="*/ 612672 w 761114"/>
              <a:gd name="connsiteY8" fmla="*/ 320634 h 1411987"/>
              <a:gd name="connsiteX9" fmla="*/ 594859 w 761114"/>
              <a:gd name="connsiteY9" fmla="*/ 326572 h 1411987"/>
              <a:gd name="connsiteX10" fmla="*/ 571108 w 761114"/>
              <a:gd name="connsiteY10" fmla="*/ 344385 h 1411987"/>
              <a:gd name="connsiteX11" fmla="*/ 553295 w 761114"/>
              <a:gd name="connsiteY11" fmla="*/ 362198 h 1411987"/>
              <a:gd name="connsiteX12" fmla="*/ 517670 w 761114"/>
              <a:gd name="connsiteY12" fmla="*/ 385948 h 1411987"/>
              <a:gd name="connsiteX13" fmla="*/ 505794 w 761114"/>
              <a:gd name="connsiteY13" fmla="*/ 397824 h 1411987"/>
              <a:gd name="connsiteX14" fmla="*/ 464231 w 761114"/>
              <a:gd name="connsiteY14" fmla="*/ 421574 h 1411987"/>
              <a:gd name="connsiteX15" fmla="*/ 452355 w 761114"/>
              <a:gd name="connsiteY15" fmla="*/ 433450 h 1411987"/>
              <a:gd name="connsiteX16" fmla="*/ 428605 w 761114"/>
              <a:gd name="connsiteY16" fmla="*/ 451263 h 1411987"/>
              <a:gd name="connsiteX17" fmla="*/ 410792 w 761114"/>
              <a:gd name="connsiteY17" fmla="*/ 463138 h 1411987"/>
              <a:gd name="connsiteX18" fmla="*/ 398916 w 761114"/>
              <a:gd name="connsiteY18" fmla="*/ 475013 h 1411987"/>
              <a:gd name="connsiteX19" fmla="*/ 363290 w 761114"/>
              <a:gd name="connsiteY19" fmla="*/ 498764 h 1411987"/>
              <a:gd name="connsiteX20" fmla="*/ 345477 w 761114"/>
              <a:gd name="connsiteY20" fmla="*/ 510639 h 1411987"/>
              <a:gd name="connsiteX21" fmla="*/ 303914 w 761114"/>
              <a:gd name="connsiteY21" fmla="*/ 558141 h 1411987"/>
              <a:gd name="connsiteX22" fmla="*/ 292038 w 761114"/>
              <a:gd name="connsiteY22" fmla="*/ 570016 h 1411987"/>
              <a:gd name="connsiteX23" fmla="*/ 280163 w 761114"/>
              <a:gd name="connsiteY23" fmla="*/ 587829 h 1411987"/>
              <a:gd name="connsiteX24" fmla="*/ 262350 w 761114"/>
              <a:gd name="connsiteY24" fmla="*/ 611580 h 1411987"/>
              <a:gd name="connsiteX25" fmla="*/ 238599 w 761114"/>
              <a:gd name="connsiteY25" fmla="*/ 647206 h 1411987"/>
              <a:gd name="connsiteX26" fmla="*/ 214849 w 761114"/>
              <a:gd name="connsiteY26" fmla="*/ 682832 h 1411987"/>
              <a:gd name="connsiteX27" fmla="*/ 208911 w 761114"/>
              <a:gd name="connsiteY27" fmla="*/ 700645 h 1411987"/>
              <a:gd name="connsiteX28" fmla="*/ 197036 w 761114"/>
              <a:gd name="connsiteY28" fmla="*/ 718458 h 1411987"/>
              <a:gd name="connsiteX29" fmla="*/ 179223 w 761114"/>
              <a:gd name="connsiteY29" fmla="*/ 754084 h 1411987"/>
              <a:gd name="connsiteX30" fmla="*/ 155472 w 761114"/>
              <a:gd name="connsiteY30" fmla="*/ 789709 h 1411987"/>
              <a:gd name="connsiteX31" fmla="*/ 137659 w 761114"/>
              <a:gd name="connsiteY31" fmla="*/ 831273 h 1411987"/>
              <a:gd name="connsiteX32" fmla="*/ 113908 w 761114"/>
              <a:gd name="connsiteY32" fmla="*/ 855024 h 1411987"/>
              <a:gd name="connsiteX33" fmla="*/ 96095 w 761114"/>
              <a:gd name="connsiteY33" fmla="*/ 884712 h 1411987"/>
              <a:gd name="connsiteX34" fmla="*/ 78283 w 761114"/>
              <a:gd name="connsiteY34" fmla="*/ 908463 h 1411987"/>
              <a:gd name="connsiteX35" fmla="*/ 48594 w 761114"/>
              <a:gd name="connsiteY35" fmla="*/ 955964 h 1411987"/>
              <a:gd name="connsiteX36" fmla="*/ 30781 w 761114"/>
              <a:gd name="connsiteY36" fmla="*/ 1027216 h 1411987"/>
              <a:gd name="connsiteX37" fmla="*/ 24844 w 761114"/>
              <a:gd name="connsiteY37" fmla="*/ 1045029 h 1411987"/>
              <a:gd name="connsiteX38" fmla="*/ 12968 w 761114"/>
              <a:gd name="connsiteY38" fmla="*/ 1229097 h 1411987"/>
              <a:gd name="connsiteX39" fmla="*/ 7031 w 761114"/>
              <a:gd name="connsiteY39" fmla="*/ 1324099 h 1411987"/>
              <a:gd name="connsiteX40" fmla="*/ 1093 w 761114"/>
              <a:gd name="connsiteY40" fmla="*/ 1407226 h 141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61114" h="1411987">
                <a:moveTo>
                  <a:pt x="749238" y="0"/>
                </a:moveTo>
                <a:cubicBezTo>
                  <a:pt x="751217" y="9896"/>
                  <a:pt x="752728" y="19898"/>
                  <a:pt x="755176" y="29689"/>
                </a:cubicBezTo>
                <a:cubicBezTo>
                  <a:pt x="756694" y="35761"/>
                  <a:pt x="761114" y="41243"/>
                  <a:pt x="761114" y="47502"/>
                </a:cubicBezTo>
                <a:cubicBezTo>
                  <a:pt x="761114" y="100978"/>
                  <a:pt x="760497" y="154609"/>
                  <a:pt x="755176" y="207819"/>
                </a:cubicBezTo>
                <a:cubicBezTo>
                  <a:pt x="753568" y="223901"/>
                  <a:pt x="735014" y="229342"/>
                  <a:pt x="725488" y="237507"/>
                </a:cubicBezTo>
                <a:cubicBezTo>
                  <a:pt x="716987" y="244793"/>
                  <a:pt x="711053" y="255048"/>
                  <a:pt x="701737" y="261258"/>
                </a:cubicBezTo>
                <a:lnTo>
                  <a:pt x="648298" y="296884"/>
                </a:lnTo>
                <a:lnTo>
                  <a:pt x="630485" y="308759"/>
                </a:lnTo>
                <a:cubicBezTo>
                  <a:pt x="624547" y="312717"/>
                  <a:pt x="619442" y="318377"/>
                  <a:pt x="612672" y="320634"/>
                </a:cubicBezTo>
                <a:lnTo>
                  <a:pt x="594859" y="326572"/>
                </a:lnTo>
                <a:cubicBezTo>
                  <a:pt x="586942" y="332510"/>
                  <a:pt x="578622" y="337945"/>
                  <a:pt x="571108" y="344385"/>
                </a:cubicBezTo>
                <a:cubicBezTo>
                  <a:pt x="564732" y="349850"/>
                  <a:pt x="559923" y="357043"/>
                  <a:pt x="553295" y="362198"/>
                </a:cubicBezTo>
                <a:cubicBezTo>
                  <a:pt x="542029" y="370960"/>
                  <a:pt x="527762" y="375856"/>
                  <a:pt x="517670" y="385948"/>
                </a:cubicBezTo>
                <a:cubicBezTo>
                  <a:pt x="513711" y="389907"/>
                  <a:pt x="510452" y="394719"/>
                  <a:pt x="505794" y="397824"/>
                </a:cubicBezTo>
                <a:cubicBezTo>
                  <a:pt x="469224" y="422205"/>
                  <a:pt x="494599" y="397280"/>
                  <a:pt x="464231" y="421574"/>
                </a:cubicBezTo>
                <a:cubicBezTo>
                  <a:pt x="459859" y="425071"/>
                  <a:pt x="456656" y="429866"/>
                  <a:pt x="452355" y="433450"/>
                </a:cubicBezTo>
                <a:cubicBezTo>
                  <a:pt x="444753" y="439785"/>
                  <a:pt x="436658" y="445511"/>
                  <a:pt x="428605" y="451263"/>
                </a:cubicBezTo>
                <a:cubicBezTo>
                  <a:pt x="422798" y="455411"/>
                  <a:pt x="416364" y="458680"/>
                  <a:pt x="410792" y="463138"/>
                </a:cubicBezTo>
                <a:cubicBezTo>
                  <a:pt x="406420" y="466635"/>
                  <a:pt x="403395" y="471654"/>
                  <a:pt x="398916" y="475013"/>
                </a:cubicBezTo>
                <a:cubicBezTo>
                  <a:pt x="387498" y="483576"/>
                  <a:pt x="375165" y="490847"/>
                  <a:pt x="363290" y="498764"/>
                </a:cubicBezTo>
                <a:cubicBezTo>
                  <a:pt x="357352" y="502722"/>
                  <a:pt x="350523" y="505593"/>
                  <a:pt x="345477" y="510639"/>
                </a:cubicBezTo>
                <a:cubicBezTo>
                  <a:pt x="272208" y="583911"/>
                  <a:pt x="343201" y="509033"/>
                  <a:pt x="303914" y="558141"/>
                </a:cubicBezTo>
                <a:cubicBezTo>
                  <a:pt x="300417" y="562512"/>
                  <a:pt x="295535" y="565645"/>
                  <a:pt x="292038" y="570016"/>
                </a:cubicBezTo>
                <a:cubicBezTo>
                  <a:pt x="287580" y="575588"/>
                  <a:pt x="284311" y="582022"/>
                  <a:pt x="280163" y="587829"/>
                </a:cubicBezTo>
                <a:cubicBezTo>
                  <a:pt x="274411" y="595882"/>
                  <a:pt x="267595" y="603188"/>
                  <a:pt x="262350" y="611580"/>
                </a:cubicBezTo>
                <a:cubicBezTo>
                  <a:pt x="238386" y="649923"/>
                  <a:pt x="262797" y="623008"/>
                  <a:pt x="238599" y="647206"/>
                </a:cubicBezTo>
                <a:cubicBezTo>
                  <a:pt x="224483" y="689558"/>
                  <a:pt x="244498" y="638358"/>
                  <a:pt x="214849" y="682832"/>
                </a:cubicBezTo>
                <a:cubicBezTo>
                  <a:pt x="211377" y="688040"/>
                  <a:pt x="211710" y="695047"/>
                  <a:pt x="208911" y="700645"/>
                </a:cubicBezTo>
                <a:cubicBezTo>
                  <a:pt x="205720" y="707028"/>
                  <a:pt x="200502" y="712220"/>
                  <a:pt x="197036" y="718458"/>
                </a:cubicBezTo>
                <a:cubicBezTo>
                  <a:pt x="190588" y="730064"/>
                  <a:pt x="185913" y="742616"/>
                  <a:pt x="179223" y="754084"/>
                </a:cubicBezTo>
                <a:cubicBezTo>
                  <a:pt x="172032" y="766412"/>
                  <a:pt x="162239" y="777143"/>
                  <a:pt x="155472" y="789709"/>
                </a:cubicBezTo>
                <a:cubicBezTo>
                  <a:pt x="148326" y="802981"/>
                  <a:pt x="145752" y="818556"/>
                  <a:pt x="137659" y="831273"/>
                </a:cubicBezTo>
                <a:cubicBezTo>
                  <a:pt x="131648" y="840719"/>
                  <a:pt x="120782" y="846186"/>
                  <a:pt x="113908" y="855024"/>
                </a:cubicBezTo>
                <a:cubicBezTo>
                  <a:pt x="106823" y="864134"/>
                  <a:pt x="102496" y="875110"/>
                  <a:pt x="96095" y="884712"/>
                </a:cubicBezTo>
                <a:cubicBezTo>
                  <a:pt x="90606" y="892946"/>
                  <a:pt x="84220" y="900546"/>
                  <a:pt x="78283" y="908463"/>
                </a:cubicBezTo>
                <a:cubicBezTo>
                  <a:pt x="61506" y="958792"/>
                  <a:pt x="90088" y="879892"/>
                  <a:pt x="48594" y="955964"/>
                </a:cubicBezTo>
                <a:cubicBezTo>
                  <a:pt x="35098" y="980706"/>
                  <a:pt x="36674" y="1000695"/>
                  <a:pt x="30781" y="1027216"/>
                </a:cubicBezTo>
                <a:cubicBezTo>
                  <a:pt x="29423" y="1033326"/>
                  <a:pt x="26823" y="1039091"/>
                  <a:pt x="24844" y="1045029"/>
                </a:cubicBezTo>
                <a:cubicBezTo>
                  <a:pt x="11592" y="1137790"/>
                  <a:pt x="21494" y="1058573"/>
                  <a:pt x="12968" y="1229097"/>
                </a:cubicBezTo>
                <a:cubicBezTo>
                  <a:pt x="11384" y="1260787"/>
                  <a:pt x="9561" y="1292471"/>
                  <a:pt x="7031" y="1324099"/>
                </a:cubicBezTo>
                <a:cubicBezTo>
                  <a:pt x="0" y="1411987"/>
                  <a:pt x="1093" y="1346025"/>
                  <a:pt x="1093" y="1407226"/>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118" name="Freeform 117"/>
          <p:cNvSpPr/>
          <p:nvPr/>
        </p:nvSpPr>
        <p:spPr>
          <a:xfrm>
            <a:off x="3173306" y="1619091"/>
            <a:ext cx="1121767" cy="1175657"/>
          </a:xfrm>
          <a:custGeom>
            <a:avLst/>
            <a:gdLst>
              <a:gd name="connsiteX0" fmla="*/ 1121767 w 1121767"/>
              <a:gd name="connsiteY0" fmla="*/ 1175657 h 1175657"/>
              <a:gd name="connsiteX1" fmla="*/ 1098016 w 1121767"/>
              <a:gd name="connsiteY1" fmla="*/ 1140031 h 1175657"/>
              <a:gd name="connsiteX2" fmla="*/ 1086141 w 1121767"/>
              <a:gd name="connsiteY2" fmla="*/ 1122219 h 1175657"/>
              <a:gd name="connsiteX3" fmla="*/ 1068328 w 1121767"/>
              <a:gd name="connsiteY3" fmla="*/ 1104406 h 1175657"/>
              <a:gd name="connsiteX4" fmla="*/ 1056452 w 1121767"/>
              <a:gd name="connsiteY4" fmla="*/ 1086593 h 1175657"/>
              <a:gd name="connsiteX5" fmla="*/ 1008951 w 1121767"/>
              <a:gd name="connsiteY5" fmla="*/ 1045029 h 1175657"/>
              <a:gd name="connsiteX6" fmla="*/ 985200 w 1121767"/>
              <a:gd name="connsiteY6" fmla="*/ 1009403 h 1175657"/>
              <a:gd name="connsiteX7" fmla="*/ 949574 w 1121767"/>
              <a:gd name="connsiteY7" fmla="*/ 973777 h 1175657"/>
              <a:gd name="connsiteX8" fmla="*/ 925824 w 1121767"/>
              <a:gd name="connsiteY8" fmla="*/ 938151 h 1175657"/>
              <a:gd name="connsiteX9" fmla="*/ 878322 w 1121767"/>
              <a:gd name="connsiteY9" fmla="*/ 890650 h 1175657"/>
              <a:gd name="connsiteX10" fmla="*/ 848634 w 1121767"/>
              <a:gd name="connsiteY10" fmla="*/ 860961 h 1175657"/>
              <a:gd name="connsiteX11" fmla="*/ 830821 w 1121767"/>
              <a:gd name="connsiteY11" fmla="*/ 849086 h 1175657"/>
              <a:gd name="connsiteX12" fmla="*/ 818946 w 1121767"/>
              <a:gd name="connsiteY12" fmla="*/ 831273 h 1175657"/>
              <a:gd name="connsiteX13" fmla="*/ 783320 w 1121767"/>
              <a:gd name="connsiteY13" fmla="*/ 819398 h 1175657"/>
              <a:gd name="connsiteX14" fmla="*/ 718006 w 1121767"/>
              <a:gd name="connsiteY14" fmla="*/ 807522 h 1175657"/>
              <a:gd name="connsiteX15" fmla="*/ 652691 w 1121767"/>
              <a:gd name="connsiteY15" fmla="*/ 795647 h 1175657"/>
              <a:gd name="connsiteX16" fmla="*/ 522063 w 1121767"/>
              <a:gd name="connsiteY16" fmla="*/ 801585 h 1175657"/>
              <a:gd name="connsiteX17" fmla="*/ 456748 w 1121767"/>
              <a:gd name="connsiteY17" fmla="*/ 795647 h 1175657"/>
              <a:gd name="connsiteX18" fmla="*/ 438935 w 1121767"/>
              <a:gd name="connsiteY18" fmla="*/ 789709 h 1175657"/>
              <a:gd name="connsiteX19" fmla="*/ 409247 w 1121767"/>
              <a:gd name="connsiteY19" fmla="*/ 783772 h 1175657"/>
              <a:gd name="connsiteX20" fmla="*/ 337995 w 1121767"/>
              <a:gd name="connsiteY20" fmla="*/ 765959 h 1175657"/>
              <a:gd name="connsiteX21" fmla="*/ 326120 w 1121767"/>
              <a:gd name="connsiteY21" fmla="*/ 754083 h 1175657"/>
              <a:gd name="connsiteX22" fmla="*/ 302369 w 1121767"/>
              <a:gd name="connsiteY22" fmla="*/ 742208 h 1175657"/>
              <a:gd name="connsiteX23" fmla="*/ 254868 w 1121767"/>
              <a:gd name="connsiteY23" fmla="*/ 712520 h 1175657"/>
              <a:gd name="connsiteX24" fmla="*/ 242993 w 1121767"/>
              <a:gd name="connsiteY24" fmla="*/ 700644 h 1175657"/>
              <a:gd name="connsiteX25" fmla="*/ 207367 w 1121767"/>
              <a:gd name="connsiteY25" fmla="*/ 676894 h 1175657"/>
              <a:gd name="connsiteX26" fmla="*/ 171741 w 1121767"/>
              <a:gd name="connsiteY26" fmla="*/ 641268 h 1175657"/>
              <a:gd name="connsiteX27" fmla="*/ 136115 w 1121767"/>
              <a:gd name="connsiteY27" fmla="*/ 617517 h 1175657"/>
              <a:gd name="connsiteX28" fmla="*/ 100489 w 1121767"/>
              <a:gd name="connsiteY28" fmla="*/ 570016 h 1175657"/>
              <a:gd name="connsiteX29" fmla="*/ 88613 w 1121767"/>
              <a:gd name="connsiteY29" fmla="*/ 552203 h 1175657"/>
              <a:gd name="connsiteX30" fmla="*/ 70800 w 1121767"/>
              <a:gd name="connsiteY30" fmla="*/ 534390 h 1175657"/>
              <a:gd name="connsiteX31" fmla="*/ 52987 w 1121767"/>
              <a:gd name="connsiteY31" fmla="*/ 498764 h 1175657"/>
              <a:gd name="connsiteX32" fmla="*/ 41112 w 1121767"/>
              <a:gd name="connsiteY32" fmla="*/ 463138 h 1175657"/>
              <a:gd name="connsiteX33" fmla="*/ 35174 w 1121767"/>
              <a:gd name="connsiteY33" fmla="*/ 445325 h 1175657"/>
              <a:gd name="connsiteX34" fmla="*/ 29237 w 1121767"/>
              <a:gd name="connsiteY34" fmla="*/ 427512 h 1175657"/>
              <a:gd name="connsiteX35" fmla="*/ 17361 w 1121767"/>
              <a:gd name="connsiteY35" fmla="*/ 403761 h 1175657"/>
              <a:gd name="connsiteX36" fmla="*/ 17361 w 1121767"/>
              <a:gd name="connsiteY36" fmla="*/ 231569 h 1175657"/>
              <a:gd name="connsiteX37" fmla="*/ 23299 w 1121767"/>
              <a:gd name="connsiteY37" fmla="*/ 207819 h 1175657"/>
              <a:gd name="connsiteX38" fmla="*/ 47050 w 1121767"/>
              <a:gd name="connsiteY38" fmla="*/ 160317 h 1175657"/>
              <a:gd name="connsiteX39" fmla="*/ 64863 w 1121767"/>
              <a:gd name="connsiteY39" fmla="*/ 95003 h 1175657"/>
              <a:gd name="connsiteX40" fmla="*/ 76738 w 1121767"/>
              <a:gd name="connsiteY40" fmla="*/ 77190 h 1175657"/>
              <a:gd name="connsiteX41" fmla="*/ 100489 w 1121767"/>
              <a:gd name="connsiteY41" fmla="*/ 29689 h 1175657"/>
              <a:gd name="connsiteX42" fmla="*/ 106426 w 1121767"/>
              <a:gd name="connsiteY42" fmla="*/ 0 h 11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21767" h="1175657">
                <a:moveTo>
                  <a:pt x="1121767" y="1175657"/>
                </a:moveTo>
                <a:lnTo>
                  <a:pt x="1098016" y="1140031"/>
                </a:lnTo>
                <a:cubicBezTo>
                  <a:pt x="1094058" y="1134094"/>
                  <a:pt x="1091187" y="1127265"/>
                  <a:pt x="1086141" y="1122219"/>
                </a:cubicBezTo>
                <a:cubicBezTo>
                  <a:pt x="1080203" y="1116281"/>
                  <a:pt x="1073704" y="1110857"/>
                  <a:pt x="1068328" y="1104406"/>
                </a:cubicBezTo>
                <a:cubicBezTo>
                  <a:pt x="1063759" y="1098924"/>
                  <a:pt x="1061151" y="1091964"/>
                  <a:pt x="1056452" y="1086593"/>
                </a:cubicBezTo>
                <a:cubicBezTo>
                  <a:pt x="1032136" y="1058803"/>
                  <a:pt x="1033097" y="1061126"/>
                  <a:pt x="1008951" y="1045029"/>
                </a:cubicBezTo>
                <a:cubicBezTo>
                  <a:pt x="1001034" y="1033154"/>
                  <a:pt x="995292" y="1019495"/>
                  <a:pt x="985200" y="1009403"/>
                </a:cubicBezTo>
                <a:cubicBezTo>
                  <a:pt x="973325" y="997528"/>
                  <a:pt x="958890" y="987751"/>
                  <a:pt x="949574" y="973777"/>
                </a:cubicBezTo>
                <a:cubicBezTo>
                  <a:pt x="941657" y="961902"/>
                  <a:pt x="935916" y="948243"/>
                  <a:pt x="925824" y="938151"/>
                </a:cubicBezTo>
                <a:lnTo>
                  <a:pt x="878322" y="890650"/>
                </a:lnTo>
                <a:lnTo>
                  <a:pt x="848634" y="860961"/>
                </a:lnTo>
                <a:lnTo>
                  <a:pt x="830821" y="849086"/>
                </a:lnTo>
                <a:cubicBezTo>
                  <a:pt x="826863" y="843148"/>
                  <a:pt x="824997" y="835055"/>
                  <a:pt x="818946" y="831273"/>
                </a:cubicBezTo>
                <a:cubicBezTo>
                  <a:pt x="808331" y="824639"/>
                  <a:pt x="795195" y="823356"/>
                  <a:pt x="783320" y="819398"/>
                </a:cubicBezTo>
                <a:cubicBezTo>
                  <a:pt x="748392" y="807755"/>
                  <a:pt x="776758" y="815915"/>
                  <a:pt x="718006" y="807522"/>
                </a:cubicBezTo>
                <a:cubicBezTo>
                  <a:pt x="691401" y="803721"/>
                  <a:pt x="678277" y="800764"/>
                  <a:pt x="652691" y="795647"/>
                </a:cubicBezTo>
                <a:cubicBezTo>
                  <a:pt x="609148" y="797626"/>
                  <a:pt x="565651" y="801585"/>
                  <a:pt x="522063" y="801585"/>
                </a:cubicBezTo>
                <a:cubicBezTo>
                  <a:pt x="500202" y="801585"/>
                  <a:pt x="478390" y="798739"/>
                  <a:pt x="456748" y="795647"/>
                </a:cubicBezTo>
                <a:cubicBezTo>
                  <a:pt x="450552" y="794762"/>
                  <a:pt x="445007" y="791227"/>
                  <a:pt x="438935" y="789709"/>
                </a:cubicBezTo>
                <a:cubicBezTo>
                  <a:pt x="429144" y="787261"/>
                  <a:pt x="419143" y="785751"/>
                  <a:pt x="409247" y="783772"/>
                </a:cubicBezTo>
                <a:cubicBezTo>
                  <a:pt x="366634" y="755362"/>
                  <a:pt x="423360" y="789240"/>
                  <a:pt x="337995" y="765959"/>
                </a:cubicBezTo>
                <a:cubicBezTo>
                  <a:pt x="332594" y="764486"/>
                  <a:pt x="330778" y="757188"/>
                  <a:pt x="326120" y="754083"/>
                </a:cubicBezTo>
                <a:cubicBezTo>
                  <a:pt x="318755" y="749173"/>
                  <a:pt x="309875" y="746899"/>
                  <a:pt x="302369" y="742208"/>
                </a:cubicBezTo>
                <a:cubicBezTo>
                  <a:pt x="240706" y="703669"/>
                  <a:pt x="315048" y="742609"/>
                  <a:pt x="254868" y="712520"/>
                </a:cubicBezTo>
                <a:cubicBezTo>
                  <a:pt x="250910" y="708561"/>
                  <a:pt x="247472" y="704003"/>
                  <a:pt x="242993" y="700644"/>
                </a:cubicBezTo>
                <a:cubicBezTo>
                  <a:pt x="231575" y="692081"/>
                  <a:pt x="217459" y="686986"/>
                  <a:pt x="207367" y="676894"/>
                </a:cubicBezTo>
                <a:cubicBezTo>
                  <a:pt x="195492" y="665019"/>
                  <a:pt x="185715" y="650584"/>
                  <a:pt x="171741" y="641268"/>
                </a:cubicBezTo>
                <a:cubicBezTo>
                  <a:pt x="159866" y="633351"/>
                  <a:pt x="146208" y="627609"/>
                  <a:pt x="136115" y="617517"/>
                </a:cubicBezTo>
                <a:cubicBezTo>
                  <a:pt x="114146" y="595550"/>
                  <a:pt x="127347" y="610302"/>
                  <a:pt x="100489" y="570016"/>
                </a:cubicBezTo>
                <a:cubicBezTo>
                  <a:pt x="96530" y="564078"/>
                  <a:pt x="93659" y="557249"/>
                  <a:pt x="88613" y="552203"/>
                </a:cubicBezTo>
                <a:lnTo>
                  <a:pt x="70800" y="534390"/>
                </a:lnTo>
                <a:cubicBezTo>
                  <a:pt x="49152" y="469437"/>
                  <a:pt x="83676" y="567814"/>
                  <a:pt x="52987" y="498764"/>
                </a:cubicBezTo>
                <a:cubicBezTo>
                  <a:pt x="47903" y="487325"/>
                  <a:pt x="45070" y="475013"/>
                  <a:pt x="41112" y="463138"/>
                </a:cubicBezTo>
                <a:lnTo>
                  <a:pt x="35174" y="445325"/>
                </a:lnTo>
                <a:cubicBezTo>
                  <a:pt x="33195" y="439387"/>
                  <a:pt x="32036" y="433110"/>
                  <a:pt x="29237" y="427512"/>
                </a:cubicBezTo>
                <a:lnTo>
                  <a:pt x="17361" y="403761"/>
                </a:lnTo>
                <a:cubicBezTo>
                  <a:pt x="0" y="334313"/>
                  <a:pt x="7542" y="373942"/>
                  <a:pt x="17361" y="231569"/>
                </a:cubicBezTo>
                <a:cubicBezTo>
                  <a:pt x="17922" y="223428"/>
                  <a:pt x="20954" y="215635"/>
                  <a:pt x="23299" y="207819"/>
                </a:cubicBezTo>
                <a:cubicBezTo>
                  <a:pt x="34996" y="168831"/>
                  <a:pt x="27194" y="180173"/>
                  <a:pt x="47050" y="160317"/>
                </a:cubicBezTo>
                <a:cubicBezTo>
                  <a:pt x="50237" y="144380"/>
                  <a:pt x="56251" y="107921"/>
                  <a:pt x="64863" y="95003"/>
                </a:cubicBezTo>
                <a:cubicBezTo>
                  <a:pt x="68821" y="89065"/>
                  <a:pt x="73840" y="83711"/>
                  <a:pt x="76738" y="77190"/>
                </a:cubicBezTo>
                <a:cubicBezTo>
                  <a:pt x="98570" y="28067"/>
                  <a:pt x="76100" y="54076"/>
                  <a:pt x="100489" y="29689"/>
                </a:cubicBezTo>
                <a:lnTo>
                  <a:pt x="106426" y="0"/>
                </a:ln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178" name="Parallelogram 177"/>
          <p:cNvSpPr/>
          <p:nvPr/>
        </p:nvSpPr>
        <p:spPr>
          <a:xfrm>
            <a:off x="2637173" y="1263200"/>
            <a:ext cx="2808312" cy="1008112"/>
          </a:xfrm>
          <a:prstGeom prst="parallelogram">
            <a:avLst>
              <a:gd name="adj" fmla="val 48662"/>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74" name="Freeform 173"/>
          <p:cNvSpPr/>
          <p:nvPr/>
        </p:nvSpPr>
        <p:spPr>
          <a:xfrm>
            <a:off x="7149860" y="2718972"/>
            <a:ext cx="447518" cy="473031"/>
          </a:xfrm>
          <a:custGeom>
            <a:avLst/>
            <a:gdLst>
              <a:gd name="connsiteX0" fmla="*/ 104618 w 447518"/>
              <a:gd name="connsiteY0" fmla="*/ 369782 h 473031"/>
              <a:gd name="connsiteX1" fmla="*/ 117318 w 447518"/>
              <a:gd name="connsiteY1" fmla="*/ 388832 h 473031"/>
              <a:gd name="connsiteX2" fmla="*/ 155418 w 447518"/>
              <a:gd name="connsiteY2" fmla="*/ 407882 h 473031"/>
              <a:gd name="connsiteX3" fmla="*/ 174468 w 447518"/>
              <a:gd name="connsiteY3" fmla="*/ 420582 h 473031"/>
              <a:gd name="connsiteX4" fmla="*/ 206218 w 447518"/>
              <a:gd name="connsiteY4" fmla="*/ 426932 h 473031"/>
              <a:gd name="connsiteX5" fmla="*/ 231618 w 447518"/>
              <a:gd name="connsiteY5" fmla="*/ 433282 h 473031"/>
              <a:gd name="connsiteX6" fmla="*/ 269718 w 447518"/>
              <a:gd name="connsiteY6" fmla="*/ 439632 h 473031"/>
              <a:gd name="connsiteX7" fmla="*/ 288768 w 447518"/>
              <a:gd name="connsiteY7" fmla="*/ 445982 h 473031"/>
              <a:gd name="connsiteX8" fmla="*/ 320518 w 447518"/>
              <a:gd name="connsiteY8" fmla="*/ 452332 h 473031"/>
              <a:gd name="connsiteX9" fmla="*/ 434818 w 447518"/>
              <a:gd name="connsiteY9" fmla="*/ 426932 h 473031"/>
              <a:gd name="connsiteX10" fmla="*/ 441168 w 447518"/>
              <a:gd name="connsiteY10" fmla="*/ 376132 h 473031"/>
              <a:gd name="connsiteX11" fmla="*/ 447518 w 447518"/>
              <a:gd name="connsiteY11" fmla="*/ 344382 h 473031"/>
              <a:gd name="connsiteX12" fmla="*/ 441168 w 447518"/>
              <a:gd name="connsiteY12" fmla="*/ 211032 h 473031"/>
              <a:gd name="connsiteX13" fmla="*/ 409418 w 447518"/>
              <a:gd name="connsiteY13" fmla="*/ 153882 h 473031"/>
              <a:gd name="connsiteX14" fmla="*/ 396718 w 447518"/>
              <a:gd name="connsiteY14" fmla="*/ 115782 h 473031"/>
              <a:gd name="connsiteX15" fmla="*/ 390368 w 447518"/>
              <a:gd name="connsiteY15" fmla="*/ 96732 h 473031"/>
              <a:gd name="connsiteX16" fmla="*/ 371318 w 447518"/>
              <a:gd name="connsiteY16" fmla="*/ 58632 h 473031"/>
              <a:gd name="connsiteX17" fmla="*/ 333218 w 447518"/>
              <a:gd name="connsiteY17" fmla="*/ 45932 h 473031"/>
              <a:gd name="connsiteX18" fmla="*/ 225268 w 447518"/>
              <a:gd name="connsiteY18" fmla="*/ 33232 h 473031"/>
              <a:gd name="connsiteX19" fmla="*/ 66518 w 447518"/>
              <a:gd name="connsiteY19" fmla="*/ 39582 h 473031"/>
              <a:gd name="connsiteX20" fmla="*/ 79218 w 447518"/>
              <a:gd name="connsiteY20" fmla="*/ 223732 h 473031"/>
              <a:gd name="connsiteX21" fmla="*/ 85568 w 447518"/>
              <a:gd name="connsiteY21" fmla="*/ 255482 h 473031"/>
              <a:gd name="connsiteX22" fmla="*/ 91918 w 447518"/>
              <a:gd name="connsiteY22" fmla="*/ 280882 h 473031"/>
              <a:gd name="connsiteX23" fmla="*/ 85568 w 447518"/>
              <a:gd name="connsiteY23" fmla="*/ 318982 h 473031"/>
              <a:gd name="connsiteX24" fmla="*/ 60168 w 447518"/>
              <a:gd name="connsiteY24" fmla="*/ 357082 h 473031"/>
              <a:gd name="connsiteX25" fmla="*/ 66518 w 447518"/>
              <a:gd name="connsiteY25" fmla="*/ 382482 h 473031"/>
              <a:gd name="connsiteX26" fmla="*/ 104618 w 447518"/>
              <a:gd name="connsiteY26" fmla="*/ 369782 h 473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7518" h="473031">
                <a:moveTo>
                  <a:pt x="104618" y="369782"/>
                </a:moveTo>
                <a:cubicBezTo>
                  <a:pt x="113085" y="370840"/>
                  <a:pt x="111922" y="383436"/>
                  <a:pt x="117318" y="388832"/>
                </a:cubicBezTo>
                <a:cubicBezTo>
                  <a:pt x="135516" y="407030"/>
                  <a:pt x="134760" y="397553"/>
                  <a:pt x="155418" y="407882"/>
                </a:cubicBezTo>
                <a:cubicBezTo>
                  <a:pt x="162244" y="411295"/>
                  <a:pt x="167322" y="417902"/>
                  <a:pt x="174468" y="420582"/>
                </a:cubicBezTo>
                <a:cubicBezTo>
                  <a:pt x="184574" y="424372"/>
                  <a:pt x="195682" y="424591"/>
                  <a:pt x="206218" y="426932"/>
                </a:cubicBezTo>
                <a:cubicBezTo>
                  <a:pt x="214737" y="428825"/>
                  <a:pt x="223060" y="431570"/>
                  <a:pt x="231618" y="433282"/>
                </a:cubicBezTo>
                <a:cubicBezTo>
                  <a:pt x="244243" y="435807"/>
                  <a:pt x="257149" y="436839"/>
                  <a:pt x="269718" y="439632"/>
                </a:cubicBezTo>
                <a:cubicBezTo>
                  <a:pt x="276252" y="441084"/>
                  <a:pt x="282274" y="444359"/>
                  <a:pt x="288768" y="445982"/>
                </a:cubicBezTo>
                <a:cubicBezTo>
                  <a:pt x="299239" y="448600"/>
                  <a:pt x="309935" y="450215"/>
                  <a:pt x="320518" y="452332"/>
                </a:cubicBezTo>
                <a:cubicBezTo>
                  <a:pt x="345479" y="450772"/>
                  <a:pt x="422245" y="473031"/>
                  <a:pt x="434818" y="426932"/>
                </a:cubicBezTo>
                <a:cubicBezTo>
                  <a:pt x="439308" y="410468"/>
                  <a:pt x="438573" y="392999"/>
                  <a:pt x="441168" y="376132"/>
                </a:cubicBezTo>
                <a:cubicBezTo>
                  <a:pt x="442809" y="365465"/>
                  <a:pt x="445401" y="354965"/>
                  <a:pt x="447518" y="344382"/>
                </a:cubicBezTo>
                <a:cubicBezTo>
                  <a:pt x="445401" y="299932"/>
                  <a:pt x="444864" y="255379"/>
                  <a:pt x="441168" y="211032"/>
                </a:cubicBezTo>
                <a:cubicBezTo>
                  <a:pt x="439040" y="185498"/>
                  <a:pt x="417896" y="179316"/>
                  <a:pt x="409418" y="153882"/>
                </a:cubicBezTo>
                <a:lnTo>
                  <a:pt x="396718" y="115782"/>
                </a:lnTo>
                <a:lnTo>
                  <a:pt x="390368" y="96732"/>
                </a:lnTo>
                <a:cubicBezTo>
                  <a:pt x="386908" y="86352"/>
                  <a:pt x="381684" y="65111"/>
                  <a:pt x="371318" y="58632"/>
                </a:cubicBezTo>
                <a:cubicBezTo>
                  <a:pt x="359966" y="51537"/>
                  <a:pt x="346205" y="49179"/>
                  <a:pt x="333218" y="45932"/>
                </a:cubicBezTo>
                <a:cubicBezTo>
                  <a:pt x="281044" y="32889"/>
                  <a:pt x="316520" y="40251"/>
                  <a:pt x="225268" y="33232"/>
                </a:cubicBezTo>
                <a:cubicBezTo>
                  <a:pt x="172351" y="35349"/>
                  <a:pt x="101702" y="0"/>
                  <a:pt x="66518" y="39582"/>
                </a:cubicBezTo>
                <a:cubicBezTo>
                  <a:pt x="0" y="114415"/>
                  <a:pt x="64339" y="164218"/>
                  <a:pt x="79218" y="223732"/>
                </a:cubicBezTo>
                <a:cubicBezTo>
                  <a:pt x="81836" y="234203"/>
                  <a:pt x="83227" y="244946"/>
                  <a:pt x="85568" y="255482"/>
                </a:cubicBezTo>
                <a:cubicBezTo>
                  <a:pt x="87461" y="264001"/>
                  <a:pt x="89801" y="272415"/>
                  <a:pt x="91918" y="280882"/>
                </a:cubicBezTo>
                <a:cubicBezTo>
                  <a:pt x="89801" y="293582"/>
                  <a:pt x="90520" y="307097"/>
                  <a:pt x="85568" y="318982"/>
                </a:cubicBezTo>
                <a:cubicBezTo>
                  <a:pt x="79697" y="333071"/>
                  <a:pt x="60168" y="357082"/>
                  <a:pt x="60168" y="357082"/>
                </a:cubicBezTo>
                <a:cubicBezTo>
                  <a:pt x="62285" y="365549"/>
                  <a:pt x="61066" y="375667"/>
                  <a:pt x="66518" y="382482"/>
                </a:cubicBezTo>
                <a:cubicBezTo>
                  <a:pt x="72669" y="390171"/>
                  <a:pt x="96151" y="368724"/>
                  <a:pt x="104618" y="369782"/>
                </a:cubicBezTo>
                <a:close/>
              </a:path>
            </a:pathLst>
          </a:custGeom>
          <a:solidFill>
            <a:schemeClr val="accent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73" name="Freeform 172"/>
          <p:cNvSpPr/>
          <p:nvPr/>
        </p:nvSpPr>
        <p:spPr>
          <a:xfrm>
            <a:off x="7054561" y="2414764"/>
            <a:ext cx="426400" cy="262993"/>
          </a:xfrm>
          <a:custGeom>
            <a:avLst/>
            <a:gdLst>
              <a:gd name="connsiteX0" fmla="*/ 47517 w 426400"/>
              <a:gd name="connsiteY0" fmla="*/ 102490 h 262993"/>
              <a:gd name="connsiteX1" fmla="*/ 53867 w 426400"/>
              <a:gd name="connsiteY1" fmla="*/ 146940 h 262993"/>
              <a:gd name="connsiteX2" fmla="*/ 79267 w 426400"/>
              <a:gd name="connsiteY2" fmla="*/ 185040 h 262993"/>
              <a:gd name="connsiteX3" fmla="*/ 111017 w 426400"/>
              <a:gd name="connsiteY3" fmla="*/ 216790 h 262993"/>
              <a:gd name="connsiteX4" fmla="*/ 142767 w 426400"/>
              <a:gd name="connsiteY4" fmla="*/ 248540 h 262993"/>
              <a:gd name="connsiteX5" fmla="*/ 180867 w 426400"/>
              <a:gd name="connsiteY5" fmla="*/ 261240 h 262993"/>
              <a:gd name="connsiteX6" fmla="*/ 314217 w 426400"/>
              <a:gd name="connsiteY6" fmla="*/ 254890 h 262993"/>
              <a:gd name="connsiteX7" fmla="*/ 352317 w 426400"/>
              <a:gd name="connsiteY7" fmla="*/ 229490 h 262993"/>
              <a:gd name="connsiteX8" fmla="*/ 371367 w 426400"/>
              <a:gd name="connsiteY8" fmla="*/ 216790 h 262993"/>
              <a:gd name="connsiteX9" fmla="*/ 384067 w 426400"/>
              <a:gd name="connsiteY9" fmla="*/ 197740 h 262993"/>
              <a:gd name="connsiteX10" fmla="*/ 415817 w 426400"/>
              <a:gd name="connsiteY10" fmla="*/ 165990 h 262993"/>
              <a:gd name="connsiteX11" fmla="*/ 409467 w 426400"/>
              <a:gd name="connsiteY11" fmla="*/ 83440 h 262993"/>
              <a:gd name="connsiteX12" fmla="*/ 403117 w 426400"/>
              <a:gd name="connsiteY12" fmla="*/ 64390 h 262993"/>
              <a:gd name="connsiteX13" fmla="*/ 345967 w 426400"/>
              <a:gd name="connsiteY13" fmla="*/ 38990 h 262993"/>
              <a:gd name="connsiteX14" fmla="*/ 326917 w 426400"/>
              <a:gd name="connsiteY14" fmla="*/ 26290 h 262993"/>
              <a:gd name="connsiteX15" fmla="*/ 288817 w 426400"/>
              <a:gd name="connsiteY15" fmla="*/ 7240 h 262993"/>
              <a:gd name="connsiteX16" fmla="*/ 72917 w 426400"/>
              <a:gd name="connsiteY16" fmla="*/ 13590 h 262993"/>
              <a:gd name="connsiteX17" fmla="*/ 34817 w 426400"/>
              <a:gd name="connsiteY17" fmla="*/ 38990 h 262993"/>
              <a:gd name="connsiteX18" fmla="*/ 15767 w 426400"/>
              <a:gd name="connsiteY18" fmla="*/ 51690 h 262993"/>
              <a:gd name="connsiteX19" fmla="*/ 3067 w 426400"/>
              <a:gd name="connsiteY19" fmla="*/ 70740 h 262993"/>
              <a:gd name="connsiteX20" fmla="*/ 28467 w 426400"/>
              <a:gd name="connsiteY20" fmla="*/ 102490 h 262993"/>
              <a:gd name="connsiteX21" fmla="*/ 47517 w 426400"/>
              <a:gd name="connsiteY21" fmla="*/ 102490 h 26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6400" h="262993">
                <a:moveTo>
                  <a:pt x="47517" y="102490"/>
                </a:moveTo>
                <a:cubicBezTo>
                  <a:pt x="49634" y="117307"/>
                  <a:pt x="48494" y="132971"/>
                  <a:pt x="53867" y="146940"/>
                </a:cubicBezTo>
                <a:cubicBezTo>
                  <a:pt x="59346" y="161186"/>
                  <a:pt x="70800" y="172340"/>
                  <a:pt x="79267" y="185040"/>
                </a:cubicBezTo>
                <a:cubicBezTo>
                  <a:pt x="96200" y="210440"/>
                  <a:pt x="85617" y="199857"/>
                  <a:pt x="111017" y="216790"/>
                </a:cubicBezTo>
                <a:cubicBezTo>
                  <a:pt x="122603" y="234169"/>
                  <a:pt x="122714" y="239628"/>
                  <a:pt x="142767" y="248540"/>
                </a:cubicBezTo>
                <a:cubicBezTo>
                  <a:pt x="155000" y="253977"/>
                  <a:pt x="180867" y="261240"/>
                  <a:pt x="180867" y="261240"/>
                </a:cubicBezTo>
                <a:cubicBezTo>
                  <a:pt x="225317" y="259123"/>
                  <a:pt x="270461" y="262993"/>
                  <a:pt x="314217" y="254890"/>
                </a:cubicBezTo>
                <a:cubicBezTo>
                  <a:pt x="329225" y="252111"/>
                  <a:pt x="339617" y="237957"/>
                  <a:pt x="352317" y="229490"/>
                </a:cubicBezTo>
                <a:lnTo>
                  <a:pt x="371367" y="216790"/>
                </a:lnTo>
                <a:cubicBezTo>
                  <a:pt x="375600" y="210440"/>
                  <a:pt x="378671" y="203136"/>
                  <a:pt x="384067" y="197740"/>
                </a:cubicBezTo>
                <a:cubicBezTo>
                  <a:pt x="426400" y="155407"/>
                  <a:pt x="381950" y="216790"/>
                  <a:pt x="415817" y="165990"/>
                </a:cubicBezTo>
                <a:cubicBezTo>
                  <a:pt x="413700" y="138473"/>
                  <a:pt x="412890" y="110825"/>
                  <a:pt x="409467" y="83440"/>
                </a:cubicBezTo>
                <a:cubicBezTo>
                  <a:pt x="408637" y="76798"/>
                  <a:pt x="407298" y="69617"/>
                  <a:pt x="403117" y="64390"/>
                </a:cubicBezTo>
                <a:cubicBezTo>
                  <a:pt x="388347" y="45927"/>
                  <a:pt x="364261" y="51186"/>
                  <a:pt x="345967" y="38990"/>
                </a:cubicBezTo>
                <a:cubicBezTo>
                  <a:pt x="339617" y="34757"/>
                  <a:pt x="333743" y="29703"/>
                  <a:pt x="326917" y="26290"/>
                </a:cubicBezTo>
                <a:cubicBezTo>
                  <a:pt x="274337" y="0"/>
                  <a:pt x="343412" y="43636"/>
                  <a:pt x="288817" y="7240"/>
                </a:cubicBezTo>
                <a:cubicBezTo>
                  <a:pt x="216850" y="9357"/>
                  <a:pt x="144359" y="4660"/>
                  <a:pt x="72917" y="13590"/>
                </a:cubicBezTo>
                <a:cubicBezTo>
                  <a:pt x="57771" y="15483"/>
                  <a:pt x="47517" y="30523"/>
                  <a:pt x="34817" y="38990"/>
                </a:cubicBezTo>
                <a:lnTo>
                  <a:pt x="15767" y="51690"/>
                </a:lnTo>
                <a:cubicBezTo>
                  <a:pt x="11534" y="58040"/>
                  <a:pt x="4322" y="63212"/>
                  <a:pt x="3067" y="70740"/>
                </a:cubicBezTo>
                <a:cubicBezTo>
                  <a:pt x="0" y="89143"/>
                  <a:pt x="17337" y="95070"/>
                  <a:pt x="28467" y="102490"/>
                </a:cubicBezTo>
                <a:lnTo>
                  <a:pt x="47517" y="102490"/>
                </a:lnTo>
                <a:close/>
              </a:path>
            </a:pathLst>
          </a:custGeom>
          <a:solidFill>
            <a:schemeClr val="accent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69" name="Freeform 168"/>
          <p:cNvSpPr/>
          <p:nvPr/>
        </p:nvSpPr>
        <p:spPr>
          <a:xfrm>
            <a:off x="7672520" y="2889787"/>
            <a:ext cx="357176" cy="377937"/>
          </a:xfrm>
          <a:custGeom>
            <a:avLst/>
            <a:gdLst>
              <a:gd name="connsiteX0" fmla="*/ 1058 w 357176"/>
              <a:gd name="connsiteY0" fmla="*/ 46567 h 377937"/>
              <a:gd name="connsiteX1" fmla="*/ 7408 w 357176"/>
              <a:gd name="connsiteY1" fmla="*/ 313267 h 377937"/>
              <a:gd name="connsiteX2" fmla="*/ 32808 w 357176"/>
              <a:gd name="connsiteY2" fmla="*/ 351367 h 377937"/>
              <a:gd name="connsiteX3" fmla="*/ 51858 w 357176"/>
              <a:gd name="connsiteY3" fmla="*/ 357717 h 377937"/>
              <a:gd name="connsiteX4" fmla="*/ 70908 w 357176"/>
              <a:gd name="connsiteY4" fmla="*/ 370417 h 377937"/>
              <a:gd name="connsiteX5" fmla="*/ 166158 w 357176"/>
              <a:gd name="connsiteY5" fmla="*/ 376767 h 377937"/>
              <a:gd name="connsiteX6" fmla="*/ 267758 w 357176"/>
              <a:gd name="connsiteY6" fmla="*/ 370417 h 377937"/>
              <a:gd name="connsiteX7" fmla="*/ 305858 w 357176"/>
              <a:gd name="connsiteY7" fmla="*/ 345017 h 377937"/>
              <a:gd name="connsiteX8" fmla="*/ 318558 w 357176"/>
              <a:gd name="connsiteY8" fmla="*/ 325967 h 377937"/>
              <a:gd name="connsiteX9" fmla="*/ 331258 w 357176"/>
              <a:gd name="connsiteY9" fmla="*/ 287867 h 377937"/>
              <a:gd name="connsiteX10" fmla="*/ 350308 w 357176"/>
              <a:gd name="connsiteY10" fmla="*/ 249767 h 377937"/>
              <a:gd name="connsiteX11" fmla="*/ 343958 w 357176"/>
              <a:gd name="connsiteY11" fmla="*/ 97367 h 377937"/>
              <a:gd name="connsiteX12" fmla="*/ 305858 w 357176"/>
              <a:gd name="connsiteY12" fmla="*/ 84667 h 377937"/>
              <a:gd name="connsiteX13" fmla="*/ 248708 w 357176"/>
              <a:gd name="connsiteY13" fmla="*/ 65617 h 377937"/>
              <a:gd name="connsiteX14" fmla="*/ 229658 w 357176"/>
              <a:gd name="connsiteY14" fmla="*/ 59267 h 377937"/>
              <a:gd name="connsiteX15" fmla="*/ 140758 w 357176"/>
              <a:gd name="connsiteY15" fmla="*/ 52917 h 377937"/>
              <a:gd name="connsiteX16" fmla="*/ 121708 w 357176"/>
              <a:gd name="connsiteY16" fmla="*/ 40217 h 377937"/>
              <a:gd name="connsiteX17" fmla="*/ 102658 w 357176"/>
              <a:gd name="connsiteY17" fmla="*/ 21167 h 377937"/>
              <a:gd name="connsiteX18" fmla="*/ 64558 w 357176"/>
              <a:gd name="connsiteY18" fmla="*/ 8467 h 377937"/>
              <a:gd name="connsiteX19" fmla="*/ 20108 w 357176"/>
              <a:gd name="connsiteY19" fmla="*/ 14817 h 377937"/>
              <a:gd name="connsiteX20" fmla="*/ 13758 w 357176"/>
              <a:gd name="connsiteY20" fmla="*/ 33867 h 377937"/>
              <a:gd name="connsiteX21" fmla="*/ 1058 w 357176"/>
              <a:gd name="connsiteY21" fmla="*/ 46567 h 377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7176" h="377937">
                <a:moveTo>
                  <a:pt x="1058" y="46567"/>
                </a:moveTo>
                <a:cubicBezTo>
                  <a:pt x="0" y="93134"/>
                  <a:pt x="3460" y="224430"/>
                  <a:pt x="7408" y="313267"/>
                </a:cubicBezTo>
                <a:cubicBezTo>
                  <a:pt x="8119" y="329275"/>
                  <a:pt x="20400" y="343095"/>
                  <a:pt x="32808" y="351367"/>
                </a:cubicBezTo>
                <a:cubicBezTo>
                  <a:pt x="38377" y="355080"/>
                  <a:pt x="45871" y="354724"/>
                  <a:pt x="51858" y="357717"/>
                </a:cubicBezTo>
                <a:cubicBezTo>
                  <a:pt x="58684" y="361130"/>
                  <a:pt x="63380" y="369162"/>
                  <a:pt x="70908" y="370417"/>
                </a:cubicBezTo>
                <a:cubicBezTo>
                  <a:pt x="102296" y="375648"/>
                  <a:pt x="134408" y="374650"/>
                  <a:pt x="166158" y="376767"/>
                </a:cubicBezTo>
                <a:cubicBezTo>
                  <a:pt x="200025" y="374650"/>
                  <a:pt x="234669" y="377937"/>
                  <a:pt x="267758" y="370417"/>
                </a:cubicBezTo>
                <a:cubicBezTo>
                  <a:pt x="282642" y="367034"/>
                  <a:pt x="305858" y="345017"/>
                  <a:pt x="305858" y="345017"/>
                </a:cubicBezTo>
                <a:cubicBezTo>
                  <a:pt x="310091" y="338667"/>
                  <a:pt x="315458" y="332941"/>
                  <a:pt x="318558" y="325967"/>
                </a:cubicBezTo>
                <a:cubicBezTo>
                  <a:pt x="323995" y="313734"/>
                  <a:pt x="323832" y="299006"/>
                  <a:pt x="331258" y="287867"/>
                </a:cubicBezTo>
                <a:cubicBezTo>
                  <a:pt x="347671" y="263248"/>
                  <a:pt x="341545" y="276057"/>
                  <a:pt x="350308" y="249767"/>
                </a:cubicBezTo>
                <a:cubicBezTo>
                  <a:pt x="348191" y="198967"/>
                  <a:pt x="357176" y="146463"/>
                  <a:pt x="343958" y="97367"/>
                </a:cubicBezTo>
                <a:cubicBezTo>
                  <a:pt x="340478" y="84440"/>
                  <a:pt x="318558" y="88900"/>
                  <a:pt x="305858" y="84667"/>
                </a:cubicBezTo>
                <a:lnTo>
                  <a:pt x="248708" y="65617"/>
                </a:lnTo>
                <a:cubicBezTo>
                  <a:pt x="242358" y="63500"/>
                  <a:pt x="236334" y="59744"/>
                  <a:pt x="229658" y="59267"/>
                </a:cubicBezTo>
                <a:lnTo>
                  <a:pt x="140758" y="52917"/>
                </a:lnTo>
                <a:cubicBezTo>
                  <a:pt x="134408" y="48684"/>
                  <a:pt x="127571" y="45103"/>
                  <a:pt x="121708" y="40217"/>
                </a:cubicBezTo>
                <a:cubicBezTo>
                  <a:pt x="114809" y="34468"/>
                  <a:pt x="110508" y="25528"/>
                  <a:pt x="102658" y="21167"/>
                </a:cubicBezTo>
                <a:cubicBezTo>
                  <a:pt x="90956" y="14666"/>
                  <a:pt x="64558" y="8467"/>
                  <a:pt x="64558" y="8467"/>
                </a:cubicBezTo>
                <a:cubicBezTo>
                  <a:pt x="49741" y="10584"/>
                  <a:pt x="33495" y="8124"/>
                  <a:pt x="20108" y="14817"/>
                </a:cubicBezTo>
                <a:cubicBezTo>
                  <a:pt x="14121" y="17810"/>
                  <a:pt x="16751" y="27880"/>
                  <a:pt x="13758" y="33867"/>
                </a:cubicBezTo>
                <a:cubicBezTo>
                  <a:pt x="10345" y="40693"/>
                  <a:pt x="2116" y="0"/>
                  <a:pt x="1058" y="4656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67" name="Freeform 166"/>
          <p:cNvSpPr/>
          <p:nvPr/>
        </p:nvSpPr>
        <p:spPr>
          <a:xfrm rot="11441539">
            <a:off x="7991175" y="2420888"/>
            <a:ext cx="426763" cy="406426"/>
          </a:xfrm>
          <a:custGeom>
            <a:avLst/>
            <a:gdLst>
              <a:gd name="connsiteX0" fmla="*/ 299763 w 426763"/>
              <a:gd name="connsiteY0" fmla="*/ 48683 h 406426"/>
              <a:gd name="connsiteX1" fmla="*/ 280713 w 426763"/>
              <a:gd name="connsiteY1" fmla="*/ 35983 h 406426"/>
              <a:gd name="connsiteX2" fmla="*/ 255313 w 426763"/>
              <a:gd name="connsiteY2" fmla="*/ 29633 h 406426"/>
              <a:gd name="connsiteX3" fmla="*/ 33063 w 426763"/>
              <a:gd name="connsiteY3" fmla="*/ 35983 h 406426"/>
              <a:gd name="connsiteX4" fmla="*/ 26713 w 426763"/>
              <a:gd name="connsiteY4" fmla="*/ 112183 h 406426"/>
              <a:gd name="connsiteX5" fmla="*/ 14013 w 426763"/>
              <a:gd name="connsiteY5" fmla="*/ 169333 h 406426"/>
              <a:gd name="connsiteX6" fmla="*/ 7663 w 426763"/>
              <a:gd name="connsiteY6" fmla="*/ 213783 h 406426"/>
              <a:gd name="connsiteX7" fmla="*/ 1313 w 426763"/>
              <a:gd name="connsiteY7" fmla="*/ 251883 h 406426"/>
              <a:gd name="connsiteX8" fmla="*/ 7663 w 426763"/>
              <a:gd name="connsiteY8" fmla="*/ 391583 h 406426"/>
              <a:gd name="connsiteX9" fmla="*/ 26713 w 426763"/>
              <a:gd name="connsiteY9" fmla="*/ 404283 h 406426"/>
              <a:gd name="connsiteX10" fmla="*/ 96563 w 426763"/>
              <a:gd name="connsiteY10" fmla="*/ 385233 h 406426"/>
              <a:gd name="connsiteX11" fmla="*/ 255313 w 426763"/>
              <a:gd name="connsiteY11" fmla="*/ 372533 h 406426"/>
              <a:gd name="connsiteX12" fmla="*/ 299763 w 426763"/>
              <a:gd name="connsiteY12" fmla="*/ 347133 h 406426"/>
              <a:gd name="connsiteX13" fmla="*/ 325163 w 426763"/>
              <a:gd name="connsiteY13" fmla="*/ 340783 h 406426"/>
              <a:gd name="connsiteX14" fmla="*/ 344213 w 426763"/>
              <a:gd name="connsiteY14" fmla="*/ 334433 h 406426"/>
              <a:gd name="connsiteX15" fmla="*/ 382313 w 426763"/>
              <a:gd name="connsiteY15" fmla="*/ 315383 h 406426"/>
              <a:gd name="connsiteX16" fmla="*/ 375963 w 426763"/>
              <a:gd name="connsiteY16" fmla="*/ 105833 h 406426"/>
              <a:gd name="connsiteX17" fmla="*/ 356913 w 426763"/>
              <a:gd name="connsiteY17" fmla="*/ 93133 h 406426"/>
              <a:gd name="connsiteX18" fmla="*/ 325163 w 426763"/>
              <a:gd name="connsiteY18" fmla="*/ 61383 h 406426"/>
              <a:gd name="connsiteX19" fmla="*/ 299763 w 426763"/>
              <a:gd name="connsiteY19" fmla="*/ 48683 h 406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6763" h="406426">
                <a:moveTo>
                  <a:pt x="299763" y="48683"/>
                </a:moveTo>
                <a:cubicBezTo>
                  <a:pt x="292355" y="44450"/>
                  <a:pt x="287728" y="38989"/>
                  <a:pt x="280713" y="35983"/>
                </a:cubicBezTo>
                <a:cubicBezTo>
                  <a:pt x="272691" y="32545"/>
                  <a:pt x="264040" y="29633"/>
                  <a:pt x="255313" y="29633"/>
                </a:cubicBezTo>
                <a:cubicBezTo>
                  <a:pt x="181199" y="29633"/>
                  <a:pt x="107146" y="33866"/>
                  <a:pt x="33063" y="35983"/>
                </a:cubicBezTo>
                <a:cubicBezTo>
                  <a:pt x="30946" y="61383"/>
                  <a:pt x="29691" y="86870"/>
                  <a:pt x="26713" y="112183"/>
                </a:cubicBezTo>
                <a:cubicBezTo>
                  <a:pt x="22511" y="147896"/>
                  <a:pt x="19859" y="137178"/>
                  <a:pt x="14013" y="169333"/>
                </a:cubicBezTo>
                <a:cubicBezTo>
                  <a:pt x="11336" y="184059"/>
                  <a:pt x="9939" y="198990"/>
                  <a:pt x="7663" y="213783"/>
                </a:cubicBezTo>
                <a:cubicBezTo>
                  <a:pt x="5705" y="226508"/>
                  <a:pt x="3430" y="239183"/>
                  <a:pt x="1313" y="251883"/>
                </a:cubicBezTo>
                <a:cubicBezTo>
                  <a:pt x="3430" y="298450"/>
                  <a:pt x="0" y="345602"/>
                  <a:pt x="7663" y="391583"/>
                </a:cubicBezTo>
                <a:cubicBezTo>
                  <a:pt x="8918" y="399111"/>
                  <a:pt x="19140" y="403336"/>
                  <a:pt x="26713" y="404283"/>
                </a:cubicBezTo>
                <a:cubicBezTo>
                  <a:pt x="43854" y="406426"/>
                  <a:pt x="82626" y="387556"/>
                  <a:pt x="96563" y="385233"/>
                </a:cubicBezTo>
                <a:cubicBezTo>
                  <a:pt x="174387" y="372262"/>
                  <a:pt x="121806" y="379560"/>
                  <a:pt x="255313" y="372533"/>
                </a:cubicBezTo>
                <a:cubicBezTo>
                  <a:pt x="313580" y="353111"/>
                  <a:pt x="222876" y="385576"/>
                  <a:pt x="299763" y="347133"/>
                </a:cubicBezTo>
                <a:cubicBezTo>
                  <a:pt x="307569" y="343230"/>
                  <a:pt x="316772" y="343181"/>
                  <a:pt x="325163" y="340783"/>
                </a:cubicBezTo>
                <a:cubicBezTo>
                  <a:pt x="331599" y="338944"/>
                  <a:pt x="338226" y="337426"/>
                  <a:pt x="344213" y="334433"/>
                </a:cubicBezTo>
                <a:cubicBezTo>
                  <a:pt x="393452" y="309814"/>
                  <a:pt x="334430" y="331344"/>
                  <a:pt x="382313" y="315383"/>
                </a:cubicBezTo>
                <a:cubicBezTo>
                  <a:pt x="380196" y="245533"/>
                  <a:pt x="383898" y="175263"/>
                  <a:pt x="375963" y="105833"/>
                </a:cubicBezTo>
                <a:cubicBezTo>
                  <a:pt x="375096" y="98251"/>
                  <a:pt x="362309" y="98529"/>
                  <a:pt x="356913" y="93133"/>
                </a:cubicBezTo>
                <a:cubicBezTo>
                  <a:pt x="263780" y="0"/>
                  <a:pt x="426763" y="146050"/>
                  <a:pt x="325163" y="61383"/>
                </a:cubicBezTo>
                <a:cubicBezTo>
                  <a:pt x="300507" y="40836"/>
                  <a:pt x="307171" y="52916"/>
                  <a:pt x="299763" y="48683"/>
                </a:cubicBezTo>
                <a:close/>
              </a:path>
            </a:pathLst>
          </a:custGeom>
          <a:solidFill>
            <a:schemeClr val="accent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15" name="Freeform 114"/>
          <p:cNvSpPr/>
          <p:nvPr/>
        </p:nvSpPr>
        <p:spPr>
          <a:xfrm>
            <a:off x="3118321" y="1334563"/>
            <a:ext cx="405390" cy="504701"/>
          </a:xfrm>
          <a:custGeom>
            <a:avLst/>
            <a:gdLst>
              <a:gd name="connsiteX0" fmla="*/ 5169 w 405390"/>
              <a:gd name="connsiteY0" fmla="*/ 207818 h 504701"/>
              <a:gd name="connsiteX1" fmla="*/ 17045 w 405390"/>
              <a:gd name="connsiteY1" fmla="*/ 249382 h 504701"/>
              <a:gd name="connsiteX2" fmla="*/ 28920 w 405390"/>
              <a:gd name="connsiteY2" fmla="*/ 290945 h 504701"/>
              <a:gd name="connsiteX3" fmla="*/ 40795 w 405390"/>
              <a:gd name="connsiteY3" fmla="*/ 302821 h 504701"/>
              <a:gd name="connsiteX4" fmla="*/ 52671 w 405390"/>
              <a:gd name="connsiteY4" fmla="*/ 344384 h 504701"/>
              <a:gd name="connsiteX5" fmla="*/ 64546 w 405390"/>
              <a:gd name="connsiteY5" fmla="*/ 380010 h 504701"/>
              <a:gd name="connsiteX6" fmla="*/ 70484 w 405390"/>
              <a:gd name="connsiteY6" fmla="*/ 397823 h 504701"/>
              <a:gd name="connsiteX7" fmla="*/ 76421 w 405390"/>
              <a:gd name="connsiteY7" fmla="*/ 415636 h 504701"/>
              <a:gd name="connsiteX8" fmla="*/ 88297 w 405390"/>
              <a:gd name="connsiteY8" fmla="*/ 427512 h 504701"/>
              <a:gd name="connsiteX9" fmla="*/ 100172 w 405390"/>
              <a:gd name="connsiteY9" fmla="*/ 445325 h 504701"/>
              <a:gd name="connsiteX10" fmla="*/ 117985 w 405390"/>
              <a:gd name="connsiteY10" fmla="*/ 457200 h 504701"/>
              <a:gd name="connsiteX11" fmla="*/ 123923 w 405390"/>
              <a:gd name="connsiteY11" fmla="*/ 475013 h 504701"/>
              <a:gd name="connsiteX12" fmla="*/ 141736 w 405390"/>
              <a:gd name="connsiteY12" fmla="*/ 480951 h 504701"/>
              <a:gd name="connsiteX13" fmla="*/ 177362 w 405390"/>
              <a:gd name="connsiteY13" fmla="*/ 486888 h 504701"/>
              <a:gd name="connsiteX14" fmla="*/ 212988 w 405390"/>
              <a:gd name="connsiteY14" fmla="*/ 498764 h 504701"/>
              <a:gd name="connsiteX15" fmla="*/ 230801 w 405390"/>
              <a:gd name="connsiteY15" fmla="*/ 504701 h 504701"/>
              <a:gd name="connsiteX16" fmla="*/ 302052 w 405390"/>
              <a:gd name="connsiteY16" fmla="*/ 498764 h 504701"/>
              <a:gd name="connsiteX17" fmla="*/ 313928 w 405390"/>
              <a:gd name="connsiteY17" fmla="*/ 486888 h 504701"/>
              <a:gd name="connsiteX18" fmla="*/ 331741 w 405390"/>
              <a:gd name="connsiteY18" fmla="*/ 475013 h 504701"/>
              <a:gd name="connsiteX19" fmla="*/ 355491 w 405390"/>
              <a:gd name="connsiteY19" fmla="*/ 439387 h 504701"/>
              <a:gd name="connsiteX20" fmla="*/ 379242 w 405390"/>
              <a:gd name="connsiteY20" fmla="*/ 415636 h 504701"/>
              <a:gd name="connsiteX21" fmla="*/ 385180 w 405390"/>
              <a:gd name="connsiteY21" fmla="*/ 225631 h 504701"/>
              <a:gd name="connsiteX22" fmla="*/ 373304 w 405390"/>
              <a:gd name="connsiteY22" fmla="*/ 207818 h 504701"/>
              <a:gd name="connsiteX23" fmla="*/ 343616 w 405390"/>
              <a:gd name="connsiteY23" fmla="*/ 166254 h 504701"/>
              <a:gd name="connsiteX24" fmla="*/ 331741 w 405390"/>
              <a:gd name="connsiteY24" fmla="*/ 148441 h 504701"/>
              <a:gd name="connsiteX25" fmla="*/ 319865 w 405390"/>
              <a:gd name="connsiteY25" fmla="*/ 136566 h 504701"/>
              <a:gd name="connsiteX26" fmla="*/ 278302 w 405390"/>
              <a:gd name="connsiteY26" fmla="*/ 89065 h 504701"/>
              <a:gd name="connsiteX27" fmla="*/ 266427 w 405390"/>
              <a:gd name="connsiteY27" fmla="*/ 71252 h 504701"/>
              <a:gd name="connsiteX28" fmla="*/ 242676 w 405390"/>
              <a:gd name="connsiteY28" fmla="*/ 47501 h 504701"/>
              <a:gd name="connsiteX29" fmla="*/ 230801 w 405390"/>
              <a:gd name="connsiteY29" fmla="*/ 29688 h 504701"/>
              <a:gd name="connsiteX30" fmla="*/ 201112 w 405390"/>
              <a:gd name="connsiteY30" fmla="*/ 5938 h 504701"/>
              <a:gd name="connsiteX31" fmla="*/ 183299 w 405390"/>
              <a:gd name="connsiteY31" fmla="*/ 0 h 504701"/>
              <a:gd name="connsiteX32" fmla="*/ 88297 w 405390"/>
              <a:gd name="connsiteY32" fmla="*/ 5938 h 504701"/>
              <a:gd name="connsiteX33" fmla="*/ 76421 w 405390"/>
              <a:gd name="connsiteY33" fmla="*/ 17813 h 504701"/>
              <a:gd name="connsiteX34" fmla="*/ 58608 w 405390"/>
              <a:gd name="connsiteY34" fmla="*/ 53439 h 504701"/>
              <a:gd name="connsiteX35" fmla="*/ 46733 w 405390"/>
              <a:gd name="connsiteY35" fmla="*/ 71252 h 504701"/>
              <a:gd name="connsiteX36" fmla="*/ 40795 w 405390"/>
              <a:gd name="connsiteY36" fmla="*/ 89065 h 504701"/>
              <a:gd name="connsiteX37" fmla="*/ 28920 w 405390"/>
              <a:gd name="connsiteY37" fmla="*/ 106878 h 504701"/>
              <a:gd name="connsiteX38" fmla="*/ 17045 w 405390"/>
              <a:gd name="connsiteY38" fmla="*/ 148441 h 504701"/>
              <a:gd name="connsiteX39" fmla="*/ 5169 w 405390"/>
              <a:gd name="connsiteY39" fmla="*/ 207818 h 50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05390" h="504701">
                <a:moveTo>
                  <a:pt x="5169" y="207818"/>
                </a:moveTo>
                <a:cubicBezTo>
                  <a:pt x="5169" y="224641"/>
                  <a:pt x="0" y="189725"/>
                  <a:pt x="17045" y="249382"/>
                </a:cubicBezTo>
                <a:cubicBezTo>
                  <a:pt x="18458" y="254328"/>
                  <a:pt x="25035" y="284471"/>
                  <a:pt x="28920" y="290945"/>
                </a:cubicBezTo>
                <a:cubicBezTo>
                  <a:pt x="31800" y="295745"/>
                  <a:pt x="36837" y="298862"/>
                  <a:pt x="40795" y="302821"/>
                </a:cubicBezTo>
                <a:cubicBezTo>
                  <a:pt x="60742" y="362657"/>
                  <a:pt x="30315" y="269865"/>
                  <a:pt x="52671" y="344384"/>
                </a:cubicBezTo>
                <a:cubicBezTo>
                  <a:pt x="56268" y="356374"/>
                  <a:pt x="60588" y="368135"/>
                  <a:pt x="64546" y="380010"/>
                </a:cubicBezTo>
                <a:lnTo>
                  <a:pt x="70484" y="397823"/>
                </a:lnTo>
                <a:cubicBezTo>
                  <a:pt x="72463" y="403761"/>
                  <a:pt x="71995" y="411210"/>
                  <a:pt x="76421" y="415636"/>
                </a:cubicBezTo>
                <a:cubicBezTo>
                  <a:pt x="80380" y="419595"/>
                  <a:pt x="84800" y="423140"/>
                  <a:pt x="88297" y="427512"/>
                </a:cubicBezTo>
                <a:cubicBezTo>
                  <a:pt x="92755" y="433084"/>
                  <a:pt x="95126" y="440279"/>
                  <a:pt x="100172" y="445325"/>
                </a:cubicBezTo>
                <a:cubicBezTo>
                  <a:pt x="105218" y="450371"/>
                  <a:pt x="112047" y="453242"/>
                  <a:pt x="117985" y="457200"/>
                </a:cubicBezTo>
                <a:cubicBezTo>
                  <a:pt x="119964" y="463138"/>
                  <a:pt x="119497" y="470587"/>
                  <a:pt x="123923" y="475013"/>
                </a:cubicBezTo>
                <a:cubicBezTo>
                  <a:pt x="128349" y="479439"/>
                  <a:pt x="135626" y="479593"/>
                  <a:pt x="141736" y="480951"/>
                </a:cubicBezTo>
                <a:cubicBezTo>
                  <a:pt x="153488" y="483563"/>
                  <a:pt x="165487" y="484909"/>
                  <a:pt x="177362" y="486888"/>
                </a:cubicBezTo>
                <a:lnTo>
                  <a:pt x="212988" y="498764"/>
                </a:lnTo>
                <a:lnTo>
                  <a:pt x="230801" y="504701"/>
                </a:lnTo>
                <a:cubicBezTo>
                  <a:pt x="254551" y="502722"/>
                  <a:pt x="278748" y="503758"/>
                  <a:pt x="302052" y="498764"/>
                </a:cubicBezTo>
                <a:cubicBezTo>
                  <a:pt x="307526" y="497591"/>
                  <a:pt x="309556" y="490385"/>
                  <a:pt x="313928" y="486888"/>
                </a:cubicBezTo>
                <a:cubicBezTo>
                  <a:pt x="319500" y="482430"/>
                  <a:pt x="325803" y="478971"/>
                  <a:pt x="331741" y="475013"/>
                </a:cubicBezTo>
                <a:cubicBezTo>
                  <a:pt x="339658" y="463138"/>
                  <a:pt x="345399" y="449479"/>
                  <a:pt x="355491" y="439387"/>
                </a:cubicBezTo>
                <a:lnTo>
                  <a:pt x="379242" y="415636"/>
                </a:lnTo>
                <a:cubicBezTo>
                  <a:pt x="405390" y="337191"/>
                  <a:pt x="399875" y="367686"/>
                  <a:pt x="385180" y="225631"/>
                </a:cubicBezTo>
                <a:cubicBezTo>
                  <a:pt x="384446" y="218533"/>
                  <a:pt x="377263" y="213756"/>
                  <a:pt x="373304" y="207818"/>
                </a:cubicBezTo>
                <a:cubicBezTo>
                  <a:pt x="358577" y="163632"/>
                  <a:pt x="381184" y="222607"/>
                  <a:pt x="343616" y="166254"/>
                </a:cubicBezTo>
                <a:cubicBezTo>
                  <a:pt x="339658" y="160316"/>
                  <a:pt x="336199" y="154013"/>
                  <a:pt x="331741" y="148441"/>
                </a:cubicBezTo>
                <a:cubicBezTo>
                  <a:pt x="328244" y="144070"/>
                  <a:pt x="323224" y="141045"/>
                  <a:pt x="319865" y="136566"/>
                </a:cubicBezTo>
                <a:cubicBezTo>
                  <a:pt x="285228" y="90383"/>
                  <a:pt x="311455" y="111166"/>
                  <a:pt x="278302" y="89065"/>
                </a:cubicBezTo>
                <a:cubicBezTo>
                  <a:pt x="274344" y="83127"/>
                  <a:pt x="271071" y="76670"/>
                  <a:pt x="266427" y="71252"/>
                </a:cubicBezTo>
                <a:cubicBezTo>
                  <a:pt x="259141" y="62751"/>
                  <a:pt x="248886" y="56817"/>
                  <a:pt x="242676" y="47501"/>
                </a:cubicBezTo>
                <a:cubicBezTo>
                  <a:pt x="238718" y="41563"/>
                  <a:pt x="235259" y="35260"/>
                  <a:pt x="230801" y="29688"/>
                </a:cubicBezTo>
                <a:cubicBezTo>
                  <a:pt x="223438" y="20485"/>
                  <a:pt x="211398" y="11081"/>
                  <a:pt x="201112" y="5938"/>
                </a:cubicBezTo>
                <a:cubicBezTo>
                  <a:pt x="195514" y="3139"/>
                  <a:pt x="189237" y="1979"/>
                  <a:pt x="183299" y="0"/>
                </a:cubicBezTo>
                <a:cubicBezTo>
                  <a:pt x="151632" y="1979"/>
                  <a:pt x="119594" y="722"/>
                  <a:pt x="88297" y="5938"/>
                </a:cubicBezTo>
                <a:cubicBezTo>
                  <a:pt x="82775" y="6858"/>
                  <a:pt x="79918" y="13442"/>
                  <a:pt x="76421" y="17813"/>
                </a:cubicBezTo>
                <a:cubicBezTo>
                  <a:pt x="53736" y="46169"/>
                  <a:pt x="73239" y="24177"/>
                  <a:pt x="58608" y="53439"/>
                </a:cubicBezTo>
                <a:cubicBezTo>
                  <a:pt x="55417" y="59822"/>
                  <a:pt x="49924" y="64869"/>
                  <a:pt x="46733" y="71252"/>
                </a:cubicBezTo>
                <a:cubicBezTo>
                  <a:pt x="43934" y="76850"/>
                  <a:pt x="43594" y="83467"/>
                  <a:pt x="40795" y="89065"/>
                </a:cubicBezTo>
                <a:cubicBezTo>
                  <a:pt x="37604" y="95448"/>
                  <a:pt x="32111" y="100495"/>
                  <a:pt x="28920" y="106878"/>
                </a:cubicBezTo>
                <a:cubicBezTo>
                  <a:pt x="23929" y="116860"/>
                  <a:pt x="19901" y="138922"/>
                  <a:pt x="17045" y="148441"/>
                </a:cubicBezTo>
                <a:cubicBezTo>
                  <a:pt x="788" y="202632"/>
                  <a:pt x="5169" y="190995"/>
                  <a:pt x="5169" y="20781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13" name="Freeform 112"/>
          <p:cNvSpPr/>
          <p:nvPr/>
        </p:nvSpPr>
        <p:spPr>
          <a:xfrm rot="16547850">
            <a:off x="3756725" y="1582793"/>
            <a:ext cx="510377" cy="658716"/>
          </a:xfrm>
          <a:custGeom>
            <a:avLst/>
            <a:gdLst>
              <a:gd name="connsiteX0" fmla="*/ 3107 w 510377"/>
              <a:gd name="connsiteY0" fmla="*/ 213391 h 658716"/>
              <a:gd name="connsiteX1" fmla="*/ 26857 w 510377"/>
              <a:gd name="connsiteY1" fmla="*/ 183703 h 658716"/>
              <a:gd name="connsiteX2" fmla="*/ 56546 w 510377"/>
              <a:gd name="connsiteY2" fmla="*/ 142139 h 658716"/>
              <a:gd name="connsiteX3" fmla="*/ 80296 w 510377"/>
              <a:gd name="connsiteY3" fmla="*/ 130264 h 658716"/>
              <a:gd name="connsiteX4" fmla="*/ 109985 w 510377"/>
              <a:gd name="connsiteY4" fmla="*/ 100575 h 658716"/>
              <a:gd name="connsiteX5" fmla="*/ 145611 w 510377"/>
              <a:gd name="connsiteY5" fmla="*/ 70887 h 658716"/>
              <a:gd name="connsiteX6" fmla="*/ 181237 w 510377"/>
              <a:gd name="connsiteY6" fmla="*/ 41199 h 658716"/>
              <a:gd name="connsiteX7" fmla="*/ 204987 w 510377"/>
              <a:gd name="connsiteY7" fmla="*/ 23386 h 658716"/>
              <a:gd name="connsiteX8" fmla="*/ 252489 w 510377"/>
              <a:gd name="connsiteY8" fmla="*/ 11510 h 658716"/>
              <a:gd name="connsiteX9" fmla="*/ 276239 w 510377"/>
              <a:gd name="connsiteY9" fmla="*/ 5573 h 658716"/>
              <a:gd name="connsiteX10" fmla="*/ 323740 w 510377"/>
              <a:gd name="connsiteY10" fmla="*/ 11510 h 658716"/>
              <a:gd name="connsiteX11" fmla="*/ 436556 w 510377"/>
              <a:gd name="connsiteY11" fmla="*/ 29323 h 658716"/>
              <a:gd name="connsiteX12" fmla="*/ 448431 w 510377"/>
              <a:gd name="connsiteY12" fmla="*/ 41199 h 658716"/>
              <a:gd name="connsiteX13" fmla="*/ 472182 w 510377"/>
              <a:gd name="connsiteY13" fmla="*/ 94638 h 658716"/>
              <a:gd name="connsiteX14" fmla="*/ 478120 w 510377"/>
              <a:gd name="connsiteY14" fmla="*/ 314331 h 658716"/>
              <a:gd name="connsiteX15" fmla="*/ 501870 w 510377"/>
              <a:gd name="connsiteY15" fmla="*/ 349957 h 658716"/>
              <a:gd name="connsiteX16" fmla="*/ 507808 w 510377"/>
              <a:gd name="connsiteY16" fmla="*/ 367770 h 658716"/>
              <a:gd name="connsiteX17" fmla="*/ 495933 w 510377"/>
              <a:gd name="connsiteY17" fmla="*/ 545900 h 658716"/>
              <a:gd name="connsiteX18" fmla="*/ 484057 w 510377"/>
              <a:gd name="connsiteY18" fmla="*/ 575588 h 658716"/>
              <a:gd name="connsiteX19" fmla="*/ 466244 w 510377"/>
              <a:gd name="connsiteY19" fmla="*/ 652778 h 658716"/>
              <a:gd name="connsiteX20" fmla="*/ 448431 w 510377"/>
              <a:gd name="connsiteY20" fmla="*/ 658716 h 658716"/>
              <a:gd name="connsiteX21" fmla="*/ 406868 w 510377"/>
              <a:gd name="connsiteY21" fmla="*/ 646840 h 658716"/>
              <a:gd name="connsiteX22" fmla="*/ 389055 w 510377"/>
              <a:gd name="connsiteY22" fmla="*/ 634965 h 658716"/>
              <a:gd name="connsiteX23" fmla="*/ 365304 w 510377"/>
              <a:gd name="connsiteY23" fmla="*/ 611214 h 658716"/>
              <a:gd name="connsiteX24" fmla="*/ 329678 w 510377"/>
              <a:gd name="connsiteY24" fmla="*/ 599339 h 658716"/>
              <a:gd name="connsiteX25" fmla="*/ 294052 w 510377"/>
              <a:gd name="connsiteY25" fmla="*/ 581526 h 658716"/>
              <a:gd name="connsiteX26" fmla="*/ 270301 w 510377"/>
              <a:gd name="connsiteY26" fmla="*/ 545900 h 658716"/>
              <a:gd name="connsiteX27" fmla="*/ 258426 w 510377"/>
              <a:gd name="connsiteY27" fmla="*/ 528087 h 658716"/>
              <a:gd name="connsiteX28" fmla="*/ 252489 w 510377"/>
              <a:gd name="connsiteY28" fmla="*/ 510274 h 658716"/>
              <a:gd name="connsiteX29" fmla="*/ 228738 w 510377"/>
              <a:gd name="connsiteY29" fmla="*/ 486523 h 658716"/>
              <a:gd name="connsiteX30" fmla="*/ 204987 w 510377"/>
              <a:gd name="connsiteY30" fmla="*/ 456835 h 658716"/>
              <a:gd name="connsiteX31" fmla="*/ 193112 w 510377"/>
              <a:gd name="connsiteY31" fmla="*/ 439022 h 658716"/>
              <a:gd name="connsiteX32" fmla="*/ 175299 w 510377"/>
              <a:gd name="connsiteY32" fmla="*/ 427147 h 658716"/>
              <a:gd name="connsiteX33" fmla="*/ 163424 w 510377"/>
              <a:gd name="connsiteY33" fmla="*/ 415271 h 658716"/>
              <a:gd name="connsiteX34" fmla="*/ 127798 w 510377"/>
              <a:gd name="connsiteY34" fmla="*/ 403396 h 658716"/>
              <a:gd name="connsiteX35" fmla="*/ 98109 w 510377"/>
              <a:gd name="connsiteY35" fmla="*/ 379645 h 658716"/>
              <a:gd name="connsiteX36" fmla="*/ 86234 w 510377"/>
              <a:gd name="connsiteY36" fmla="*/ 344019 h 658716"/>
              <a:gd name="connsiteX37" fmla="*/ 80296 w 510377"/>
              <a:gd name="connsiteY37" fmla="*/ 308393 h 658716"/>
              <a:gd name="connsiteX38" fmla="*/ 44670 w 510377"/>
              <a:gd name="connsiteY38" fmla="*/ 260892 h 658716"/>
              <a:gd name="connsiteX39" fmla="*/ 26857 w 510377"/>
              <a:gd name="connsiteY39" fmla="*/ 225266 h 658716"/>
              <a:gd name="connsiteX40" fmla="*/ 3107 w 510377"/>
              <a:gd name="connsiteY40" fmla="*/ 213391 h 65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0377" h="658716">
                <a:moveTo>
                  <a:pt x="3107" y="213391"/>
                </a:moveTo>
                <a:cubicBezTo>
                  <a:pt x="3107" y="206464"/>
                  <a:pt x="0" y="210559"/>
                  <a:pt x="26857" y="183703"/>
                </a:cubicBezTo>
                <a:cubicBezTo>
                  <a:pt x="51889" y="158672"/>
                  <a:pt x="23821" y="170190"/>
                  <a:pt x="56546" y="142139"/>
                </a:cubicBezTo>
                <a:cubicBezTo>
                  <a:pt x="63266" y="136379"/>
                  <a:pt x="72379" y="134222"/>
                  <a:pt x="80296" y="130264"/>
                </a:cubicBezTo>
                <a:cubicBezTo>
                  <a:pt x="111968" y="82759"/>
                  <a:pt x="70397" y="140164"/>
                  <a:pt x="109985" y="100575"/>
                </a:cubicBezTo>
                <a:cubicBezTo>
                  <a:pt x="143553" y="67006"/>
                  <a:pt x="94660" y="96361"/>
                  <a:pt x="145611" y="70887"/>
                </a:cubicBezTo>
                <a:cubicBezTo>
                  <a:pt x="165867" y="40503"/>
                  <a:pt x="146798" y="62723"/>
                  <a:pt x="181237" y="41199"/>
                </a:cubicBezTo>
                <a:cubicBezTo>
                  <a:pt x="189629" y="35954"/>
                  <a:pt x="195852" y="27192"/>
                  <a:pt x="204987" y="23386"/>
                </a:cubicBezTo>
                <a:cubicBezTo>
                  <a:pt x="220053" y="17108"/>
                  <a:pt x="236655" y="15469"/>
                  <a:pt x="252489" y="11510"/>
                </a:cubicBezTo>
                <a:lnTo>
                  <a:pt x="276239" y="5573"/>
                </a:lnTo>
                <a:cubicBezTo>
                  <a:pt x="292073" y="7552"/>
                  <a:pt x="307838" y="10185"/>
                  <a:pt x="323740" y="11510"/>
                </a:cubicBezTo>
                <a:cubicBezTo>
                  <a:pt x="392249" y="17219"/>
                  <a:pt x="399903" y="0"/>
                  <a:pt x="436556" y="29323"/>
                </a:cubicBezTo>
                <a:cubicBezTo>
                  <a:pt x="440927" y="32820"/>
                  <a:pt x="444473" y="37240"/>
                  <a:pt x="448431" y="41199"/>
                </a:cubicBezTo>
                <a:cubicBezTo>
                  <a:pt x="462564" y="83595"/>
                  <a:pt x="453364" y="66409"/>
                  <a:pt x="472182" y="94638"/>
                </a:cubicBezTo>
                <a:cubicBezTo>
                  <a:pt x="474161" y="167869"/>
                  <a:pt x="469659" y="241564"/>
                  <a:pt x="478120" y="314331"/>
                </a:cubicBezTo>
                <a:cubicBezTo>
                  <a:pt x="479768" y="328508"/>
                  <a:pt x="497356" y="336417"/>
                  <a:pt x="501870" y="349957"/>
                </a:cubicBezTo>
                <a:lnTo>
                  <a:pt x="507808" y="367770"/>
                </a:lnTo>
                <a:cubicBezTo>
                  <a:pt x="507375" y="378589"/>
                  <a:pt x="510377" y="497755"/>
                  <a:pt x="495933" y="545900"/>
                </a:cubicBezTo>
                <a:cubicBezTo>
                  <a:pt x="492870" y="556109"/>
                  <a:pt x="488016" y="565692"/>
                  <a:pt x="484057" y="575588"/>
                </a:cubicBezTo>
                <a:cubicBezTo>
                  <a:pt x="483639" y="578515"/>
                  <a:pt x="476026" y="649517"/>
                  <a:pt x="466244" y="652778"/>
                </a:cubicBezTo>
                <a:lnTo>
                  <a:pt x="448431" y="658716"/>
                </a:lnTo>
                <a:cubicBezTo>
                  <a:pt x="440820" y="656813"/>
                  <a:pt x="415387" y="651099"/>
                  <a:pt x="406868" y="646840"/>
                </a:cubicBezTo>
                <a:cubicBezTo>
                  <a:pt x="400485" y="643649"/>
                  <a:pt x="394473" y="639609"/>
                  <a:pt x="389055" y="634965"/>
                </a:cubicBezTo>
                <a:cubicBezTo>
                  <a:pt x="380554" y="627679"/>
                  <a:pt x="375926" y="614755"/>
                  <a:pt x="365304" y="611214"/>
                </a:cubicBezTo>
                <a:cubicBezTo>
                  <a:pt x="353429" y="607256"/>
                  <a:pt x="340093" y="606282"/>
                  <a:pt x="329678" y="599339"/>
                </a:cubicBezTo>
                <a:cubicBezTo>
                  <a:pt x="306657" y="583992"/>
                  <a:pt x="318635" y="589721"/>
                  <a:pt x="294052" y="581526"/>
                </a:cubicBezTo>
                <a:lnTo>
                  <a:pt x="270301" y="545900"/>
                </a:lnTo>
                <a:lnTo>
                  <a:pt x="258426" y="528087"/>
                </a:lnTo>
                <a:cubicBezTo>
                  <a:pt x="256447" y="522149"/>
                  <a:pt x="256127" y="515367"/>
                  <a:pt x="252489" y="510274"/>
                </a:cubicBezTo>
                <a:cubicBezTo>
                  <a:pt x="245981" y="501163"/>
                  <a:pt x="228738" y="486523"/>
                  <a:pt x="228738" y="486523"/>
                </a:cubicBezTo>
                <a:cubicBezTo>
                  <a:pt x="217178" y="451844"/>
                  <a:pt x="231845" y="483693"/>
                  <a:pt x="204987" y="456835"/>
                </a:cubicBezTo>
                <a:cubicBezTo>
                  <a:pt x="199941" y="451789"/>
                  <a:pt x="198158" y="444068"/>
                  <a:pt x="193112" y="439022"/>
                </a:cubicBezTo>
                <a:cubicBezTo>
                  <a:pt x="188066" y="433976"/>
                  <a:pt x="180871" y="431605"/>
                  <a:pt x="175299" y="427147"/>
                </a:cubicBezTo>
                <a:cubicBezTo>
                  <a:pt x="170928" y="423650"/>
                  <a:pt x="168431" y="417775"/>
                  <a:pt x="163424" y="415271"/>
                </a:cubicBezTo>
                <a:cubicBezTo>
                  <a:pt x="152228" y="409673"/>
                  <a:pt x="138213" y="410339"/>
                  <a:pt x="127798" y="403396"/>
                </a:cubicBezTo>
                <a:cubicBezTo>
                  <a:pt x="105327" y="388416"/>
                  <a:pt x="115031" y="396567"/>
                  <a:pt x="98109" y="379645"/>
                </a:cubicBezTo>
                <a:cubicBezTo>
                  <a:pt x="94151" y="367770"/>
                  <a:pt x="88292" y="356366"/>
                  <a:pt x="86234" y="344019"/>
                </a:cubicBezTo>
                <a:cubicBezTo>
                  <a:pt x="84255" y="332144"/>
                  <a:pt x="84926" y="319506"/>
                  <a:pt x="80296" y="308393"/>
                </a:cubicBezTo>
                <a:cubicBezTo>
                  <a:pt x="62279" y="265152"/>
                  <a:pt x="63172" y="284019"/>
                  <a:pt x="44670" y="260892"/>
                </a:cubicBezTo>
                <a:cubicBezTo>
                  <a:pt x="8639" y="215855"/>
                  <a:pt x="53193" y="269159"/>
                  <a:pt x="26857" y="225266"/>
                </a:cubicBezTo>
                <a:cubicBezTo>
                  <a:pt x="23977" y="220466"/>
                  <a:pt x="3107" y="220318"/>
                  <a:pt x="3107" y="21339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10" name="Freeform 109"/>
          <p:cNvSpPr/>
          <p:nvPr/>
        </p:nvSpPr>
        <p:spPr>
          <a:xfrm>
            <a:off x="4728522" y="1313379"/>
            <a:ext cx="571625" cy="453877"/>
          </a:xfrm>
          <a:custGeom>
            <a:avLst/>
            <a:gdLst>
              <a:gd name="connsiteX0" fmla="*/ 136566 w 571625"/>
              <a:gd name="connsiteY0" fmla="*/ 120392 h 453877"/>
              <a:gd name="connsiteX1" fmla="*/ 77190 w 571625"/>
              <a:gd name="connsiteY1" fmla="*/ 126330 h 453877"/>
              <a:gd name="connsiteX2" fmla="*/ 59377 w 571625"/>
              <a:gd name="connsiteY2" fmla="*/ 132268 h 453877"/>
              <a:gd name="connsiteX3" fmla="*/ 35626 w 571625"/>
              <a:gd name="connsiteY3" fmla="*/ 167894 h 453877"/>
              <a:gd name="connsiteX4" fmla="*/ 29688 w 571625"/>
              <a:gd name="connsiteY4" fmla="*/ 251021 h 453877"/>
              <a:gd name="connsiteX5" fmla="*/ 17813 w 571625"/>
              <a:gd name="connsiteY5" fmla="*/ 292585 h 453877"/>
              <a:gd name="connsiteX6" fmla="*/ 11875 w 571625"/>
              <a:gd name="connsiteY6" fmla="*/ 328211 h 453877"/>
              <a:gd name="connsiteX7" fmla="*/ 0 w 571625"/>
              <a:gd name="connsiteY7" fmla="*/ 363837 h 453877"/>
              <a:gd name="connsiteX8" fmla="*/ 5938 w 571625"/>
              <a:gd name="connsiteY8" fmla="*/ 405400 h 453877"/>
              <a:gd name="connsiteX9" fmla="*/ 53439 w 571625"/>
              <a:gd name="connsiteY9" fmla="*/ 429151 h 453877"/>
              <a:gd name="connsiteX10" fmla="*/ 225631 w 571625"/>
              <a:gd name="connsiteY10" fmla="*/ 435089 h 453877"/>
              <a:gd name="connsiteX11" fmla="*/ 326571 w 571625"/>
              <a:gd name="connsiteY11" fmla="*/ 441026 h 453877"/>
              <a:gd name="connsiteX12" fmla="*/ 344384 w 571625"/>
              <a:gd name="connsiteY12" fmla="*/ 435089 h 453877"/>
              <a:gd name="connsiteX13" fmla="*/ 368135 w 571625"/>
              <a:gd name="connsiteY13" fmla="*/ 405400 h 453877"/>
              <a:gd name="connsiteX14" fmla="*/ 385948 w 571625"/>
              <a:gd name="connsiteY14" fmla="*/ 393525 h 453877"/>
              <a:gd name="connsiteX15" fmla="*/ 391886 w 571625"/>
              <a:gd name="connsiteY15" fmla="*/ 375712 h 453877"/>
              <a:gd name="connsiteX16" fmla="*/ 421574 w 571625"/>
              <a:gd name="connsiteY16" fmla="*/ 340086 h 453877"/>
              <a:gd name="connsiteX17" fmla="*/ 427512 w 571625"/>
              <a:gd name="connsiteY17" fmla="*/ 322273 h 453877"/>
              <a:gd name="connsiteX18" fmla="*/ 469075 w 571625"/>
              <a:gd name="connsiteY18" fmla="*/ 268834 h 453877"/>
              <a:gd name="connsiteX19" fmla="*/ 486888 w 571625"/>
              <a:gd name="connsiteY19" fmla="*/ 233208 h 453877"/>
              <a:gd name="connsiteX20" fmla="*/ 504701 w 571625"/>
              <a:gd name="connsiteY20" fmla="*/ 221333 h 453877"/>
              <a:gd name="connsiteX21" fmla="*/ 516577 w 571625"/>
              <a:gd name="connsiteY21" fmla="*/ 209457 h 453877"/>
              <a:gd name="connsiteX22" fmla="*/ 528452 w 571625"/>
              <a:gd name="connsiteY22" fmla="*/ 191644 h 453877"/>
              <a:gd name="connsiteX23" fmla="*/ 546265 w 571625"/>
              <a:gd name="connsiteY23" fmla="*/ 185707 h 453877"/>
              <a:gd name="connsiteX24" fmla="*/ 570015 w 571625"/>
              <a:gd name="connsiteY24" fmla="*/ 156018 h 453877"/>
              <a:gd name="connsiteX25" fmla="*/ 564078 w 571625"/>
              <a:gd name="connsiteY25" fmla="*/ 78829 h 453877"/>
              <a:gd name="connsiteX26" fmla="*/ 528452 w 571625"/>
              <a:gd name="connsiteY26" fmla="*/ 37265 h 453877"/>
              <a:gd name="connsiteX27" fmla="*/ 492826 w 571625"/>
              <a:gd name="connsiteY27" fmla="*/ 25390 h 453877"/>
              <a:gd name="connsiteX28" fmla="*/ 475013 w 571625"/>
              <a:gd name="connsiteY28" fmla="*/ 19452 h 453877"/>
              <a:gd name="connsiteX29" fmla="*/ 409699 w 571625"/>
              <a:gd name="connsiteY29" fmla="*/ 1639 h 453877"/>
              <a:gd name="connsiteX30" fmla="*/ 285008 w 571625"/>
              <a:gd name="connsiteY30" fmla="*/ 7577 h 453877"/>
              <a:gd name="connsiteX31" fmla="*/ 237506 w 571625"/>
              <a:gd name="connsiteY31" fmla="*/ 43203 h 453877"/>
              <a:gd name="connsiteX32" fmla="*/ 219693 w 571625"/>
              <a:gd name="connsiteY32" fmla="*/ 55078 h 453877"/>
              <a:gd name="connsiteX33" fmla="*/ 207818 w 571625"/>
              <a:gd name="connsiteY33" fmla="*/ 66954 h 453877"/>
              <a:gd name="connsiteX34" fmla="*/ 190005 w 571625"/>
              <a:gd name="connsiteY34" fmla="*/ 72891 h 453877"/>
              <a:gd name="connsiteX35" fmla="*/ 178130 w 571625"/>
              <a:gd name="connsiteY35" fmla="*/ 84767 h 453877"/>
              <a:gd name="connsiteX36" fmla="*/ 142504 w 571625"/>
              <a:gd name="connsiteY36" fmla="*/ 96642 h 453877"/>
              <a:gd name="connsiteX37" fmla="*/ 136566 w 571625"/>
              <a:gd name="connsiteY37" fmla="*/ 120392 h 45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1625" h="453877">
                <a:moveTo>
                  <a:pt x="136566" y="120392"/>
                </a:moveTo>
                <a:cubicBezTo>
                  <a:pt x="116774" y="122371"/>
                  <a:pt x="96849" y="123305"/>
                  <a:pt x="77190" y="126330"/>
                </a:cubicBezTo>
                <a:cubicBezTo>
                  <a:pt x="71004" y="127282"/>
                  <a:pt x="63803" y="127842"/>
                  <a:pt x="59377" y="132268"/>
                </a:cubicBezTo>
                <a:cubicBezTo>
                  <a:pt x="49285" y="142360"/>
                  <a:pt x="35626" y="167894"/>
                  <a:pt x="35626" y="167894"/>
                </a:cubicBezTo>
                <a:cubicBezTo>
                  <a:pt x="33647" y="195603"/>
                  <a:pt x="32756" y="223411"/>
                  <a:pt x="29688" y="251021"/>
                </a:cubicBezTo>
                <a:cubicBezTo>
                  <a:pt x="26813" y="276895"/>
                  <a:pt x="22819" y="270059"/>
                  <a:pt x="17813" y="292585"/>
                </a:cubicBezTo>
                <a:cubicBezTo>
                  <a:pt x="15201" y="304337"/>
                  <a:pt x="14795" y="316531"/>
                  <a:pt x="11875" y="328211"/>
                </a:cubicBezTo>
                <a:cubicBezTo>
                  <a:pt x="8839" y="340355"/>
                  <a:pt x="0" y="363837"/>
                  <a:pt x="0" y="363837"/>
                </a:cubicBezTo>
                <a:cubicBezTo>
                  <a:pt x="1979" y="377691"/>
                  <a:pt x="1512" y="392123"/>
                  <a:pt x="5938" y="405400"/>
                </a:cubicBezTo>
                <a:cubicBezTo>
                  <a:pt x="10842" y="420111"/>
                  <a:pt x="47881" y="428959"/>
                  <a:pt x="53439" y="429151"/>
                </a:cubicBezTo>
                <a:lnTo>
                  <a:pt x="225631" y="435089"/>
                </a:lnTo>
                <a:cubicBezTo>
                  <a:pt x="281996" y="453877"/>
                  <a:pt x="248791" y="448097"/>
                  <a:pt x="326571" y="441026"/>
                </a:cubicBezTo>
                <a:cubicBezTo>
                  <a:pt x="332509" y="439047"/>
                  <a:pt x="339017" y="438309"/>
                  <a:pt x="344384" y="435089"/>
                </a:cubicBezTo>
                <a:cubicBezTo>
                  <a:pt x="359075" y="426275"/>
                  <a:pt x="355998" y="417537"/>
                  <a:pt x="368135" y="405400"/>
                </a:cubicBezTo>
                <a:cubicBezTo>
                  <a:pt x="373181" y="400354"/>
                  <a:pt x="380010" y="397483"/>
                  <a:pt x="385948" y="393525"/>
                </a:cubicBezTo>
                <a:cubicBezTo>
                  <a:pt x="387927" y="387587"/>
                  <a:pt x="388414" y="380920"/>
                  <a:pt x="391886" y="375712"/>
                </a:cubicBezTo>
                <a:cubicBezTo>
                  <a:pt x="418150" y="336316"/>
                  <a:pt x="402147" y="378939"/>
                  <a:pt x="421574" y="340086"/>
                </a:cubicBezTo>
                <a:cubicBezTo>
                  <a:pt x="424373" y="334488"/>
                  <a:pt x="424040" y="327481"/>
                  <a:pt x="427512" y="322273"/>
                </a:cubicBezTo>
                <a:cubicBezTo>
                  <a:pt x="448006" y="291532"/>
                  <a:pt x="453263" y="316267"/>
                  <a:pt x="469075" y="268834"/>
                </a:cubicBezTo>
                <a:cubicBezTo>
                  <a:pt x="473904" y="254347"/>
                  <a:pt x="475379" y="244717"/>
                  <a:pt x="486888" y="233208"/>
                </a:cubicBezTo>
                <a:cubicBezTo>
                  <a:pt x="491934" y="228162"/>
                  <a:pt x="499129" y="225791"/>
                  <a:pt x="504701" y="221333"/>
                </a:cubicBezTo>
                <a:cubicBezTo>
                  <a:pt x="509073" y="217836"/>
                  <a:pt x="513080" y="213829"/>
                  <a:pt x="516577" y="209457"/>
                </a:cubicBezTo>
                <a:cubicBezTo>
                  <a:pt x="521035" y="203885"/>
                  <a:pt x="522880" y="196102"/>
                  <a:pt x="528452" y="191644"/>
                </a:cubicBezTo>
                <a:cubicBezTo>
                  <a:pt x="533339" y="187734"/>
                  <a:pt x="540327" y="187686"/>
                  <a:pt x="546265" y="185707"/>
                </a:cubicBezTo>
                <a:cubicBezTo>
                  <a:pt x="551826" y="180146"/>
                  <a:pt x="569516" y="164007"/>
                  <a:pt x="570015" y="156018"/>
                </a:cubicBezTo>
                <a:cubicBezTo>
                  <a:pt x="571625" y="130263"/>
                  <a:pt x="568833" y="104193"/>
                  <a:pt x="564078" y="78829"/>
                </a:cubicBezTo>
                <a:cubicBezTo>
                  <a:pt x="562305" y="69374"/>
                  <a:pt x="531655" y="38333"/>
                  <a:pt x="528452" y="37265"/>
                </a:cubicBezTo>
                <a:lnTo>
                  <a:pt x="492826" y="25390"/>
                </a:lnTo>
                <a:cubicBezTo>
                  <a:pt x="486888" y="23411"/>
                  <a:pt x="481085" y="20970"/>
                  <a:pt x="475013" y="19452"/>
                </a:cubicBezTo>
                <a:cubicBezTo>
                  <a:pt x="421440" y="6059"/>
                  <a:pt x="442995" y="12738"/>
                  <a:pt x="409699" y="1639"/>
                </a:cubicBezTo>
                <a:cubicBezTo>
                  <a:pt x="368135" y="3618"/>
                  <a:pt x="325923" y="0"/>
                  <a:pt x="285008" y="7577"/>
                </a:cubicBezTo>
                <a:cubicBezTo>
                  <a:pt x="258057" y="12568"/>
                  <a:pt x="254245" y="29813"/>
                  <a:pt x="237506" y="43203"/>
                </a:cubicBezTo>
                <a:cubicBezTo>
                  <a:pt x="231934" y="47661"/>
                  <a:pt x="225265" y="50620"/>
                  <a:pt x="219693" y="55078"/>
                </a:cubicBezTo>
                <a:cubicBezTo>
                  <a:pt x="215322" y="58575"/>
                  <a:pt x="212618" y="64074"/>
                  <a:pt x="207818" y="66954"/>
                </a:cubicBezTo>
                <a:cubicBezTo>
                  <a:pt x="202451" y="70174"/>
                  <a:pt x="195943" y="70912"/>
                  <a:pt x="190005" y="72891"/>
                </a:cubicBezTo>
                <a:cubicBezTo>
                  <a:pt x="186047" y="76850"/>
                  <a:pt x="183137" y="82263"/>
                  <a:pt x="178130" y="84767"/>
                </a:cubicBezTo>
                <a:cubicBezTo>
                  <a:pt x="166934" y="90365"/>
                  <a:pt x="142504" y="96642"/>
                  <a:pt x="142504" y="96642"/>
                </a:cubicBezTo>
                <a:lnTo>
                  <a:pt x="136566" y="12039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8" name="Oval 7"/>
          <p:cNvSpPr/>
          <p:nvPr/>
        </p:nvSpPr>
        <p:spPr>
          <a:xfrm>
            <a:off x="3267261" y="1623240"/>
            <a:ext cx="162000" cy="16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8" name="Oval 27"/>
          <p:cNvSpPr/>
          <p:nvPr/>
        </p:nvSpPr>
        <p:spPr>
          <a:xfrm>
            <a:off x="3915333" y="1839270"/>
            <a:ext cx="162000" cy="16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4" name="Oval 23"/>
          <p:cNvSpPr/>
          <p:nvPr/>
        </p:nvSpPr>
        <p:spPr>
          <a:xfrm>
            <a:off x="4819855" y="1533248"/>
            <a:ext cx="162000" cy="16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23" name="Freeform 122"/>
          <p:cNvSpPr/>
          <p:nvPr/>
        </p:nvSpPr>
        <p:spPr>
          <a:xfrm>
            <a:off x="6588224" y="2487435"/>
            <a:ext cx="405390" cy="504701"/>
          </a:xfrm>
          <a:custGeom>
            <a:avLst/>
            <a:gdLst>
              <a:gd name="connsiteX0" fmla="*/ 5169 w 405390"/>
              <a:gd name="connsiteY0" fmla="*/ 207818 h 504701"/>
              <a:gd name="connsiteX1" fmla="*/ 17045 w 405390"/>
              <a:gd name="connsiteY1" fmla="*/ 249382 h 504701"/>
              <a:gd name="connsiteX2" fmla="*/ 28920 w 405390"/>
              <a:gd name="connsiteY2" fmla="*/ 290945 h 504701"/>
              <a:gd name="connsiteX3" fmla="*/ 40795 w 405390"/>
              <a:gd name="connsiteY3" fmla="*/ 302821 h 504701"/>
              <a:gd name="connsiteX4" fmla="*/ 52671 w 405390"/>
              <a:gd name="connsiteY4" fmla="*/ 344384 h 504701"/>
              <a:gd name="connsiteX5" fmla="*/ 64546 w 405390"/>
              <a:gd name="connsiteY5" fmla="*/ 380010 h 504701"/>
              <a:gd name="connsiteX6" fmla="*/ 70484 w 405390"/>
              <a:gd name="connsiteY6" fmla="*/ 397823 h 504701"/>
              <a:gd name="connsiteX7" fmla="*/ 76421 w 405390"/>
              <a:gd name="connsiteY7" fmla="*/ 415636 h 504701"/>
              <a:gd name="connsiteX8" fmla="*/ 88297 w 405390"/>
              <a:gd name="connsiteY8" fmla="*/ 427512 h 504701"/>
              <a:gd name="connsiteX9" fmla="*/ 100172 w 405390"/>
              <a:gd name="connsiteY9" fmla="*/ 445325 h 504701"/>
              <a:gd name="connsiteX10" fmla="*/ 117985 w 405390"/>
              <a:gd name="connsiteY10" fmla="*/ 457200 h 504701"/>
              <a:gd name="connsiteX11" fmla="*/ 123923 w 405390"/>
              <a:gd name="connsiteY11" fmla="*/ 475013 h 504701"/>
              <a:gd name="connsiteX12" fmla="*/ 141736 w 405390"/>
              <a:gd name="connsiteY12" fmla="*/ 480951 h 504701"/>
              <a:gd name="connsiteX13" fmla="*/ 177362 w 405390"/>
              <a:gd name="connsiteY13" fmla="*/ 486888 h 504701"/>
              <a:gd name="connsiteX14" fmla="*/ 212988 w 405390"/>
              <a:gd name="connsiteY14" fmla="*/ 498764 h 504701"/>
              <a:gd name="connsiteX15" fmla="*/ 230801 w 405390"/>
              <a:gd name="connsiteY15" fmla="*/ 504701 h 504701"/>
              <a:gd name="connsiteX16" fmla="*/ 302052 w 405390"/>
              <a:gd name="connsiteY16" fmla="*/ 498764 h 504701"/>
              <a:gd name="connsiteX17" fmla="*/ 313928 w 405390"/>
              <a:gd name="connsiteY17" fmla="*/ 486888 h 504701"/>
              <a:gd name="connsiteX18" fmla="*/ 331741 w 405390"/>
              <a:gd name="connsiteY18" fmla="*/ 475013 h 504701"/>
              <a:gd name="connsiteX19" fmla="*/ 355491 w 405390"/>
              <a:gd name="connsiteY19" fmla="*/ 439387 h 504701"/>
              <a:gd name="connsiteX20" fmla="*/ 379242 w 405390"/>
              <a:gd name="connsiteY20" fmla="*/ 415636 h 504701"/>
              <a:gd name="connsiteX21" fmla="*/ 385180 w 405390"/>
              <a:gd name="connsiteY21" fmla="*/ 225631 h 504701"/>
              <a:gd name="connsiteX22" fmla="*/ 373304 w 405390"/>
              <a:gd name="connsiteY22" fmla="*/ 207818 h 504701"/>
              <a:gd name="connsiteX23" fmla="*/ 343616 w 405390"/>
              <a:gd name="connsiteY23" fmla="*/ 166254 h 504701"/>
              <a:gd name="connsiteX24" fmla="*/ 331741 w 405390"/>
              <a:gd name="connsiteY24" fmla="*/ 148441 h 504701"/>
              <a:gd name="connsiteX25" fmla="*/ 319865 w 405390"/>
              <a:gd name="connsiteY25" fmla="*/ 136566 h 504701"/>
              <a:gd name="connsiteX26" fmla="*/ 278302 w 405390"/>
              <a:gd name="connsiteY26" fmla="*/ 89065 h 504701"/>
              <a:gd name="connsiteX27" fmla="*/ 266427 w 405390"/>
              <a:gd name="connsiteY27" fmla="*/ 71252 h 504701"/>
              <a:gd name="connsiteX28" fmla="*/ 242676 w 405390"/>
              <a:gd name="connsiteY28" fmla="*/ 47501 h 504701"/>
              <a:gd name="connsiteX29" fmla="*/ 230801 w 405390"/>
              <a:gd name="connsiteY29" fmla="*/ 29688 h 504701"/>
              <a:gd name="connsiteX30" fmla="*/ 201112 w 405390"/>
              <a:gd name="connsiteY30" fmla="*/ 5938 h 504701"/>
              <a:gd name="connsiteX31" fmla="*/ 183299 w 405390"/>
              <a:gd name="connsiteY31" fmla="*/ 0 h 504701"/>
              <a:gd name="connsiteX32" fmla="*/ 88297 w 405390"/>
              <a:gd name="connsiteY32" fmla="*/ 5938 h 504701"/>
              <a:gd name="connsiteX33" fmla="*/ 76421 w 405390"/>
              <a:gd name="connsiteY33" fmla="*/ 17813 h 504701"/>
              <a:gd name="connsiteX34" fmla="*/ 58608 w 405390"/>
              <a:gd name="connsiteY34" fmla="*/ 53439 h 504701"/>
              <a:gd name="connsiteX35" fmla="*/ 46733 w 405390"/>
              <a:gd name="connsiteY35" fmla="*/ 71252 h 504701"/>
              <a:gd name="connsiteX36" fmla="*/ 40795 w 405390"/>
              <a:gd name="connsiteY36" fmla="*/ 89065 h 504701"/>
              <a:gd name="connsiteX37" fmla="*/ 28920 w 405390"/>
              <a:gd name="connsiteY37" fmla="*/ 106878 h 504701"/>
              <a:gd name="connsiteX38" fmla="*/ 17045 w 405390"/>
              <a:gd name="connsiteY38" fmla="*/ 148441 h 504701"/>
              <a:gd name="connsiteX39" fmla="*/ 5169 w 405390"/>
              <a:gd name="connsiteY39" fmla="*/ 207818 h 50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05390" h="504701">
                <a:moveTo>
                  <a:pt x="5169" y="207818"/>
                </a:moveTo>
                <a:cubicBezTo>
                  <a:pt x="5169" y="224641"/>
                  <a:pt x="0" y="189725"/>
                  <a:pt x="17045" y="249382"/>
                </a:cubicBezTo>
                <a:cubicBezTo>
                  <a:pt x="18458" y="254328"/>
                  <a:pt x="25035" y="284471"/>
                  <a:pt x="28920" y="290945"/>
                </a:cubicBezTo>
                <a:cubicBezTo>
                  <a:pt x="31800" y="295745"/>
                  <a:pt x="36837" y="298862"/>
                  <a:pt x="40795" y="302821"/>
                </a:cubicBezTo>
                <a:cubicBezTo>
                  <a:pt x="60742" y="362657"/>
                  <a:pt x="30315" y="269865"/>
                  <a:pt x="52671" y="344384"/>
                </a:cubicBezTo>
                <a:cubicBezTo>
                  <a:pt x="56268" y="356374"/>
                  <a:pt x="60588" y="368135"/>
                  <a:pt x="64546" y="380010"/>
                </a:cubicBezTo>
                <a:lnTo>
                  <a:pt x="70484" y="397823"/>
                </a:lnTo>
                <a:cubicBezTo>
                  <a:pt x="72463" y="403761"/>
                  <a:pt x="71995" y="411210"/>
                  <a:pt x="76421" y="415636"/>
                </a:cubicBezTo>
                <a:cubicBezTo>
                  <a:pt x="80380" y="419595"/>
                  <a:pt x="84800" y="423140"/>
                  <a:pt x="88297" y="427512"/>
                </a:cubicBezTo>
                <a:cubicBezTo>
                  <a:pt x="92755" y="433084"/>
                  <a:pt x="95126" y="440279"/>
                  <a:pt x="100172" y="445325"/>
                </a:cubicBezTo>
                <a:cubicBezTo>
                  <a:pt x="105218" y="450371"/>
                  <a:pt x="112047" y="453242"/>
                  <a:pt x="117985" y="457200"/>
                </a:cubicBezTo>
                <a:cubicBezTo>
                  <a:pt x="119964" y="463138"/>
                  <a:pt x="119497" y="470587"/>
                  <a:pt x="123923" y="475013"/>
                </a:cubicBezTo>
                <a:cubicBezTo>
                  <a:pt x="128349" y="479439"/>
                  <a:pt x="135626" y="479593"/>
                  <a:pt x="141736" y="480951"/>
                </a:cubicBezTo>
                <a:cubicBezTo>
                  <a:pt x="153488" y="483563"/>
                  <a:pt x="165487" y="484909"/>
                  <a:pt x="177362" y="486888"/>
                </a:cubicBezTo>
                <a:lnTo>
                  <a:pt x="212988" y="498764"/>
                </a:lnTo>
                <a:lnTo>
                  <a:pt x="230801" y="504701"/>
                </a:lnTo>
                <a:cubicBezTo>
                  <a:pt x="254551" y="502722"/>
                  <a:pt x="278748" y="503758"/>
                  <a:pt x="302052" y="498764"/>
                </a:cubicBezTo>
                <a:cubicBezTo>
                  <a:pt x="307526" y="497591"/>
                  <a:pt x="309556" y="490385"/>
                  <a:pt x="313928" y="486888"/>
                </a:cubicBezTo>
                <a:cubicBezTo>
                  <a:pt x="319500" y="482430"/>
                  <a:pt x="325803" y="478971"/>
                  <a:pt x="331741" y="475013"/>
                </a:cubicBezTo>
                <a:cubicBezTo>
                  <a:pt x="339658" y="463138"/>
                  <a:pt x="345399" y="449479"/>
                  <a:pt x="355491" y="439387"/>
                </a:cubicBezTo>
                <a:lnTo>
                  <a:pt x="379242" y="415636"/>
                </a:lnTo>
                <a:cubicBezTo>
                  <a:pt x="405390" y="337191"/>
                  <a:pt x="399875" y="367686"/>
                  <a:pt x="385180" y="225631"/>
                </a:cubicBezTo>
                <a:cubicBezTo>
                  <a:pt x="384446" y="218533"/>
                  <a:pt x="377263" y="213756"/>
                  <a:pt x="373304" y="207818"/>
                </a:cubicBezTo>
                <a:cubicBezTo>
                  <a:pt x="358577" y="163632"/>
                  <a:pt x="381184" y="222607"/>
                  <a:pt x="343616" y="166254"/>
                </a:cubicBezTo>
                <a:cubicBezTo>
                  <a:pt x="339658" y="160316"/>
                  <a:pt x="336199" y="154013"/>
                  <a:pt x="331741" y="148441"/>
                </a:cubicBezTo>
                <a:cubicBezTo>
                  <a:pt x="328244" y="144070"/>
                  <a:pt x="323224" y="141045"/>
                  <a:pt x="319865" y="136566"/>
                </a:cubicBezTo>
                <a:cubicBezTo>
                  <a:pt x="285228" y="90383"/>
                  <a:pt x="311455" y="111166"/>
                  <a:pt x="278302" y="89065"/>
                </a:cubicBezTo>
                <a:cubicBezTo>
                  <a:pt x="274344" y="83127"/>
                  <a:pt x="271071" y="76670"/>
                  <a:pt x="266427" y="71252"/>
                </a:cubicBezTo>
                <a:cubicBezTo>
                  <a:pt x="259141" y="62751"/>
                  <a:pt x="248886" y="56817"/>
                  <a:pt x="242676" y="47501"/>
                </a:cubicBezTo>
                <a:cubicBezTo>
                  <a:pt x="238718" y="41563"/>
                  <a:pt x="235259" y="35260"/>
                  <a:pt x="230801" y="29688"/>
                </a:cubicBezTo>
                <a:cubicBezTo>
                  <a:pt x="223438" y="20485"/>
                  <a:pt x="211398" y="11081"/>
                  <a:pt x="201112" y="5938"/>
                </a:cubicBezTo>
                <a:cubicBezTo>
                  <a:pt x="195514" y="3139"/>
                  <a:pt x="189237" y="1979"/>
                  <a:pt x="183299" y="0"/>
                </a:cubicBezTo>
                <a:cubicBezTo>
                  <a:pt x="151632" y="1979"/>
                  <a:pt x="119594" y="722"/>
                  <a:pt x="88297" y="5938"/>
                </a:cubicBezTo>
                <a:cubicBezTo>
                  <a:pt x="82775" y="6858"/>
                  <a:pt x="79918" y="13442"/>
                  <a:pt x="76421" y="17813"/>
                </a:cubicBezTo>
                <a:cubicBezTo>
                  <a:pt x="53736" y="46169"/>
                  <a:pt x="73239" y="24177"/>
                  <a:pt x="58608" y="53439"/>
                </a:cubicBezTo>
                <a:cubicBezTo>
                  <a:pt x="55417" y="59822"/>
                  <a:pt x="49924" y="64869"/>
                  <a:pt x="46733" y="71252"/>
                </a:cubicBezTo>
                <a:cubicBezTo>
                  <a:pt x="43934" y="76850"/>
                  <a:pt x="43594" y="83467"/>
                  <a:pt x="40795" y="89065"/>
                </a:cubicBezTo>
                <a:cubicBezTo>
                  <a:pt x="37604" y="95448"/>
                  <a:pt x="32111" y="100495"/>
                  <a:pt x="28920" y="106878"/>
                </a:cubicBezTo>
                <a:cubicBezTo>
                  <a:pt x="23929" y="116860"/>
                  <a:pt x="19901" y="138922"/>
                  <a:pt x="17045" y="148441"/>
                </a:cubicBezTo>
                <a:cubicBezTo>
                  <a:pt x="788" y="202632"/>
                  <a:pt x="5169" y="190995"/>
                  <a:pt x="5169" y="20781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26" name="Oval 125"/>
          <p:cNvSpPr/>
          <p:nvPr/>
        </p:nvSpPr>
        <p:spPr>
          <a:xfrm>
            <a:off x="6714256" y="2708920"/>
            <a:ext cx="162000" cy="16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29" name="Oval 128"/>
          <p:cNvSpPr/>
          <p:nvPr/>
        </p:nvSpPr>
        <p:spPr>
          <a:xfrm>
            <a:off x="8173200" y="2546920"/>
            <a:ext cx="162000" cy="1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45" name="Oval 144"/>
          <p:cNvSpPr/>
          <p:nvPr/>
        </p:nvSpPr>
        <p:spPr>
          <a:xfrm>
            <a:off x="8461232" y="2546920"/>
            <a:ext cx="162000" cy="16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49" name="Oval 148"/>
          <p:cNvSpPr/>
          <p:nvPr/>
        </p:nvSpPr>
        <p:spPr>
          <a:xfrm>
            <a:off x="7794376" y="3050976"/>
            <a:ext cx="162000" cy="16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51" name="Oval 150"/>
          <p:cNvSpPr/>
          <p:nvPr/>
        </p:nvSpPr>
        <p:spPr>
          <a:xfrm>
            <a:off x="7312762" y="2906960"/>
            <a:ext cx="162000" cy="1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68" name="Oval 167"/>
          <p:cNvSpPr/>
          <p:nvPr/>
        </p:nvSpPr>
        <p:spPr>
          <a:xfrm>
            <a:off x="7218312" y="2474912"/>
            <a:ext cx="162000" cy="1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75" name="Oval 174"/>
          <p:cNvSpPr/>
          <p:nvPr/>
        </p:nvSpPr>
        <p:spPr>
          <a:xfrm>
            <a:off x="4203365" y="2901400"/>
            <a:ext cx="162000" cy="162000"/>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176" name="Oval 175"/>
          <p:cNvSpPr/>
          <p:nvPr/>
        </p:nvSpPr>
        <p:spPr>
          <a:xfrm>
            <a:off x="7740352" y="3987080"/>
            <a:ext cx="162000" cy="162000"/>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16" name="Freeform 215"/>
          <p:cNvSpPr/>
          <p:nvPr/>
        </p:nvSpPr>
        <p:spPr>
          <a:xfrm>
            <a:off x="5934836" y="4452117"/>
            <a:ext cx="869411" cy="1411987"/>
          </a:xfrm>
          <a:custGeom>
            <a:avLst/>
            <a:gdLst>
              <a:gd name="connsiteX0" fmla="*/ 749238 w 761114"/>
              <a:gd name="connsiteY0" fmla="*/ 0 h 1411987"/>
              <a:gd name="connsiteX1" fmla="*/ 755176 w 761114"/>
              <a:gd name="connsiteY1" fmla="*/ 29689 h 1411987"/>
              <a:gd name="connsiteX2" fmla="*/ 761114 w 761114"/>
              <a:gd name="connsiteY2" fmla="*/ 47502 h 1411987"/>
              <a:gd name="connsiteX3" fmla="*/ 755176 w 761114"/>
              <a:gd name="connsiteY3" fmla="*/ 207819 h 1411987"/>
              <a:gd name="connsiteX4" fmla="*/ 725488 w 761114"/>
              <a:gd name="connsiteY4" fmla="*/ 237507 h 1411987"/>
              <a:gd name="connsiteX5" fmla="*/ 701737 w 761114"/>
              <a:gd name="connsiteY5" fmla="*/ 261258 h 1411987"/>
              <a:gd name="connsiteX6" fmla="*/ 648298 w 761114"/>
              <a:gd name="connsiteY6" fmla="*/ 296884 h 1411987"/>
              <a:gd name="connsiteX7" fmla="*/ 630485 w 761114"/>
              <a:gd name="connsiteY7" fmla="*/ 308759 h 1411987"/>
              <a:gd name="connsiteX8" fmla="*/ 612672 w 761114"/>
              <a:gd name="connsiteY8" fmla="*/ 320634 h 1411987"/>
              <a:gd name="connsiteX9" fmla="*/ 594859 w 761114"/>
              <a:gd name="connsiteY9" fmla="*/ 326572 h 1411987"/>
              <a:gd name="connsiteX10" fmla="*/ 571108 w 761114"/>
              <a:gd name="connsiteY10" fmla="*/ 344385 h 1411987"/>
              <a:gd name="connsiteX11" fmla="*/ 553295 w 761114"/>
              <a:gd name="connsiteY11" fmla="*/ 362198 h 1411987"/>
              <a:gd name="connsiteX12" fmla="*/ 517670 w 761114"/>
              <a:gd name="connsiteY12" fmla="*/ 385948 h 1411987"/>
              <a:gd name="connsiteX13" fmla="*/ 505794 w 761114"/>
              <a:gd name="connsiteY13" fmla="*/ 397824 h 1411987"/>
              <a:gd name="connsiteX14" fmla="*/ 464231 w 761114"/>
              <a:gd name="connsiteY14" fmla="*/ 421574 h 1411987"/>
              <a:gd name="connsiteX15" fmla="*/ 452355 w 761114"/>
              <a:gd name="connsiteY15" fmla="*/ 433450 h 1411987"/>
              <a:gd name="connsiteX16" fmla="*/ 428605 w 761114"/>
              <a:gd name="connsiteY16" fmla="*/ 451263 h 1411987"/>
              <a:gd name="connsiteX17" fmla="*/ 410792 w 761114"/>
              <a:gd name="connsiteY17" fmla="*/ 463138 h 1411987"/>
              <a:gd name="connsiteX18" fmla="*/ 398916 w 761114"/>
              <a:gd name="connsiteY18" fmla="*/ 475013 h 1411987"/>
              <a:gd name="connsiteX19" fmla="*/ 363290 w 761114"/>
              <a:gd name="connsiteY19" fmla="*/ 498764 h 1411987"/>
              <a:gd name="connsiteX20" fmla="*/ 345477 w 761114"/>
              <a:gd name="connsiteY20" fmla="*/ 510639 h 1411987"/>
              <a:gd name="connsiteX21" fmla="*/ 303914 w 761114"/>
              <a:gd name="connsiteY21" fmla="*/ 558141 h 1411987"/>
              <a:gd name="connsiteX22" fmla="*/ 292038 w 761114"/>
              <a:gd name="connsiteY22" fmla="*/ 570016 h 1411987"/>
              <a:gd name="connsiteX23" fmla="*/ 280163 w 761114"/>
              <a:gd name="connsiteY23" fmla="*/ 587829 h 1411987"/>
              <a:gd name="connsiteX24" fmla="*/ 262350 w 761114"/>
              <a:gd name="connsiteY24" fmla="*/ 611580 h 1411987"/>
              <a:gd name="connsiteX25" fmla="*/ 238599 w 761114"/>
              <a:gd name="connsiteY25" fmla="*/ 647206 h 1411987"/>
              <a:gd name="connsiteX26" fmla="*/ 214849 w 761114"/>
              <a:gd name="connsiteY26" fmla="*/ 682832 h 1411987"/>
              <a:gd name="connsiteX27" fmla="*/ 208911 w 761114"/>
              <a:gd name="connsiteY27" fmla="*/ 700645 h 1411987"/>
              <a:gd name="connsiteX28" fmla="*/ 197036 w 761114"/>
              <a:gd name="connsiteY28" fmla="*/ 718458 h 1411987"/>
              <a:gd name="connsiteX29" fmla="*/ 179223 w 761114"/>
              <a:gd name="connsiteY29" fmla="*/ 754084 h 1411987"/>
              <a:gd name="connsiteX30" fmla="*/ 155472 w 761114"/>
              <a:gd name="connsiteY30" fmla="*/ 789709 h 1411987"/>
              <a:gd name="connsiteX31" fmla="*/ 137659 w 761114"/>
              <a:gd name="connsiteY31" fmla="*/ 831273 h 1411987"/>
              <a:gd name="connsiteX32" fmla="*/ 113908 w 761114"/>
              <a:gd name="connsiteY32" fmla="*/ 855024 h 1411987"/>
              <a:gd name="connsiteX33" fmla="*/ 96095 w 761114"/>
              <a:gd name="connsiteY33" fmla="*/ 884712 h 1411987"/>
              <a:gd name="connsiteX34" fmla="*/ 78283 w 761114"/>
              <a:gd name="connsiteY34" fmla="*/ 908463 h 1411987"/>
              <a:gd name="connsiteX35" fmla="*/ 48594 w 761114"/>
              <a:gd name="connsiteY35" fmla="*/ 955964 h 1411987"/>
              <a:gd name="connsiteX36" fmla="*/ 30781 w 761114"/>
              <a:gd name="connsiteY36" fmla="*/ 1027216 h 1411987"/>
              <a:gd name="connsiteX37" fmla="*/ 24844 w 761114"/>
              <a:gd name="connsiteY37" fmla="*/ 1045029 h 1411987"/>
              <a:gd name="connsiteX38" fmla="*/ 12968 w 761114"/>
              <a:gd name="connsiteY38" fmla="*/ 1229097 h 1411987"/>
              <a:gd name="connsiteX39" fmla="*/ 7031 w 761114"/>
              <a:gd name="connsiteY39" fmla="*/ 1324099 h 1411987"/>
              <a:gd name="connsiteX40" fmla="*/ 1093 w 761114"/>
              <a:gd name="connsiteY40" fmla="*/ 1407226 h 141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61114" h="1411987">
                <a:moveTo>
                  <a:pt x="749238" y="0"/>
                </a:moveTo>
                <a:cubicBezTo>
                  <a:pt x="751217" y="9896"/>
                  <a:pt x="752728" y="19898"/>
                  <a:pt x="755176" y="29689"/>
                </a:cubicBezTo>
                <a:cubicBezTo>
                  <a:pt x="756694" y="35761"/>
                  <a:pt x="761114" y="41243"/>
                  <a:pt x="761114" y="47502"/>
                </a:cubicBezTo>
                <a:cubicBezTo>
                  <a:pt x="761114" y="100978"/>
                  <a:pt x="760497" y="154609"/>
                  <a:pt x="755176" y="207819"/>
                </a:cubicBezTo>
                <a:cubicBezTo>
                  <a:pt x="753568" y="223901"/>
                  <a:pt x="735014" y="229342"/>
                  <a:pt x="725488" y="237507"/>
                </a:cubicBezTo>
                <a:cubicBezTo>
                  <a:pt x="716987" y="244793"/>
                  <a:pt x="711053" y="255048"/>
                  <a:pt x="701737" y="261258"/>
                </a:cubicBezTo>
                <a:lnTo>
                  <a:pt x="648298" y="296884"/>
                </a:lnTo>
                <a:lnTo>
                  <a:pt x="630485" y="308759"/>
                </a:lnTo>
                <a:cubicBezTo>
                  <a:pt x="624547" y="312717"/>
                  <a:pt x="619442" y="318377"/>
                  <a:pt x="612672" y="320634"/>
                </a:cubicBezTo>
                <a:lnTo>
                  <a:pt x="594859" y="326572"/>
                </a:lnTo>
                <a:cubicBezTo>
                  <a:pt x="586942" y="332510"/>
                  <a:pt x="578622" y="337945"/>
                  <a:pt x="571108" y="344385"/>
                </a:cubicBezTo>
                <a:cubicBezTo>
                  <a:pt x="564732" y="349850"/>
                  <a:pt x="559923" y="357043"/>
                  <a:pt x="553295" y="362198"/>
                </a:cubicBezTo>
                <a:cubicBezTo>
                  <a:pt x="542029" y="370960"/>
                  <a:pt x="527762" y="375856"/>
                  <a:pt x="517670" y="385948"/>
                </a:cubicBezTo>
                <a:cubicBezTo>
                  <a:pt x="513711" y="389907"/>
                  <a:pt x="510452" y="394719"/>
                  <a:pt x="505794" y="397824"/>
                </a:cubicBezTo>
                <a:cubicBezTo>
                  <a:pt x="469224" y="422205"/>
                  <a:pt x="494599" y="397280"/>
                  <a:pt x="464231" y="421574"/>
                </a:cubicBezTo>
                <a:cubicBezTo>
                  <a:pt x="459859" y="425071"/>
                  <a:pt x="456656" y="429866"/>
                  <a:pt x="452355" y="433450"/>
                </a:cubicBezTo>
                <a:cubicBezTo>
                  <a:pt x="444753" y="439785"/>
                  <a:pt x="436658" y="445511"/>
                  <a:pt x="428605" y="451263"/>
                </a:cubicBezTo>
                <a:cubicBezTo>
                  <a:pt x="422798" y="455411"/>
                  <a:pt x="416364" y="458680"/>
                  <a:pt x="410792" y="463138"/>
                </a:cubicBezTo>
                <a:cubicBezTo>
                  <a:pt x="406420" y="466635"/>
                  <a:pt x="403395" y="471654"/>
                  <a:pt x="398916" y="475013"/>
                </a:cubicBezTo>
                <a:cubicBezTo>
                  <a:pt x="387498" y="483576"/>
                  <a:pt x="375165" y="490847"/>
                  <a:pt x="363290" y="498764"/>
                </a:cubicBezTo>
                <a:cubicBezTo>
                  <a:pt x="357352" y="502722"/>
                  <a:pt x="350523" y="505593"/>
                  <a:pt x="345477" y="510639"/>
                </a:cubicBezTo>
                <a:cubicBezTo>
                  <a:pt x="272208" y="583911"/>
                  <a:pt x="343201" y="509033"/>
                  <a:pt x="303914" y="558141"/>
                </a:cubicBezTo>
                <a:cubicBezTo>
                  <a:pt x="300417" y="562512"/>
                  <a:pt x="295535" y="565645"/>
                  <a:pt x="292038" y="570016"/>
                </a:cubicBezTo>
                <a:cubicBezTo>
                  <a:pt x="287580" y="575588"/>
                  <a:pt x="284311" y="582022"/>
                  <a:pt x="280163" y="587829"/>
                </a:cubicBezTo>
                <a:cubicBezTo>
                  <a:pt x="274411" y="595882"/>
                  <a:pt x="267595" y="603188"/>
                  <a:pt x="262350" y="611580"/>
                </a:cubicBezTo>
                <a:cubicBezTo>
                  <a:pt x="238386" y="649923"/>
                  <a:pt x="262797" y="623008"/>
                  <a:pt x="238599" y="647206"/>
                </a:cubicBezTo>
                <a:cubicBezTo>
                  <a:pt x="224483" y="689558"/>
                  <a:pt x="244498" y="638358"/>
                  <a:pt x="214849" y="682832"/>
                </a:cubicBezTo>
                <a:cubicBezTo>
                  <a:pt x="211377" y="688040"/>
                  <a:pt x="211710" y="695047"/>
                  <a:pt x="208911" y="700645"/>
                </a:cubicBezTo>
                <a:cubicBezTo>
                  <a:pt x="205720" y="707028"/>
                  <a:pt x="200502" y="712220"/>
                  <a:pt x="197036" y="718458"/>
                </a:cubicBezTo>
                <a:cubicBezTo>
                  <a:pt x="190588" y="730064"/>
                  <a:pt x="185913" y="742616"/>
                  <a:pt x="179223" y="754084"/>
                </a:cubicBezTo>
                <a:cubicBezTo>
                  <a:pt x="172032" y="766412"/>
                  <a:pt x="162239" y="777143"/>
                  <a:pt x="155472" y="789709"/>
                </a:cubicBezTo>
                <a:cubicBezTo>
                  <a:pt x="148326" y="802981"/>
                  <a:pt x="145752" y="818556"/>
                  <a:pt x="137659" y="831273"/>
                </a:cubicBezTo>
                <a:cubicBezTo>
                  <a:pt x="131648" y="840719"/>
                  <a:pt x="120782" y="846186"/>
                  <a:pt x="113908" y="855024"/>
                </a:cubicBezTo>
                <a:cubicBezTo>
                  <a:pt x="106823" y="864134"/>
                  <a:pt x="102496" y="875110"/>
                  <a:pt x="96095" y="884712"/>
                </a:cubicBezTo>
                <a:cubicBezTo>
                  <a:pt x="90606" y="892946"/>
                  <a:pt x="84220" y="900546"/>
                  <a:pt x="78283" y="908463"/>
                </a:cubicBezTo>
                <a:cubicBezTo>
                  <a:pt x="61506" y="958792"/>
                  <a:pt x="90088" y="879892"/>
                  <a:pt x="48594" y="955964"/>
                </a:cubicBezTo>
                <a:cubicBezTo>
                  <a:pt x="35098" y="980706"/>
                  <a:pt x="36674" y="1000695"/>
                  <a:pt x="30781" y="1027216"/>
                </a:cubicBezTo>
                <a:cubicBezTo>
                  <a:pt x="29423" y="1033326"/>
                  <a:pt x="26823" y="1039091"/>
                  <a:pt x="24844" y="1045029"/>
                </a:cubicBezTo>
                <a:cubicBezTo>
                  <a:pt x="11592" y="1137790"/>
                  <a:pt x="21494" y="1058573"/>
                  <a:pt x="12968" y="1229097"/>
                </a:cubicBezTo>
                <a:cubicBezTo>
                  <a:pt x="11384" y="1260787"/>
                  <a:pt x="9561" y="1292471"/>
                  <a:pt x="7031" y="1324099"/>
                </a:cubicBezTo>
                <a:cubicBezTo>
                  <a:pt x="0" y="1411987"/>
                  <a:pt x="1093" y="1346025"/>
                  <a:pt x="1093" y="1407226"/>
                </a:cubicBez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217" name="Freeform 216"/>
          <p:cNvSpPr/>
          <p:nvPr/>
        </p:nvSpPr>
        <p:spPr>
          <a:xfrm>
            <a:off x="4820101" y="4558995"/>
            <a:ext cx="1121767" cy="1175657"/>
          </a:xfrm>
          <a:custGeom>
            <a:avLst/>
            <a:gdLst>
              <a:gd name="connsiteX0" fmla="*/ 1121767 w 1121767"/>
              <a:gd name="connsiteY0" fmla="*/ 1175657 h 1175657"/>
              <a:gd name="connsiteX1" fmla="*/ 1098016 w 1121767"/>
              <a:gd name="connsiteY1" fmla="*/ 1140031 h 1175657"/>
              <a:gd name="connsiteX2" fmla="*/ 1086141 w 1121767"/>
              <a:gd name="connsiteY2" fmla="*/ 1122219 h 1175657"/>
              <a:gd name="connsiteX3" fmla="*/ 1068328 w 1121767"/>
              <a:gd name="connsiteY3" fmla="*/ 1104406 h 1175657"/>
              <a:gd name="connsiteX4" fmla="*/ 1056452 w 1121767"/>
              <a:gd name="connsiteY4" fmla="*/ 1086593 h 1175657"/>
              <a:gd name="connsiteX5" fmla="*/ 1008951 w 1121767"/>
              <a:gd name="connsiteY5" fmla="*/ 1045029 h 1175657"/>
              <a:gd name="connsiteX6" fmla="*/ 985200 w 1121767"/>
              <a:gd name="connsiteY6" fmla="*/ 1009403 h 1175657"/>
              <a:gd name="connsiteX7" fmla="*/ 949574 w 1121767"/>
              <a:gd name="connsiteY7" fmla="*/ 973777 h 1175657"/>
              <a:gd name="connsiteX8" fmla="*/ 925824 w 1121767"/>
              <a:gd name="connsiteY8" fmla="*/ 938151 h 1175657"/>
              <a:gd name="connsiteX9" fmla="*/ 878322 w 1121767"/>
              <a:gd name="connsiteY9" fmla="*/ 890650 h 1175657"/>
              <a:gd name="connsiteX10" fmla="*/ 848634 w 1121767"/>
              <a:gd name="connsiteY10" fmla="*/ 860961 h 1175657"/>
              <a:gd name="connsiteX11" fmla="*/ 830821 w 1121767"/>
              <a:gd name="connsiteY11" fmla="*/ 849086 h 1175657"/>
              <a:gd name="connsiteX12" fmla="*/ 818946 w 1121767"/>
              <a:gd name="connsiteY12" fmla="*/ 831273 h 1175657"/>
              <a:gd name="connsiteX13" fmla="*/ 783320 w 1121767"/>
              <a:gd name="connsiteY13" fmla="*/ 819398 h 1175657"/>
              <a:gd name="connsiteX14" fmla="*/ 718006 w 1121767"/>
              <a:gd name="connsiteY14" fmla="*/ 807522 h 1175657"/>
              <a:gd name="connsiteX15" fmla="*/ 652691 w 1121767"/>
              <a:gd name="connsiteY15" fmla="*/ 795647 h 1175657"/>
              <a:gd name="connsiteX16" fmla="*/ 522063 w 1121767"/>
              <a:gd name="connsiteY16" fmla="*/ 801585 h 1175657"/>
              <a:gd name="connsiteX17" fmla="*/ 456748 w 1121767"/>
              <a:gd name="connsiteY17" fmla="*/ 795647 h 1175657"/>
              <a:gd name="connsiteX18" fmla="*/ 438935 w 1121767"/>
              <a:gd name="connsiteY18" fmla="*/ 789709 h 1175657"/>
              <a:gd name="connsiteX19" fmla="*/ 409247 w 1121767"/>
              <a:gd name="connsiteY19" fmla="*/ 783772 h 1175657"/>
              <a:gd name="connsiteX20" fmla="*/ 337995 w 1121767"/>
              <a:gd name="connsiteY20" fmla="*/ 765959 h 1175657"/>
              <a:gd name="connsiteX21" fmla="*/ 326120 w 1121767"/>
              <a:gd name="connsiteY21" fmla="*/ 754083 h 1175657"/>
              <a:gd name="connsiteX22" fmla="*/ 302369 w 1121767"/>
              <a:gd name="connsiteY22" fmla="*/ 742208 h 1175657"/>
              <a:gd name="connsiteX23" fmla="*/ 254868 w 1121767"/>
              <a:gd name="connsiteY23" fmla="*/ 712520 h 1175657"/>
              <a:gd name="connsiteX24" fmla="*/ 242993 w 1121767"/>
              <a:gd name="connsiteY24" fmla="*/ 700644 h 1175657"/>
              <a:gd name="connsiteX25" fmla="*/ 207367 w 1121767"/>
              <a:gd name="connsiteY25" fmla="*/ 676894 h 1175657"/>
              <a:gd name="connsiteX26" fmla="*/ 171741 w 1121767"/>
              <a:gd name="connsiteY26" fmla="*/ 641268 h 1175657"/>
              <a:gd name="connsiteX27" fmla="*/ 136115 w 1121767"/>
              <a:gd name="connsiteY27" fmla="*/ 617517 h 1175657"/>
              <a:gd name="connsiteX28" fmla="*/ 100489 w 1121767"/>
              <a:gd name="connsiteY28" fmla="*/ 570016 h 1175657"/>
              <a:gd name="connsiteX29" fmla="*/ 88613 w 1121767"/>
              <a:gd name="connsiteY29" fmla="*/ 552203 h 1175657"/>
              <a:gd name="connsiteX30" fmla="*/ 70800 w 1121767"/>
              <a:gd name="connsiteY30" fmla="*/ 534390 h 1175657"/>
              <a:gd name="connsiteX31" fmla="*/ 52987 w 1121767"/>
              <a:gd name="connsiteY31" fmla="*/ 498764 h 1175657"/>
              <a:gd name="connsiteX32" fmla="*/ 41112 w 1121767"/>
              <a:gd name="connsiteY32" fmla="*/ 463138 h 1175657"/>
              <a:gd name="connsiteX33" fmla="*/ 35174 w 1121767"/>
              <a:gd name="connsiteY33" fmla="*/ 445325 h 1175657"/>
              <a:gd name="connsiteX34" fmla="*/ 29237 w 1121767"/>
              <a:gd name="connsiteY34" fmla="*/ 427512 h 1175657"/>
              <a:gd name="connsiteX35" fmla="*/ 17361 w 1121767"/>
              <a:gd name="connsiteY35" fmla="*/ 403761 h 1175657"/>
              <a:gd name="connsiteX36" fmla="*/ 17361 w 1121767"/>
              <a:gd name="connsiteY36" fmla="*/ 231569 h 1175657"/>
              <a:gd name="connsiteX37" fmla="*/ 23299 w 1121767"/>
              <a:gd name="connsiteY37" fmla="*/ 207819 h 1175657"/>
              <a:gd name="connsiteX38" fmla="*/ 47050 w 1121767"/>
              <a:gd name="connsiteY38" fmla="*/ 160317 h 1175657"/>
              <a:gd name="connsiteX39" fmla="*/ 64863 w 1121767"/>
              <a:gd name="connsiteY39" fmla="*/ 95003 h 1175657"/>
              <a:gd name="connsiteX40" fmla="*/ 76738 w 1121767"/>
              <a:gd name="connsiteY40" fmla="*/ 77190 h 1175657"/>
              <a:gd name="connsiteX41" fmla="*/ 100489 w 1121767"/>
              <a:gd name="connsiteY41" fmla="*/ 29689 h 1175657"/>
              <a:gd name="connsiteX42" fmla="*/ 106426 w 1121767"/>
              <a:gd name="connsiteY42" fmla="*/ 0 h 117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21767" h="1175657">
                <a:moveTo>
                  <a:pt x="1121767" y="1175657"/>
                </a:moveTo>
                <a:lnTo>
                  <a:pt x="1098016" y="1140031"/>
                </a:lnTo>
                <a:cubicBezTo>
                  <a:pt x="1094058" y="1134094"/>
                  <a:pt x="1091187" y="1127265"/>
                  <a:pt x="1086141" y="1122219"/>
                </a:cubicBezTo>
                <a:cubicBezTo>
                  <a:pt x="1080203" y="1116281"/>
                  <a:pt x="1073704" y="1110857"/>
                  <a:pt x="1068328" y="1104406"/>
                </a:cubicBezTo>
                <a:cubicBezTo>
                  <a:pt x="1063759" y="1098924"/>
                  <a:pt x="1061151" y="1091964"/>
                  <a:pt x="1056452" y="1086593"/>
                </a:cubicBezTo>
                <a:cubicBezTo>
                  <a:pt x="1032136" y="1058803"/>
                  <a:pt x="1033097" y="1061126"/>
                  <a:pt x="1008951" y="1045029"/>
                </a:cubicBezTo>
                <a:cubicBezTo>
                  <a:pt x="1001034" y="1033154"/>
                  <a:pt x="995292" y="1019495"/>
                  <a:pt x="985200" y="1009403"/>
                </a:cubicBezTo>
                <a:cubicBezTo>
                  <a:pt x="973325" y="997528"/>
                  <a:pt x="958890" y="987751"/>
                  <a:pt x="949574" y="973777"/>
                </a:cubicBezTo>
                <a:cubicBezTo>
                  <a:pt x="941657" y="961902"/>
                  <a:pt x="935916" y="948243"/>
                  <a:pt x="925824" y="938151"/>
                </a:cubicBezTo>
                <a:lnTo>
                  <a:pt x="878322" y="890650"/>
                </a:lnTo>
                <a:lnTo>
                  <a:pt x="848634" y="860961"/>
                </a:lnTo>
                <a:lnTo>
                  <a:pt x="830821" y="849086"/>
                </a:lnTo>
                <a:cubicBezTo>
                  <a:pt x="826863" y="843148"/>
                  <a:pt x="824997" y="835055"/>
                  <a:pt x="818946" y="831273"/>
                </a:cubicBezTo>
                <a:cubicBezTo>
                  <a:pt x="808331" y="824639"/>
                  <a:pt x="795195" y="823356"/>
                  <a:pt x="783320" y="819398"/>
                </a:cubicBezTo>
                <a:cubicBezTo>
                  <a:pt x="748392" y="807755"/>
                  <a:pt x="776758" y="815915"/>
                  <a:pt x="718006" y="807522"/>
                </a:cubicBezTo>
                <a:cubicBezTo>
                  <a:pt x="691401" y="803721"/>
                  <a:pt x="678277" y="800764"/>
                  <a:pt x="652691" y="795647"/>
                </a:cubicBezTo>
                <a:cubicBezTo>
                  <a:pt x="609148" y="797626"/>
                  <a:pt x="565651" y="801585"/>
                  <a:pt x="522063" y="801585"/>
                </a:cubicBezTo>
                <a:cubicBezTo>
                  <a:pt x="500202" y="801585"/>
                  <a:pt x="478390" y="798739"/>
                  <a:pt x="456748" y="795647"/>
                </a:cubicBezTo>
                <a:cubicBezTo>
                  <a:pt x="450552" y="794762"/>
                  <a:pt x="445007" y="791227"/>
                  <a:pt x="438935" y="789709"/>
                </a:cubicBezTo>
                <a:cubicBezTo>
                  <a:pt x="429144" y="787261"/>
                  <a:pt x="419143" y="785751"/>
                  <a:pt x="409247" y="783772"/>
                </a:cubicBezTo>
                <a:cubicBezTo>
                  <a:pt x="366634" y="755362"/>
                  <a:pt x="423360" y="789240"/>
                  <a:pt x="337995" y="765959"/>
                </a:cubicBezTo>
                <a:cubicBezTo>
                  <a:pt x="332594" y="764486"/>
                  <a:pt x="330778" y="757188"/>
                  <a:pt x="326120" y="754083"/>
                </a:cubicBezTo>
                <a:cubicBezTo>
                  <a:pt x="318755" y="749173"/>
                  <a:pt x="309875" y="746899"/>
                  <a:pt x="302369" y="742208"/>
                </a:cubicBezTo>
                <a:cubicBezTo>
                  <a:pt x="240706" y="703669"/>
                  <a:pt x="315048" y="742609"/>
                  <a:pt x="254868" y="712520"/>
                </a:cubicBezTo>
                <a:cubicBezTo>
                  <a:pt x="250910" y="708561"/>
                  <a:pt x="247472" y="704003"/>
                  <a:pt x="242993" y="700644"/>
                </a:cubicBezTo>
                <a:cubicBezTo>
                  <a:pt x="231575" y="692081"/>
                  <a:pt x="217459" y="686986"/>
                  <a:pt x="207367" y="676894"/>
                </a:cubicBezTo>
                <a:cubicBezTo>
                  <a:pt x="195492" y="665019"/>
                  <a:pt x="185715" y="650584"/>
                  <a:pt x="171741" y="641268"/>
                </a:cubicBezTo>
                <a:cubicBezTo>
                  <a:pt x="159866" y="633351"/>
                  <a:pt x="146208" y="627609"/>
                  <a:pt x="136115" y="617517"/>
                </a:cubicBezTo>
                <a:cubicBezTo>
                  <a:pt x="114146" y="595550"/>
                  <a:pt x="127347" y="610302"/>
                  <a:pt x="100489" y="570016"/>
                </a:cubicBezTo>
                <a:cubicBezTo>
                  <a:pt x="96530" y="564078"/>
                  <a:pt x="93659" y="557249"/>
                  <a:pt x="88613" y="552203"/>
                </a:cubicBezTo>
                <a:lnTo>
                  <a:pt x="70800" y="534390"/>
                </a:lnTo>
                <a:cubicBezTo>
                  <a:pt x="49152" y="469437"/>
                  <a:pt x="83676" y="567814"/>
                  <a:pt x="52987" y="498764"/>
                </a:cubicBezTo>
                <a:cubicBezTo>
                  <a:pt x="47903" y="487325"/>
                  <a:pt x="45070" y="475013"/>
                  <a:pt x="41112" y="463138"/>
                </a:cubicBezTo>
                <a:lnTo>
                  <a:pt x="35174" y="445325"/>
                </a:lnTo>
                <a:cubicBezTo>
                  <a:pt x="33195" y="439387"/>
                  <a:pt x="32036" y="433110"/>
                  <a:pt x="29237" y="427512"/>
                </a:cubicBezTo>
                <a:lnTo>
                  <a:pt x="17361" y="403761"/>
                </a:lnTo>
                <a:cubicBezTo>
                  <a:pt x="0" y="334313"/>
                  <a:pt x="7542" y="373942"/>
                  <a:pt x="17361" y="231569"/>
                </a:cubicBezTo>
                <a:cubicBezTo>
                  <a:pt x="17922" y="223428"/>
                  <a:pt x="20954" y="215635"/>
                  <a:pt x="23299" y="207819"/>
                </a:cubicBezTo>
                <a:cubicBezTo>
                  <a:pt x="34996" y="168831"/>
                  <a:pt x="27194" y="180173"/>
                  <a:pt x="47050" y="160317"/>
                </a:cubicBezTo>
                <a:cubicBezTo>
                  <a:pt x="50237" y="144380"/>
                  <a:pt x="56251" y="107921"/>
                  <a:pt x="64863" y="95003"/>
                </a:cubicBezTo>
                <a:cubicBezTo>
                  <a:pt x="68821" y="89065"/>
                  <a:pt x="73840" y="83711"/>
                  <a:pt x="76738" y="77190"/>
                </a:cubicBezTo>
                <a:cubicBezTo>
                  <a:pt x="98570" y="28067"/>
                  <a:pt x="76100" y="54076"/>
                  <a:pt x="100489" y="29689"/>
                </a:cubicBezTo>
                <a:lnTo>
                  <a:pt x="106426" y="0"/>
                </a:lnTo>
              </a:path>
            </a:pathLst>
          </a:cu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218" name="Parallelogram 217"/>
          <p:cNvSpPr/>
          <p:nvPr/>
        </p:nvSpPr>
        <p:spPr>
          <a:xfrm>
            <a:off x="4283968" y="4203104"/>
            <a:ext cx="2808312" cy="1008112"/>
          </a:xfrm>
          <a:prstGeom prst="parallelogram">
            <a:avLst>
              <a:gd name="adj" fmla="val 48662"/>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19" name="Freeform 218"/>
          <p:cNvSpPr/>
          <p:nvPr/>
        </p:nvSpPr>
        <p:spPr>
          <a:xfrm>
            <a:off x="4716016" y="4274467"/>
            <a:ext cx="454956" cy="432693"/>
          </a:xfrm>
          <a:custGeom>
            <a:avLst/>
            <a:gdLst>
              <a:gd name="connsiteX0" fmla="*/ 5169 w 405390"/>
              <a:gd name="connsiteY0" fmla="*/ 207818 h 504701"/>
              <a:gd name="connsiteX1" fmla="*/ 17045 w 405390"/>
              <a:gd name="connsiteY1" fmla="*/ 249382 h 504701"/>
              <a:gd name="connsiteX2" fmla="*/ 28920 w 405390"/>
              <a:gd name="connsiteY2" fmla="*/ 290945 h 504701"/>
              <a:gd name="connsiteX3" fmla="*/ 40795 w 405390"/>
              <a:gd name="connsiteY3" fmla="*/ 302821 h 504701"/>
              <a:gd name="connsiteX4" fmla="*/ 52671 w 405390"/>
              <a:gd name="connsiteY4" fmla="*/ 344384 h 504701"/>
              <a:gd name="connsiteX5" fmla="*/ 64546 w 405390"/>
              <a:gd name="connsiteY5" fmla="*/ 380010 h 504701"/>
              <a:gd name="connsiteX6" fmla="*/ 70484 w 405390"/>
              <a:gd name="connsiteY6" fmla="*/ 397823 h 504701"/>
              <a:gd name="connsiteX7" fmla="*/ 76421 w 405390"/>
              <a:gd name="connsiteY7" fmla="*/ 415636 h 504701"/>
              <a:gd name="connsiteX8" fmla="*/ 88297 w 405390"/>
              <a:gd name="connsiteY8" fmla="*/ 427512 h 504701"/>
              <a:gd name="connsiteX9" fmla="*/ 100172 w 405390"/>
              <a:gd name="connsiteY9" fmla="*/ 445325 h 504701"/>
              <a:gd name="connsiteX10" fmla="*/ 117985 w 405390"/>
              <a:gd name="connsiteY10" fmla="*/ 457200 h 504701"/>
              <a:gd name="connsiteX11" fmla="*/ 123923 w 405390"/>
              <a:gd name="connsiteY11" fmla="*/ 475013 h 504701"/>
              <a:gd name="connsiteX12" fmla="*/ 141736 w 405390"/>
              <a:gd name="connsiteY12" fmla="*/ 480951 h 504701"/>
              <a:gd name="connsiteX13" fmla="*/ 177362 w 405390"/>
              <a:gd name="connsiteY13" fmla="*/ 486888 h 504701"/>
              <a:gd name="connsiteX14" fmla="*/ 212988 w 405390"/>
              <a:gd name="connsiteY14" fmla="*/ 498764 h 504701"/>
              <a:gd name="connsiteX15" fmla="*/ 230801 w 405390"/>
              <a:gd name="connsiteY15" fmla="*/ 504701 h 504701"/>
              <a:gd name="connsiteX16" fmla="*/ 302052 w 405390"/>
              <a:gd name="connsiteY16" fmla="*/ 498764 h 504701"/>
              <a:gd name="connsiteX17" fmla="*/ 313928 w 405390"/>
              <a:gd name="connsiteY17" fmla="*/ 486888 h 504701"/>
              <a:gd name="connsiteX18" fmla="*/ 331741 w 405390"/>
              <a:gd name="connsiteY18" fmla="*/ 475013 h 504701"/>
              <a:gd name="connsiteX19" fmla="*/ 355491 w 405390"/>
              <a:gd name="connsiteY19" fmla="*/ 439387 h 504701"/>
              <a:gd name="connsiteX20" fmla="*/ 379242 w 405390"/>
              <a:gd name="connsiteY20" fmla="*/ 415636 h 504701"/>
              <a:gd name="connsiteX21" fmla="*/ 385180 w 405390"/>
              <a:gd name="connsiteY21" fmla="*/ 225631 h 504701"/>
              <a:gd name="connsiteX22" fmla="*/ 373304 w 405390"/>
              <a:gd name="connsiteY22" fmla="*/ 207818 h 504701"/>
              <a:gd name="connsiteX23" fmla="*/ 343616 w 405390"/>
              <a:gd name="connsiteY23" fmla="*/ 166254 h 504701"/>
              <a:gd name="connsiteX24" fmla="*/ 331741 w 405390"/>
              <a:gd name="connsiteY24" fmla="*/ 148441 h 504701"/>
              <a:gd name="connsiteX25" fmla="*/ 319865 w 405390"/>
              <a:gd name="connsiteY25" fmla="*/ 136566 h 504701"/>
              <a:gd name="connsiteX26" fmla="*/ 278302 w 405390"/>
              <a:gd name="connsiteY26" fmla="*/ 89065 h 504701"/>
              <a:gd name="connsiteX27" fmla="*/ 266427 w 405390"/>
              <a:gd name="connsiteY27" fmla="*/ 71252 h 504701"/>
              <a:gd name="connsiteX28" fmla="*/ 242676 w 405390"/>
              <a:gd name="connsiteY28" fmla="*/ 47501 h 504701"/>
              <a:gd name="connsiteX29" fmla="*/ 230801 w 405390"/>
              <a:gd name="connsiteY29" fmla="*/ 29688 h 504701"/>
              <a:gd name="connsiteX30" fmla="*/ 201112 w 405390"/>
              <a:gd name="connsiteY30" fmla="*/ 5938 h 504701"/>
              <a:gd name="connsiteX31" fmla="*/ 183299 w 405390"/>
              <a:gd name="connsiteY31" fmla="*/ 0 h 504701"/>
              <a:gd name="connsiteX32" fmla="*/ 88297 w 405390"/>
              <a:gd name="connsiteY32" fmla="*/ 5938 h 504701"/>
              <a:gd name="connsiteX33" fmla="*/ 76421 w 405390"/>
              <a:gd name="connsiteY33" fmla="*/ 17813 h 504701"/>
              <a:gd name="connsiteX34" fmla="*/ 58608 w 405390"/>
              <a:gd name="connsiteY34" fmla="*/ 53439 h 504701"/>
              <a:gd name="connsiteX35" fmla="*/ 46733 w 405390"/>
              <a:gd name="connsiteY35" fmla="*/ 71252 h 504701"/>
              <a:gd name="connsiteX36" fmla="*/ 40795 w 405390"/>
              <a:gd name="connsiteY36" fmla="*/ 89065 h 504701"/>
              <a:gd name="connsiteX37" fmla="*/ 28920 w 405390"/>
              <a:gd name="connsiteY37" fmla="*/ 106878 h 504701"/>
              <a:gd name="connsiteX38" fmla="*/ 17045 w 405390"/>
              <a:gd name="connsiteY38" fmla="*/ 148441 h 504701"/>
              <a:gd name="connsiteX39" fmla="*/ 5169 w 405390"/>
              <a:gd name="connsiteY39" fmla="*/ 207818 h 50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05390" h="504701">
                <a:moveTo>
                  <a:pt x="5169" y="207818"/>
                </a:moveTo>
                <a:cubicBezTo>
                  <a:pt x="5169" y="224641"/>
                  <a:pt x="0" y="189725"/>
                  <a:pt x="17045" y="249382"/>
                </a:cubicBezTo>
                <a:cubicBezTo>
                  <a:pt x="18458" y="254328"/>
                  <a:pt x="25035" y="284471"/>
                  <a:pt x="28920" y="290945"/>
                </a:cubicBezTo>
                <a:cubicBezTo>
                  <a:pt x="31800" y="295745"/>
                  <a:pt x="36837" y="298862"/>
                  <a:pt x="40795" y="302821"/>
                </a:cubicBezTo>
                <a:cubicBezTo>
                  <a:pt x="60742" y="362657"/>
                  <a:pt x="30315" y="269865"/>
                  <a:pt x="52671" y="344384"/>
                </a:cubicBezTo>
                <a:cubicBezTo>
                  <a:pt x="56268" y="356374"/>
                  <a:pt x="60588" y="368135"/>
                  <a:pt x="64546" y="380010"/>
                </a:cubicBezTo>
                <a:lnTo>
                  <a:pt x="70484" y="397823"/>
                </a:lnTo>
                <a:cubicBezTo>
                  <a:pt x="72463" y="403761"/>
                  <a:pt x="71995" y="411210"/>
                  <a:pt x="76421" y="415636"/>
                </a:cubicBezTo>
                <a:cubicBezTo>
                  <a:pt x="80380" y="419595"/>
                  <a:pt x="84800" y="423140"/>
                  <a:pt x="88297" y="427512"/>
                </a:cubicBezTo>
                <a:cubicBezTo>
                  <a:pt x="92755" y="433084"/>
                  <a:pt x="95126" y="440279"/>
                  <a:pt x="100172" y="445325"/>
                </a:cubicBezTo>
                <a:cubicBezTo>
                  <a:pt x="105218" y="450371"/>
                  <a:pt x="112047" y="453242"/>
                  <a:pt x="117985" y="457200"/>
                </a:cubicBezTo>
                <a:cubicBezTo>
                  <a:pt x="119964" y="463138"/>
                  <a:pt x="119497" y="470587"/>
                  <a:pt x="123923" y="475013"/>
                </a:cubicBezTo>
                <a:cubicBezTo>
                  <a:pt x="128349" y="479439"/>
                  <a:pt x="135626" y="479593"/>
                  <a:pt x="141736" y="480951"/>
                </a:cubicBezTo>
                <a:cubicBezTo>
                  <a:pt x="153488" y="483563"/>
                  <a:pt x="165487" y="484909"/>
                  <a:pt x="177362" y="486888"/>
                </a:cubicBezTo>
                <a:lnTo>
                  <a:pt x="212988" y="498764"/>
                </a:lnTo>
                <a:lnTo>
                  <a:pt x="230801" y="504701"/>
                </a:lnTo>
                <a:cubicBezTo>
                  <a:pt x="254551" y="502722"/>
                  <a:pt x="278748" y="503758"/>
                  <a:pt x="302052" y="498764"/>
                </a:cubicBezTo>
                <a:cubicBezTo>
                  <a:pt x="307526" y="497591"/>
                  <a:pt x="309556" y="490385"/>
                  <a:pt x="313928" y="486888"/>
                </a:cubicBezTo>
                <a:cubicBezTo>
                  <a:pt x="319500" y="482430"/>
                  <a:pt x="325803" y="478971"/>
                  <a:pt x="331741" y="475013"/>
                </a:cubicBezTo>
                <a:cubicBezTo>
                  <a:pt x="339658" y="463138"/>
                  <a:pt x="345399" y="449479"/>
                  <a:pt x="355491" y="439387"/>
                </a:cubicBezTo>
                <a:lnTo>
                  <a:pt x="379242" y="415636"/>
                </a:lnTo>
                <a:cubicBezTo>
                  <a:pt x="405390" y="337191"/>
                  <a:pt x="399875" y="367686"/>
                  <a:pt x="385180" y="225631"/>
                </a:cubicBezTo>
                <a:cubicBezTo>
                  <a:pt x="384446" y="218533"/>
                  <a:pt x="377263" y="213756"/>
                  <a:pt x="373304" y="207818"/>
                </a:cubicBezTo>
                <a:cubicBezTo>
                  <a:pt x="358577" y="163632"/>
                  <a:pt x="381184" y="222607"/>
                  <a:pt x="343616" y="166254"/>
                </a:cubicBezTo>
                <a:cubicBezTo>
                  <a:pt x="339658" y="160316"/>
                  <a:pt x="336199" y="154013"/>
                  <a:pt x="331741" y="148441"/>
                </a:cubicBezTo>
                <a:cubicBezTo>
                  <a:pt x="328244" y="144070"/>
                  <a:pt x="323224" y="141045"/>
                  <a:pt x="319865" y="136566"/>
                </a:cubicBezTo>
                <a:cubicBezTo>
                  <a:pt x="285228" y="90383"/>
                  <a:pt x="311455" y="111166"/>
                  <a:pt x="278302" y="89065"/>
                </a:cubicBezTo>
                <a:cubicBezTo>
                  <a:pt x="274344" y="83127"/>
                  <a:pt x="271071" y="76670"/>
                  <a:pt x="266427" y="71252"/>
                </a:cubicBezTo>
                <a:cubicBezTo>
                  <a:pt x="259141" y="62751"/>
                  <a:pt x="248886" y="56817"/>
                  <a:pt x="242676" y="47501"/>
                </a:cubicBezTo>
                <a:cubicBezTo>
                  <a:pt x="238718" y="41563"/>
                  <a:pt x="235259" y="35260"/>
                  <a:pt x="230801" y="29688"/>
                </a:cubicBezTo>
                <a:cubicBezTo>
                  <a:pt x="223438" y="20485"/>
                  <a:pt x="211398" y="11081"/>
                  <a:pt x="201112" y="5938"/>
                </a:cubicBezTo>
                <a:cubicBezTo>
                  <a:pt x="195514" y="3139"/>
                  <a:pt x="189237" y="1979"/>
                  <a:pt x="183299" y="0"/>
                </a:cubicBezTo>
                <a:cubicBezTo>
                  <a:pt x="151632" y="1979"/>
                  <a:pt x="119594" y="722"/>
                  <a:pt x="88297" y="5938"/>
                </a:cubicBezTo>
                <a:cubicBezTo>
                  <a:pt x="82775" y="6858"/>
                  <a:pt x="79918" y="13442"/>
                  <a:pt x="76421" y="17813"/>
                </a:cubicBezTo>
                <a:cubicBezTo>
                  <a:pt x="53736" y="46169"/>
                  <a:pt x="73239" y="24177"/>
                  <a:pt x="58608" y="53439"/>
                </a:cubicBezTo>
                <a:cubicBezTo>
                  <a:pt x="55417" y="59822"/>
                  <a:pt x="49924" y="64869"/>
                  <a:pt x="46733" y="71252"/>
                </a:cubicBezTo>
                <a:cubicBezTo>
                  <a:pt x="43934" y="76850"/>
                  <a:pt x="43594" y="83467"/>
                  <a:pt x="40795" y="89065"/>
                </a:cubicBezTo>
                <a:cubicBezTo>
                  <a:pt x="37604" y="95448"/>
                  <a:pt x="32111" y="100495"/>
                  <a:pt x="28920" y="106878"/>
                </a:cubicBezTo>
                <a:cubicBezTo>
                  <a:pt x="23929" y="116860"/>
                  <a:pt x="19901" y="138922"/>
                  <a:pt x="17045" y="148441"/>
                </a:cubicBezTo>
                <a:cubicBezTo>
                  <a:pt x="788" y="202632"/>
                  <a:pt x="5169" y="190995"/>
                  <a:pt x="5169" y="20781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21" name="Freeform 220"/>
          <p:cNvSpPr/>
          <p:nvPr/>
        </p:nvSpPr>
        <p:spPr>
          <a:xfrm>
            <a:off x="6444208" y="4275112"/>
            <a:ext cx="430726" cy="288032"/>
          </a:xfrm>
          <a:custGeom>
            <a:avLst/>
            <a:gdLst>
              <a:gd name="connsiteX0" fmla="*/ 136566 w 571625"/>
              <a:gd name="connsiteY0" fmla="*/ 120392 h 453877"/>
              <a:gd name="connsiteX1" fmla="*/ 77190 w 571625"/>
              <a:gd name="connsiteY1" fmla="*/ 126330 h 453877"/>
              <a:gd name="connsiteX2" fmla="*/ 59377 w 571625"/>
              <a:gd name="connsiteY2" fmla="*/ 132268 h 453877"/>
              <a:gd name="connsiteX3" fmla="*/ 35626 w 571625"/>
              <a:gd name="connsiteY3" fmla="*/ 167894 h 453877"/>
              <a:gd name="connsiteX4" fmla="*/ 29688 w 571625"/>
              <a:gd name="connsiteY4" fmla="*/ 251021 h 453877"/>
              <a:gd name="connsiteX5" fmla="*/ 17813 w 571625"/>
              <a:gd name="connsiteY5" fmla="*/ 292585 h 453877"/>
              <a:gd name="connsiteX6" fmla="*/ 11875 w 571625"/>
              <a:gd name="connsiteY6" fmla="*/ 328211 h 453877"/>
              <a:gd name="connsiteX7" fmla="*/ 0 w 571625"/>
              <a:gd name="connsiteY7" fmla="*/ 363837 h 453877"/>
              <a:gd name="connsiteX8" fmla="*/ 5938 w 571625"/>
              <a:gd name="connsiteY8" fmla="*/ 405400 h 453877"/>
              <a:gd name="connsiteX9" fmla="*/ 53439 w 571625"/>
              <a:gd name="connsiteY9" fmla="*/ 429151 h 453877"/>
              <a:gd name="connsiteX10" fmla="*/ 225631 w 571625"/>
              <a:gd name="connsiteY10" fmla="*/ 435089 h 453877"/>
              <a:gd name="connsiteX11" fmla="*/ 326571 w 571625"/>
              <a:gd name="connsiteY11" fmla="*/ 441026 h 453877"/>
              <a:gd name="connsiteX12" fmla="*/ 344384 w 571625"/>
              <a:gd name="connsiteY12" fmla="*/ 435089 h 453877"/>
              <a:gd name="connsiteX13" fmla="*/ 368135 w 571625"/>
              <a:gd name="connsiteY13" fmla="*/ 405400 h 453877"/>
              <a:gd name="connsiteX14" fmla="*/ 385948 w 571625"/>
              <a:gd name="connsiteY14" fmla="*/ 393525 h 453877"/>
              <a:gd name="connsiteX15" fmla="*/ 391886 w 571625"/>
              <a:gd name="connsiteY15" fmla="*/ 375712 h 453877"/>
              <a:gd name="connsiteX16" fmla="*/ 421574 w 571625"/>
              <a:gd name="connsiteY16" fmla="*/ 340086 h 453877"/>
              <a:gd name="connsiteX17" fmla="*/ 427512 w 571625"/>
              <a:gd name="connsiteY17" fmla="*/ 322273 h 453877"/>
              <a:gd name="connsiteX18" fmla="*/ 469075 w 571625"/>
              <a:gd name="connsiteY18" fmla="*/ 268834 h 453877"/>
              <a:gd name="connsiteX19" fmla="*/ 486888 w 571625"/>
              <a:gd name="connsiteY19" fmla="*/ 233208 h 453877"/>
              <a:gd name="connsiteX20" fmla="*/ 504701 w 571625"/>
              <a:gd name="connsiteY20" fmla="*/ 221333 h 453877"/>
              <a:gd name="connsiteX21" fmla="*/ 516577 w 571625"/>
              <a:gd name="connsiteY21" fmla="*/ 209457 h 453877"/>
              <a:gd name="connsiteX22" fmla="*/ 528452 w 571625"/>
              <a:gd name="connsiteY22" fmla="*/ 191644 h 453877"/>
              <a:gd name="connsiteX23" fmla="*/ 546265 w 571625"/>
              <a:gd name="connsiteY23" fmla="*/ 185707 h 453877"/>
              <a:gd name="connsiteX24" fmla="*/ 570015 w 571625"/>
              <a:gd name="connsiteY24" fmla="*/ 156018 h 453877"/>
              <a:gd name="connsiteX25" fmla="*/ 564078 w 571625"/>
              <a:gd name="connsiteY25" fmla="*/ 78829 h 453877"/>
              <a:gd name="connsiteX26" fmla="*/ 528452 w 571625"/>
              <a:gd name="connsiteY26" fmla="*/ 37265 h 453877"/>
              <a:gd name="connsiteX27" fmla="*/ 492826 w 571625"/>
              <a:gd name="connsiteY27" fmla="*/ 25390 h 453877"/>
              <a:gd name="connsiteX28" fmla="*/ 475013 w 571625"/>
              <a:gd name="connsiteY28" fmla="*/ 19452 h 453877"/>
              <a:gd name="connsiteX29" fmla="*/ 409699 w 571625"/>
              <a:gd name="connsiteY29" fmla="*/ 1639 h 453877"/>
              <a:gd name="connsiteX30" fmla="*/ 285008 w 571625"/>
              <a:gd name="connsiteY30" fmla="*/ 7577 h 453877"/>
              <a:gd name="connsiteX31" fmla="*/ 237506 w 571625"/>
              <a:gd name="connsiteY31" fmla="*/ 43203 h 453877"/>
              <a:gd name="connsiteX32" fmla="*/ 219693 w 571625"/>
              <a:gd name="connsiteY32" fmla="*/ 55078 h 453877"/>
              <a:gd name="connsiteX33" fmla="*/ 207818 w 571625"/>
              <a:gd name="connsiteY33" fmla="*/ 66954 h 453877"/>
              <a:gd name="connsiteX34" fmla="*/ 190005 w 571625"/>
              <a:gd name="connsiteY34" fmla="*/ 72891 h 453877"/>
              <a:gd name="connsiteX35" fmla="*/ 178130 w 571625"/>
              <a:gd name="connsiteY35" fmla="*/ 84767 h 453877"/>
              <a:gd name="connsiteX36" fmla="*/ 142504 w 571625"/>
              <a:gd name="connsiteY36" fmla="*/ 96642 h 453877"/>
              <a:gd name="connsiteX37" fmla="*/ 136566 w 571625"/>
              <a:gd name="connsiteY37" fmla="*/ 120392 h 45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1625" h="453877">
                <a:moveTo>
                  <a:pt x="136566" y="120392"/>
                </a:moveTo>
                <a:cubicBezTo>
                  <a:pt x="116774" y="122371"/>
                  <a:pt x="96849" y="123305"/>
                  <a:pt x="77190" y="126330"/>
                </a:cubicBezTo>
                <a:cubicBezTo>
                  <a:pt x="71004" y="127282"/>
                  <a:pt x="63803" y="127842"/>
                  <a:pt x="59377" y="132268"/>
                </a:cubicBezTo>
                <a:cubicBezTo>
                  <a:pt x="49285" y="142360"/>
                  <a:pt x="35626" y="167894"/>
                  <a:pt x="35626" y="167894"/>
                </a:cubicBezTo>
                <a:cubicBezTo>
                  <a:pt x="33647" y="195603"/>
                  <a:pt x="32756" y="223411"/>
                  <a:pt x="29688" y="251021"/>
                </a:cubicBezTo>
                <a:cubicBezTo>
                  <a:pt x="26813" y="276895"/>
                  <a:pt x="22819" y="270059"/>
                  <a:pt x="17813" y="292585"/>
                </a:cubicBezTo>
                <a:cubicBezTo>
                  <a:pt x="15201" y="304337"/>
                  <a:pt x="14795" y="316531"/>
                  <a:pt x="11875" y="328211"/>
                </a:cubicBezTo>
                <a:cubicBezTo>
                  <a:pt x="8839" y="340355"/>
                  <a:pt x="0" y="363837"/>
                  <a:pt x="0" y="363837"/>
                </a:cubicBezTo>
                <a:cubicBezTo>
                  <a:pt x="1979" y="377691"/>
                  <a:pt x="1512" y="392123"/>
                  <a:pt x="5938" y="405400"/>
                </a:cubicBezTo>
                <a:cubicBezTo>
                  <a:pt x="10842" y="420111"/>
                  <a:pt x="47881" y="428959"/>
                  <a:pt x="53439" y="429151"/>
                </a:cubicBezTo>
                <a:lnTo>
                  <a:pt x="225631" y="435089"/>
                </a:lnTo>
                <a:cubicBezTo>
                  <a:pt x="281996" y="453877"/>
                  <a:pt x="248791" y="448097"/>
                  <a:pt x="326571" y="441026"/>
                </a:cubicBezTo>
                <a:cubicBezTo>
                  <a:pt x="332509" y="439047"/>
                  <a:pt x="339017" y="438309"/>
                  <a:pt x="344384" y="435089"/>
                </a:cubicBezTo>
                <a:cubicBezTo>
                  <a:pt x="359075" y="426275"/>
                  <a:pt x="355998" y="417537"/>
                  <a:pt x="368135" y="405400"/>
                </a:cubicBezTo>
                <a:cubicBezTo>
                  <a:pt x="373181" y="400354"/>
                  <a:pt x="380010" y="397483"/>
                  <a:pt x="385948" y="393525"/>
                </a:cubicBezTo>
                <a:cubicBezTo>
                  <a:pt x="387927" y="387587"/>
                  <a:pt x="388414" y="380920"/>
                  <a:pt x="391886" y="375712"/>
                </a:cubicBezTo>
                <a:cubicBezTo>
                  <a:pt x="418150" y="336316"/>
                  <a:pt x="402147" y="378939"/>
                  <a:pt x="421574" y="340086"/>
                </a:cubicBezTo>
                <a:cubicBezTo>
                  <a:pt x="424373" y="334488"/>
                  <a:pt x="424040" y="327481"/>
                  <a:pt x="427512" y="322273"/>
                </a:cubicBezTo>
                <a:cubicBezTo>
                  <a:pt x="448006" y="291532"/>
                  <a:pt x="453263" y="316267"/>
                  <a:pt x="469075" y="268834"/>
                </a:cubicBezTo>
                <a:cubicBezTo>
                  <a:pt x="473904" y="254347"/>
                  <a:pt x="475379" y="244717"/>
                  <a:pt x="486888" y="233208"/>
                </a:cubicBezTo>
                <a:cubicBezTo>
                  <a:pt x="491934" y="228162"/>
                  <a:pt x="499129" y="225791"/>
                  <a:pt x="504701" y="221333"/>
                </a:cubicBezTo>
                <a:cubicBezTo>
                  <a:pt x="509073" y="217836"/>
                  <a:pt x="513080" y="213829"/>
                  <a:pt x="516577" y="209457"/>
                </a:cubicBezTo>
                <a:cubicBezTo>
                  <a:pt x="521035" y="203885"/>
                  <a:pt x="522880" y="196102"/>
                  <a:pt x="528452" y="191644"/>
                </a:cubicBezTo>
                <a:cubicBezTo>
                  <a:pt x="533339" y="187734"/>
                  <a:pt x="540327" y="187686"/>
                  <a:pt x="546265" y="185707"/>
                </a:cubicBezTo>
                <a:cubicBezTo>
                  <a:pt x="551826" y="180146"/>
                  <a:pt x="569516" y="164007"/>
                  <a:pt x="570015" y="156018"/>
                </a:cubicBezTo>
                <a:cubicBezTo>
                  <a:pt x="571625" y="130263"/>
                  <a:pt x="568833" y="104193"/>
                  <a:pt x="564078" y="78829"/>
                </a:cubicBezTo>
                <a:cubicBezTo>
                  <a:pt x="562305" y="69374"/>
                  <a:pt x="531655" y="38333"/>
                  <a:pt x="528452" y="37265"/>
                </a:cubicBezTo>
                <a:lnTo>
                  <a:pt x="492826" y="25390"/>
                </a:lnTo>
                <a:cubicBezTo>
                  <a:pt x="486888" y="23411"/>
                  <a:pt x="481085" y="20970"/>
                  <a:pt x="475013" y="19452"/>
                </a:cubicBezTo>
                <a:cubicBezTo>
                  <a:pt x="421440" y="6059"/>
                  <a:pt x="442995" y="12738"/>
                  <a:pt x="409699" y="1639"/>
                </a:cubicBezTo>
                <a:cubicBezTo>
                  <a:pt x="368135" y="3618"/>
                  <a:pt x="325923" y="0"/>
                  <a:pt x="285008" y="7577"/>
                </a:cubicBezTo>
                <a:cubicBezTo>
                  <a:pt x="258057" y="12568"/>
                  <a:pt x="254245" y="29813"/>
                  <a:pt x="237506" y="43203"/>
                </a:cubicBezTo>
                <a:cubicBezTo>
                  <a:pt x="231934" y="47661"/>
                  <a:pt x="225265" y="50620"/>
                  <a:pt x="219693" y="55078"/>
                </a:cubicBezTo>
                <a:cubicBezTo>
                  <a:pt x="215322" y="58575"/>
                  <a:pt x="212618" y="64074"/>
                  <a:pt x="207818" y="66954"/>
                </a:cubicBezTo>
                <a:cubicBezTo>
                  <a:pt x="202451" y="70174"/>
                  <a:pt x="195943" y="70912"/>
                  <a:pt x="190005" y="72891"/>
                </a:cubicBezTo>
                <a:cubicBezTo>
                  <a:pt x="186047" y="76850"/>
                  <a:pt x="183137" y="82263"/>
                  <a:pt x="178130" y="84767"/>
                </a:cubicBezTo>
                <a:cubicBezTo>
                  <a:pt x="166934" y="90365"/>
                  <a:pt x="142504" y="96642"/>
                  <a:pt x="142504" y="96642"/>
                </a:cubicBezTo>
                <a:lnTo>
                  <a:pt x="136566" y="12039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22" name="Oval 221"/>
          <p:cNvSpPr/>
          <p:nvPr/>
        </p:nvSpPr>
        <p:spPr>
          <a:xfrm>
            <a:off x="6570240" y="4347120"/>
            <a:ext cx="162000" cy="16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23" name="Isosceles Triangle 222"/>
          <p:cNvSpPr/>
          <p:nvPr/>
        </p:nvSpPr>
        <p:spPr>
          <a:xfrm>
            <a:off x="4860032" y="4347120"/>
            <a:ext cx="162000" cy="16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28" name="Rectangle 227"/>
          <p:cNvSpPr/>
          <p:nvPr/>
        </p:nvSpPr>
        <p:spPr>
          <a:xfrm>
            <a:off x="5850160" y="5787280"/>
            <a:ext cx="162000" cy="1620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32" name="Freeform 231"/>
          <p:cNvSpPr/>
          <p:nvPr/>
        </p:nvSpPr>
        <p:spPr>
          <a:xfrm>
            <a:off x="5439394" y="4203104"/>
            <a:ext cx="467832" cy="1008112"/>
          </a:xfrm>
          <a:custGeom>
            <a:avLst/>
            <a:gdLst>
              <a:gd name="connsiteX0" fmla="*/ 467832 w 467832"/>
              <a:gd name="connsiteY0" fmla="*/ 0 h 988828"/>
              <a:gd name="connsiteX1" fmla="*/ 457200 w 467832"/>
              <a:gd name="connsiteY1" fmla="*/ 31897 h 988828"/>
              <a:gd name="connsiteX2" fmla="*/ 435935 w 467832"/>
              <a:gd name="connsiteY2" fmla="*/ 127590 h 988828"/>
              <a:gd name="connsiteX3" fmla="*/ 425302 w 467832"/>
              <a:gd name="connsiteY3" fmla="*/ 202018 h 988828"/>
              <a:gd name="connsiteX4" fmla="*/ 340242 w 467832"/>
              <a:gd name="connsiteY4" fmla="*/ 244549 h 988828"/>
              <a:gd name="connsiteX5" fmla="*/ 276446 w 467832"/>
              <a:gd name="connsiteY5" fmla="*/ 265814 h 988828"/>
              <a:gd name="connsiteX6" fmla="*/ 244549 w 467832"/>
              <a:gd name="connsiteY6" fmla="*/ 287079 h 988828"/>
              <a:gd name="connsiteX7" fmla="*/ 223283 w 467832"/>
              <a:gd name="connsiteY7" fmla="*/ 584790 h 988828"/>
              <a:gd name="connsiteX8" fmla="*/ 212651 w 467832"/>
              <a:gd name="connsiteY8" fmla="*/ 637953 h 988828"/>
              <a:gd name="connsiteX9" fmla="*/ 202018 w 467832"/>
              <a:gd name="connsiteY9" fmla="*/ 723014 h 988828"/>
              <a:gd name="connsiteX10" fmla="*/ 127590 w 467832"/>
              <a:gd name="connsiteY10" fmla="*/ 754911 h 988828"/>
              <a:gd name="connsiteX11" fmla="*/ 85060 w 467832"/>
              <a:gd name="connsiteY11" fmla="*/ 850604 h 988828"/>
              <a:gd name="connsiteX12" fmla="*/ 53162 w 467832"/>
              <a:gd name="connsiteY12" fmla="*/ 967563 h 988828"/>
              <a:gd name="connsiteX13" fmla="*/ 21265 w 467832"/>
              <a:gd name="connsiteY13" fmla="*/ 978195 h 988828"/>
              <a:gd name="connsiteX14" fmla="*/ 0 w 467832"/>
              <a:gd name="connsiteY14" fmla="*/ 988828 h 98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7832" h="988828">
                <a:moveTo>
                  <a:pt x="467832" y="0"/>
                </a:moveTo>
                <a:cubicBezTo>
                  <a:pt x="464288" y="10632"/>
                  <a:pt x="460279" y="21121"/>
                  <a:pt x="457200" y="31897"/>
                </a:cubicBezTo>
                <a:cubicBezTo>
                  <a:pt x="449552" y="58667"/>
                  <a:pt x="440322" y="101271"/>
                  <a:pt x="435935" y="127590"/>
                </a:cubicBezTo>
                <a:cubicBezTo>
                  <a:pt x="431815" y="152310"/>
                  <a:pt x="433227" y="178243"/>
                  <a:pt x="425302" y="202018"/>
                </a:cubicBezTo>
                <a:cubicBezTo>
                  <a:pt x="416023" y="229856"/>
                  <a:pt x="351307" y="240861"/>
                  <a:pt x="340242" y="244549"/>
                </a:cubicBezTo>
                <a:cubicBezTo>
                  <a:pt x="340237" y="244551"/>
                  <a:pt x="276450" y="265811"/>
                  <a:pt x="276446" y="265814"/>
                </a:cubicBezTo>
                <a:lnTo>
                  <a:pt x="244549" y="287079"/>
                </a:lnTo>
                <a:cubicBezTo>
                  <a:pt x="204707" y="406602"/>
                  <a:pt x="243597" y="280080"/>
                  <a:pt x="223283" y="584790"/>
                </a:cubicBezTo>
                <a:cubicBezTo>
                  <a:pt x="222081" y="602822"/>
                  <a:pt x="215399" y="620091"/>
                  <a:pt x="212651" y="637953"/>
                </a:cubicBezTo>
                <a:cubicBezTo>
                  <a:pt x="208306" y="666195"/>
                  <a:pt x="212630" y="696483"/>
                  <a:pt x="202018" y="723014"/>
                </a:cubicBezTo>
                <a:cubicBezTo>
                  <a:pt x="193859" y="743411"/>
                  <a:pt x="141467" y="751442"/>
                  <a:pt x="127590" y="754911"/>
                </a:cubicBezTo>
                <a:cubicBezTo>
                  <a:pt x="102284" y="830830"/>
                  <a:pt x="118759" y="800056"/>
                  <a:pt x="85060" y="850604"/>
                </a:cubicBezTo>
                <a:cubicBezTo>
                  <a:pt x="80911" y="883799"/>
                  <a:pt x="86670" y="940757"/>
                  <a:pt x="53162" y="967563"/>
                </a:cubicBezTo>
                <a:cubicBezTo>
                  <a:pt x="44410" y="974564"/>
                  <a:pt x="31671" y="974033"/>
                  <a:pt x="21265" y="978195"/>
                </a:cubicBezTo>
                <a:cubicBezTo>
                  <a:pt x="13907" y="981138"/>
                  <a:pt x="7088" y="985284"/>
                  <a:pt x="0" y="988828"/>
                </a:cubicBezTo>
              </a:path>
            </a:pathLst>
          </a:custGeom>
          <a:ln w="63500" cmpd="thickThi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sp>
        <p:nvSpPr>
          <p:cNvPr id="233" name="Freeform 232"/>
          <p:cNvSpPr/>
          <p:nvPr/>
        </p:nvSpPr>
        <p:spPr>
          <a:xfrm>
            <a:off x="5724128" y="4779169"/>
            <a:ext cx="426400" cy="360040"/>
          </a:xfrm>
          <a:custGeom>
            <a:avLst/>
            <a:gdLst>
              <a:gd name="connsiteX0" fmla="*/ 47517 w 426400"/>
              <a:gd name="connsiteY0" fmla="*/ 102490 h 262993"/>
              <a:gd name="connsiteX1" fmla="*/ 53867 w 426400"/>
              <a:gd name="connsiteY1" fmla="*/ 146940 h 262993"/>
              <a:gd name="connsiteX2" fmla="*/ 79267 w 426400"/>
              <a:gd name="connsiteY2" fmla="*/ 185040 h 262993"/>
              <a:gd name="connsiteX3" fmla="*/ 111017 w 426400"/>
              <a:gd name="connsiteY3" fmla="*/ 216790 h 262993"/>
              <a:gd name="connsiteX4" fmla="*/ 142767 w 426400"/>
              <a:gd name="connsiteY4" fmla="*/ 248540 h 262993"/>
              <a:gd name="connsiteX5" fmla="*/ 180867 w 426400"/>
              <a:gd name="connsiteY5" fmla="*/ 261240 h 262993"/>
              <a:gd name="connsiteX6" fmla="*/ 314217 w 426400"/>
              <a:gd name="connsiteY6" fmla="*/ 254890 h 262993"/>
              <a:gd name="connsiteX7" fmla="*/ 352317 w 426400"/>
              <a:gd name="connsiteY7" fmla="*/ 229490 h 262993"/>
              <a:gd name="connsiteX8" fmla="*/ 371367 w 426400"/>
              <a:gd name="connsiteY8" fmla="*/ 216790 h 262993"/>
              <a:gd name="connsiteX9" fmla="*/ 384067 w 426400"/>
              <a:gd name="connsiteY9" fmla="*/ 197740 h 262993"/>
              <a:gd name="connsiteX10" fmla="*/ 415817 w 426400"/>
              <a:gd name="connsiteY10" fmla="*/ 165990 h 262993"/>
              <a:gd name="connsiteX11" fmla="*/ 409467 w 426400"/>
              <a:gd name="connsiteY11" fmla="*/ 83440 h 262993"/>
              <a:gd name="connsiteX12" fmla="*/ 403117 w 426400"/>
              <a:gd name="connsiteY12" fmla="*/ 64390 h 262993"/>
              <a:gd name="connsiteX13" fmla="*/ 345967 w 426400"/>
              <a:gd name="connsiteY13" fmla="*/ 38990 h 262993"/>
              <a:gd name="connsiteX14" fmla="*/ 326917 w 426400"/>
              <a:gd name="connsiteY14" fmla="*/ 26290 h 262993"/>
              <a:gd name="connsiteX15" fmla="*/ 288817 w 426400"/>
              <a:gd name="connsiteY15" fmla="*/ 7240 h 262993"/>
              <a:gd name="connsiteX16" fmla="*/ 72917 w 426400"/>
              <a:gd name="connsiteY16" fmla="*/ 13590 h 262993"/>
              <a:gd name="connsiteX17" fmla="*/ 34817 w 426400"/>
              <a:gd name="connsiteY17" fmla="*/ 38990 h 262993"/>
              <a:gd name="connsiteX18" fmla="*/ 15767 w 426400"/>
              <a:gd name="connsiteY18" fmla="*/ 51690 h 262993"/>
              <a:gd name="connsiteX19" fmla="*/ 3067 w 426400"/>
              <a:gd name="connsiteY19" fmla="*/ 70740 h 262993"/>
              <a:gd name="connsiteX20" fmla="*/ 28467 w 426400"/>
              <a:gd name="connsiteY20" fmla="*/ 102490 h 262993"/>
              <a:gd name="connsiteX21" fmla="*/ 47517 w 426400"/>
              <a:gd name="connsiteY21" fmla="*/ 102490 h 26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6400" h="262993">
                <a:moveTo>
                  <a:pt x="47517" y="102490"/>
                </a:moveTo>
                <a:cubicBezTo>
                  <a:pt x="49634" y="117307"/>
                  <a:pt x="48494" y="132971"/>
                  <a:pt x="53867" y="146940"/>
                </a:cubicBezTo>
                <a:cubicBezTo>
                  <a:pt x="59346" y="161186"/>
                  <a:pt x="70800" y="172340"/>
                  <a:pt x="79267" y="185040"/>
                </a:cubicBezTo>
                <a:cubicBezTo>
                  <a:pt x="96200" y="210440"/>
                  <a:pt x="85617" y="199857"/>
                  <a:pt x="111017" y="216790"/>
                </a:cubicBezTo>
                <a:cubicBezTo>
                  <a:pt x="122603" y="234169"/>
                  <a:pt x="122714" y="239628"/>
                  <a:pt x="142767" y="248540"/>
                </a:cubicBezTo>
                <a:cubicBezTo>
                  <a:pt x="155000" y="253977"/>
                  <a:pt x="180867" y="261240"/>
                  <a:pt x="180867" y="261240"/>
                </a:cubicBezTo>
                <a:cubicBezTo>
                  <a:pt x="225317" y="259123"/>
                  <a:pt x="270461" y="262993"/>
                  <a:pt x="314217" y="254890"/>
                </a:cubicBezTo>
                <a:cubicBezTo>
                  <a:pt x="329225" y="252111"/>
                  <a:pt x="339617" y="237957"/>
                  <a:pt x="352317" y="229490"/>
                </a:cubicBezTo>
                <a:lnTo>
                  <a:pt x="371367" y="216790"/>
                </a:lnTo>
                <a:cubicBezTo>
                  <a:pt x="375600" y="210440"/>
                  <a:pt x="378671" y="203136"/>
                  <a:pt x="384067" y="197740"/>
                </a:cubicBezTo>
                <a:cubicBezTo>
                  <a:pt x="426400" y="155407"/>
                  <a:pt x="381950" y="216790"/>
                  <a:pt x="415817" y="165990"/>
                </a:cubicBezTo>
                <a:cubicBezTo>
                  <a:pt x="413700" y="138473"/>
                  <a:pt x="412890" y="110825"/>
                  <a:pt x="409467" y="83440"/>
                </a:cubicBezTo>
                <a:cubicBezTo>
                  <a:pt x="408637" y="76798"/>
                  <a:pt x="407298" y="69617"/>
                  <a:pt x="403117" y="64390"/>
                </a:cubicBezTo>
                <a:cubicBezTo>
                  <a:pt x="388347" y="45927"/>
                  <a:pt x="364261" y="51186"/>
                  <a:pt x="345967" y="38990"/>
                </a:cubicBezTo>
                <a:cubicBezTo>
                  <a:pt x="339617" y="34757"/>
                  <a:pt x="333743" y="29703"/>
                  <a:pt x="326917" y="26290"/>
                </a:cubicBezTo>
                <a:cubicBezTo>
                  <a:pt x="274337" y="0"/>
                  <a:pt x="343412" y="43636"/>
                  <a:pt x="288817" y="7240"/>
                </a:cubicBezTo>
                <a:cubicBezTo>
                  <a:pt x="216850" y="9357"/>
                  <a:pt x="144359" y="4660"/>
                  <a:pt x="72917" y="13590"/>
                </a:cubicBezTo>
                <a:cubicBezTo>
                  <a:pt x="57771" y="15483"/>
                  <a:pt x="47517" y="30523"/>
                  <a:pt x="34817" y="38990"/>
                </a:cubicBezTo>
                <a:lnTo>
                  <a:pt x="15767" y="51690"/>
                </a:lnTo>
                <a:cubicBezTo>
                  <a:pt x="11534" y="58040"/>
                  <a:pt x="4322" y="63212"/>
                  <a:pt x="3067" y="70740"/>
                </a:cubicBezTo>
                <a:cubicBezTo>
                  <a:pt x="0" y="89143"/>
                  <a:pt x="17337" y="95070"/>
                  <a:pt x="28467" y="102490"/>
                </a:cubicBezTo>
                <a:lnTo>
                  <a:pt x="47517" y="102490"/>
                </a:lnTo>
                <a:close/>
              </a:path>
            </a:pathLst>
          </a:custGeom>
          <a:solidFill>
            <a:schemeClr val="accent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56" name="Oval 255"/>
          <p:cNvSpPr/>
          <p:nvPr/>
        </p:nvSpPr>
        <p:spPr>
          <a:xfrm>
            <a:off x="5868144" y="4905200"/>
            <a:ext cx="162000" cy="162000"/>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57" name="Freeform 256"/>
          <p:cNvSpPr/>
          <p:nvPr/>
        </p:nvSpPr>
        <p:spPr>
          <a:xfrm>
            <a:off x="6012160" y="4419128"/>
            <a:ext cx="360040" cy="288032"/>
          </a:xfrm>
          <a:custGeom>
            <a:avLst/>
            <a:gdLst>
              <a:gd name="connsiteX0" fmla="*/ 5169 w 405390"/>
              <a:gd name="connsiteY0" fmla="*/ 207818 h 504701"/>
              <a:gd name="connsiteX1" fmla="*/ 17045 w 405390"/>
              <a:gd name="connsiteY1" fmla="*/ 249382 h 504701"/>
              <a:gd name="connsiteX2" fmla="*/ 28920 w 405390"/>
              <a:gd name="connsiteY2" fmla="*/ 290945 h 504701"/>
              <a:gd name="connsiteX3" fmla="*/ 40795 w 405390"/>
              <a:gd name="connsiteY3" fmla="*/ 302821 h 504701"/>
              <a:gd name="connsiteX4" fmla="*/ 52671 w 405390"/>
              <a:gd name="connsiteY4" fmla="*/ 344384 h 504701"/>
              <a:gd name="connsiteX5" fmla="*/ 64546 w 405390"/>
              <a:gd name="connsiteY5" fmla="*/ 380010 h 504701"/>
              <a:gd name="connsiteX6" fmla="*/ 70484 w 405390"/>
              <a:gd name="connsiteY6" fmla="*/ 397823 h 504701"/>
              <a:gd name="connsiteX7" fmla="*/ 76421 w 405390"/>
              <a:gd name="connsiteY7" fmla="*/ 415636 h 504701"/>
              <a:gd name="connsiteX8" fmla="*/ 88297 w 405390"/>
              <a:gd name="connsiteY8" fmla="*/ 427512 h 504701"/>
              <a:gd name="connsiteX9" fmla="*/ 100172 w 405390"/>
              <a:gd name="connsiteY9" fmla="*/ 445325 h 504701"/>
              <a:gd name="connsiteX10" fmla="*/ 117985 w 405390"/>
              <a:gd name="connsiteY10" fmla="*/ 457200 h 504701"/>
              <a:gd name="connsiteX11" fmla="*/ 123923 w 405390"/>
              <a:gd name="connsiteY11" fmla="*/ 475013 h 504701"/>
              <a:gd name="connsiteX12" fmla="*/ 141736 w 405390"/>
              <a:gd name="connsiteY12" fmla="*/ 480951 h 504701"/>
              <a:gd name="connsiteX13" fmla="*/ 177362 w 405390"/>
              <a:gd name="connsiteY13" fmla="*/ 486888 h 504701"/>
              <a:gd name="connsiteX14" fmla="*/ 212988 w 405390"/>
              <a:gd name="connsiteY14" fmla="*/ 498764 h 504701"/>
              <a:gd name="connsiteX15" fmla="*/ 230801 w 405390"/>
              <a:gd name="connsiteY15" fmla="*/ 504701 h 504701"/>
              <a:gd name="connsiteX16" fmla="*/ 302052 w 405390"/>
              <a:gd name="connsiteY16" fmla="*/ 498764 h 504701"/>
              <a:gd name="connsiteX17" fmla="*/ 313928 w 405390"/>
              <a:gd name="connsiteY17" fmla="*/ 486888 h 504701"/>
              <a:gd name="connsiteX18" fmla="*/ 331741 w 405390"/>
              <a:gd name="connsiteY18" fmla="*/ 475013 h 504701"/>
              <a:gd name="connsiteX19" fmla="*/ 355491 w 405390"/>
              <a:gd name="connsiteY19" fmla="*/ 439387 h 504701"/>
              <a:gd name="connsiteX20" fmla="*/ 379242 w 405390"/>
              <a:gd name="connsiteY20" fmla="*/ 415636 h 504701"/>
              <a:gd name="connsiteX21" fmla="*/ 385180 w 405390"/>
              <a:gd name="connsiteY21" fmla="*/ 225631 h 504701"/>
              <a:gd name="connsiteX22" fmla="*/ 373304 w 405390"/>
              <a:gd name="connsiteY22" fmla="*/ 207818 h 504701"/>
              <a:gd name="connsiteX23" fmla="*/ 343616 w 405390"/>
              <a:gd name="connsiteY23" fmla="*/ 166254 h 504701"/>
              <a:gd name="connsiteX24" fmla="*/ 331741 w 405390"/>
              <a:gd name="connsiteY24" fmla="*/ 148441 h 504701"/>
              <a:gd name="connsiteX25" fmla="*/ 319865 w 405390"/>
              <a:gd name="connsiteY25" fmla="*/ 136566 h 504701"/>
              <a:gd name="connsiteX26" fmla="*/ 278302 w 405390"/>
              <a:gd name="connsiteY26" fmla="*/ 89065 h 504701"/>
              <a:gd name="connsiteX27" fmla="*/ 266427 w 405390"/>
              <a:gd name="connsiteY27" fmla="*/ 71252 h 504701"/>
              <a:gd name="connsiteX28" fmla="*/ 242676 w 405390"/>
              <a:gd name="connsiteY28" fmla="*/ 47501 h 504701"/>
              <a:gd name="connsiteX29" fmla="*/ 230801 w 405390"/>
              <a:gd name="connsiteY29" fmla="*/ 29688 h 504701"/>
              <a:gd name="connsiteX30" fmla="*/ 201112 w 405390"/>
              <a:gd name="connsiteY30" fmla="*/ 5938 h 504701"/>
              <a:gd name="connsiteX31" fmla="*/ 183299 w 405390"/>
              <a:gd name="connsiteY31" fmla="*/ 0 h 504701"/>
              <a:gd name="connsiteX32" fmla="*/ 88297 w 405390"/>
              <a:gd name="connsiteY32" fmla="*/ 5938 h 504701"/>
              <a:gd name="connsiteX33" fmla="*/ 76421 w 405390"/>
              <a:gd name="connsiteY33" fmla="*/ 17813 h 504701"/>
              <a:gd name="connsiteX34" fmla="*/ 58608 w 405390"/>
              <a:gd name="connsiteY34" fmla="*/ 53439 h 504701"/>
              <a:gd name="connsiteX35" fmla="*/ 46733 w 405390"/>
              <a:gd name="connsiteY35" fmla="*/ 71252 h 504701"/>
              <a:gd name="connsiteX36" fmla="*/ 40795 w 405390"/>
              <a:gd name="connsiteY36" fmla="*/ 89065 h 504701"/>
              <a:gd name="connsiteX37" fmla="*/ 28920 w 405390"/>
              <a:gd name="connsiteY37" fmla="*/ 106878 h 504701"/>
              <a:gd name="connsiteX38" fmla="*/ 17045 w 405390"/>
              <a:gd name="connsiteY38" fmla="*/ 148441 h 504701"/>
              <a:gd name="connsiteX39" fmla="*/ 5169 w 405390"/>
              <a:gd name="connsiteY39" fmla="*/ 207818 h 50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05390" h="504701">
                <a:moveTo>
                  <a:pt x="5169" y="207818"/>
                </a:moveTo>
                <a:cubicBezTo>
                  <a:pt x="5169" y="224641"/>
                  <a:pt x="0" y="189725"/>
                  <a:pt x="17045" y="249382"/>
                </a:cubicBezTo>
                <a:cubicBezTo>
                  <a:pt x="18458" y="254328"/>
                  <a:pt x="25035" y="284471"/>
                  <a:pt x="28920" y="290945"/>
                </a:cubicBezTo>
                <a:cubicBezTo>
                  <a:pt x="31800" y="295745"/>
                  <a:pt x="36837" y="298862"/>
                  <a:pt x="40795" y="302821"/>
                </a:cubicBezTo>
                <a:cubicBezTo>
                  <a:pt x="60742" y="362657"/>
                  <a:pt x="30315" y="269865"/>
                  <a:pt x="52671" y="344384"/>
                </a:cubicBezTo>
                <a:cubicBezTo>
                  <a:pt x="56268" y="356374"/>
                  <a:pt x="60588" y="368135"/>
                  <a:pt x="64546" y="380010"/>
                </a:cubicBezTo>
                <a:lnTo>
                  <a:pt x="70484" y="397823"/>
                </a:lnTo>
                <a:cubicBezTo>
                  <a:pt x="72463" y="403761"/>
                  <a:pt x="71995" y="411210"/>
                  <a:pt x="76421" y="415636"/>
                </a:cubicBezTo>
                <a:cubicBezTo>
                  <a:pt x="80380" y="419595"/>
                  <a:pt x="84800" y="423140"/>
                  <a:pt x="88297" y="427512"/>
                </a:cubicBezTo>
                <a:cubicBezTo>
                  <a:pt x="92755" y="433084"/>
                  <a:pt x="95126" y="440279"/>
                  <a:pt x="100172" y="445325"/>
                </a:cubicBezTo>
                <a:cubicBezTo>
                  <a:pt x="105218" y="450371"/>
                  <a:pt x="112047" y="453242"/>
                  <a:pt x="117985" y="457200"/>
                </a:cubicBezTo>
                <a:cubicBezTo>
                  <a:pt x="119964" y="463138"/>
                  <a:pt x="119497" y="470587"/>
                  <a:pt x="123923" y="475013"/>
                </a:cubicBezTo>
                <a:cubicBezTo>
                  <a:pt x="128349" y="479439"/>
                  <a:pt x="135626" y="479593"/>
                  <a:pt x="141736" y="480951"/>
                </a:cubicBezTo>
                <a:cubicBezTo>
                  <a:pt x="153488" y="483563"/>
                  <a:pt x="165487" y="484909"/>
                  <a:pt x="177362" y="486888"/>
                </a:cubicBezTo>
                <a:lnTo>
                  <a:pt x="212988" y="498764"/>
                </a:lnTo>
                <a:lnTo>
                  <a:pt x="230801" y="504701"/>
                </a:lnTo>
                <a:cubicBezTo>
                  <a:pt x="254551" y="502722"/>
                  <a:pt x="278748" y="503758"/>
                  <a:pt x="302052" y="498764"/>
                </a:cubicBezTo>
                <a:cubicBezTo>
                  <a:pt x="307526" y="497591"/>
                  <a:pt x="309556" y="490385"/>
                  <a:pt x="313928" y="486888"/>
                </a:cubicBezTo>
                <a:cubicBezTo>
                  <a:pt x="319500" y="482430"/>
                  <a:pt x="325803" y="478971"/>
                  <a:pt x="331741" y="475013"/>
                </a:cubicBezTo>
                <a:cubicBezTo>
                  <a:pt x="339658" y="463138"/>
                  <a:pt x="345399" y="449479"/>
                  <a:pt x="355491" y="439387"/>
                </a:cubicBezTo>
                <a:lnTo>
                  <a:pt x="379242" y="415636"/>
                </a:lnTo>
                <a:cubicBezTo>
                  <a:pt x="405390" y="337191"/>
                  <a:pt x="399875" y="367686"/>
                  <a:pt x="385180" y="225631"/>
                </a:cubicBezTo>
                <a:cubicBezTo>
                  <a:pt x="384446" y="218533"/>
                  <a:pt x="377263" y="213756"/>
                  <a:pt x="373304" y="207818"/>
                </a:cubicBezTo>
                <a:cubicBezTo>
                  <a:pt x="358577" y="163632"/>
                  <a:pt x="381184" y="222607"/>
                  <a:pt x="343616" y="166254"/>
                </a:cubicBezTo>
                <a:cubicBezTo>
                  <a:pt x="339658" y="160316"/>
                  <a:pt x="336199" y="154013"/>
                  <a:pt x="331741" y="148441"/>
                </a:cubicBezTo>
                <a:cubicBezTo>
                  <a:pt x="328244" y="144070"/>
                  <a:pt x="323224" y="141045"/>
                  <a:pt x="319865" y="136566"/>
                </a:cubicBezTo>
                <a:cubicBezTo>
                  <a:pt x="285228" y="90383"/>
                  <a:pt x="311455" y="111166"/>
                  <a:pt x="278302" y="89065"/>
                </a:cubicBezTo>
                <a:cubicBezTo>
                  <a:pt x="274344" y="83127"/>
                  <a:pt x="271071" y="76670"/>
                  <a:pt x="266427" y="71252"/>
                </a:cubicBezTo>
                <a:cubicBezTo>
                  <a:pt x="259141" y="62751"/>
                  <a:pt x="248886" y="56817"/>
                  <a:pt x="242676" y="47501"/>
                </a:cubicBezTo>
                <a:cubicBezTo>
                  <a:pt x="238718" y="41563"/>
                  <a:pt x="235259" y="35260"/>
                  <a:pt x="230801" y="29688"/>
                </a:cubicBezTo>
                <a:cubicBezTo>
                  <a:pt x="223438" y="20485"/>
                  <a:pt x="211398" y="11081"/>
                  <a:pt x="201112" y="5938"/>
                </a:cubicBezTo>
                <a:cubicBezTo>
                  <a:pt x="195514" y="3139"/>
                  <a:pt x="189237" y="1979"/>
                  <a:pt x="183299" y="0"/>
                </a:cubicBezTo>
                <a:cubicBezTo>
                  <a:pt x="151632" y="1979"/>
                  <a:pt x="119594" y="722"/>
                  <a:pt x="88297" y="5938"/>
                </a:cubicBezTo>
                <a:cubicBezTo>
                  <a:pt x="82775" y="6858"/>
                  <a:pt x="79918" y="13442"/>
                  <a:pt x="76421" y="17813"/>
                </a:cubicBezTo>
                <a:cubicBezTo>
                  <a:pt x="53736" y="46169"/>
                  <a:pt x="73239" y="24177"/>
                  <a:pt x="58608" y="53439"/>
                </a:cubicBezTo>
                <a:cubicBezTo>
                  <a:pt x="55417" y="59822"/>
                  <a:pt x="49924" y="64869"/>
                  <a:pt x="46733" y="71252"/>
                </a:cubicBezTo>
                <a:cubicBezTo>
                  <a:pt x="43934" y="76850"/>
                  <a:pt x="43594" y="83467"/>
                  <a:pt x="40795" y="89065"/>
                </a:cubicBezTo>
                <a:cubicBezTo>
                  <a:pt x="37604" y="95448"/>
                  <a:pt x="32111" y="100495"/>
                  <a:pt x="28920" y="106878"/>
                </a:cubicBezTo>
                <a:cubicBezTo>
                  <a:pt x="23929" y="116860"/>
                  <a:pt x="19901" y="138922"/>
                  <a:pt x="17045" y="148441"/>
                </a:cubicBezTo>
                <a:cubicBezTo>
                  <a:pt x="788" y="202632"/>
                  <a:pt x="5169" y="190995"/>
                  <a:pt x="5169" y="207818"/>
                </a:cubicBezTo>
                <a:close/>
              </a:path>
            </a:pathLst>
          </a:cu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27" name="Oval 226"/>
          <p:cNvSpPr/>
          <p:nvPr/>
        </p:nvSpPr>
        <p:spPr>
          <a:xfrm>
            <a:off x="6084168" y="4491136"/>
            <a:ext cx="162000" cy="16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59" name="Freeform 258"/>
          <p:cNvSpPr/>
          <p:nvPr/>
        </p:nvSpPr>
        <p:spPr>
          <a:xfrm rot="4460313">
            <a:off x="5004048" y="4709014"/>
            <a:ext cx="426400" cy="360040"/>
          </a:xfrm>
          <a:custGeom>
            <a:avLst/>
            <a:gdLst>
              <a:gd name="connsiteX0" fmla="*/ 47517 w 426400"/>
              <a:gd name="connsiteY0" fmla="*/ 102490 h 262993"/>
              <a:gd name="connsiteX1" fmla="*/ 53867 w 426400"/>
              <a:gd name="connsiteY1" fmla="*/ 146940 h 262993"/>
              <a:gd name="connsiteX2" fmla="*/ 79267 w 426400"/>
              <a:gd name="connsiteY2" fmla="*/ 185040 h 262993"/>
              <a:gd name="connsiteX3" fmla="*/ 111017 w 426400"/>
              <a:gd name="connsiteY3" fmla="*/ 216790 h 262993"/>
              <a:gd name="connsiteX4" fmla="*/ 142767 w 426400"/>
              <a:gd name="connsiteY4" fmla="*/ 248540 h 262993"/>
              <a:gd name="connsiteX5" fmla="*/ 180867 w 426400"/>
              <a:gd name="connsiteY5" fmla="*/ 261240 h 262993"/>
              <a:gd name="connsiteX6" fmla="*/ 314217 w 426400"/>
              <a:gd name="connsiteY6" fmla="*/ 254890 h 262993"/>
              <a:gd name="connsiteX7" fmla="*/ 352317 w 426400"/>
              <a:gd name="connsiteY7" fmla="*/ 229490 h 262993"/>
              <a:gd name="connsiteX8" fmla="*/ 371367 w 426400"/>
              <a:gd name="connsiteY8" fmla="*/ 216790 h 262993"/>
              <a:gd name="connsiteX9" fmla="*/ 384067 w 426400"/>
              <a:gd name="connsiteY9" fmla="*/ 197740 h 262993"/>
              <a:gd name="connsiteX10" fmla="*/ 415817 w 426400"/>
              <a:gd name="connsiteY10" fmla="*/ 165990 h 262993"/>
              <a:gd name="connsiteX11" fmla="*/ 409467 w 426400"/>
              <a:gd name="connsiteY11" fmla="*/ 83440 h 262993"/>
              <a:gd name="connsiteX12" fmla="*/ 403117 w 426400"/>
              <a:gd name="connsiteY12" fmla="*/ 64390 h 262993"/>
              <a:gd name="connsiteX13" fmla="*/ 345967 w 426400"/>
              <a:gd name="connsiteY13" fmla="*/ 38990 h 262993"/>
              <a:gd name="connsiteX14" fmla="*/ 326917 w 426400"/>
              <a:gd name="connsiteY14" fmla="*/ 26290 h 262993"/>
              <a:gd name="connsiteX15" fmla="*/ 288817 w 426400"/>
              <a:gd name="connsiteY15" fmla="*/ 7240 h 262993"/>
              <a:gd name="connsiteX16" fmla="*/ 72917 w 426400"/>
              <a:gd name="connsiteY16" fmla="*/ 13590 h 262993"/>
              <a:gd name="connsiteX17" fmla="*/ 34817 w 426400"/>
              <a:gd name="connsiteY17" fmla="*/ 38990 h 262993"/>
              <a:gd name="connsiteX18" fmla="*/ 15767 w 426400"/>
              <a:gd name="connsiteY18" fmla="*/ 51690 h 262993"/>
              <a:gd name="connsiteX19" fmla="*/ 3067 w 426400"/>
              <a:gd name="connsiteY19" fmla="*/ 70740 h 262993"/>
              <a:gd name="connsiteX20" fmla="*/ 28467 w 426400"/>
              <a:gd name="connsiteY20" fmla="*/ 102490 h 262993"/>
              <a:gd name="connsiteX21" fmla="*/ 47517 w 426400"/>
              <a:gd name="connsiteY21" fmla="*/ 102490 h 26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6400" h="262993">
                <a:moveTo>
                  <a:pt x="47517" y="102490"/>
                </a:moveTo>
                <a:cubicBezTo>
                  <a:pt x="49634" y="117307"/>
                  <a:pt x="48494" y="132971"/>
                  <a:pt x="53867" y="146940"/>
                </a:cubicBezTo>
                <a:cubicBezTo>
                  <a:pt x="59346" y="161186"/>
                  <a:pt x="70800" y="172340"/>
                  <a:pt x="79267" y="185040"/>
                </a:cubicBezTo>
                <a:cubicBezTo>
                  <a:pt x="96200" y="210440"/>
                  <a:pt x="85617" y="199857"/>
                  <a:pt x="111017" y="216790"/>
                </a:cubicBezTo>
                <a:cubicBezTo>
                  <a:pt x="122603" y="234169"/>
                  <a:pt x="122714" y="239628"/>
                  <a:pt x="142767" y="248540"/>
                </a:cubicBezTo>
                <a:cubicBezTo>
                  <a:pt x="155000" y="253977"/>
                  <a:pt x="180867" y="261240"/>
                  <a:pt x="180867" y="261240"/>
                </a:cubicBezTo>
                <a:cubicBezTo>
                  <a:pt x="225317" y="259123"/>
                  <a:pt x="270461" y="262993"/>
                  <a:pt x="314217" y="254890"/>
                </a:cubicBezTo>
                <a:cubicBezTo>
                  <a:pt x="329225" y="252111"/>
                  <a:pt x="339617" y="237957"/>
                  <a:pt x="352317" y="229490"/>
                </a:cubicBezTo>
                <a:lnTo>
                  <a:pt x="371367" y="216790"/>
                </a:lnTo>
                <a:cubicBezTo>
                  <a:pt x="375600" y="210440"/>
                  <a:pt x="378671" y="203136"/>
                  <a:pt x="384067" y="197740"/>
                </a:cubicBezTo>
                <a:cubicBezTo>
                  <a:pt x="426400" y="155407"/>
                  <a:pt x="381950" y="216790"/>
                  <a:pt x="415817" y="165990"/>
                </a:cubicBezTo>
                <a:cubicBezTo>
                  <a:pt x="413700" y="138473"/>
                  <a:pt x="412890" y="110825"/>
                  <a:pt x="409467" y="83440"/>
                </a:cubicBezTo>
                <a:cubicBezTo>
                  <a:pt x="408637" y="76798"/>
                  <a:pt x="407298" y="69617"/>
                  <a:pt x="403117" y="64390"/>
                </a:cubicBezTo>
                <a:cubicBezTo>
                  <a:pt x="388347" y="45927"/>
                  <a:pt x="364261" y="51186"/>
                  <a:pt x="345967" y="38990"/>
                </a:cubicBezTo>
                <a:cubicBezTo>
                  <a:pt x="339617" y="34757"/>
                  <a:pt x="333743" y="29703"/>
                  <a:pt x="326917" y="26290"/>
                </a:cubicBezTo>
                <a:cubicBezTo>
                  <a:pt x="274337" y="0"/>
                  <a:pt x="343412" y="43636"/>
                  <a:pt x="288817" y="7240"/>
                </a:cubicBezTo>
                <a:cubicBezTo>
                  <a:pt x="216850" y="9357"/>
                  <a:pt x="144359" y="4660"/>
                  <a:pt x="72917" y="13590"/>
                </a:cubicBezTo>
                <a:cubicBezTo>
                  <a:pt x="57771" y="15483"/>
                  <a:pt x="47517" y="30523"/>
                  <a:pt x="34817" y="38990"/>
                </a:cubicBezTo>
                <a:lnTo>
                  <a:pt x="15767" y="51690"/>
                </a:lnTo>
                <a:cubicBezTo>
                  <a:pt x="11534" y="58040"/>
                  <a:pt x="4322" y="63212"/>
                  <a:pt x="3067" y="70740"/>
                </a:cubicBezTo>
                <a:cubicBezTo>
                  <a:pt x="0" y="89143"/>
                  <a:pt x="17337" y="95070"/>
                  <a:pt x="28467" y="102490"/>
                </a:cubicBezTo>
                <a:lnTo>
                  <a:pt x="47517" y="102490"/>
                </a:lnTo>
                <a:close/>
              </a:path>
            </a:pathLst>
          </a:custGeom>
          <a:solidFill>
            <a:schemeClr val="accent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60" name="Freeform 259"/>
          <p:cNvSpPr/>
          <p:nvPr/>
        </p:nvSpPr>
        <p:spPr>
          <a:xfrm rot="12578539">
            <a:off x="5261157" y="4271796"/>
            <a:ext cx="386555" cy="361614"/>
          </a:xfrm>
          <a:custGeom>
            <a:avLst/>
            <a:gdLst>
              <a:gd name="connsiteX0" fmla="*/ 5169 w 405390"/>
              <a:gd name="connsiteY0" fmla="*/ 207818 h 504701"/>
              <a:gd name="connsiteX1" fmla="*/ 17045 w 405390"/>
              <a:gd name="connsiteY1" fmla="*/ 249382 h 504701"/>
              <a:gd name="connsiteX2" fmla="*/ 28920 w 405390"/>
              <a:gd name="connsiteY2" fmla="*/ 290945 h 504701"/>
              <a:gd name="connsiteX3" fmla="*/ 40795 w 405390"/>
              <a:gd name="connsiteY3" fmla="*/ 302821 h 504701"/>
              <a:gd name="connsiteX4" fmla="*/ 52671 w 405390"/>
              <a:gd name="connsiteY4" fmla="*/ 344384 h 504701"/>
              <a:gd name="connsiteX5" fmla="*/ 64546 w 405390"/>
              <a:gd name="connsiteY5" fmla="*/ 380010 h 504701"/>
              <a:gd name="connsiteX6" fmla="*/ 70484 w 405390"/>
              <a:gd name="connsiteY6" fmla="*/ 397823 h 504701"/>
              <a:gd name="connsiteX7" fmla="*/ 76421 w 405390"/>
              <a:gd name="connsiteY7" fmla="*/ 415636 h 504701"/>
              <a:gd name="connsiteX8" fmla="*/ 88297 w 405390"/>
              <a:gd name="connsiteY8" fmla="*/ 427512 h 504701"/>
              <a:gd name="connsiteX9" fmla="*/ 100172 w 405390"/>
              <a:gd name="connsiteY9" fmla="*/ 445325 h 504701"/>
              <a:gd name="connsiteX10" fmla="*/ 117985 w 405390"/>
              <a:gd name="connsiteY10" fmla="*/ 457200 h 504701"/>
              <a:gd name="connsiteX11" fmla="*/ 123923 w 405390"/>
              <a:gd name="connsiteY11" fmla="*/ 475013 h 504701"/>
              <a:gd name="connsiteX12" fmla="*/ 141736 w 405390"/>
              <a:gd name="connsiteY12" fmla="*/ 480951 h 504701"/>
              <a:gd name="connsiteX13" fmla="*/ 177362 w 405390"/>
              <a:gd name="connsiteY13" fmla="*/ 486888 h 504701"/>
              <a:gd name="connsiteX14" fmla="*/ 212988 w 405390"/>
              <a:gd name="connsiteY14" fmla="*/ 498764 h 504701"/>
              <a:gd name="connsiteX15" fmla="*/ 230801 w 405390"/>
              <a:gd name="connsiteY15" fmla="*/ 504701 h 504701"/>
              <a:gd name="connsiteX16" fmla="*/ 302052 w 405390"/>
              <a:gd name="connsiteY16" fmla="*/ 498764 h 504701"/>
              <a:gd name="connsiteX17" fmla="*/ 313928 w 405390"/>
              <a:gd name="connsiteY17" fmla="*/ 486888 h 504701"/>
              <a:gd name="connsiteX18" fmla="*/ 331741 w 405390"/>
              <a:gd name="connsiteY18" fmla="*/ 475013 h 504701"/>
              <a:gd name="connsiteX19" fmla="*/ 355491 w 405390"/>
              <a:gd name="connsiteY19" fmla="*/ 439387 h 504701"/>
              <a:gd name="connsiteX20" fmla="*/ 379242 w 405390"/>
              <a:gd name="connsiteY20" fmla="*/ 415636 h 504701"/>
              <a:gd name="connsiteX21" fmla="*/ 385180 w 405390"/>
              <a:gd name="connsiteY21" fmla="*/ 225631 h 504701"/>
              <a:gd name="connsiteX22" fmla="*/ 373304 w 405390"/>
              <a:gd name="connsiteY22" fmla="*/ 207818 h 504701"/>
              <a:gd name="connsiteX23" fmla="*/ 343616 w 405390"/>
              <a:gd name="connsiteY23" fmla="*/ 166254 h 504701"/>
              <a:gd name="connsiteX24" fmla="*/ 331741 w 405390"/>
              <a:gd name="connsiteY24" fmla="*/ 148441 h 504701"/>
              <a:gd name="connsiteX25" fmla="*/ 319865 w 405390"/>
              <a:gd name="connsiteY25" fmla="*/ 136566 h 504701"/>
              <a:gd name="connsiteX26" fmla="*/ 278302 w 405390"/>
              <a:gd name="connsiteY26" fmla="*/ 89065 h 504701"/>
              <a:gd name="connsiteX27" fmla="*/ 266427 w 405390"/>
              <a:gd name="connsiteY27" fmla="*/ 71252 h 504701"/>
              <a:gd name="connsiteX28" fmla="*/ 242676 w 405390"/>
              <a:gd name="connsiteY28" fmla="*/ 47501 h 504701"/>
              <a:gd name="connsiteX29" fmla="*/ 230801 w 405390"/>
              <a:gd name="connsiteY29" fmla="*/ 29688 h 504701"/>
              <a:gd name="connsiteX30" fmla="*/ 201112 w 405390"/>
              <a:gd name="connsiteY30" fmla="*/ 5938 h 504701"/>
              <a:gd name="connsiteX31" fmla="*/ 183299 w 405390"/>
              <a:gd name="connsiteY31" fmla="*/ 0 h 504701"/>
              <a:gd name="connsiteX32" fmla="*/ 88297 w 405390"/>
              <a:gd name="connsiteY32" fmla="*/ 5938 h 504701"/>
              <a:gd name="connsiteX33" fmla="*/ 76421 w 405390"/>
              <a:gd name="connsiteY33" fmla="*/ 17813 h 504701"/>
              <a:gd name="connsiteX34" fmla="*/ 58608 w 405390"/>
              <a:gd name="connsiteY34" fmla="*/ 53439 h 504701"/>
              <a:gd name="connsiteX35" fmla="*/ 46733 w 405390"/>
              <a:gd name="connsiteY35" fmla="*/ 71252 h 504701"/>
              <a:gd name="connsiteX36" fmla="*/ 40795 w 405390"/>
              <a:gd name="connsiteY36" fmla="*/ 89065 h 504701"/>
              <a:gd name="connsiteX37" fmla="*/ 28920 w 405390"/>
              <a:gd name="connsiteY37" fmla="*/ 106878 h 504701"/>
              <a:gd name="connsiteX38" fmla="*/ 17045 w 405390"/>
              <a:gd name="connsiteY38" fmla="*/ 148441 h 504701"/>
              <a:gd name="connsiteX39" fmla="*/ 5169 w 405390"/>
              <a:gd name="connsiteY39" fmla="*/ 207818 h 50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05390" h="504701">
                <a:moveTo>
                  <a:pt x="5169" y="207818"/>
                </a:moveTo>
                <a:cubicBezTo>
                  <a:pt x="5169" y="224641"/>
                  <a:pt x="0" y="189725"/>
                  <a:pt x="17045" y="249382"/>
                </a:cubicBezTo>
                <a:cubicBezTo>
                  <a:pt x="18458" y="254328"/>
                  <a:pt x="25035" y="284471"/>
                  <a:pt x="28920" y="290945"/>
                </a:cubicBezTo>
                <a:cubicBezTo>
                  <a:pt x="31800" y="295745"/>
                  <a:pt x="36837" y="298862"/>
                  <a:pt x="40795" y="302821"/>
                </a:cubicBezTo>
                <a:cubicBezTo>
                  <a:pt x="60742" y="362657"/>
                  <a:pt x="30315" y="269865"/>
                  <a:pt x="52671" y="344384"/>
                </a:cubicBezTo>
                <a:cubicBezTo>
                  <a:pt x="56268" y="356374"/>
                  <a:pt x="60588" y="368135"/>
                  <a:pt x="64546" y="380010"/>
                </a:cubicBezTo>
                <a:lnTo>
                  <a:pt x="70484" y="397823"/>
                </a:lnTo>
                <a:cubicBezTo>
                  <a:pt x="72463" y="403761"/>
                  <a:pt x="71995" y="411210"/>
                  <a:pt x="76421" y="415636"/>
                </a:cubicBezTo>
                <a:cubicBezTo>
                  <a:pt x="80380" y="419595"/>
                  <a:pt x="84800" y="423140"/>
                  <a:pt x="88297" y="427512"/>
                </a:cubicBezTo>
                <a:cubicBezTo>
                  <a:pt x="92755" y="433084"/>
                  <a:pt x="95126" y="440279"/>
                  <a:pt x="100172" y="445325"/>
                </a:cubicBezTo>
                <a:cubicBezTo>
                  <a:pt x="105218" y="450371"/>
                  <a:pt x="112047" y="453242"/>
                  <a:pt x="117985" y="457200"/>
                </a:cubicBezTo>
                <a:cubicBezTo>
                  <a:pt x="119964" y="463138"/>
                  <a:pt x="119497" y="470587"/>
                  <a:pt x="123923" y="475013"/>
                </a:cubicBezTo>
                <a:cubicBezTo>
                  <a:pt x="128349" y="479439"/>
                  <a:pt x="135626" y="479593"/>
                  <a:pt x="141736" y="480951"/>
                </a:cubicBezTo>
                <a:cubicBezTo>
                  <a:pt x="153488" y="483563"/>
                  <a:pt x="165487" y="484909"/>
                  <a:pt x="177362" y="486888"/>
                </a:cubicBezTo>
                <a:lnTo>
                  <a:pt x="212988" y="498764"/>
                </a:lnTo>
                <a:lnTo>
                  <a:pt x="230801" y="504701"/>
                </a:lnTo>
                <a:cubicBezTo>
                  <a:pt x="254551" y="502722"/>
                  <a:pt x="278748" y="503758"/>
                  <a:pt x="302052" y="498764"/>
                </a:cubicBezTo>
                <a:cubicBezTo>
                  <a:pt x="307526" y="497591"/>
                  <a:pt x="309556" y="490385"/>
                  <a:pt x="313928" y="486888"/>
                </a:cubicBezTo>
                <a:cubicBezTo>
                  <a:pt x="319500" y="482430"/>
                  <a:pt x="325803" y="478971"/>
                  <a:pt x="331741" y="475013"/>
                </a:cubicBezTo>
                <a:cubicBezTo>
                  <a:pt x="339658" y="463138"/>
                  <a:pt x="345399" y="449479"/>
                  <a:pt x="355491" y="439387"/>
                </a:cubicBezTo>
                <a:lnTo>
                  <a:pt x="379242" y="415636"/>
                </a:lnTo>
                <a:cubicBezTo>
                  <a:pt x="405390" y="337191"/>
                  <a:pt x="399875" y="367686"/>
                  <a:pt x="385180" y="225631"/>
                </a:cubicBezTo>
                <a:cubicBezTo>
                  <a:pt x="384446" y="218533"/>
                  <a:pt x="377263" y="213756"/>
                  <a:pt x="373304" y="207818"/>
                </a:cubicBezTo>
                <a:cubicBezTo>
                  <a:pt x="358577" y="163632"/>
                  <a:pt x="381184" y="222607"/>
                  <a:pt x="343616" y="166254"/>
                </a:cubicBezTo>
                <a:cubicBezTo>
                  <a:pt x="339658" y="160316"/>
                  <a:pt x="336199" y="154013"/>
                  <a:pt x="331741" y="148441"/>
                </a:cubicBezTo>
                <a:cubicBezTo>
                  <a:pt x="328244" y="144070"/>
                  <a:pt x="323224" y="141045"/>
                  <a:pt x="319865" y="136566"/>
                </a:cubicBezTo>
                <a:cubicBezTo>
                  <a:pt x="285228" y="90383"/>
                  <a:pt x="311455" y="111166"/>
                  <a:pt x="278302" y="89065"/>
                </a:cubicBezTo>
                <a:cubicBezTo>
                  <a:pt x="274344" y="83127"/>
                  <a:pt x="271071" y="76670"/>
                  <a:pt x="266427" y="71252"/>
                </a:cubicBezTo>
                <a:cubicBezTo>
                  <a:pt x="259141" y="62751"/>
                  <a:pt x="248886" y="56817"/>
                  <a:pt x="242676" y="47501"/>
                </a:cubicBezTo>
                <a:cubicBezTo>
                  <a:pt x="238718" y="41563"/>
                  <a:pt x="235259" y="35260"/>
                  <a:pt x="230801" y="29688"/>
                </a:cubicBezTo>
                <a:cubicBezTo>
                  <a:pt x="223438" y="20485"/>
                  <a:pt x="211398" y="11081"/>
                  <a:pt x="201112" y="5938"/>
                </a:cubicBezTo>
                <a:cubicBezTo>
                  <a:pt x="195514" y="3139"/>
                  <a:pt x="189237" y="1979"/>
                  <a:pt x="183299" y="0"/>
                </a:cubicBezTo>
                <a:cubicBezTo>
                  <a:pt x="151632" y="1979"/>
                  <a:pt x="119594" y="722"/>
                  <a:pt x="88297" y="5938"/>
                </a:cubicBezTo>
                <a:cubicBezTo>
                  <a:pt x="82775" y="6858"/>
                  <a:pt x="79918" y="13442"/>
                  <a:pt x="76421" y="17813"/>
                </a:cubicBezTo>
                <a:cubicBezTo>
                  <a:pt x="53736" y="46169"/>
                  <a:pt x="73239" y="24177"/>
                  <a:pt x="58608" y="53439"/>
                </a:cubicBezTo>
                <a:cubicBezTo>
                  <a:pt x="55417" y="59822"/>
                  <a:pt x="49924" y="64869"/>
                  <a:pt x="46733" y="71252"/>
                </a:cubicBezTo>
                <a:cubicBezTo>
                  <a:pt x="43934" y="76850"/>
                  <a:pt x="43594" y="83467"/>
                  <a:pt x="40795" y="89065"/>
                </a:cubicBezTo>
                <a:cubicBezTo>
                  <a:pt x="37604" y="95448"/>
                  <a:pt x="32111" y="100495"/>
                  <a:pt x="28920" y="106878"/>
                </a:cubicBezTo>
                <a:cubicBezTo>
                  <a:pt x="23929" y="116860"/>
                  <a:pt x="19901" y="138922"/>
                  <a:pt x="17045" y="148441"/>
                </a:cubicBezTo>
                <a:cubicBezTo>
                  <a:pt x="788" y="202632"/>
                  <a:pt x="5169" y="190995"/>
                  <a:pt x="5169" y="207818"/>
                </a:cubicBezTo>
                <a:close/>
              </a:path>
            </a:pathLst>
          </a:cu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26" name="Isosceles Triangle 225"/>
          <p:cNvSpPr/>
          <p:nvPr/>
        </p:nvSpPr>
        <p:spPr>
          <a:xfrm>
            <a:off x="5364088" y="4347120"/>
            <a:ext cx="162000" cy="162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sp>
        <p:nvSpPr>
          <p:cNvPr id="261" name="Isosceles Triangle 260"/>
          <p:cNvSpPr/>
          <p:nvPr/>
        </p:nvSpPr>
        <p:spPr>
          <a:xfrm>
            <a:off x="5148064" y="4851176"/>
            <a:ext cx="162000" cy="162000"/>
          </a:xfrm>
          <a:prstGeom prst="triangl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600"/>
          </a:p>
        </p:txBody>
      </p:sp>
      <p:grpSp>
        <p:nvGrpSpPr>
          <p:cNvPr id="69" name="Group 68"/>
          <p:cNvGrpSpPr/>
          <p:nvPr/>
        </p:nvGrpSpPr>
        <p:grpSpPr>
          <a:xfrm>
            <a:off x="0" y="4005064"/>
            <a:ext cx="5652120" cy="2058791"/>
            <a:chOff x="0" y="4005064"/>
            <a:chExt cx="5652120" cy="2058791"/>
          </a:xfrm>
        </p:grpSpPr>
        <p:cxnSp>
          <p:nvCxnSpPr>
            <p:cNvPr id="58" name="Straight Arrow Connector 57"/>
            <p:cNvCxnSpPr/>
            <p:nvPr/>
          </p:nvCxnSpPr>
          <p:spPr>
            <a:xfrm flipV="1">
              <a:off x="701715" y="4538737"/>
              <a:ext cx="0" cy="14401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0" y="4243675"/>
              <a:ext cx="766557" cy="461665"/>
            </a:xfrm>
            <a:prstGeom prst="rect">
              <a:avLst/>
            </a:prstGeom>
            <a:noFill/>
          </p:spPr>
          <p:txBody>
            <a:bodyPr wrap="none" rtlCol="0">
              <a:spAutoFit/>
            </a:bodyPr>
            <a:lstStyle/>
            <a:p>
              <a:r>
                <a:rPr lang="en-US" sz="2400" dirty="0" smtClean="0"/>
                <a:t>time</a:t>
              </a:r>
              <a:endParaRPr lang="nl-BE" sz="2400" dirty="0"/>
            </a:p>
          </p:txBody>
        </p:sp>
        <p:sp>
          <p:nvSpPr>
            <p:cNvPr id="64" name="TextBox 63"/>
            <p:cNvSpPr txBox="1"/>
            <p:nvPr/>
          </p:nvSpPr>
          <p:spPr>
            <a:xfrm rot="16200000">
              <a:off x="258545" y="5206785"/>
              <a:ext cx="1237087" cy="477054"/>
            </a:xfrm>
            <a:prstGeom prst="rect">
              <a:avLst/>
            </a:prstGeom>
            <a:noFill/>
          </p:spPr>
          <p:txBody>
            <a:bodyPr wrap="square" rtlCol="0">
              <a:spAutoFit/>
            </a:bodyPr>
            <a:lstStyle/>
            <a:p>
              <a:pPr algn="ctr"/>
              <a:r>
                <a:rPr lang="en-US" sz="2500" dirty="0" smtClean="0"/>
                <a:t>past</a:t>
              </a:r>
              <a:endParaRPr lang="nl-BE" sz="2500" dirty="0"/>
            </a:p>
          </p:txBody>
        </p:sp>
        <p:sp>
          <p:nvSpPr>
            <p:cNvPr id="65" name="TextBox 64"/>
            <p:cNvSpPr txBox="1"/>
            <p:nvPr/>
          </p:nvSpPr>
          <p:spPr>
            <a:xfrm>
              <a:off x="1117308" y="4293096"/>
              <a:ext cx="1582484" cy="769441"/>
            </a:xfrm>
            <a:prstGeom prst="rect">
              <a:avLst/>
            </a:prstGeom>
            <a:noFill/>
          </p:spPr>
          <p:txBody>
            <a:bodyPr wrap="none" rtlCol="0">
              <a:spAutoFit/>
            </a:bodyPr>
            <a:lstStyle/>
            <a:p>
              <a:r>
                <a:rPr lang="en-US" sz="2200" dirty="0" smtClean="0"/>
                <a:t>Present/</a:t>
              </a:r>
            </a:p>
            <a:p>
              <a:r>
                <a:rPr lang="en-US" sz="2200" dirty="0" smtClean="0"/>
                <a:t>recent past</a:t>
              </a:r>
              <a:endParaRPr lang="nl-BE" sz="2200" dirty="0"/>
            </a:p>
          </p:txBody>
        </p:sp>
        <p:sp>
          <p:nvSpPr>
            <p:cNvPr id="66" name="Right Brace 65"/>
            <p:cNvSpPr/>
            <p:nvPr/>
          </p:nvSpPr>
          <p:spPr>
            <a:xfrm rot="10800000">
              <a:off x="3939028" y="4005064"/>
              <a:ext cx="288033" cy="1296144"/>
            </a:xfrm>
            <a:prstGeom prst="rightBrace">
              <a:avLst/>
            </a:prstGeom>
            <a:ln w="444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68" name="Straight Connector 67"/>
            <p:cNvCxnSpPr/>
            <p:nvPr/>
          </p:nvCxnSpPr>
          <p:spPr>
            <a:xfrm>
              <a:off x="2339752" y="4653136"/>
              <a:ext cx="1368152"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259632" y="5877272"/>
              <a:ext cx="4392488"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72071817-A9C1-410A-8752-1706CE90641F}" type="slidenum">
              <a:rPr lang="nl-BE" smtClean="0"/>
              <a:pPr/>
              <a:t>12</a:t>
            </a:fld>
            <a:endParaRPr lang="nl-BE"/>
          </a:p>
        </p:txBody>
      </p:sp>
      <p:sp>
        <p:nvSpPr>
          <p:cNvPr id="5" name="TextBox 4"/>
          <p:cNvSpPr txBox="1"/>
          <p:nvPr/>
        </p:nvSpPr>
        <p:spPr>
          <a:xfrm>
            <a:off x="638561" y="404664"/>
            <a:ext cx="7984671" cy="707886"/>
          </a:xfrm>
          <a:prstGeom prst="rect">
            <a:avLst/>
          </a:prstGeom>
          <a:noFill/>
        </p:spPr>
        <p:txBody>
          <a:bodyPr wrap="square" rtlCol="0">
            <a:spAutoFit/>
          </a:bodyPr>
          <a:lstStyle/>
          <a:p>
            <a:r>
              <a:rPr lang="nl-BE" sz="2000" dirty="0" err="1" smtClean="0"/>
              <a:t>Evolution</a:t>
            </a:r>
            <a:r>
              <a:rPr lang="nl-BE" sz="2000" dirty="0" smtClean="0"/>
              <a:t> in time: </a:t>
            </a:r>
          </a:p>
          <a:p>
            <a:r>
              <a:rPr lang="nl-BE" sz="2000" dirty="0" smtClean="0"/>
              <a:t>case of 3 </a:t>
            </a:r>
            <a:r>
              <a:rPr lang="nl-BE" sz="2000" dirty="0" err="1" smtClean="0"/>
              <a:t>individuals</a:t>
            </a:r>
            <a:r>
              <a:rPr lang="nl-BE" sz="2000" dirty="0" smtClean="0"/>
              <a:t> </a:t>
            </a:r>
            <a:r>
              <a:rPr lang="nl-BE" sz="2000" dirty="0" err="1" smtClean="0"/>
              <a:t>evolving</a:t>
            </a:r>
            <a:r>
              <a:rPr lang="nl-BE" sz="2000" dirty="0" smtClean="0"/>
              <a:t> </a:t>
            </a:r>
            <a:r>
              <a:rPr lang="nl-BE" sz="2000" dirty="0" err="1" smtClean="0"/>
              <a:t>into</a:t>
            </a:r>
            <a:r>
              <a:rPr lang="nl-BE" sz="2000" dirty="0" smtClean="0"/>
              <a:t> 3 </a:t>
            </a:r>
            <a:r>
              <a:rPr lang="nl-BE" sz="2000" dirty="0" err="1" smtClean="0"/>
              <a:t>groups</a:t>
            </a:r>
            <a:r>
              <a:rPr lang="nl-BE" sz="2000" dirty="0" smtClean="0"/>
              <a:t> </a:t>
            </a:r>
            <a:r>
              <a:rPr lang="nl-BE" sz="2000" dirty="0" err="1" smtClean="0"/>
              <a:t>through</a:t>
            </a:r>
            <a:r>
              <a:rPr lang="nl-BE" sz="2000" dirty="0" smtClean="0"/>
              <a:t> </a:t>
            </a:r>
            <a:r>
              <a:rPr lang="nl-BE" sz="2000" dirty="0" err="1" smtClean="0"/>
              <a:t>mutation</a:t>
            </a:r>
            <a:r>
              <a:rPr lang="nl-BE" sz="2000" dirty="0" smtClean="0"/>
              <a:t>.</a:t>
            </a:r>
            <a:endParaRPr lang="nl-BE"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67544" y="32047"/>
            <a:ext cx="8534400" cy="1846659"/>
          </a:xfrm>
          <a:prstGeom prst="rect">
            <a:avLst/>
          </a:prstGeom>
          <a:noFill/>
          <a:ln w="9525">
            <a:noFill/>
            <a:miter lim="800000"/>
            <a:headEnd/>
            <a:tailEnd/>
          </a:ln>
        </p:spPr>
        <p:txBody>
          <a:bodyPr>
            <a:spAutoFit/>
          </a:bodyPr>
          <a:lstStyle/>
          <a:p>
            <a:pPr>
              <a:spcBef>
                <a:spcPct val="50000"/>
              </a:spcBef>
            </a:pPr>
            <a:r>
              <a:rPr lang="nl-BE" sz="3200" dirty="0" smtClean="0"/>
              <a:t>3.  The gene-pool concept and the Hardy-</a:t>
            </a:r>
            <a:r>
              <a:rPr lang="nl-BE" sz="3200" dirty="0" err="1" smtClean="0"/>
              <a:t>Weinberg</a:t>
            </a:r>
            <a:r>
              <a:rPr lang="nl-BE" sz="3200" dirty="0" smtClean="0"/>
              <a:t> equilibrium</a:t>
            </a:r>
            <a:endParaRPr lang="fr-BE" sz="3200" b="1" dirty="0"/>
          </a:p>
          <a:p>
            <a:pPr>
              <a:spcBef>
                <a:spcPct val="50000"/>
              </a:spcBef>
            </a:pPr>
            <a:r>
              <a:rPr lang="fr-BE" sz="2000" dirty="0" smtClean="0"/>
              <a:t>Population </a:t>
            </a:r>
            <a:r>
              <a:rPr lang="fr-BE" sz="2000" dirty="0" err="1" smtClean="0"/>
              <a:t>genetics</a:t>
            </a:r>
            <a:r>
              <a:rPr lang="fr-BE" sz="2000" dirty="0" smtClean="0"/>
              <a:t> </a:t>
            </a:r>
            <a:r>
              <a:rPr lang="fr-BE" sz="2000" dirty="0" err="1" smtClean="0"/>
              <a:t>starts</a:t>
            </a:r>
            <a:r>
              <a:rPr lang="fr-BE" sz="2000" dirty="0" smtClean="0"/>
              <a:t> </a:t>
            </a:r>
            <a:r>
              <a:rPr lang="fr-BE" sz="2000" dirty="0" err="1" smtClean="0"/>
              <a:t>with</a:t>
            </a:r>
            <a:r>
              <a:rPr lang="fr-BE" sz="2000" dirty="0" smtClean="0"/>
              <a:t> the </a:t>
            </a:r>
            <a:r>
              <a:rPr lang="fr-BE" sz="2000" dirty="0" err="1" smtClean="0"/>
              <a:t>determination</a:t>
            </a:r>
            <a:r>
              <a:rPr lang="fr-BE" sz="2000" dirty="0" smtClean="0"/>
              <a:t> of the </a:t>
            </a:r>
            <a:r>
              <a:rPr lang="fr-BE" sz="2000" dirty="0" err="1" smtClean="0"/>
              <a:t>allele</a:t>
            </a:r>
            <a:r>
              <a:rPr lang="fr-BE" sz="2000" dirty="0" smtClean="0"/>
              <a:t> </a:t>
            </a:r>
            <a:r>
              <a:rPr lang="fr-BE" sz="2000" dirty="0" err="1" smtClean="0"/>
              <a:t>frequencies</a:t>
            </a:r>
            <a:r>
              <a:rPr lang="fr-BE" sz="2000" dirty="0" smtClean="0"/>
              <a:t> (i.e. the relative values). </a:t>
            </a:r>
          </a:p>
        </p:txBody>
      </p:sp>
      <p:sp>
        <p:nvSpPr>
          <p:cNvPr id="14381" name="Slide Number Placeholder 46"/>
          <p:cNvSpPr>
            <a:spLocks noGrp="1"/>
          </p:cNvSpPr>
          <p:nvPr>
            <p:ph type="sldNum" sz="quarter" idx="12"/>
          </p:nvPr>
        </p:nvSpPr>
        <p:spPr>
          <a:noFill/>
        </p:spPr>
        <p:txBody>
          <a:bodyPr/>
          <a:lstStyle/>
          <a:p>
            <a:fld id="{4687A2CF-2ACB-40F5-915E-A3589BC7C6EA}" type="slidenum">
              <a:rPr lang="en-US" smtClean="0"/>
              <a:pPr/>
              <a:t>13</a:t>
            </a:fld>
            <a:endParaRPr lang="en-US" smtClean="0"/>
          </a:p>
        </p:txBody>
      </p:sp>
      <p:sp>
        <p:nvSpPr>
          <p:cNvPr id="6" name="Rectangle 3"/>
          <p:cNvSpPr>
            <a:spLocks noChangeArrowheads="1"/>
          </p:cNvSpPr>
          <p:nvPr/>
        </p:nvSpPr>
        <p:spPr bwMode="auto">
          <a:xfrm>
            <a:off x="6084168" y="2260810"/>
            <a:ext cx="2771800" cy="2160240"/>
          </a:xfrm>
          <a:prstGeom prst="rect">
            <a:avLst/>
          </a:prstGeom>
          <a:noFill/>
          <a:ln w="22225">
            <a:solidFill>
              <a:schemeClr val="tx1"/>
            </a:solidFill>
            <a:miter lim="800000"/>
            <a:headEnd/>
            <a:tailEnd/>
          </a:ln>
        </p:spPr>
        <p:txBody>
          <a:bodyPr lIns="92075" tIns="46038" rIns="92075" bIns="46038"/>
          <a:lstStyle/>
          <a:p>
            <a:pPr marL="342900" indent="-342900" defTabSz="762000" eaLnBrk="0" hangingPunct="0">
              <a:spcBef>
                <a:spcPct val="20000"/>
              </a:spcBef>
            </a:pPr>
            <a:r>
              <a:rPr lang="nl-BE" i="1" dirty="0" smtClean="0"/>
              <a:t>Important </a:t>
            </a:r>
            <a:r>
              <a:rPr lang="nl-BE" i="1" dirty="0" err="1" smtClean="0"/>
              <a:t>concepts</a:t>
            </a:r>
            <a:r>
              <a:rPr lang="nl-BE" i="1" dirty="0"/>
              <a:t>!</a:t>
            </a:r>
            <a:r>
              <a:rPr lang="nl-BE" i="1" dirty="0" smtClean="0"/>
              <a:t> </a:t>
            </a:r>
            <a:endParaRPr lang="nl-BE" i="1" dirty="0"/>
          </a:p>
          <a:p>
            <a:pPr marL="342900" indent="-342900" defTabSz="762000" eaLnBrk="0" hangingPunct="0">
              <a:spcBef>
                <a:spcPct val="20000"/>
              </a:spcBef>
              <a:buFontTx/>
              <a:buChar char="•"/>
            </a:pPr>
            <a:r>
              <a:rPr lang="en-GB" i="1" dirty="0"/>
              <a:t>Wild type</a:t>
            </a:r>
          </a:p>
          <a:p>
            <a:pPr marL="342900" indent="-342900" defTabSz="762000" eaLnBrk="0" hangingPunct="0">
              <a:buFontTx/>
              <a:buChar char="•"/>
            </a:pPr>
            <a:r>
              <a:rPr lang="en-GB" i="1" dirty="0" smtClean="0"/>
              <a:t>Homo-/heterozygote</a:t>
            </a:r>
          </a:p>
          <a:p>
            <a:pPr marL="342900" indent="-342900" defTabSz="762000" eaLnBrk="0" hangingPunct="0">
              <a:buFontTx/>
              <a:buChar char="•"/>
            </a:pPr>
            <a:r>
              <a:rPr lang="en-GB" i="1" dirty="0" smtClean="0"/>
              <a:t>Locus</a:t>
            </a:r>
            <a:endParaRPr lang="en-GB" i="1" dirty="0"/>
          </a:p>
          <a:p>
            <a:pPr marL="342900" indent="-342900" defTabSz="762000" eaLnBrk="0" hangingPunct="0">
              <a:buFontTx/>
              <a:buChar char="•"/>
            </a:pPr>
            <a:r>
              <a:rPr lang="en-GB" i="1" dirty="0"/>
              <a:t>Genotype </a:t>
            </a:r>
            <a:r>
              <a:rPr lang="en-GB" i="1" dirty="0" smtClean="0"/>
              <a:t>frequencies </a:t>
            </a:r>
            <a:endParaRPr lang="en-GB" i="1" dirty="0"/>
          </a:p>
          <a:p>
            <a:pPr marL="342900" indent="-342900" defTabSz="762000" eaLnBrk="0" hangingPunct="0">
              <a:buFontTx/>
              <a:buChar char="•"/>
            </a:pPr>
            <a:r>
              <a:rPr lang="en-GB" i="1" dirty="0" smtClean="0"/>
              <a:t>Allele frequencies</a:t>
            </a:r>
            <a:endParaRPr lang="en-GB" i="1" dirty="0"/>
          </a:p>
          <a:p>
            <a:pPr marL="342900" indent="-342900" defTabSz="762000" eaLnBrk="0" hangingPunct="0">
              <a:buFontTx/>
              <a:buChar char="•"/>
            </a:pPr>
            <a:r>
              <a:rPr lang="en-GB" i="1" dirty="0" smtClean="0"/>
              <a:t>Polymorphism</a:t>
            </a:r>
            <a:endParaRPr lang="en-GB" i="1" dirty="0"/>
          </a:p>
        </p:txBody>
      </p:sp>
      <p:sp>
        <p:nvSpPr>
          <p:cNvPr id="7" name="Text Box 3"/>
          <p:cNvSpPr txBox="1">
            <a:spLocks noChangeArrowheads="1"/>
          </p:cNvSpPr>
          <p:nvPr/>
        </p:nvSpPr>
        <p:spPr bwMode="auto">
          <a:xfrm>
            <a:off x="492531" y="1988840"/>
            <a:ext cx="5181600" cy="2031325"/>
          </a:xfrm>
          <a:prstGeom prst="rect">
            <a:avLst/>
          </a:prstGeom>
          <a:noFill/>
          <a:ln w="9525">
            <a:noFill/>
            <a:miter lim="800000"/>
            <a:headEnd/>
            <a:tailEnd/>
          </a:ln>
        </p:spPr>
        <p:txBody>
          <a:bodyPr>
            <a:spAutoFit/>
          </a:bodyPr>
          <a:lstStyle/>
          <a:p>
            <a:pPr>
              <a:spcBef>
                <a:spcPts val="0"/>
              </a:spcBef>
            </a:pPr>
            <a:r>
              <a:rPr lang="fr-BE" b="1" dirty="0" err="1" smtClean="0"/>
              <a:t>Definition</a:t>
            </a:r>
            <a:r>
              <a:rPr lang="fr-BE" dirty="0" smtClean="0"/>
              <a:t>: The </a:t>
            </a:r>
            <a:r>
              <a:rPr lang="fr-BE" dirty="0" err="1" smtClean="0"/>
              <a:t>expected</a:t>
            </a:r>
            <a:r>
              <a:rPr lang="fr-BE" dirty="0" smtClean="0"/>
              <a:t> </a:t>
            </a:r>
            <a:r>
              <a:rPr lang="fr-BE" dirty="0" err="1" smtClean="0"/>
              <a:t>genotype</a:t>
            </a:r>
            <a:r>
              <a:rPr lang="fr-BE" dirty="0" smtClean="0"/>
              <a:t> </a:t>
            </a:r>
            <a:r>
              <a:rPr lang="fr-BE" dirty="0" err="1" smtClean="0"/>
              <a:t>frequencies</a:t>
            </a:r>
            <a:r>
              <a:rPr lang="fr-BE" dirty="0" smtClean="0"/>
              <a:t> of the </a:t>
            </a:r>
            <a:r>
              <a:rPr lang="fr-BE" dirty="0" err="1" smtClean="0"/>
              <a:t>progeny</a:t>
            </a:r>
            <a:r>
              <a:rPr lang="fr-BE" dirty="0" smtClean="0"/>
              <a:t> </a:t>
            </a:r>
            <a:r>
              <a:rPr lang="fr-BE" dirty="0" err="1" smtClean="0"/>
              <a:t>at</a:t>
            </a:r>
            <a:r>
              <a:rPr lang="fr-BE" dirty="0" smtClean="0"/>
              <a:t> a locus </a:t>
            </a:r>
            <a:r>
              <a:rPr lang="fr-BE" dirty="0" err="1" smtClean="0"/>
              <a:t>with</a:t>
            </a:r>
            <a:r>
              <a:rPr lang="fr-BE" dirty="0" smtClean="0"/>
              <a:t> </a:t>
            </a:r>
            <a:r>
              <a:rPr lang="fr-BE" dirty="0" err="1" smtClean="0"/>
              <a:t>two</a:t>
            </a:r>
            <a:r>
              <a:rPr lang="fr-BE" dirty="0" smtClean="0"/>
              <a:t> </a:t>
            </a:r>
            <a:r>
              <a:rPr lang="fr-BE" dirty="0" err="1" smtClean="0"/>
              <a:t>alleles</a:t>
            </a:r>
            <a:r>
              <a:rPr lang="fr-BE" dirty="0" smtClean="0"/>
              <a:t> are a binomial </a:t>
            </a:r>
            <a:r>
              <a:rPr lang="fr-BE" dirty="0" err="1" smtClean="0"/>
              <a:t>function</a:t>
            </a:r>
            <a:r>
              <a:rPr lang="fr-BE" dirty="0" smtClean="0"/>
              <a:t> of the </a:t>
            </a:r>
            <a:r>
              <a:rPr lang="fr-BE" dirty="0" err="1" smtClean="0"/>
              <a:t>allele</a:t>
            </a:r>
            <a:r>
              <a:rPr lang="fr-BE" dirty="0" smtClean="0"/>
              <a:t> </a:t>
            </a:r>
            <a:r>
              <a:rPr lang="fr-BE" dirty="0" err="1" smtClean="0"/>
              <a:t>frequencies</a:t>
            </a:r>
            <a:r>
              <a:rPr lang="fr-BE" dirty="0" smtClean="0"/>
              <a:t> of the parents:</a:t>
            </a:r>
            <a:endParaRPr lang="fr-BE" dirty="0"/>
          </a:p>
          <a:p>
            <a:pPr>
              <a:spcBef>
                <a:spcPct val="50000"/>
              </a:spcBef>
            </a:pPr>
            <a:r>
              <a:rPr lang="fr-BE" dirty="0"/>
              <a:t>(p + q)² = p² + 2pq + q²</a:t>
            </a:r>
          </a:p>
          <a:p>
            <a:pPr>
              <a:spcBef>
                <a:spcPct val="50000"/>
              </a:spcBef>
            </a:pPr>
            <a:r>
              <a:rPr lang="fr-BE" i="1" dirty="0"/>
              <a:t>  A  </a:t>
            </a:r>
            <a:r>
              <a:rPr lang="fr-BE" i="1" dirty="0" smtClean="0"/>
              <a:t> </a:t>
            </a:r>
            <a:r>
              <a:rPr lang="fr-BE" i="1" dirty="0" err="1" smtClean="0"/>
              <a:t>a</a:t>
            </a:r>
            <a:r>
              <a:rPr lang="fr-BE" i="1" dirty="0" smtClean="0"/>
              <a:t>    A/A    A/a    a/a</a:t>
            </a:r>
            <a:endParaRPr lang="en-GB" i="1" dirty="0"/>
          </a:p>
        </p:txBody>
      </p:sp>
      <p:sp>
        <p:nvSpPr>
          <p:cNvPr id="8" name="Text Box 1027"/>
          <p:cNvSpPr txBox="1">
            <a:spLocks noChangeArrowheads="1"/>
          </p:cNvSpPr>
          <p:nvPr/>
        </p:nvSpPr>
        <p:spPr bwMode="auto">
          <a:xfrm>
            <a:off x="337557" y="4945926"/>
            <a:ext cx="8219256" cy="2169825"/>
          </a:xfrm>
          <a:prstGeom prst="rect">
            <a:avLst/>
          </a:prstGeom>
          <a:noFill/>
          <a:ln w="9525">
            <a:noFill/>
            <a:miter lim="800000"/>
            <a:headEnd/>
            <a:tailEnd/>
          </a:ln>
        </p:spPr>
        <p:txBody>
          <a:bodyPr wrap="square">
            <a:spAutoFit/>
          </a:bodyPr>
          <a:lstStyle/>
          <a:p>
            <a:pPr>
              <a:spcBef>
                <a:spcPct val="50000"/>
              </a:spcBef>
            </a:pPr>
            <a:r>
              <a:rPr lang="fr-BE" dirty="0"/>
              <a:t>The Hardy-Weinberg </a:t>
            </a:r>
            <a:r>
              <a:rPr lang="fr-BE" dirty="0" err="1"/>
              <a:t>equilibrium</a:t>
            </a:r>
            <a:r>
              <a:rPr lang="fr-BE" dirty="0"/>
              <a:t> deals </a:t>
            </a:r>
            <a:r>
              <a:rPr lang="fr-BE" dirty="0" err="1"/>
              <a:t>with</a:t>
            </a:r>
            <a:r>
              <a:rPr lang="fr-BE" dirty="0"/>
              <a:t> the </a:t>
            </a:r>
            <a:r>
              <a:rPr lang="fr-BE" dirty="0" err="1"/>
              <a:t>relationship</a:t>
            </a:r>
            <a:r>
              <a:rPr lang="fr-BE" dirty="0"/>
              <a:t> </a:t>
            </a:r>
            <a:r>
              <a:rPr lang="fr-BE" dirty="0" err="1"/>
              <a:t>between</a:t>
            </a:r>
            <a:r>
              <a:rPr lang="fr-BE" dirty="0"/>
              <a:t> the (</a:t>
            </a:r>
            <a:r>
              <a:rPr lang="fr-BE" dirty="0" err="1"/>
              <a:t>paternal</a:t>
            </a:r>
            <a:r>
              <a:rPr lang="fr-BE" dirty="0"/>
              <a:t>) </a:t>
            </a:r>
            <a:r>
              <a:rPr lang="fr-BE" u="sng" dirty="0" err="1"/>
              <a:t>allele</a:t>
            </a:r>
            <a:r>
              <a:rPr lang="fr-BE" dirty="0"/>
              <a:t> </a:t>
            </a:r>
            <a:r>
              <a:rPr lang="fr-BE" dirty="0" err="1"/>
              <a:t>frequencies</a:t>
            </a:r>
            <a:r>
              <a:rPr lang="fr-BE" dirty="0"/>
              <a:t> </a:t>
            </a:r>
            <a:r>
              <a:rPr lang="fr-BE" i="1" dirty="0"/>
              <a:t>p</a:t>
            </a:r>
            <a:r>
              <a:rPr lang="fr-BE" dirty="0"/>
              <a:t> and q in the </a:t>
            </a:r>
            <a:r>
              <a:rPr lang="fr-BE" dirty="0" err="1"/>
              <a:t>current</a:t>
            </a:r>
            <a:r>
              <a:rPr lang="fr-BE" dirty="0"/>
              <a:t> </a:t>
            </a:r>
            <a:r>
              <a:rPr lang="fr-BE" dirty="0" err="1"/>
              <a:t>generation</a:t>
            </a:r>
            <a:r>
              <a:rPr lang="fr-BE" dirty="0"/>
              <a:t> and the </a:t>
            </a:r>
            <a:r>
              <a:rPr lang="fr-BE" dirty="0" err="1"/>
              <a:t>expected</a:t>
            </a:r>
            <a:r>
              <a:rPr lang="fr-BE" dirty="0"/>
              <a:t> </a:t>
            </a:r>
            <a:r>
              <a:rPr lang="fr-BE" u="sng" dirty="0" err="1"/>
              <a:t>genotype</a:t>
            </a:r>
            <a:r>
              <a:rPr lang="fr-BE" dirty="0"/>
              <a:t> </a:t>
            </a:r>
            <a:r>
              <a:rPr lang="fr-BE" dirty="0" err="1"/>
              <a:t>frequencies</a:t>
            </a:r>
            <a:r>
              <a:rPr lang="fr-BE" dirty="0"/>
              <a:t> in the </a:t>
            </a:r>
            <a:r>
              <a:rPr lang="fr-BE" dirty="0" err="1"/>
              <a:t>next</a:t>
            </a:r>
            <a:r>
              <a:rPr lang="fr-BE" dirty="0"/>
              <a:t> </a:t>
            </a:r>
            <a:r>
              <a:rPr lang="fr-BE" dirty="0" err="1"/>
              <a:t>generation</a:t>
            </a:r>
            <a:r>
              <a:rPr lang="fr-BE" dirty="0"/>
              <a:t> (= sibs</a:t>
            </a:r>
            <a:r>
              <a:rPr lang="fr-BE" dirty="0" smtClean="0"/>
              <a:t>).</a:t>
            </a:r>
          </a:p>
          <a:p>
            <a:pPr>
              <a:spcBef>
                <a:spcPct val="50000"/>
              </a:spcBef>
            </a:pPr>
            <a:r>
              <a:rPr lang="fr-BE" dirty="0" smtClean="0"/>
              <a:t>Important </a:t>
            </a:r>
            <a:r>
              <a:rPr lang="fr-BE" dirty="0" err="1" smtClean="0"/>
              <a:t>assumptions</a:t>
            </a:r>
            <a:r>
              <a:rPr lang="fr-BE" dirty="0" smtClean="0"/>
              <a:t> are: </a:t>
            </a:r>
          </a:p>
          <a:p>
            <a:pPr>
              <a:spcBef>
                <a:spcPct val="50000"/>
              </a:spcBef>
            </a:pPr>
            <a:r>
              <a:rPr lang="en-US" dirty="0" smtClean="0"/>
              <a:t>Random mating, no mutation, no genetic drift, no selection and no immigration</a:t>
            </a:r>
            <a:endParaRPr lang="en-US" dirty="0"/>
          </a:p>
          <a:p>
            <a:pPr>
              <a:spcBef>
                <a:spcPct val="50000"/>
              </a:spcBef>
            </a:pPr>
            <a:endParaRPr lang="en-GB" dirty="0"/>
          </a:p>
        </p:txBody>
      </p:sp>
      <p:sp>
        <p:nvSpPr>
          <p:cNvPr id="2" name="Rectangle 1"/>
          <p:cNvSpPr/>
          <p:nvPr/>
        </p:nvSpPr>
        <p:spPr>
          <a:xfrm>
            <a:off x="3178303" y="4475433"/>
            <a:ext cx="5832648" cy="307777"/>
          </a:xfrm>
          <a:prstGeom prst="rect">
            <a:avLst/>
          </a:prstGeom>
        </p:spPr>
        <p:txBody>
          <a:bodyPr wrap="square">
            <a:spAutoFit/>
          </a:bodyPr>
          <a:lstStyle/>
          <a:p>
            <a:pPr marL="457200" indent="-457200" defTabSz="762000" eaLnBrk="0" hangingPunct="0">
              <a:spcBef>
                <a:spcPct val="50000"/>
              </a:spcBef>
            </a:pPr>
            <a:r>
              <a:rPr lang="nl-BE" sz="1400" dirty="0">
                <a:solidFill>
                  <a:schemeClr val="accent2">
                    <a:lumMod val="75000"/>
                  </a:schemeClr>
                </a:solidFill>
              </a:rPr>
              <a:t>For more information </a:t>
            </a:r>
            <a:r>
              <a:rPr lang="nl-BE" sz="1400" dirty="0" err="1">
                <a:solidFill>
                  <a:schemeClr val="accent2">
                    <a:lumMod val="75000"/>
                  </a:schemeClr>
                </a:solidFill>
              </a:rPr>
              <a:t>see</a:t>
            </a:r>
            <a:r>
              <a:rPr lang="nl-BE" sz="1400" dirty="0">
                <a:solidFill>
                  <a:schemeClr val="accent2">
                    <a:lumMod val="75000"/>
                  </a:schemeClr>
                </a:solidFill>
              </a:rPr>
              <a:t>: https://www.genome.gov/genetics-glossary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245224"/>
            <a:ext cx="2133600" cy="4600599"/>
          </a:xfrm>
        </p:spPr>
        <p:txBody>
          <a:bodyPr/>
          <a:lstStyle/>
          <a:p>
            <a:pPr>
              <a:defRPr/>
            </a:pPr>
            <a:fld id="{C1F1CC3F-5479-438C-88A5-87F3F7E2AB1A}" type="slidenum">
              <a:rPr lang="en-US" smtClean="0"/>
              <a:pPr>
                <a:defRPr/>
              </a:pPr>
              <a:t>14</a:t>
            </a:fld>
            <a:endParaRPr lang="en-US"/>
          </a:p>
        </p:txBody>
      </p:sp>
      <p:sp>
        <p:nvSpPr>
          <p:cNvPr id="3" name="Rectangle 2"/>
          <p:cNvSpPr/>
          <p:nvPr/>
        </p:nvSpPr>
        <p:spPr>
          <a:xfrm>
            <a:off x="539553" y="1397094"/>
            <a:ext cx="7848872" cy="5201424"/>
          </a:xfrm>
          <a:prstGeom prst="rect">
            <a:avLst/>
          </a:prstGeom>
        </p:spPr>
        <p:txBody>
          <a:bodyPr wrap="square">
            <a:spAutoFit/>
          </a:bodyPr>
          <a:lstStyle/>
          <a:p>
            <a:r>
              <a:rPr lang="nl-BE" sz="2000" dirty="0" smtClean="0"/>
              <a:t>Web browser </a:t>
            </a:r>
            <a:r>
              <a:rPr lang="nl-BE" sz="2000" dirty="0" err="1" smtClean="0"/>
              <a:t>for</a:t>
            </a:r>
            <a:r>
              <a:rPr lang="nl-BE" sz="2000" dirty="0" smtClean="0"/>
              <a:t> online </a:t>
            </a:r>
            <a:r>
              <a:rPr lang="nl-BE" sz="2000" dirty="0" err="1" smtClean="0"/>
              <a:t>simulation</a:t>
            </a:r>
            <a:r>
              <a:rPr lang="nl-BE" sz="2000" dirty="0" smtClean="0"/>
              <a:t> of drift, </a:t>
            </a:r>
            <a:r>
              <a:rPr lang="nl-BE" sz="2000" dirty="0" err="1" smtClean="0"/>
              <a:t>selection</a:t>
            </a:r>
            <a:r>
              <a:rPr lang="nl-BE" sz="2000" dirty="0" smtClean="0"/>
              <a:t> </a:t>
            </a:r>
            <a:r>
              <a:rPr lang="nl-BE" sz="2000" dirty="0" err="1" smtClean="0"/>
              <a:t>and</a:t>
            </a:r>
            <a:r>
              <a:rPr lang="nl-BE" sz="2000" dirty="0" smtClean="0"/>
              <a:t> </a:t>
            </a:r>
            <a:r>
              <a:rPr lang="nl-BE" sz="2000" dirty="0" err="1" smtClean="0"/>
              <a:t>mutation</a:t>
            </a:r>
            <a:r>
              <a:rPr lang="nl-BE" sz="2000" dirty="0" smtClean="0"/>
              <a:t>: </a:t>
            </a:r>
          </a:p>
          <a:p>
            <a:r>
              <a:rPr lang="nl-BE" sz="1600" dirty="0">
                <a:hlinkClick r:id="rId3"/>
              </a:rPr>
              <a:t>http://udel.edu/~</a:t>
            </a:r>
            <a:r>
              <a:rPr lang="nl-BE" sz="1600" dirty="0" smtClean="0">
                <a:hlinkClick r:id="rId3"/>
              </a:rPr>
              <a:t>mcdonald/evolmutpress.html</a:t>
            </a:r>
            <a:endParaRPr lang="nl-BE" sz="1600" dirty="0" smtClean="0"/>
          </a:p>
          <a:p>
            <a:r>
              <a:rPr lang="en-US" sz="2000" dirty="0" smtClean="0"/>
              <a:t>Select one of the simulation modules :</a:t>
            </a:r>
          </a:p>
          <a:p>
            <a:pPr>
              <a:buFontTx/>
              <a:buChar char="-"/>
            </a:pPr>
            <a:r>
              <a:rPr lang="en-US" sz="2000" dirty="0" smtClean="0"/>
              <a:t> mutation</a:t>
            </a:r>
          </a:p>
          <a:p>
            <a:pPr>
              <a:buFontTx/>
              <a:buChar char="-"/>
            </a:pPr>
            <a:r>
              <a:rPr lang="en-US" sz="2000" dirty="0" smtClean="0"/>
              <a:t> random drift </a:t>
            </a:r>
          </a:p>
          <a:p>
            <a:pPr>
              <a:buFontTx/>
              <a:buChar char="-"/>
            </a:pPr>
            <a:r>
              <a:rPr lang="en-US" sz="2000" dirty="0" smtClean="0"/>
              <a:t> migration (gene flow)</a:t>
            </a:r>
          </a:p>
          <a:p>
            <a:pPr>
              <a:buFontTx/>
              <a:buChar char="-"/>
            </a:pPr>
            <a:endParaRPr lang="en-US" sz="2000" dirty="0"/>
          </a:p>
          <a:p>
            <a:pPr>
              <a:buFontTx/>
              <a:buChar char="-"/>
            </a:pPr>
            <a:endParaRPr lang="en-US" sz="2000" dirty="0" smtClean="0"/>
          </a:p>
          <a:p>
            <a:r>
              <a:rPr lang="en-US" sz="1600" dirty="0" smtClean="0"/>
              <a:t>Exercise 1:</a:t>
            </a:r>
          </a:p>
          <a:p>
            <a:r>
              <a:rPr lang="en-US" sz="1600" dirty="0" smtClean="0"/>
              <a:t>Simulate </a:t>
            </a:r>
            <a:r>
              <a:rPr lang="en-US" sz="1600" u="sng" dirty="0" smtClean="0"/>
              <a:t>Random drift </a:t>
            </a:r>
            <a:r>
              <a:rPr lang="en-US" sz="1600" dirty="0" smtClean="0"/>
              <a:t>with 20 replicate populations, and red allele frequency of 0.1 in panel 1.</a:t>
            </a:r>
          </a:p>
          <a:p>
            <a:r>
              <a:rPr lang="en-US" sz="1600" dirty="0" smtClean="0"/>
              <a:t>Do the same for an allele frequency of 0.5. What difference do you notice?</a:t>
            </a:r>
          </a:p>
          <a:p>
            <a:r>
              <a:rPr lang="nl-BE" sz="1600" dirty="0" smtClean="0"/>
              <a:t>Proceed </a:t>
            </a:r>
            <a:r>
              <a:rPr lang="nl-BE" sz="1600" dirty="0" err="1" smtClean="0"/>
              <a:t>to</a:t>
            </a:r>
            <a:r>
              <a:rPr lang="nl-BE" sz="1600" dirty="0" smtClean="0"/>
              <a:t> panel 2 and at </a:t>
            </a:r>
            <a:r>
              <a:rPr lang="nl-BE" sz="1600" dirty="0" err="1" smtClean="0"/>
              <a:t>an</a:t>
            </a:r>
            <a:r>
              <a:rPr lang="nl-BE" sz="1600" dirty="0" smtClean="0"/>
              <a:t> </a:t>
            </a:r>
            <a:r>
              <a:rPr lang="nl-BE" sz="1600" dirty="0" err="1" smtClean="0"/>
              <a:t>initial</a:t>
            </a:r>
            <a:r>
              <a:rPr lang="nl-BE" sz="1600" dirty="0" smtClean="0"/>
              <a:t> red </a:t>
            </a:r>
            <a:r>
              <a:rPr lang="nl-BE" sz="1600" dirty="0" err="1" smtClean="0"/>
              <a:t>allelle</a:t>
            </a:r>
            <a:r>
              <a:rPr lang="nl-BE" sz="1600" dirty="0" smtClean="0"/>
              <a:t> </a:t>
            </a:r>
            <a:r>
              <a:rPr lang="nl-BE" sz="1600" dirty="0" err="1" smtClean="0"/>
              <a:t>frequency</a:t>
            </a:r>
            <a:r>
              <a:rPr lang="nl-BE" sz="1600" dirty="0" smtClean="0"/>
              <a:t> of 0.4, 200 </a:t>
            </a:r>
            <a:r>
              <a:rPr lang="nl-BE" sz="1600" dirty="0" err="1" smtClean="0"/>
              <a:t>individuals</a:t>
            </a:r>
            <a:r>
              <a:rPr lang="nl-BE" sz="1600" dirty="0" smtClean="0"/>
              <a:t>, 1000 </a:t>
            </a:r>
            <a:r>
              <a:rPr lang="nl-BE" sz="1600" dirty="0" err="1" smtClean="0"/>
              <a:t>generations</a:t>
            </a:r>
            <a:r>
              <a:rPr lang="nl-BE" sz="1600" dirty="0" smtClean="0"/>
              <a:t> and 1 </a:t>
            </a:r>
            <a:r>
              <a:rPr lang="nl-BE" sz="1600" dirty="0" err="1" smtClean="0"/>
              <a:t>replicate</a:t>
            </a:r>
            <a:r>
              <a:rPr lang="nl-BE" sz="1600" dirty="0" smtClean="0"/>
              <a:t>.  </a:t>
            </a:r>
            <a:endParaRPr lang="en-US" sz="1600" dirty="0" smtClean="0"/>
          </a:p>
          <a:p>
            <a:r>
              <a:rPr lang="en-US" sz="1600" dirty="0" smtClean="0"/>
              <a:t>Exercise 2:</a:t>
            </a:r>
          </a:p>
          <a:p>
            <a:r>
              <a:rPr lang="en-US" sz="1600" dirty="0" smtClean="0"/>
              <a:t>Simulate </a:t>
            </a:r>
            <a:r>
              <a:rPr lang="en-US" sz="1600" u="sng" dirty="0" smtClean="0"/>
              <a:t>Mutation pressure</a:t>
            </a:r>
            <a:r>
              <a:rPr lang="en-US" sz="1600" dirty="0" smtClean="0"/>
              <a:t> with settings </a:t>
            </a:r>
            <a:r>
              <a:rPr lang="en-US" sz="1600" dirty="0"/>
              <a:t>of </a:t>
            </a:r>
            <a:r>
              <a:rPr lang="en-US" sz="1600" dirty="0" smtClean="0"/>
              <a:t>100 generations, and a mutation rate from red-to-blue of 0.2 and from blue-to-red of 0.00 initially and in a second run 0.01. </a:t>
            </a:r>
          </a:p>
          <a:p>
            <a:endParaRPr lang="en-US" sz="1600" dirty="0"/>
          </a:p>
          <a:p>
            <a:r>
              <a:rPr lang="en-US" sz="1600" dirty="0" smtClean="0"/>
              <a:t>What do you notice in each exercise and in comparison between both exercises?</a:t>
            </a:r>
            <a:endParaRPr lang="nl-BE" sz="1600" dirty="0"/>
          </a:p>
        </p:txBody>
      </p:sp>
      <p:sp>
        <p:nvSpPr>
          <p:cNvPr id="4" name="Text Box 2"/>
          <p:cNvSpPr txBox="1">
            <a:spLocks noChangeArrowheads="1"/>
          </p:cNvSpPr>
          <p:nvPr/>
        </p:nvSpPr>
        <p:spPr bwMode="auto">
          <a:xfrm>
            <a:off x="467544" y="452367"/>
            <a:ext cx="8676456" cy="523220"/>
          </a:xfrm>
          <a:prstGeom prst="rect">
            <a:avLst/>
          </a:prstGeom>
          <a:noFill/>
          <a:ln w="9525">
            <a:noFill/>
            <a:miter lim="800000"/>
            <a:headEnd/>
            <a:tailEnd/>
          </a:ln>
        </p:spPr>
        <p:txBody>
          <a:bodyPr wrap="square">
            <a:spAutoFit/>
          </a:bodyPr>
          <a:lstStyle/>
          <a:p>
            <a:pPr eaLnBrk="0" hangingPunct="0">
              <a:spcBef>
                <a:spcPct val="50000"/>
              </a:spcBef>
            </a:pPr>
            <a:r>
              <a:rPr lang="nl-BE" sz="2800" b="1" dirty="0" smtClean="0">
                <a:solidFill>
                  <a:schemeClr val="tx2"/>
                </a:solidFill>
              </a:rPr>
              <a:t>Free </a:t>
            </a:r>
            <a:r>
              <a:rPr lang="nl-BE" sz="2800" b="1" dirty="0" err="1" smtClean="0">
                <a:solidFill>
                  <a:schemeClr val="tx2"/>
                </a:solidFill>
              </a:rPr>
              <a:t>exercise</a:t>
            </a:r>
            <a:r>
              <a:rPr lang="nl-BE" sz="2800" b="1" dirty="0" smtClean="0">
                <a:solidFill>
                  <a:schemeClr val="tx2"/>
                </a:solidFill>
              </a:rPr>
              <a:t> 1: </a:t>
            </a:r>
            <a:r>
              <a:rPr lang="en-US" sz="2800" b="1" dirty="0" smtClean="0"/>
              <a:t>Simulating evolving populations</a:t>
            </a:r>
            <a:endParaRPr lang="nl-BE" sz="2800" dirty="0">
              <a:solidFill>
                <a:schemeClr val="tx2"/>
              </a:solidFill>
            </a:endParaRPr>
          </a:p>
        </p:txBody>
      </p:sp>
      <p:sp>
        <p:nvSpPr>
          <p:cNvPr id="5" name="Right Brace 4"/>
          <p:cNvSpPr/>
          <p:nvPr/>
        </p:nvSpPr>
        <p:spPr>
          <a:xfrm>
            <a:off x="4932040" y="2336686"/>
            <a:ext cx="504056" cy="948298"/>
          </a:xfrm>
          <a:prstGeom prst="rightBrace">
            <a:avLst/>
          </a:prstGeom>
          <a:ln w="444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6" name="Rectangle 5"/>
          <p:cNvSpPr/>
          <p:nvPr/>
        </p:nvSpPr>
        <p:spPr>
          <a:xfrm>
            <a:off x="5364088" y="2456892"/>
            <a:ext cx="2617440" cy="707886"/>
          </a:xfrm>
          <a:prstGeom prst="rect">
            <a:avLst/>
          </a:prstGeom>
        </p:spPr>
        <p:txBody>
          <a:bodyPr wrap="square">
            <a:spAutoFit/>
          </a:bodyPr>
          <a:lstStyle/>
          <a:p>
            <a:r>
              <a:rPr lang="en-US" sz="2000" dirty="0" smtClean="0"/>
              <a:t>We detail the concepts later 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15</a:t>
            </a:fld>
            <a:endParaRPr lang="en-US"/>
          </a:p>
        </p:txBody>
      </p:sp>
      <p:sp>
        <p:nvSpPr>
          <p:cNvPr id="3" name="Text Box 2"/>
          <p:cNvSpPr txBox="1">
            <a:spLocks noChangeArrowheads="1"/>
          </p:cNvSpPr>
          <p:nvPr/>
        </p:nvSpPr>
        <p:spPr bwMode="auto">
          <a:xfrm>
            <a:off x="251520" y="182563"/>
            <a:ext cx="8784530" cy="4739759"/>
          </a:xfrm>
          <a:prstGeom prst="rect">
            <a:avLst/>
          </a:prstGeom>
          <a:noFill/>
          <a:ln w="9525">
            <a:noFill/>
            <a:miter lim="800000"/>
            <a:headEnd/>
            <a:tailEnd/>
          </a:ln>
        </p:spPr>
        <p:txBody>
          <a:bodyPr wrap="square">
            <a:spAutoFit/>
          </a:bodyPr>
          <a:lstStyle/>
          <a:p>
            <a:pPr>
              <a:spcBef>
                <a:spcPct val="50000"/>
              </a:spcBef>
            </a:pPr>
            <a:r>
              <a:rPr lang="nl-BE" sz="3200" dirty="0" smtClean="0"/>
              <a:t>4.  </a:t>
            </a:r>
            <a:r>
              <a:rPr lang="nl-BE" sz="3200" dirty="0" err="1" smtClean="0"/>
              <a:t>Genetic</a:t>
            </a:r>
            <a:r>
              <a:rPr lang="nl-BE" sz="3200" dirty="0" smtClean="0"/>
              <a:t> </a:t>
            </a:r>
            <a:r>
              <a:rPr lang="nl-BE" sz="3200" dirty="0" err="1" smtClean="0"/>
              <a:t>variation</a:t>
            </a:r>
            <a:r>
              <a:rPr lang="nl-BE" sz="3200" dirty="0" smtClean="0"/>
              <a:t> and </a:t>
            </a:r>
            <a:r>
              <a:rPr lang="nl-BE" sz="3200" dirty="0" err="1" smtClean="0"/>
              <a:t>its</a:t>
            </a:r>
            <a:r>
              <a:rPr lang="nl-BE" sz="3200" dirty="0" smtClean="0"/>
              <a:t> </a:t>
            </a:r>
            <a:r>
              <a:rPr lang="nl-BE" sz="3200" dirty="0" err="1" smtClean="0"/>
              <a:t>measurement</a:t>
            </a:r>
            <a:endParaRPr lang="fr-BE" sz="3600" b="1" dirty="0"/>
          </a:p>
          <a:p>
            <a:pPr>
              <a:spcBef>
                <a:spcPct val="50000"/>
              </a:spcBef>
            </a:pPr>
            <a:endParaRPr lang="fr-BE" sz="2000" dirty="0" smtClean="0"/>
          </a:p>
          <a:p>
            <a:pPr>
              <a:spcBef>
                <a:spcPct val="50000"/>
              </a:spcBef>
            </a:pPr>
            <a:r>
              <a:rPr lang="fr-BE" sz="2000" dirty="0" smtClean="0"/>
              <a:t>Positions 1, 4, 6, 7, 8, etc. are invariable and </a:t>
            </a:r>
            <a:r>
              <a:rPr lang="fr-BE" sz="2000" dirty="0" err="1" smtClean="0"/>
              <a:t>hence</a:t>
            </a:r>
            <a:r>
              <a:rPr lang="fr-BE" sz="2000" dirty="0" smtClean="0"/>
              <a:t> </a:t>
            </a:r>
            <a:r>
              <a:rPr lang="fr-BE" sz="2000" b="1" dirty="0" err="1" smtClean="0"/>
              <a:t>fixed</a:t>
            </a:r>
            <a:r>
              <a:rPr lang="fr-BE" sz="2000" dirty="0" smtClean="0"/>
              <a:t>.</a:t>
            </a:r>
          </a:p>
          <a:p>
            <a:pPr>
              <a:spcBef>
                <a:spcPct val="50000"/>
              </a:spcBef>
            </a:pPr>
            <a:endParaRPr lang="fr-BE" sz="2000" dirty="0" smtClean="0"/>
          </a:p>
          <a:p>
            <a:pPr>
              <a:spcBef>
                <a:spcPct val="50000"/>
              </a:spcBef>
            </a:pPr>
            <a:endParaRPr lang="fr-BE" sz="2000" dirty="0" smtClean="0"/>
          </a:p>
          <a:p>
            <a:pPr>
              <a:spcBef>
                <a:spcPct val="50000"/>
              </a:spcBef>
            </a:pPr>
            <a:endParaRPr lang="fr-BE" sz="2000" dirty="0" smtClean="0"/>
          </a:p>
          <a:p>
            <a:pPr>
              <a:spcBef>
                <a:spcPct val="50000"/>
              </a:spcBef>
            </a:pPr>
            <a:endParaRPr lang="fr-BE" sz="2000" dirty="0" smtClean="0"/>
          </a:p>
          <a:p>
            <a:pPr>
              <a:spcBef>
                <a:spcPct val="50000"/>
              </a:spcBef>
            </a:pPr>
            <a:endParaRPr lang="fr-BE" sz="2000" dirty="0" smtClean="0"/>
          </a:p>
          <a:p>
            <a:pPr>
              <a:spcBef>
                <a:spcPct val="50000"/>
              </a:spcBef>
            </a:pPr>
            <a:endParaRPr lang="fr-BE" sz="2000" dirty="0" smtClean="0"/>
          </a:p>
          <a:p>
            <a:pPr>
              <a:spcBef>
                <a:spcPct val="50000"/>
              </a:spcBef>
            </a:pPr>
            <a:r>
              <a:rPr lang="fr-BE" sz="2000" dirty="0" smtClean="0"/>
              <a:t>But how </a:t>
            </a:r>
            <a:r>
              <a:rPr lang="fr-BE" sz="2000" dirty="0" err="1" smtClean="0"/>
              <a:t>does</a:t>
            </a:r>
            <a:r>
              <a:rPr lang="fr-BE" sz="2000" dirty="0" smtClean="0"/>
              <a:t> one </a:t>
            </a:r>
            <a:r>
              <a:rPr lang="fr-BE" sz="2000" dirty="0" err="1" smtClean="0"/>
              <a:t>measure</a:t>
            </a:r>
            <a:r>
              <a:rPr lang="fr-BE" sz="2000" dirty="0" smtClean="0"/>
              <a:t> variation? </a:t>
            </a:r>
            <a:endParaRPr lang="en-GB" sz="2400" dirty="0"/>
          </a:p>
        </p:txBody>
      </p:sp>
      <p:pic>
        <p:nvPicPr>
          <p:cNvPr id="4" name="Picture 2"/>
          <p:cNvPicPr>
            <a:picLocks noChangeAspect="1" noChangeArrowheads="1"/>
          </p:cNvPicPr>
          <p:nvPr/>
        </p:nvPicPr>
        <p:blipFill>
          <a:blip r:embed="rId2" cstate="print"/>
          <a:srcRect/>
          <a:stretch>
            <a:fillRect/>
          </a:stretch>
        </p:blipFill>
        <p:spPr bwMode="auto">
          <a:xfrm>
            <a:off x="358080" y="1844824"/>
            <a:ext cx="8534400" cy="2352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cstate="print"/>
          <a:srcRect/>
          <a:stretch>
            <a:fillRect/>
          </a:stretch>
        </p:blipFill>
        <p:spPr bwMode="auto">
          <a:xfrm>
            <a:off x="4355976" y="0"/>
            <a:ext cx="4627562" cy="6596062"/>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16</a:t>
            </a:fld>
            <a:endParaRPr lang="en-US"/>
          </a:p>
        </p:txBody>
      </p:sp>
      <p:sp>
        <p:nvSpPr>
          <p:cNvPr id="4" name="TextBox 3"/>
          <p:cNvSpPr txBox="1"/>
          <p:nvPr/>
        </p:nvSpPr>
        <p:spPr>
          <a:xfrm>
            <a:off x="323528" y="404664"/>
            <a:ext cx="3960440" cy="6093976"/>
          </a:xfrm>
          <a:prstGeom prst="rect">
            <a:avLst/>
          </a:prstGeom>
          <a:noFill/>
        </p:spPr>
        <p:txBody>
          <a:bodyPr wrap="square" rtlCol="0">
            <a:spAutoFit/>
          </a:bodyPr>
          <a:lstStyle/>
          <a:p>
            <a:r>
              <a:rPr lang="nl-BE" dirty="0" err="1" smtClean="0"/>
              <a:t>SNPs</a:t>
            </a:r>
            <a:r>
              <a:rPr lang="nl-BE" dirty="0" smtClean="0"/>
              <a:t> are </a:t>
            </a:r>
            <a:r>
              <a:rPr lang="nl-BE" dirty="0" err="1" smtClean="0"/>
              <a:t>listed</a:t>
            </a:r>
            <a:r>
              <a:rPr lang="nl-BE" dirty="0" smtClean="0"/>
              <a:t> </a:t>
            </a:r>
            <a:r>
              <a:rPr lang="nl-BE" dirty="0" err="1" smtClean="0"/>
              <a:t>for</a:t>
            </a:r>
            <a:r>
              <a:rPr lang="nl-BE" dirty="0" smtClean="0"/>
              <a:t> the </a:t>
            </a:r>
            <a:r>
              <a:rPr lang="nl-BE" i="1" dirty="0" smtClean="0"/>
              <a:t>G6PDH</a:t>
            </a:r>
            <a:r>
              <a:rPr lang="nl-BE" dirty="0" smtClean="0"/>
              <a:t> gene at </a:t>
            </a:r>
            <a:r>
              <a:rPr lang="nl-BE" dirty="0" err="1" smtClean="0"/>
              <a:t>your</a:t>
            </a:r>
            <a:r>
              <a:rPr lang="nl-BE" dirty="0" smtClean="0"/>
              <a:t> right. </a:t>
            </a:r>
          </a:p>
          <a:p>
            <a:endParaRPr lang="nl-BE" dirty="0" smtClean="0"/>
          </a:p>
          <a:p>
            <a:pPr>
              <a:spcBef>
                <a:spcPts val="600"/>
              </a:spcBef>
            </a:pPr>
            <a:r>
              <a:rPr lang="nl-BE" dirty="0" smtClean="0"/>
              <a:t>The </a:t>
            </a:r>
            <a:r>
              <a:rPr lang="nl-BE" dirty="0" err="1" smtClean="0"/>
              <a:t>number</a:t>
            </a:r>
            <a:r>
              <a:rPr lang="nl-BE" dirty="0" smtClean="0"/>
              <a:t> of </a:t>
            </a:r>
            <a:r>
              <a:rPr lang="nl-BE" dirty="0" err="1" smtClean="0"/>
              <a:t>polymorphic</a:t>
            </a:r>
            <a:r>
              <a:rPr lang="nl-BE" dirty="0" smtClean="0"/>
              <a:t> or </a:t>
            </a:r>
            <a:r>
              <a:rPr lang="nl-BE" b="1" dirty="0" err="1" smtClean="0"/>
              <a:t>segregating</a:t>
            </a:r>
            <a:r>
              <a:rPr lang="nl-BE" b="1" dirty="0" smtClean="0"/>
              <a:t> sites </a:t>
            </a:r>
            <a:r>
              <a:rPr lang="nl-BE" dirty="0" smtClean="0"/>
              <a:t>(</a:t>
            </a:r>
            <a:r>
              <a:rPr lang="nl-BE" b="1" i="1" dirty="0" smtClean="0"/>
              <a:t>S</a:t>
            </a:r>
            <a:r>
              <a:rPr lang="nl-BE" dirty="0" smtClean="0"/>
              <a:t>) is 18 </a:t>
            </a:r>
            <a:r>
              <a:rPr lang="nl-BE" dirty="0" err="1" smtClean="0"/>
              <a:t>for</a:t>
            </a:r>
            <a:r>
              <a:rPr lang="nl-BE" dirty="0" smtClean="0"/>
              <a:t> the </a:t>
            </a:r>
            <a:r>
              <a:rPr lang="nl-BE" dirty="0" err="1" smtClean="0"/>
              <a:t>total</a:t>
            </a:r>
            <a:r>
              <a:rPr lang="nl-BE" dirty="0" smtClean="0"/>
              <a:t> of a 5102 </a:t>
            </a:r>
            <a:r>
              <a:rPr lang="nl-BE" dirty="0" err="1" smtClean="0"/>
              <a:t>bp</a:t>
            </a:r>
            <a:r>
              <a:rPr lang="nl-BE" dirty="0" smtClean="0"/>
              <a:t> long fragment. </a:t>
            </a:r>
          </a:p>
          <a:p>
            <a:pPr>
              <a:spcBef>
                <a:spcPts val="600"/>
              </a:spcBef>
            </a:pPr>
            <a:r>
              <a:rPr lang="nl-BE" dirty="0" smtClean="0"/>
              <a:t>The </a:t>
            </a:r>
            <a:r>
              <a:rPr lang="nl-BE" b="1" dirty="0" err="1" smtClean="0"/>
              <a:t>number</a:t>
            </a:r>
            <a:r>
              <a:rPr lang="nl-BE" b="1" dirty="0" smtClean="0"/>
              <a:t> of </a:t>
            </a:r>
            <a:r>
              <a:rPr lang="nl-BE" b="1" dirty="0" err="1" smtClean="0"/>
              <a:t>haplotypes</a:t>
            </a:r>
            <a:r>
              <a:rPr lang="nl-BE" b="1" dirty="0" smtClean="0"/>
              <a:t> </a:t>
            </a:r>
            <a:r>
              <a:rPr lang="nl-BE" dirty="0" smtClean="0"/>
              <a:t>(</a:t>
            </a:r>
            <a:r>
              <a:rPr lang="nl-BE" b="1" i="1" dirty="0" smtClean="0"/>
              <a:t>NH</a:t>
            </a:r>
            <a:r>
              <a:rPr lang="nl-BE" dirty="0" smtClean="0"/>
              <a:t>) is in </a:t>
            </a:r>
            <a:r>
              <a:rPr lang="nl-BE" dirty="0" err="1" smtClean="0"/>
              <a:t>this</a:t>
            </a:r>
            <a:r>
              <a:rPr lang="nl-BE" dirty="0" smtClean="0"/>
              <a:t> case 12 </a:t>
            </a:r>
            <a:r>
              <a:rPr lang="nl-BE" dirty="0" err="1" smtClean="0"/>
              <a:t>for</a:t>
            </a:r>
            <a:r>
              <a:rPr lang="nl-BE" dirty="0" smtClean="0"/>
              <a:t> the </a:t>
            </a:r>
            <a:r>
              <a:rPr lang="nl-BE" dirty="0" err="1" smtClean="0"/>
              <a:t>total</a:t>
            </a:r>
            <a:r>
              <a:rPr lang="nl-BE" dirty="0" smtClean="0"/>
              <a:t> sample. </a:t>
            </a:r>
          </a:p>
          <a:p>
            <a:pPr>
              <a:spcBef>
                <a:spcPts val="600"/>
              </a:spcBef>
            </a:pPr>
            <a:r>
              <a:rPr lang="nl-BE" dirty="0" smtClean="0"/>
              <a:t>The </a:t>
            </a:r>
            <a:r>
              <a:rPr lang="nl-BE" dirty="0" err="1" smtClean="0"/>
              <a:t>allele</a:t>
            </a:r>
            <a:r>
              <a:rPr lang="nl-BE" dirty="0" smtClean="0"/>
              <a:t> </a:t>
            </a:r>
            <a:r>
              <a:rPr lang="nl-BE" dirty="0" err="1" smtClean="0"/>
              <a:t>frequencies</a:t>
            </a:r>
            <a:r>
              <a:rPr lang="nl-BE" dirty="0" smtClean="0"/>
              <a:t>  </a:t>
            </a:r>
            <a:r>
              <a:rPr lang="nl-BE" dirty="0" err="1" smtClean="0"/>
              <a:t>allow</a:t>
            </a:r>
            <a:r>
              <a:rPr lang="nl-BE" dirty="0" smtClean="0"/>
              <a:t> to </a:t>
            </a:r>
            <a:r>
              <a:rPr lang="nl-BE" dirty="0" err="1" smtClean="0"/>
              <a:t>calculate</a:t>
            </a:r>
            <a:r>
              <a:rPr lang="nl-BE" dirty="0" smtClean="0"/>
              <a:t> the </a:t>
            </a:r>
            <a:r>
              <a:rPr lang="nl-BE" b="1" dirty="0" smtClean="0"/>
              <a:t>gene </a:t>
            </a:r>
            <a:r>
              <a:rPr lang="nl-BE" b="1" dirty="0" err="1" smtClean="0"/>
              <a:t>diversity</a:t>
            </a:r>
            <a:r>
              <a:rPr lang="nl-BE" b="1" dirty="0" smtClean="0"/>
              <a:t> </a:t>
            </a:r>
            <a:r>
              <a:rPr lang="nl-BE" dirty="0" smtClean="0"/>
              <a:t>(</a:t>
            </a:r>
            <a:r>
              <a:rPr lang="nl-BE" b="1" i="1" dirty="0" smtClean="0"/>
              <a:t>GD</a:t>
            </a:r>
            <a:r>
              <a:rPr lang="nl-BE" dirty="0" smtClean="0"/>
              <a:t>).</a:t>
            </a:r>
          </a:p>
          <a:p>
            <a:pPr>
              <a:spcBef>
                <a:spcPts val="600"/>
              </a:spcBef>
            </a:pPr>
            <a:r>
              <a:rPr lang="nl-BE" dirty="0" smtClean="0"/>
              <a:t>GD = 1 – </a:t>
            </a:r>
            <a:r>
              <a:rPr lang="el-GR" dirty="0" smtClean="0"/>
              <a:t>Σ</a:t>
            </a:r>
            <a:r>
              <a:rPr lang="nl-BE" i="1" dirty="0" smtClean="0"/>
              <a:t>p²</a:t>
            </a:r>
            <a:r>
              <a:rPr lang="nl-BE" i="1" baseline="-25000" dirty="0" smtClean="0"/>
              <a:t>i</a:t>
            </a:r>
            <a:r>
              <a:rPr lang="nl-BE" dirty="0" smtClean="0"/>
              <a:t> = 1 – (</a:t>
            </a:r>
            <a:r>
              <a:rPr lang="nl-BE" i="1" dirty="0" smtClean="0"/>
              <a:t>p²</a:t>
            </a:r>
            <a:r>
              <a:rPr lang="nl-BE" i="1" baseline="-25000" dirty="0" smtClean="0"/>
              <a:t>1</a:t>
            </a:r>
            <a:r>
              <a:rPr lang="nl-BE" dirty="0" smtClean="0"/>
              <a:t> + </a:t>
            </a:r>
            <a:r>
              <a:rPr lang="nl-BE" i="1" dirty="0" smtClean="0"/>
              <a:t>p²</a:t>
            </a:r>
            <a:r>
              <a:rPr lang="nl-BE" i="1" baseline="-25000" dirty="0" smtClean="0"/>
              <a:t>2</a:t>
            </a:r>
            <a:r>
              <a:rPr lang="nl-BE" dirty="0" smtClean="0"/>
              <a:t> + </a:t>
            </a:r>
            <a:r>
              <a:rPr lang="nl-BE" i="1" dirty="0" smtClean="0"/>
              <a:t>p²</a:t>
            </a:r>
            <a:r>
              <a:rPr lang="nl-BE" i="1" baseline="-25000" dirty="0" smtClean="0"/>
              <a:t>3</a:t>
            </a:r>
            <a:r>
              <a:rPr lang="nl-BE" dirty="0" smtClean="0"/>
              <a:t> + …+  </a:t>
            </a:r>
            <a:r>
              <a:rPr lang="nl-BE" i="1" dirty="0" smtClean="0"/>
              <a:t>p</a:t>
            </a:r>
            <a:r>
              <a:rPr lang="nl-BE" i="1" baseline="30000" dirty="0" smtClean="0"/>
              <a:t>2</a:t>
            </a:r>
            <a:r>
              <a:rPr lang="nl-BE" i="1" baseline="-25000" dirty="0" smtClean="0"/>
              <a:t>n</a:t>
            </a:r>
            <a:r>
              <a:rPr lang="nl-BE" dirty="0" smtClean="0"/>
              <a:t>) </a:t>
            </a:r>
          </a:p>
          <a:p>
            <a:pPr>
              <a:spcBef>
                <a:spcPts val="600"/>
              </a:spcBef>
            </a:pPr>
            <a:r>
              <a:rPr lang="nl-BE" dirty="0" smtClean="0"/>
              <a:t>GD </a:t>
            </a:r>
            <a:r>
              <a:rPr lang="nl-BE" dirty="0" err="1" smtClean="0"/>
              <a:t>equals</a:t>
            </a:r>
            <a:r>
              <a:rPr lang="nl-BE" dirty="0" smtClean="0"/>
              <a:t> the </a:t>
            </a:r>
            <a:r>
              <a:rPr lang="nl-BE" dirty="0" err="1" smtClean="0"/>
              <a:t>expected</a:t>
            </a:r>
            <a:r>
              <a:rPr lang="nl-BE" dirty="0" smtClean="0"/>
              <a:t> </a:t>
            </a:r>
            <a:r>
              <a:rPr lang="nl-BE" dirty="0" err="1" smtClean="0"/>
              <a:t>number</a:t>
            </a:r>
            <a:r>
              <a:rPr lang="nl-BE" dirty="0" smtClean="0"/>
              <a:t> of </a:t>
            </a:r>
            <a:r>
              <a:rPr lang="nl-BE" dirty="0" err="1" smtClean="0"/>
              <a:t>heterozygotes</a:t>
            </a:r>
            <a:r>
              <a:rPr lang="nl-BE" dirty="0" smtClean="0"/>
              <a:t> </a:t>
            </a:r>
            <a:r>
              <a:rPr lang="nl-BE" dirty="0" err="1" smtClean="0"/>
              <a:t>under</a:t>
            </a:r>
            <a:r>
              <a:rPr lang="nl-BE" dirty="0" smtClean="0"/>
              <a:t> </a:t>
            </a:r>
            <a:r>
              <a:rPr lang="nl-BE" dirty="0" err="1" smtClean="0"/>
              <a:t>Hardy-Weinberg</a:t>
            </a:r>
            <a:r>
              <a:rPr lang="nl-BE" dirty="0" smtClean="0"/>
              <a:t> </a:t>
            </a:r>
            <a:r>
              <a:rPr lang="nl-BE" dirty="0" err="1" smtClean="0"/>
              <a:t>equilibrium</a:t>
            </a:r>
            <a:r>
              <a:rPr lang="nl-BE" dirty="0" smtClean="0"/>
              <a:t>, the </a:t>
            </a:r>
            <a:r>
              <a:rPr lang="nl-BE" b="1" dirty="0" err="1" smtClean="0"/>
              <a:t>expected</a:t>
            </a:r>
            <a:r>
              <a:rPr lang="nl-BE" dirty="0" smtClean="0"/>
              <a:t> </a:t>
            </a:r>
            <a:r>
              <a:rPr lang="nl-BE" b="1" dirty="0" smtClean="0"/>
              <a:t>heterozygosity</a:t>
            </a:r>
            <a:r>
              <a:rPr lang="nl-BE" dirty="0" smtClean="0"/>
              <a:t> (</a:t>
            </a:r>
            <a:r>
              <a:rPr lang="nl-BE" b="1" i="1" dirty="0" smtClean="0"/>
              <a:t>H</a:t>
            </a:r>
            <a:r>
              <a:rPr lang="nl-BE" b="1" i="1" baseline="-25000" dirty="0" smtClean="0"/>
              <a:t>E</a:t>
            </a:r>
            <a:r>
              <a:rPr lang="nl-BE" dirty="0" smtClean="0"/>
              <a:t>).</a:t>
            </a:r>
          </a:p>
          <a:p>
            <a:pPr>
              <a:spcBef>
                <a:spcPts val="600"/>
              </a:spcBef>
            </a:pPr>
            <a:r>
              <a:rPr lang="nl-BE" dirty="0" smtClean="0"/>
              <a:t>The gene </a:t>
            </a:r>
            <a:r>
              <a:rPr lang="nl-BE" dirty="0" err="1" smtClean="0"/>
              <a:t>diversity</a:t>
            </a:r>
            <a:r>
              <a:rPr lang="nl-BE" dirty="0" smtClean="0"/>
              <a:t> </a:t>
            </a:r>
            <a:r>
              <a:rPr lang="nl-BE" dirty="0" err="1" smtClean="0"/>
              <a:t>averaged</a:t>
            </a:r>
            <a:r>
              <a:rPr lang="nl-BE" dirty="0" smtClean="0"/>
              <a:t> over alle </a:t>
            </a:r>
            <a:r>
              <a:rPr lang="nl-BE" dirty="0" err="1" smtClean="0"/>
              <a:t>nucleotide</a:t>
            </a:r>
            <a:r>
              <a:rPr lang="nl-BE" dirty="0" smtClean="0"/>
              <a:t> sites in a gene is </a:t>
            </a:r>
            <a:r>
              <a:rPr lang="nl-BE" dirty="0" err="1" smtClean="0"/>
              <a:t>called</a:t>
            </a:r>
            <a:r>
              <a:rPr lang="nl-BE" dirty="0" smtClean="0"/>
              <a:t> the </a:t>
            </a:r>
            <a:r>
              <a:rPr lang="nl-BE" b="1" dirty="0" err="1" smtClean="0"/>
              <a:t>nucleotide</a:t>
            </a:r>
            <a:r>
              <a:rPr lang="nl-BE" b="1" dirty="0" smtClean="0"/>
              <a:t> </a:t>
            </a:r>
            <a:r>
              <a:rPr lang="nl-BE" b="1" dirty="0" err="1" smtClean="0"/>
              <a:t>diversity</a:t>
            </a:r>
            <a:r>
              <a:rPr lang="nl-BE" dirty="0" smtClean="0"/>
              <a:t>.</a:t>
            </a:r>
          </a:p>
          <a:p>
            <a:r>
              <a:rPr lang="nl-BE" dirty="0" smtClean="0"/>
              <a:t> </a:t>
            </a:r>
            <a:endParaRPr lang="nl-B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blinds(horizontal)">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blinds(horizontal)">
                                      <p:cBhvr>
                                        <p:cTn id="20" dur="500"/>
                                        <p:tgtEl>
                                          <p:spTgt spid="4">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p>
            <a:fld id="{D3790C89-7297-44D3-8138-74B3C52BE283}" type="slidenum">
              <a:rPr lang="en-GB" smtClean="0"/>
              <a:pPr/>
              <a:t>17</a:t>
            </a:fld>
            <a:endParaRPr lang="en-GB" smtClean="0"/>
          </a:p>
        </p:txBody>
      </p:sp>
      <p:sp>
        <p:nvSpPr>
          <p:cNvPr id="20482" name="Text Box 2"/>
          <p:cNvSpPr txBox="1">
            <a:spLocks noChangeArrowheads="1"/>
          </p:cNvSpPr>
          <p:nvPr/>
        </p:nvSpPr>
        <p:spPr bwMode="auto">
          <a:xfrm>
            <a:off x="323850" y="332656"/>
            <a:ext cx="8820150" cy="5786199"/>
          </a:xfrm>
          <a:prstGeom prst="rect">
            <a:avLst/>
          </a:prstGeom>
          <a:noFill/>
          <a:ln w="9525">
            <a:noFill/>
            <a:miter lim="800000"/>
            <a:headEnd/>
            <a:tailEnd/>
          </a:ln>
        </p:spPr>
        <p:txBody>
          <a:bodyPr wrap="square">
            <a:spAutoFit/>
          </a:bodyPr>
          <a:lstStyle/>
          <a:p>
            <a:pPr>
              <a:spcBef>
                <a:spcPct val="50000"/>
              </a:spcBef>
            </a:pPr>
            <a:r>
              <a:rPr lang="nl-BE" sz="2000" b="1" dirty="0" err="1"/>
              <a:t>Diversity</a:t>
            </a:r>
            <a:r>
              <a:rPr lang="nl-BE" sz="2000" b="1" dirty="0"/>
              <a:t> </a:t>
            </a:r>
            <a:r>
              <a:rPr lang="nl-BE" sz="2000" b="1" dirty="0" err="1" smtClean="0"/>
              <a:t>measures</a:t>
            </a:r>
            <a:r>
              <a:rPr lang="nl-BE" sz="2000" b="1" dirty="0" smtClean="0"/>
              <a:t>:</a:t>
            </a:r>
            <a:endParaRPr lang="nl-BE" sz="2000" b="1" dirty="0"/>
          </a:p>
          <a:p>
            <a:pPr>
              <a:spcBef>
                <a:spcPct val="50000"/>
              </a:spcBef>
              <a:buFont typeface="Wingdings" pitchFamily="2" charset="2"/>
              <a:buChar char="§"/>
            </a:pPr>
            <a:r>
              <a:rPr lang="nl-BE" sz="2000" dirty="0"/>
              <a:t> </a:t>
            </a:r>
            <a:r>
              <a:rPr lang="nl-BE" sz="2000" dirty="0" err="1" smtClean="0"/>
              <a:t>Proportion</a:t>
            </a:r>
            <a:r>
              <a:rPr lang="nl-BE" sz="2000" dirty="0" smtClean="0"/>
              <a:t> of </a:t>
            </a:r>
            <a:r>
              <a:rPr lang="nl-BE" sz="2000" dirty="0" err="1"/>
              <a:t>polymorphism</a:t>
            </a:r>
            <a:r>
              <a:rPr lang="nl-BE" sz="2000" dirty="0"/>
              <a:t> </a:t>
            </a:r>
            <a:r>
              <a:rPr lang="nl-BE" sz="2000" b="1" i="1" dirty="0" smtClean="0"/>
              <a:t>P</a:t>
            </a:r>
            <a:r>
              <a:rPr lang="nl-BE" sz="2000" dirty="0" smtClean="0"/>
              <a:t>:</a:t>
            </a:r>
            <a:endParaRPr lang="nl-BE" sz="2000" dirty="0"/>
          </a:p>
          <a:p>
            <a:pPr>
              <a:spcBef>
                <a:spcPct val="50000"/>
              </a:spcBef>
            </a:pPr>
            <a:r>
              <a:rPr lang="nl-BE" sz="2000" dirty="0"/>
              <a:t>    </a:t>
            </a:r>
            <a:r>
              <a:rPr lang="nl-BE" sz="2000" i="1" dirty="0"/>
              <a:t>P</a:t>
            </a:r>
            <a:r>
              <a:rPr lang="nl-BE" sz="2000" dirty="0"/>
              <a:t> = # </a:t>
            </a:r>
            <a:r>
              <a:rPr lang="nl-BE" sz="2000" dirty="0" err="1"/>
              <a:t>polymorphic</a:t>
            </a:r>
            <a:r>
              <a:rPr lang="nl-BE" sz="2000" dirty="0"/>
              <a:t> </a:t>
            </a:r>
            <a:r>
              <a:rPr lang="nl-BE" sz="2000" dirty="0" err="1"/>
              <a:t>loci</a:t>
            </a:r>
            <a:r>
              <a:rPr lang="nl-BE" sz="2000" dirty="0"/>
              <a:t>/</a:t>
            </a:r>
            <a:r>
              <a:rPr lang="nl-BE" sz="2000" dirty="0" err="1"/>
              <a:t>total</a:t>
            </a:r>
            <a:r>
              <a:rPr lang="nl-BE" sz="2000" dirty="0"/>
              <a:t> # of </a:t>
            </a:r>
            <a:r>
              <a:rPr lang="nl-BE" sz="2000" dirty="0" err="1"/>
              <a:t>loci</a:t>
            </a:r>
            <a:r>
              <a:rPr lang="nl-BE" sz="2000" dirty="0"/>
              <a:t> </a:t>
            </a:r>
          </a:p>
          <a:p>
            <a:pPr>
              <a:spcBef>
                <a:spcPct val="50000"/>
              </a:spcBef>
              <a:buFont typeface="Wingdings" pitchFamily="2" charset="2"/>
              <a:buChar char="§"/>
            </a:pPr>
            <a:r>
              <a:rPr lang="nl-BE" sz="2000" dirty="0"/>
              <a:t> </a:t>
            </a:r>
            <a:r>
              <a:rPr lang="nl-BE" sz="2000" dirty="0" smtClean="0"/>
              <a:t>Level of </a:t>
            </a:r>
            <a:r>
              <a:rPr lang="nl-BE" sz="2000" dirty="0" err="1" smtClean="0"/>
              <a:t>observed</a:t>
            </a:r>
            <a:r>
              <a:rPr lang="nl-BE" sz="2000" dirty="0" smtClean="0"/>
              <a:t> heterozygosity </a:t>
            </a:r>
            <a:r>
              <a:rPr lang="nl-BE" sz="2000" b="1" i="1" dirty="0" smtClean="0"/>
              <a:t>H</a:t>
            </a:r>
            <a:r>
              <a:rPr lang="nl-BE" sz="2000" b="1" i="1" baseline="-25000" dirty="0" smtClean="0"/>
              <a:t>o</a:t>
            </a:r>
            <a:r>
              <a:rPr lang="nl-BE" sz="2000" dirty="0" smtClean="0"/>
              <a:t> </a:t>
            </a:r>
            <a:r>
              <a:rPr lang="nl-BE" sz="2000" dirty="0" err="1" smtClean="0"/>
              <a:t>or</a:t>
            </a:r>
            <a:r>
              <a:rPr lang="nl-BE" sz="2000" dirty="0" smtClean="0"/>
              <a:t> the </a:t>
            </a:r>
            <a:r>
              <a:rPr lang="nl-BE" sz="2000" dirty="0" err="1" smtClean="0"/>
              <a:t>proportion</a:t>
            </a:r>
            <a:r>
              <a:rPr lang="nl-BE" sz="2000" dirty="0" smtClean="0"/>
              <a:t> of </a:t>
            </a:r>
            <a:r>
              <a:rPr lang="nl-BE" sz="2000" dirty="0" err="1" smtClean="0"/>
              <a:t>heterozygotes</a:t>
            </a:r>
            <a:r>
              <a:rPr lang="nl-BE" sz="2000" dirty="0" smtClean="0"/>
              <a:t> </a:t>
            </a:r>
            <a:r>
              <a:rPr lang="nl-BE" sz="2000" dirty="0" err="1" smtClean="0"/>
              <a:t>genotyped</a:t>
            </a:r>
            <a:r>
              <a:rPr lang="nl-BE" sz="2000" dirty="0" smtClean="0"/>
              <a:t>: </a:t>
            </a:r>
            <a:endParaRPr lang="nl-BE" sz="2000" dirty="0"/>
          </a:p>
          <a:p>
            <a:pPr>
              <a:spcBef>
                <a:spcPct val="50000"/>
              </a:spcBef>
            </a:pPr>
            <a:r>
              <a:rPr lang="nl-BE" sz="2000" dirty="0"/>
              <a:t>   </a:t>
            </a:r>
            <a:r>
              <a:rPr lang="nl-BE" sz="2000" i="1" dirty="0"/>
              <a:t>H</a:t>
            </a:r>
            <a:r>
              <a:rPr lang="nl-BE" sz="2000" i="1" baseline="-25000" dirty="0"/>
              <a:t>o</a:t>
            </a:r>
            <a:r>
              <a:rPr lang="nl-BE" sz="2000" dirty="0"/>
              <a:t> = </a:t>
            </a:r>
            <a:r>
              <a:rPr lang="nl-BE" sz="2000" dirty="0" err="1"/>
              <a:t>measured</a:t>
            </a:r>
            <a:r>
              <a:rPr lang="nl-BE" sz="2000" dirty="0"/>
              <a:t> </a:t>
            </a:r>
            <a:r>
              <a:rPr lang="nl-BE" sz="2000" dirty="0" err="1" smtClean="0"/>
              <a:t>heterozygosity</a:t>
            </a:r>
            <a:r>
              <a:rPr lang="nl-BE" sz="2000" dirty="0" smtClean="0"/>
              <a:t>/</a:t>
            </a:r>
            <a:r>
              <a:rPr lang="nl-BE" sz="2000" dirty="0" err="1" smtClean="0"/>
              <a:t>total</a:t>
            </a:r>
            <a:r>
              <a:rPr lang="nl-BE" sz="2000" dirty="0" smtClean="0"/>
              <a:t> # of </a:t>
            </a:r>
            <a:r>
              <a:rPr lang="nl-BE" sz="2000" dirty="0" err="1" smtClean="0"/>
              <a:t>genotypes</a:t>
            </a:r>
            <a:endParaRPr lang="nl-BE" sz="2000" dirty="0"/>
          </a:p>
          <a:p>
            <a:pPr>
              <a:spcBef>
                <a:spcPct val="50000"/>
              </a:spcBef>
              <a:buFont typeface="Wingdings" pitchFamily="2" charset="2"/>
              <a:buChar char="§"/>
            </a:pPr>
            <a:r>
              <a:rPr lang="nl-BE" sz="2000" dirty="0"/>
              <a:t> Level of </a:t>
            </a:r>
            <a:r>
              <a:rPr lang="nl-BE" sz="2000" dirty="0" err="1"/>
              <a:t>expected</a:t>
            </a:r>
            <a:r>
              <a:rPr lang="nl-BE" sz="2000" dirty="0"/>
              <a:t> heterozygosity </a:t>
            </a:r>
            <a:r>
              <a:rPr lang="nl-BE" sz="2000" b="1" i="1" dirty="0"/>
              <a:t>H</a:t>
            </a:r>
            <a:r>
              <a:rPr lang="nl-BE" sz="2000" b="1" i="1" baseline="-25000" dirty="0"/>
              <a:t>e</a:t>
            </a:r>
            <a:r>
              <a:rPr lang="nl-BE" sz="2000" dirty="0"/>
              <a:t> </a:t>
            </a:r>
            <a:r>
              <a:rPr lang="nl-BE" sz="2000" dirty="0" err="1"/>
              <a:t>or</a:t>
            </a:r>
            <a:r>
              <a:rPr lang="nl-BE" sz="2000" dirty="0"/>
              <a:t> the </a:t>
            </a:r>
            <a:r>
              <a:rPr lang="nl-BE" sz="2000" dirty="0" err="1"/>
              <a:t>proportion</a:t>
            </a:r>
            <a:r>
              <a:rPr lang="nl-BE" sz="2000" dirty="0"/>
              <a:t> of </a:t>
            </a:r>
            <a:r>
              <a:rPr lang="nl-BE" sz="2000" dirty="0" err="1"/>
              <a:t>heterozygotes</a:t>
            </a:r>
            <a:r>
              <a:rPr lang="nl-BE" sz="2000" dirty="0"/>
              <a:t> </a:t>
            </a:r>
            <a:r>
              <a:rPr lang="nl-BE" sz="2000" dirty="0" err="1"/>
              <a:t>expected</a:t>
            </a:r>
            <a:r>
              <a:rPr lang="nl-BE" sz="2000" dirty="0"/>
              <a:t> </a:t>
            </a:r>
            <a:r>
              <a:rPr lang="nl-BE" sz="2000" dirty="0" err="1"/>
              <a:t>from</a:t>
            </a:r>
            <a:r>
              <a:rPr lang="nl-BE" sz="2000" dirty="0"/>
              <a:t> the </a:t>
            </a:r>
            <a:r>
              <a:rPr lang="nl-BE" sz="2000" dirty="0" smtClean="0"/>
              <a:t>HW </a:t>
            </a:r>
            <a:r>
              <a:rPr lang="nl-BE" sz="2000" dirty="0" err="1" smtClean="0"/>
              <a:t>proportion</a:t>
            </a:r>
            <a:r>
              <a:rPr lang="nl-BE" sz="2000" dirty="0" smtClean="0"/>
              <a:t> </a:t>
            </a:r>
            <a:r>
              <a:rPr lang="nl-BE" sz="2000" dirty="0"/>
              <a:t>of </a:t>
            </a:r>
            <a:r>
              <a:rPr lang="nl-BE" sz="2000" dirty="0" err="1"/>
              <a:t>allele</a:t>
            </a:r>
            <a:r>
              <a:rPr lang="nl-BE" sz="2000" dirty="0"/>
              <a:t> </a:t>
            </a:r>
            <a:r>
              <a:rPr lang="nl-BE" sz="2000" dirty="0" err="1" smtClean="0"/>
              <a:t>frequencies</a:t>
            </a:r>
            <a:r>
              <a:rPr lang="nl-BE" sz="2000" dirty="0" smtClean="0"/>
              <a:t> </a:t>
            </a:r>
            <a:endParaRPr lang="nl-BE" sz="2000" dirty="0"/>
          </a:p>
          <a:p>
            <a:pPr>
              <a:spcBef>
                <a:spcPct val="50000"/>
              </a:spcBef>
            </a:pPr>
            <a:r>
              <a:rPr lang="nl-BE" sz="2000" dirty="0"/>
              <a:t>   </a:t>
            </a:r>
            <a:r>
              <a:rPr lang="nl-BE" sz="2000" i="1" dirty="0"/>
              <a:t>H</a:t>
            </a:r>
            <a:r>
              <a:rPr lang="nl-BE" sz="2000" i="1" baseline="-25000" dirty="0"/>
              <a:t>e</a:t>
            </a:r>
            <a:r>
              <a:rPr lang="nl-BE" sz="2000" dirty="0"/>
              <a:t> = heterozygosity </a:t>
            </a:r>
            <a:r>
              <a:rPr lang="nl-BE" sz="2000" dirty="0" err="1"/>
              <a:t>calculated</a:t>
            </a:r>
            <a:r>
              <a:rPr lang="nl-BE" sz="2000" dirty="0"/>
              <a:t> </a:t>
            </a:r>
            <a:r>
              <a:rPr lang="nl-BE" sz="2000" dirty="0" err="1"/>
              <a:t>from</a:t>
            </a:r>
            <a:r>
              <a:rPr lang="nl-BE" sz="2000" dirty="0"/>
              <a:t> </a:t>
            </a:r>
            <a:r>
              <a:rPr lang="nl-BE" sz="2000" dirty="0" err="1"/>
              <a:t>allele</a:t>
            </a:r>
            <a:r>
              <a:rPr lang="nl-BE" sz="2000" dirty="0"/>
              <a:t> </a:t>
            </a:r>
            <a:r>
              <a:rPr lang="nl-BE" sz="2000" dirty="0" err="1" smtClean="0"/>
              <a:t>frequencies</a:t>
            </a:r>
            <a:r>
              <a:rPr lang="nl-BE" sz="2000" dirty="0" smtClean="0"/>
              <a:t>/</a:t>
            </a:r>
            <a:r>
              <a:rPr lang="nl-BE" sz="2000" dirty="0" err="1" smtClean="0"/>
              <a:t>total</a:t>
            </a:r>
            <a:r>
              <a:rPr lang="nl-BE" sz="2000" dirty="0" smtClean="0"/>
              <a:t> # of </a:t>
            </a:r>
            <a:r>
              <a:rPr lang="nl-BE" sz="2000" dirty="0" err="1" smtClean="0"/>
              <a:t>genotypes</a:t>
            </a:r>
            <a:endParaRPr lang="nl-BE" sz="2000" dirty="0"/>
          </a:p>
          <a:p>
            <a:pPr>
              <a:spcBef>
                <a:spcPct val="50000"/>
              </a:spcBef>
              <a:buFont typeface="Wingdings" pitchFamily="2" charset="2"/>
              <a:buChar char="§"/>
            </a:pPr>
            <a:r>
              <a:rPr lang="nl-BE" sz="2000" dirty="0"/>
              <a:t> </a:t>
            </a:r>
            <a:r>
              <a:rPr lang="nl-BE" sz="2000" dirty="0" err="1"/>
              <a:t>Mean</a:t>
            </a:r>
            <a:r>
              <a:rPr lang="nl-BE" sz="2000" dirty="0"/>
              <a:t> # of </a:t>
            </a:r>
            <a:r>
              <a:rPr lang="nl-BE" sz="2000" dirty="0" err="1"/>
              <a:t>alleles</a:t>
            </a:r>
            <a:r>
              <a:rPr lang="nl-BE" sz="2000" dirty="0"/>
              <a:t> per </a:t>
            </a:r>
            <a:r>
              <a:rPr lang="nl-BE" sz="2000" dirty="0" err="1"/>
              <a:t>locus</a:t>
            </a:r>
            <a:r>
              <a:rPr lang="nl-BE" sz="2000" dirty="0"/>
              <a:t> (</a:t>
            </a:r>
            <a:r>
              <a:rPr lang="nl-BE" sz="2000" b="1" dirty="0"/>
              <a:t>MNA</a:t>
            </a:r>
            <a:r>
              <a:rPr lang="nl-BE" sz="2000" dirty="0"/>
              <a:t>) </a:t>
            </a:r>
            <a:r>
              <a:rPr lang="nl-BE" sz="2000" dirty="0" err="1"/>
              <a:t>or</a:t>
            </a:r>
            <a:r>
              <a:rPr lang="nl-BE" sz="2000" dirty="0"/>
              <a:t> the </a:t>
            </a:r>
            <a:r>
              <a:rPr lang="nl-BE" sz="2000" dirty="0" err="1"/>
              <a:t>total</a:t>
            </a:r>
            <a:r>
              <a:rPr lang="nl-BE" sz="2000" dirty="0"/>
              <a:t> # of </a:t>
            </a:r>
            <a:r>
              <a:rPr lang="nl-BE" sz="2000" dirty="0" err="1"/>
              <a:t>alleles</a:t>
            </a:r>
            <a:r>
              <a:rPr lang="nl-BE" sz="2000" dirty="0"/>
              <a:t> </a:t>
            </a:r>
            <a:r>
              <a:rPr lang="nl-BE" sz="2000" dirty="0" err="1"/>
              <a:t>divided</a:t>
            </a:r>
            <a:r>
              <a:rPr lang="nl-BE" sz="2000" dirty="0"/>
              <a:t> </a:t>
            </a:r>
            <a:r>
              <a:rPr lang="nl-BE" sz="2000" dirty="0" err="1"/>
              <a:t>by</a:t>
            </a:r>
            <a:r>
              <a:rPr lang="nl-BE" sz="2000" dirty="0"/>
              <a:t> the # of </a:t>
            </a:r>
            <a:r>
              <a:rPr lang="nl-BE" sz="2000" dirty="0" err="1" smtClean="0"/>
              <a:t>loci</a:t>
            </a:r>
            <a:r>
              <a:rPr lang="nl-BE" sz="2000" dirty="0" smtClean="0"/>
              <a:t>.</a:t>
            </a:r>
          </a:p>
          <a:p>
            <a:pPr>
              <a:spcBef>
                <a:spcPct val="50000"/>
              </a:spcBef>
            </a:pPr>
            <a:r>
              <a:rPr lang="nl-BE" sz="2000" dirty="0" smtClean="0"/>
              <a:t>   MNA </a:t>
            </a:r>
            <a:r>
              <a:rPr lang="nl-BE" sz="2000" dirty="0"/>
              <a:t>= </a:t>
            </a:r>
            <a:r>
              <a:rPr lang="nl-BE" sz="2000" dirty="0">
                <a:sym typeface="Symbol" pitchFamily="18" charset="2"/>
              </a:rPr>
              <a:t> </a:t>
            </a:r>
            <a:r>
              <a:rPr lang="nl-BE" sz="2000" dirty="0"/>
              <a:t># of </a:t>
            </a:r>
            <a:r>
              <a:rPr lang="nl-BE" sz="2000" dirty="0" err="1"/>
              <a:t>alleles</a:t>
            </a:r>
            <a:r>
              <a:rPr lang="nl-BE" sz="2000" dirty="0"/>
              <a:t> per </a:t>
            </a:r>
            <a:r>
              <a:rPr lang="nl-BE" sz="2000" dirty="0" err="1"/>
              <a:t>locus</a:t>
            </a:r>
            <a:r>
              <a:rPr lang="nl-BE" sz="2000" dirty="0"/>
              <a:t> </a:t>
            </a:r>
            <a:r>
              <a:rPr lang="nl-BE" sz="2000" dirty="0" smtClean="0"/>
              <a:t>/</a:t>
            </a:r>
            <a:r>
              <a:rPr lang="nl-BE" sz="2000" dirty="0" err="1"/>
              <a:t>total</a:t>
            </a:r>
            <a:r>
              <a:rPr lang="nl-BE" sz="2000" dirty="0"/>
              <a:t> # of </a:t>
            </a:r>
            <a:r>
              <a:rPr lang="nl-BE" sz="2000" dirty="0" err="1" smtClean="0"/>
              <a:t>loci</a:t>
            </a:r>
            <a:endParaRPr lang="nl-BE" sz="2000" dirty="0" smtClean="0"/>
          </a:p>
          <a:p>
            <a:pPr>
              <a:spcBef>
                <a:spcPct val="50000"/>
              </a:spcBef>
              <a:buFont typeface="Wingdings" pitchFamily="2" charset="2"/>
              <a:buChar char="§"/>
            </a:pPr>
            <a:r>
              <a:rPr lang="nl-BE" sz="2000" dirty="0" smtClean="0"/>
              <a:t> </a:t>
            </a:r>
            <a:r>
              <a:rPr lang="nl-BE" sz="2000" dirty="0" err="1" smtClean="0"/>
              <a:t>Allelic</a:t>
            </a:r>
            <a:r>
              <a:rPr lang="nl-BE" sz="2000" dirty="0" smtClean="0"/>
              <a:t> </a:t>
            </a:r>
            <a:r>
              <a:rPr lang="nl-BE" sz="2000" dirty="0" err="1" smtClean="0"/>
              <a:t>richness</a:t>
            </a:r>
            <a:r>
              <a:rPr lang="nl-BE" sz="2000" dirty="0" smtClean="0"/>
              <a:t> (</a:t>
            </a:r>
            <a:r>
              <a:rPr lang="nl-BE" sz="2000" b="1" dirty="0" smtClean="0"/>
              <a:t>AR</a:t>
            </a:r>
            <a:r>
              <a:rPr lang="nl-BE" sz="2000" dirty="0" smtClean="0"/>
              <a:t>):</a:t>
            </a:r>
            <a:r>
              <a:rPr lang="en-GB" sz="2000" dirty="0" smtClean="0"/>
              <a:t> a measure of allelic diversity that takes into account sample size (using a rarefaction curve)</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7" dur="500"/>
                                        <p:tgtEl>
                                          <p:spTgt spid="2048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2">
                                            <p:txEl>
                                              <p:pRg st="4" end="4"/>
                                            </p:txEl>
                                          </p:spTgt>
                                        </p:tgtEl>
                                        <p:attrNameLst>
                                          <p:attrName>style.visibility</p:attrName>
                                        </p:attrNameLst>
                                      </p:cBhvr>
                                      <p:to>
                                        <p:strVal val="visible"/>
                                      </p:to>
                                    </p:set>
                                    <p:animEffect transition="in" filter="blinds(horizontal)">
                                      <p:cBhvr>
                                        <p:cTn id="10" dur="500"/>
                                        <p:tgtEl>
                                          <p:spTgt spid="2048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482">
                                            <p:txEl>
                                              <p:pRg st="5" end="5"/>
                                            </p:txEl>
                                          </p:spTgt>
                                        </p:tgtEl>
                                        <p:attrNameLst>
                                          <p:attrName>style.visibility</p:attrName>
                                        </p:attrNameLst>
                                      </p:cBhvr>
                                      <p:to>
                                        <p:strVal val="visible"/>
                                      </p:to>
                                    </p:set>
                                    <p:animEffect transition="in" filter="blinds(horizontal)">
                                      <p:cBhvr>
                                        <p:cTn id="15" dur="500"/>
                                        <p:tgtEl>
                                          <p:spTgt spid="20482">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482">
                                            <p:txEl>
                                              <p:pRg st="6" end="6"/>
                                            </p:txEl>
                                          </p:spTgt>
                                        </p:tgtEl>
                                        <p:attrNameLst>
                                          <p:attrName>style.visibility</p:attrName>
                                        </p:attrNameLst>
                                      </p:cBhvr>
                                      <p:to>
                                        <p:strVal val="visible"/>
                                      </p:to>
                                    </p:set>
                                    <p:animEffect transition="in" filter="blinds(horizontal)">
                                      <p:cBhvr>
                                        <p:cTn id="18" dur="500"/>
                                        <p:tgtEl>
                                          <p:spTgt spid="2048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0482">
                                            <p:txEl>
                                              <p:pRg st="7" end="7"/>
                                            </p:txEl>
                                          </p:spTgt>
                                        </p:tgtEl>
                                        <p:attrNameLst>
                                          <p:attrName>style.visibility</p:attrName>
                                        </p:attrNameLst>
                                      </p:cBhvr>
                                      <p:to>
                                        <p:strVal val="visible"/>
                                      </p:to>
                                    </p:set>
                                    <p:animEffect transition="in" filter="blinds(horizontal)">
                                      <p:cBhvr>
                                        <p:cTn id="23" dur="500"/>
                                        <p:tgtEl>
                                          <p:spTgt spid="20482">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482">
                                            <p:txEl>
                                              <p:pRg st="8" end="8"/>
                                            </p:txEl>
                                          </p:spTgt>
                                        </p:tgtEl>
                                        <p:attrNameLst>
                                          <p:attrName>style.visibility</p:attrName>
                                        </p:attrNameLst>
                                      </p:cBhvr>
                                      <p:to>
                                        <p:strVal val="visible"/>
                                      </p:to>
                                    </p:set>
                                    <p:animEffect transition="in" filter="blinds(horizontal)">
                                      <p:cBhvr>
                                        <p:cTn id="26" dur="500"/>
                                        <p:tgtEl>
                                          <p:spTgt spid="20482">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482">
                                            <p:txEl>
                                              <p:pRg st="9" end="9"/>
                                            </p:txEl>
                                          </p:spTgt>
                                        </p:tgtEl>
                                        <p:attrNameLst>
                                          <p:attrName>style.visibility</p:attrName>
                                        </p:attrNameLst>
                                      </p:cBhvr>
                                      <p:to>
                                        <p:strVal val="visible"/>
                                      </p:to>
                                    </p:set>
                                    <p:animEffect transition="in" filter="blinds(horizontal)">
                                      <p:cBhvr>
                                        <p:cTn id="31" dur="500"/>
                                        <p:tgtEl>
                                          <p:spTgt spid="204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18</a:t>
            </a:fld>
            <a:endParaRPr lang="en-US"/>
          </a:p>
        </p:txBody>
      </p:sp>
      <p:sp>
        <p:nvSpPr>
          <p:cNvPr id="3" name="Text Box 2"/>
          <p:cNvSpPr txBox="1">
            <a:spLocks noChangeArrowheads="1"/>
          </p:cNvSpPr>
          <p:nvPr/>
        </p:nvSpPr>
        <p:spPr bwMode="auto">
          <a:xfrm>
            <a:off x="251520" y="182563"/>
            <a:ext cx="8784530" cy="3447098"/>
          </a:xfrm>
          <a:prstGeom prst="rect">
            <a:avLst/>
          </a:prstGeom>
          <a:noFill/>
          <a:ln w="9525">
            <a:noFill/>
            <a:miter lim="800000"/>
            <a:headEnd/>
            <a:tailEnd/>
          </a:ln>
        </p:spPr>
        <p:txBody>
          <a:bodyPr wrap="square">
            <a:spAutoFit/>
          </a:bodyPr>
          <a:lstStyle/>
          <a:p>
            <a:pPr>
              <a:spcBef>
                <a:spcPct val="50000"/>
              </a:spcBef>
            </a:pPr>
            <a:r>
              <a:rPr lang="nl-BE" sz="3200" dirty="0" smtClean="0"/>
              <a:t>5.  </a:t>
            </a:r>
            <a:r>
              <a:rPr lang="nl-BE" sz="3200" dirty="0" err="1" smtClean="0"/>
              <a:t>Genetic</a:t>
            </a:r>
            <a:r>
              <a:rPr lang="nl-BE" sz="3200" dirty="0" smtClean="0"/>
              <a:t> </a:t>
            </a:r>
            <a:r>
              <a:rPr lang="nl-BE" sz="3200" dirty="0" err="1" smtClean="0"/>
              <a:t>divergence</a:t>
            </a:r>
            <a:r>
              <a:rPr lang="nl-BE" sz="3200" dirty="0" smtClean="0"/>
              <a:t> and </a:t>
            </a:r>
            <a:r>
              <a:rPr lang="nl-BE" sz="3200" dirty="0" err="1" smtClean="0"/>
              <a:t>its</a:t>
            </a:r>
            <a:r>
              <a:rPr lang="nl-BE" sz="3200" dirty="0" smtClean="0"/>
              <a:t> </a:t>
            </a:r>
            <a:r>
              <a:rPr lang="nl-BE" sz="3200" dirty="0" err="1" smtClean="0"/>
              <a:t>measurement</a:t>
            </a:r>
            <a:endParaRPr lang="fr-BE" sz="3600" b="1" dirty="0"/>
          </a:p>
          <a:p>
            <a:pPr>
              <a:spcBef>
                <a:spcPct val="50000"/>
              </a:spcBef>
            </a:pPr>
            <a:endParaRPr lang="fr-BE" sz="2000" dirty="0" smtClean="0"/>
          </a:p>
          <a:p>
            <a:pPr>
              <a:spcBef>
                <a:spcPct val="50000"/>
              </a:spcBef>
            </a:pPr>
            <a:endParaRPr lang="fr-BE" sz="2000" dirty="0" smtClean="0"/>
          </a:p>
          <a:p>
            <a:pPr>
              <a:spcBef>
                <a:spcPct val="50000"/>
              </a:spcBef>
            </a:pPr>
            <a:endParaRPr lang="fr-BE" sz="2000" dirty="0" smtClean="0"/>
          </a:p>
          <a:p>
            <a:pPr>
              <a:spcBef>
                <a:spcPct val="50000"/>
              </a:spcBef>
            </a:pPr>
            <a:endParaRPr lang="fr-BE" sz="2000" dirty="0" smtClean="0"/>
          </a:p>
          <a:p>
            <a:pPr>
              <a:spcBef>
                <a:spcPct val="50000"/>
              </a:spcBef>
            </a:pPr>
            <a:r>
              <a:rPr lang="fr-BE" sz="2000" dirty="0" smtClean="0"/>
              <a:t>How do </a:t>
            </a:r>
            <a:r>
              <a:rPr lang="fr-BE" sz="2000" dirty="0" err="1" smtClean="0"/>
              <a:t>we</a:t>
            </a:r>
            <a:r>
              <a:rPr lang="fr-BE" sz="2000" dirty="0" smtClean="0"/>
              <a:t> </a:t>
            </a:r>
            <a:r>
              <a:rPr lang="fr-BE" sz="2000" dirty="0" err="1" smtClean="0"/>
              <a:t>measure</a:t>
            </a:r>
            <a:r>
              <a:rPr lang="fr-BE" sz="2000" dirty="0" smtClean="0"/>
              <a:t> </a:t>
            </a:r>
            <a:r>
              <a:rPr lang="fr-BE" sz="2000" dirty="0" err="1" smtClean="0"/>
              <a:t>genetic</a:t>
            </a:r>
            <a:r>
              <a:rPr lang="fr-BE" sz="2000" dirty="0" smtClean="0"/>
              <a:t> divergence? </a:t>
            </a:r>
          </a:p>
          <a:p>
            <a:pPr>
              <a:spcBef>
                <a:spcPct val="50000"/>
              </a:spcBef>
            </a:pPr>
            <a:r>
              <a:rPr lang="fr-BE" sz="2000" dirty="0" err="1" smtClean="0"/>
              <a:t>With</a:t>
            </a:r>
            <a:r>
              <a:rPr lang="fr-BE" sz="2000" dirty="0" smtClean="0"/>
              <a:t> the F-</a:t>
            </a:r>
            <a:r>
              <a:rPr lang="fr-BE" sz="2000" dirty="0" err="1" smtClean="0"/>
              <a:t>statistics</a:t>
            </a:r>
            <a:r>
              <a:rPr lang="fr-BE" sz="2000" dirty="0" smtClean="0"/>
              <a:t> </a:t>
            </a:r>
            <a:r>
              <a:rPr lang="fr-BE" sz="2000" dirty="0" err="1" smtClean="0"/>
              <a:t>developed</a:t>
            </a:r>
            <a:r>
              <a:rPr lang="fr-BE" sz="2000" dirty="0" smtClean="0"/>
              <a:t> by </a:t>
            </a:r>
            <a:r>
              <a:rPr lang="fr-BE" sz="2000" dirty="0" err="1" smtClean="0"/>
              <a:t>Sewall</a:t>
            </a:r>
            <a:r>
              <a:rPr lang="fr-BE" sz="2000" dirty="0" smtClean="0"/>
              <a:t> Wright (1968). </a:t>
            </a:r>
            <a:endParaRPr lang="en-GB" sz="2400" dirty="0"/>
          </a:p>
        </p:txBody>
      </p:sp>
      <p:grpSp>
        <p:nvGrpSpPr>
          <p:cNvPr id="12" name="Group 11"/>
          <p:cNvGrpSpPr/>
          <p:nvPr/>
        </p:nvGrpSpPr>
        <p:grpSpPr>
          <a:xfrm>
            <a:off x="2144688" y="1052736"/>
            <a:ext cx="5181600" cy="1524000"/>
            <a:chOff x="2144688" y="1052736"/>
            <a:chExt cx="5181600" cy="1524000"/>
          </a:xfrm>
        </p:grpSpPr>
        <p:sp>
          <p:nvSpPr>
            <p:cNvPr id="6" name="Oval 3"/>
            <p:cNvSpPr>
              <a:spLocks noChangeArrowheads="1"/>
            </p:cNvSpPr>
            <p:nvPr/>
          </p:nvSpPr>
          <p:spPr bwMode="auto">
            <a:xfrm>
              <a:off x="2144688" y="1052736"/>
              <a:ext cx="2209800" cy="1524000"/>
            </a:xfrm>
            <a:prstGeom prst="ellipse">
              <a:avLst/>
            </a:prstGeom>
            <a:solidFill>
              <a:schemeClr val="accent1"/>
            </a:solidFill>
            <a:ln w="9525">
              <a:solidFill>
                <a:schemeClr val="tx1"/>
              </a:solidFill>
              <a:round/>
              <a:headEnd/>
              <a:tailEnd/>
            </a:ln>
          </p:spPr>
          <p:txBody>
            <a:bodyPr wrap="none" anchor="ctr"/>
            <a:lstStyle/>
            <a:p>
              <a:endParaRPr lang="nl-BE"/>
            </a:p>
          </p:txBody>
        </p:sp>
        <p:sp>
          <p:nvSpPr>
            <p:cNvPr id="7" name="Oval 4"/>
            <p:cNvSpPr>
              <a:spLocks noChangeArrowheads="1"/>
            </p:cNvSpPr>
            <p:nvPr/>
          </p:nvSpPr>
          <p:spPr bwMode="auto">
            <a:xfrm>
              <a:off x="5116488" y="1052736"/>
              <a:ext cx="2209800" cy="1524000"/>
            </a:xfrm>
            <a:prstGeom prst="ellipse">
              <a:avLst/>
            </a:prstGeom>
            <a:solidFill>
              <a:schemeClr val="accent3">
                <a:lumMod val="65000"/>
              </a:schemeClr>
            </a:solidFill>
            <a:ln w="9525">
              <a:solidFill>
                <a:schemeClr val="tx1"/>
              </a:solidFill>
              <a:round/>
              <a:headEnd/>
              <a:tailEnd/>
            </a:ln>
          </p:spPr>
          <p:txBody>
            <a:bodyPr wrap="none" anchor="ctr"/>
            <a:lstStyle/>
            <a:p>
              <a:endParaRPr lang="nl-BE"/>
            </a:p>
          </p:txBody>
        </p:sp>
        <p:sp>
          <p:nvSpPr>
            <p:cNvPr id="8" name="Text Box 5"/>
            <p:cNvSpPr txBox="1">
              <a:spLocks noChangeArrowheads="1"/>
            </p:cNvSpPr>
            <p:nvPr/>
          </p:nvSpPr>
          <p:spPr bwMode="auto">
            <a:xfrm>
              <a:off x="2607568" y="1606932"/>
              <a:ext cx="1676400" cy="369332"/>
            </a:xfrm>
            <a:prstGeom prst="rect">
              <a:avLst/>
            </a:prstGeom>
            <a:noFill/>
            <a:ln w="9525">
              <a:noFill/>
              <a:miter lim="800000"/>
              <a:headEnd/>
              <a:tailEnd/>
            </a:ln>
          </p:spPr>
          <p:txBody>
            <a:bodyPr>
              <a:spAutoFit/>
            </a:bodyPr>
            <a:lstStyle/>
            <a:p>
              <a:pPr>
                <a:spcBef>
                  <a:spcPct val="50000"/>
                </a:spcBef>
              </a:pPr>
              <a:r>
                <a:rPr lang="nl-BE" sz="1800" dirty="0" err="1"/>
                <a:t>Population</a:t>
              </a:r>
              <a:r>
                <a:rPr lang="nl-BE" sz="1800" dirty="0"/>
                <a:t> </a:t>
              </a:r>
              <a:r>
                <a:rPr lang="nl-BE" sz="1800" dirty="0" smtClean="0"/>
                <a:t>1</a:t>
              </a:r>
              <a:endParaRPr lang="nl-BE" sz="1800" dirty="0"/>
            </a:p>
          </p:txBody>
        </p:sp>
        <p:sp>
          <p:nvSpPr>
            <p:cNvPr id="9" name="Text Box 6"/>
            <p:cNvSpPr txBox="1">
              <a:spLocks noChangeArrowheads="1"/>
            </p:cNvSpPr>
            <p:nvPr/>
          </p:nvSpPr>
          <p:spPr bwMode="auto">
            <a:xfrm>
              <a:off x="5631904" y="1606932"/>
              <a:ext cx="1676400" cy="369332"/>
            </a:xfrm>
            <a:prstGeom prst="rect">
              <a:avLst/>
            </a:prstGeom>
            <a:noFill/>
            <a:ln w="9525">
              <a:noFill/>
              <a:miter lim="800000"/>
              <a:headEnd/>
              <a:tailEnd/>
            </a:ln>
          </p:spPr>
          <p:txBody>
            <a:bodyPr>
              <a:spAutoFit/>
            </a:bodyPr>
            <a:lstStyle/>
            <a:p>
              <a:pPr>
                <a:spcBef>
                  <a:spcPct val="50000"/>
                </a:spcBef>
              </a:pPr>
              <a:r>
                <a:rPr lang="nl-BE" sz="1800" dirty="0" err="1"/>
                <a:t>Population</a:t>
              </a:r>
              <a:r>
                <a:rPr lang="nl-BE" sz="1800" dirty="0"/>
                <a:t> </a:t>
              </a:r>
              <a:r>
                <a:rPr lang="nl-BE" sz="1800" dirty="0" smtClean="0"/>
                <a:t>2</a:t>
              </a:r>
              <a:endParaRPr lang="nl-BE" sz="1800" dirty="0"/>
            </a:p>
          </p:txBody>
        </p:sp>
      </p:grpSp>
      <p:sp>
        <p:nvSpPr>
          <p:cNvPr id="11" name="Rectangle 10"/>
          <p:cNvSpPr/>
          <p:nvPr/>
        </p:nvSpPr>
        <p:spPr>
          <a:xfrm>
            <a:off x="323528" y="3613080"/>
            <a:ext cx="8496944" cy="2816156"/>
          </a:xfrm>
          <a:prstGeom prst="rect">
            <a:avLst/>
          </a:prstGeom>
        </p:spPr>
        <p:txBody>
          <a:bodyPr wrap="square">
            <a:spAutoFit/>
          </a:bodyPr>
          <a:lstStyle/>
          <a:p>
            <a:pPr>
              <a:spcBef>
                <a:spcPct val="50000"/>
              </a:spcBef>
            </a:pPr>
            <a:r>
              <a:rPr lang="nl-BE" sz="2000" dirty="0" smtClean="0"/>
              <a:t>The </a:t>
            </a:r>
            <a:r>
              <a:rPr lang="nl-BE" sz="2000" dirty="0" err="1" smtClean="0"/>
              <a:t>total</a:t>
            </a:r>
            <a:r>
              <a:rPr lang="nl-BE" sz="2000" dirty="0" smtClean="0"/>
              <a:t> </a:t>
            </a:r>
            <a:r>
              <a:rPr lang="nl-BE" sz="2000" dirty="0" err="1" smtClean="0"/>
              <a:t>amount</a:t>
            </a:r>
            <a:r>
              <a:rPr lang="nl-BE" sz="2000" dirty="0" smtClean="0"/>
              <a:t> of </a:t>
            </a:r>
            <a:r>
              <a:rPr lang="nl-BE" sz="2000" dirty="0" err="1" smtClean="0"/>
              <a:t>genetic</a:t>
            </a:r>
            <a:r>
              <a:rPr lang="nl-BE" sz="2000" dirty="0" smtClean="0"/>
              <a:t> </a:t>
            </a:r>
            <a:r>
              <a:rPr lang="nl-BE" sz="2000" dirty="0" err="1" smtClean="0"/>
              <a:t>variation</a:t>
            </a:r>
            <a:r>
              <a:rPr lang="nl-BE" sz="2000" dirty="0" smtClean="0"/>
              <a:t> </a:t>
            </a:r>
            <a:r>
              <a:rPr lang="nl-BE" sz="2000" dirty="0" err="1" smtClean="0"/>
              <a:t>within</a:t>
            </a:r>
            <a:r>
              <a:rPr lang="nl-BE" sz="2000" dirty="0" smtClean="0"/>
              <a:t> a species (H</a:t>
            </a:r>
            <a:r>
              <a:rPr lang="nl-BE" sz="2000" baseline="-25000" dirty="0" smtClean="0"/>
              <a:t>T</a:t>
            </a:r>
            <a:r>
              <a:rPr lang="nl-BE" sz="2000" dirty="0" smtClean="0"/>
              <a:t>) </a:t>
            </a:r>
            <a:r>
              <a:rPr lang="nl-BE" sz="2000" dirty="0" err="1" smtClean="0"/>
              <a:t>can</a:t>
            </a:r>
            <a:r>
              <a:rPr lang="nl-BE" sz="2000" dirty="0" smtClean="0"/>
              <a:t> </a:t>
            </a:r>
            <a:r>
              <a:rPr lang="nl-BE" sz="2000" dirty="0" err="1" smtClean="0"/>
              <a:t>be</a:t>
            </a:r>
            <a:r>
              <a:rPr lang="nl-BE" sz="2000" dirty="0" smtClean="0"/>
              <a:t> </a:t>
            </a:r>
            <a:r>
              <a:rPr lang="nl-BE" sz="2000" dirty="0" err="1" smtClean="0"/>
              <a:t>partioned</a:t>
            </a:r>
            <a:r>
              <a:rPr lang="nl-BE" sz="2000" dirty="0" smtClean="0"/>
              <a:t> </a:t>
            </a:r>
            <a:r>
              <a:rPr lang="nl-BE" sz="2000" dirty="0" err="1" smtClean="0"/>
              <a:t>into</a:t>
            </a:r>
            <a:r>
              <a:rPr lang="nl-BE" sz="2000" dirty="0" smtClean="0"/>
              <a:t> </a:t>
            </a:r>
            <a:r>
              <a:rPr lang="nl-BE" sz="2000" dirty="0" err="1" smtClean="0"/>
              <a:t>genetic</a:t>
            </a:r>
            <a:r>
              <a:rPr lang="nl-BE" sz="2000" dirty="0" smtClean="0"/>
              <a:t> </a:t>
            </a:r>
            <a:r>
              <a:rPr lang="nl-BE" sz="2000" dirty="0" err="1" smtClean="0"/>
              <a:t>differences</a:t>
            </a:r>
            <a:r>
              <a:rPr lang="nl-BE" sz="2000" dirty="0" smtClean="0"/>
              <a:t> </a:t>
            </a:r>
            <a:r>
              <a:rPr lang="nl-BE" sz="2000" dirty="0" err="1" smtClean="0"/>
              <a:t>among</a:t>
            </a:r>
            <a:r>
              <a:rPr lang="nl-BE" sz="2000" dirty="0" smtClean="0"/>
              <a:t> </a:t>
            </a:r>
            <a:r>
              <a:rPr lang="nl-BE" sz="2000" dirty="0" err="1" smtClean="0"/>
              <a:t>individuals</a:t>
            </a:r>
            <a:r>
              <a:rPr lang="nl-BE" sz="2000" dirty="0" smtClean="0"/>
              <a:t> </a:t>
            </a:r>
            <a:r>
              <a:rPr lang="nl-BE" sz="2000" i="1" u="sng" dirty="0" err="1" smtClean="0"/>
              <a:t>within</a:t>
            </a:r>
            <a:r>
              <a:rPr lang="nl-BE" sz="2000" dirty="0" smtClean="0"/>
              <a:t> a single </a:t>
            </a:r>
            <a:r>
              <a:rPr lang="nl-BE" sz="2000" dirty="0" err="1" smtClean="0"/>
              <a:t>population</a:t>
            </a:r>
            <a:r>
              <a:rPr lang="nl-BE" sz="2000" dirty="0" smtClean="0"/>
              <a:t> (H</a:t>
            </a:r>
            <a:r>
              <a:rPr lang="nl-BE" sz="2000" baseline="-25000" dirty="0" smtClean="0"/>
              <a:t>S</a:t>
            </a:r>
            <a:r>
              <a:rPr lang="nl-BE" sz="2000" dirty="0" smtClean="0"/>
              <a:t>) and </a:t>
            </a:r>
            <a:r>
              <a:rPr lang="nl-BE" sz="2000" dirty="0" err="1" smtClean="0"/>
              <a:t>genetic</a:t>
            </a:r>
            <a:r>
              <a:rPr lang="nl-BE" sz="2000" dirty="0" smtClean="0"/>
              <a:t> </a:t>
            </a:r>
            <a:r>
              <a:rPr lang="nl-BE" sz="2000" dirty="0" err="1" smtClean="0"/>
              <a:t>differences</a:t>
            </a:r>
            <a:r>
              <a:rPr lang="nl-BE" sz="2000" dirty="0" smtClean="0"/>
              <a:t> </a:t>
            </a:r>
            <a:r>
              <a:rPr lang="nl-BE" sz="2000" i="1" u="sng" dirty="0" err="1" smtClean="0"/>
              <a:t>among</a:t>
            </a:r>
            <a:r>
              <a:rPr lang="nl-BE" sz="2000" dirty="0" smtClean="0"/>
              <a:t> different </a:t>
            </a:r>
            <a:r>
              <a:rPr lang="nl-BE" sz="2000" dirty="0" err="1" smtClean="0"/>
              <a:t>populations</a:t>
            </a:r>
            <a:r>
              <a:rPr lang="nl-BE" sz="2000" dirty="0" smtClean="0"/>
              <a:t>. </a:t>
            </a:r>
          </a:p>
          <a:p>
            <a:pPr>
              <a:spcBef>
                <a:spcPct val="50000"/>
              </a:spcBef>
            </a:pPr>
            <a:endParaRPr lang="en-US" dirty="0" smtClean="0"/>
          </a:p>
          <a:p>
            <a:pPr>
              <a:spcBef>
                <a:spcPct val="50000"/>
              </a:spcBef>
            </a:pPr>
            <a:r>
              <a:rPr lang="nl-BE" dirty="0" smtClean="0"/>
              <a:t>H</a:t>
            </a:r>
            <a:r>
              <a:rPr lang="nl-BE" baseline="-25000" dirty="0" smtClean="0"/>
              <a:t>T</a:t>
            </a:r>
            <a:r>
              <a:rPr lang="nl-BE" dirty="0" smtClean="0"/>
              <a:t> = 1 – </a:t>
            </a:r>
            <a:r>
              <a:rPr lang="nl-BE" dirty="0" smtClean="0">
                <a:sym typeface="Symbol" pitchFamily="18" charset="2"/>
              </a:rPr>
              <a:t></a:t>
            </a:r>
            <a:r>
              <a:rPr lang="nl-BE" baseline="-25000" dirty="0" smtClean="0">
                <a:sym typeface="Symbol" pitchFamily="18" charset="2"/>
              </a:rPr>
              <a:t>i=1</a:t>
            </a:r>
            <a:r>
              <a:rPr lang="nl-BE" dirty="0" smtClean="0"/>
              <a:t>p²</a:t>
            </a:r>
            <a:r>
              <a:rPr lang="nl-BE" baseline="-25000" dirty="0" smtClean="0"/>
              <a:t>i</a:t>
            </a:r>
            <a:r>
              <a:rPr lang="nl-BE" dirty="0" smtClean="0"/>
              <a:t> = </a:t>
            </a:r>
            <a:r>
              <a:rPr lang="nl-BE" i="1" dirty="0" smtClean="0"/>
              <a:t>expected</a:t>
            </a:r>
            <a:r>
              <a:rPr lang="nl-BE" dirty="0" smtClean="0"/>
              <a:t> heterozygosity value of the </a:t>
            </a:r>
            <a:r>
              <a:rPr lang="nl-BE" b="1" dirty="0" smtClean="0"/>
              <a:t>total sample</a:t>
            </a:r>
          </a:p>
          <a:p>
            <a:pPr>
              <a:spcBef>
                <a:spcPct val="50000"/>
              </a:spcBef>
            </a:pPr>
            <a:r>
              <a:rPr lang="nl-BE" dirty="0" smtClean="0"/>
              <a:t>H</a:t>
            </a:r>
            <a:r>
              <a:rPr lang="nl-BE" baseline="-25000" dirty="0" smtClean="0"/>
              <a:t>S</a:t>
            </a:r>
            <a:r>
              <a:rPr lang="nl-BE" dirty="0" smtClean="0"/>
              <a:t> = 1 – </a:t>
            </a:r>
            <a:r>
              <a:rPr lang="nl-BE" dirty="0" smtClean="0">
                <a:sym typeface="Symbol" pitchFamily="18" charset="2"/>
              </a:rPr>
              <a:t></a:t>
            </a:r>
            <a:r>
              <a:rPr lang="nl-BE" baseline="-25000" dirty="0" smtClean="0">
                <a:sym typeface="Symbol" pitchFamily="18" charset="2"/>
              </a:rPr>
              <a:t>i=1 </a:t>
            </a:r>
            <a:r>
              <a:rPr lang="nl-BE" dirty="0" smtClean="0"/>
              <a:t>p²</a:t>
            </a:r>
            <a:r>
              <a:rPr lang="nl-BE" baseline="-25000" dirty="0" smtClean="0"/>
              <a:t>i,s </a:t>
            </a:r>
            <a:r>
              <a:rPr lang="nl-BE" dirty="0" smtClean="0"/>
              <a:t>= </a:t>
            </a:r>
            <a:r>
              <a:rPr lang="nl-BE" i="1" dirty="0" smtClean="0"/>
              <a:t>expected</a:t>
            </a:r>
            <a:r>
              <a:rPr lang="nl-BE" dirty="0" smtClean="0"/>
              <a:t> heterozygosity averaged over all </a:t>
            </a:r>
            <a:r>
              <a:rPr lang="nl-BE" b="1" dirty="0" smtClean="0"/>
              <a:t>subpopulation</a:t>
            </a:r>
          </a:p>
          <a:p>
            <a:pPr>
              <a:spcBef>
                <a:spcPct val="50000"/>
              </a:spcBef>
            </a:pPr>
            <a:endParaRPr lang="en-US" b="1" baseline="-25000" dirty="0" smtClean="0"/>
          </a:p>
          <a:p>
            <a:pPr>
              <a:spcBef>
                <a:spcPct val="50000"/>
              </a:spcBef>
            </a:pPr>
            <a:endParaRPr lang="nl-BE" b="1" baseline="-25000" dirty="0" smtClean="0"/>
          </a:p>
        </p:txBody>
      </p:sp>
      <p:cxnSp>
        <p:nvCxnSpPr>
          <p:cNvPr id="16" name="Straight Connector 15"/>
          <p:cNvCxnSpPr/>
          <p:nvPr/>
        </p:nvCxnSpPr>
        <p:spPr>
          <a:xfrm>
            <a:off x="1619672" y="5085184"/>
            <a:ext cx="14401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p:spPr>
        <p:txBody>
          <a:bodyPr/>
          <a:lstStyle/>
          <a:p>
            <a:fld id="{8015BC4D-DC38-44F7-B7A9-A340E3F80276}" type="slidenum">
              <a:rPr lang="en-GB" smtClean="0"/>
              <a:pPr/>
              <a:t>19</a:t>
            </a:fld>
            <a:endParaRPr lang="en-GB" smtClean="0"/>
          </a:p>
        </p:txBody>
      </p:sp>
      <p:sp>
        <p:nvSpPr>
          <p:cNvPr id="7171" name="Text Box 2"/>
          <p:cNvSpPr txBox="1">
            <a:spLocks noChangeArrowheads="1"/>
          </p:cNvSpPr>
          <p:nvPr/>
        </p:nvSpPr>
        <p:spPr bwMode="auto">
          <a:xfrm>
            <a:off x="215900" y="304800"/>
            <a:ext cx="8820150" cy="2339102"/>
          </a:xfrm>
          <a:prstGeom prst="rect">
            <a:avLst/>
          </a:prstGeom>
          <a:noFill/>
          <a:ln w="9525">
            <a:noFill/>
            <a:miter lim="800000"/>
            <a:headEnd/>
            <a:tailEnd/>
          </a:ln>
        </p:spPr>
        <p:txBody>
          <a:bodyPr>
            <a:spAutoFit/>
          </a:bodyPr>
          <a:lstStyle/>
          <a:p>
            <a:pPr>
              <a:spcBef>
                <a:spcPct val="50000"/>
              </a:spcBef>
            </a:pPr>
            <a:r>
              <a:rPr lang="nl-BE" sz="2800" b="1" dirty="0" err="1"/>
              <a:t>Measures</a:t>
            </a:r>
            <a:r>
              <a:rPr lang="nl-BE" sz="2800" b="1" dirty="0"/>
              <a:t> </a:t>
            </a:r>
            <a:r>
              <a:rPr lang="nl-BE" sz="2800" b="1" dirty="0" err="1"/>
              <a:t>derived</a:t>
            </a:r>
            <a:r>
              <a:rPr lang="nl-BE" sz="2800" b="1" dirty="0"/>
              <a:t> </a:t>
            </a:r>
            <a:r>
              <a:rPr lang="nl-BE" sz="2800" b="1" dirty="0" err="1"/>
              <a:t>from</a:t>
            </a:r>
            <a:r>
              <a:rPr lang="nl-BE" sz="2800" b="1" dirty="0"/>
              <a:t> the level of </a:t>
            </a:r>
            <a:r>
              <a:rPr lang="nl-BE" sz="2800" b="1" dirty="0" err="1"/>
              <a:t>heterozygosity</a:t>
            </a:r>
            <a:r>
              <a:rPr lang="nl-BE" sz="2800" b="1" dirty="0"/>
              <a:t> are </a:t>
            </a:r>
            <a:r>
              <a:rPr lang="nl-BE" sz="2800" b="1" dirty="0" err="1"/>
              <a:t>the</a:t>
            </a:r>
            <a:r>
              <a:rPr lang="nl-BE" sz="2800" b="1" dirty="0"/>
              <a:t> </a:t>
            </a:r>
            <a:r>
              <a:rPr lang="nl-BE" sz="2800" b="1" dirty="0" smtClean="0"/>
              <a:t>F-</a:t>
            </a:r>
            <a:r>
              <a:rPr lang="nl-BE" sz="2800" b="1" dirty="0" err="1" smtClean="0"/>
              <a:t>statistics</a:t>
            </a:r>
            <a:r>
              <a:rPr lang="nl-BE" sz="2800" b="1" dirty="0" smtClean="0"/>
              <a:t>:</a:t>
            </a:r>
            <a:endParaRPr lang="nl-BE" sz="2800" b="1" dirty="0"/>
          </a:p>
          <a:p>
            <a:pPr>
              <a:spcBef>
                <a:spcPct val="50000"/>
              </a:spcBef>
            </a:pPr>
            <a:r>
              <a:rPr lang="nl-BE" sz="2000" dirty="0" err="1" smtClean="0"/>
              <a:t>F-statistics</a:t>
            </a:r>
            <a:r>
              <a:rPr lang="nl-BE" sz="2000" dirty="0" smtClean="0"/>
              <a:t> </a:t>
            </a:r>
            <a:r>
              <a:rPr lang="nl-BE" sz="2000" dirty="0" err="1" smtClean="0"/>
              <a:t>quantify</a:t>
            </a:r>
            <a:r>
              <a:rPr lang="nl-BE" sz="2000" dirty="0" smtClean="0"/>
              <a:t> the deficit of </a:t>
            </a:r>
            <a:r>
              <a:rPr lang="nl-BE" sz="2000" dirty="0" err="1" smtClean="0"/>
              <a:t>heterozygotes</a:t>
            </a:r>
            <a:r>
              <a:rPr lang="nl-BE" sz="2000" dirty="0" smtClean="0"/>
              <a:t> </a:t>
            </a:r>
            <a:r>
              <a:rPr lang="nl-BE" sz="2000" dirty="0" err="1" smtClean="0"/>
              <a:t>relative</a:t>
            </a:r>
            <a:r>
              <a:rPr lang="nl-BE" sz="2000" dirty="0" smtClean="0"/>
              <a:t> to the </a:t>
            </a:r>
            <a:r>
              <a:rPr lang="nl-BE" sz="2000" dirty="0" err="1" smtClean="0"/>
              <a:t>expected</a:t>
            </a:r>
            <a:r>
              <a:rPr lang="nl-BE" sz="2000" dirty="0" smtClean="0"/>
              <a:t> HW </a:t>
            </a:r>
            <a:r>
              <a:rPr lang="nl-BE" sz="2000" dirty="0" err="1" smtClean="0"/>
              <a:t>proportions</a:t>
            </a:r>
            <a:r>
              <a:rPr lang="nl-BE" sz="2000" dirty="0" smtClean="0"/>
              <a:t> in the </a:t>
            </a:r>
            <a:r>
              <a:rPr lang="nl-BE" sz="2000" dirty="0" err="1" smtClean="0"/>
              <a:t>specified</a:t>
            </a:r>
            <a:r>
              <a:rPr lang="nl-BE" sz="2000" dirty="0" smtClean="0"/>
              <a:t> base </a:t>
            </a:r>
            <a:r>
              <a:rPr lang="nl-BE" sz="2000" dirty="0" err="1" smtClean="0"/>
              <a:t>population</a:t>
            </a:r>
            <a:r>
              <a:rPr lang="nl-BE" sz="2000" dirty="0" smtClean="0"/>
              <a:t>. F is the </a:t>
            </a:r>
            <a:r>
              <a:rPr lang="nl-BE" sz="2000" dirty="0" err="1" smtClean="0"/>
              <a:t>proportion</a:t>
            </a:r>
            <a:r>
              <a:rPr lang="nl-BE" sz="2000" dirty="0" smtClean="0"/>
              <a:t> </a:t>
            </a:r>
            <a:r>
              <a:rPr lang="nl-BE" sz="2000" dirty="0" err="1" smtClean="0"/>
              <a:t>by</a:t>
            </a:r>
            <a:r>
              <a:rPr lang="nl-BE" sz="2000" dirty="0" smtClean="0"/>
              <a:t> </a:t>
            </a:r>
            <a:r>
              <a:rPr lang="nl-BE" sz="2000" dirty="0" err="1" smtClean="0"/>
              <a:t>which</a:t>
            </a:r>
            <a:r>
              <a:rPr lang="nl-BE" sz="2000" dirty="0" smtClean="0"/>
              <a:t> heterozygosity is </a:t>
            </a:r>
            <a:r>
              <a:rPr lang="nl-BE" sz="2000" dirty="0" err="1" smtClean="0"/>
              <a:t>reduced</a:t>
            </a:r>
            <a:r>
              <a:rPr lang="nl-BE" sz="2000" dirty="0" smtClean="0"/>
              <a:t> </a:t>
            </a:r>
            <a:r>
              <a:rPr lang="nl-BE" sz="2000" dirty="0" err="1" smtClean="0"/>
              <a:t>relative</a:t>
            </a:r>
            <a:r>
              <a:rPr lang="nl-BE" sz="2000" dirty="0" smtClean="0"/>
              <a:t> to a random </a:t>
            </a:r>
            <a:r>
              <a:rPr lang="nl-BE" sz="2000" dirty="0" err="1" smtClean="0"/>
              <a:t>mating</a:t>
            </a:r>
            <a:r>
              <a:rPr lang="nl-BE" sz="2000" dirty="0" smtClean="0"/>
              <a:t> </a:t>
            </a:r>
            <a:r>
              <a:rPr lang="nl-BE" sz="2000" dirty="0" err="1" smtClean="0"/>
              <a:t>population</a:t>
            </a:r>
            <a:r>
              <a:rPr lang="nl-BE" sz="2000" dirty="0" smtClean="0"/>
              <a:t> </a:t>
            </a:r>
            <a:r>
              <a:rPr lang="nl-BE" sz="2000" dirty="0" err="1" smtClean="0"/>
              <a:t>with</a:t>
            </a:r>
            <a:r>
              <a:rPr lang="nl-BE" sz="2000" dirty="0" smtClean="0"/>
              <a:t> the </a:t>
            </a:r>
            <a:r>
              <a:rPr lang="nl-BE" sz="2000" dirty="0" err="1" smtClean="0"/>
              <a:t>same</a:t>
            </a:r>
            <a:r>
              <a:rPr lang="nl-BE" sz="2000" dirty="0" smtClean="0"/>
              <a:t> </a:t>
            </a:r>
            <a:r>
              <a:rPr lang="nl-BE" sz="2000" dirty="0" err="1" smtClean="0"/>
              <a:t>allele</a:t>
            </a:r>
            <a:r>
              <a:rPr lang="nl-BE" sz="2000" dirty="0" smtClean="0"/>
              <a:t> </a:t>
            </a:r>
            <a:r>
              <a:rPr lang="nl-BE" sz="2000" dirty="0" err="1" smtClean="0"/>
              <a:t>frequencies</a:t>
            </a:r>
            <a:r>
              <a:rPr lang="nl-BE" sz="2000" dirty="0" smtClean="0"/>
              <a:t>.</a:t>
            </a:r>
            <a:endParaRPr lang="nl-BE" sz="2000" dirty="0"/>
          </a:p>
        </p:txBody>
      </p:sp>
      <p:sp>
        <p:nvSpPr>
          <p:cNvPr id="9" name="Rectangle 8"/>
          <p:cNvSpPr/>
          <p:nvPr/>
        </p:nvSpPr>
        <p:spPr>
          <a:xfrm>
            <a:off x="323528" y="3419415"/>
            <a:ext cx="8280920" cy="2169825"/>
          </a:xfrm>
          <a:prstGeom prst="rect">
            <a:avLst/>
          </a:prstGeom>
        </p:spPr>
        <p:txBody>
          <a:bodyPr wrap="square">
            <a:spAutoFit/>
          </a:bodyPr>
          <a:lstStyle/>
          <a:p>
            <a:pPr>
              <a:spcBef>
                <a:spcPct val="50000"/>
              </a:spcBef>
            </a:pPr>
            <a:endParaRPr lang="nl-BE" dirty="0" smtClean="0"/>
          </a:p>
          <a:p>
            <a:pPr>
              <a:spcBef>
                <a:spcPct val="50000"/>
              </a:spcBef>
              <a:buFont typeface="Wingdings" pitchFamily="2" charset="2"/>
              <a:buChar char="§"/>
            </a:pPr>
            <a:r>
              <a:rPr lang="nl-BE" dirty="0" smtClean="0"/>
              <a:t> F</a:t>
            </a:r>
            <a:r>
              <a:rPr lang="nl-BE" baseline="-25000" dirty="0" smtClean="0"/>
              <a:t>IS</a:t>
            </a:r>
            <a:r>
              <a:rPr lang="nl-BE" dirty="0" smtClean="0"/>
              <a:t> is a </a:t>
            </a:r>
            <a:r>
              <a:rPr lang="nl-BE" dirty="0" err="1" smtClean="0"/>
              <a:t>measure</a:t>
            </a:r>
            <a:r>
              <a:rPr lang="nl-BE" dirty="0" smtClean="0"/>
              <a:t> of </a:t>
            </a:r>
            <a:r>
              <a:rPr lang="nl-BE" dirty="0" err="1" smtClean="0"/>
              <a:t>departure</a:t>
            </a:r>
            <a:r>
              <a:rPr lang="nl-BE" dirty="0" smtClean="0"/>
              <a:t> </a:t>
            </a:r>
            <a:r>
              <a:rPr lang="nl-BE" dirty="0" err="1" smtClean="0"/>
              <a:t>from</a:t>
            </a:r>
            <a:r>
              <a:rPr lang="nl-BE" dirty="0" smtClean="0"/>
              <a:t> HW </a:t>
            </a:r>
            <a:r>
              <a:rPr lang="nl-BE" dirty="0" err="1" smtClean="0"/>
              <a:t>proportions</a:t>
            </a:r>
            <a:r>
              <a:rPr lang="nl-BE" dirty="0" smtClean="0"/>
              <a:t> </a:t>
            </a:r>
            <a:r>
              <a:rPr lang="nl-BE" dirty="0" err="1" smtClean="0"/>
              <a:t>within</a:t>
            </a:r>
            <a:r>
              <a:rPr lang="nl-BE" dirty="0" smtClean="0"/>
              <a:t> </a:t>
            </a:r>
            <a:r>
              <a:rPr lang="nl-BE" dirty="0" err="1" smtClean="0"/>
              <a:t>local</a:t>
            </a:r>
            <a:r>
              <a:rPr lang="nl-BE" dirty="0" smtClean="0"/>
              <a:t> </a:t>
            </a:r>
            <a:r>
              <a:rPr lang="nl-BE" dirty="0" err="1" smtClean="0"/>
              <a:t>subpopulations</a:t>
            </a:r>
            <a:endParaRPr lang="nl-BE" dirty="0" smtClean="0">
              <a:solidFill>
                <a:srgbClr val="FF0000"/>
              </a:solidFill>
            </a:endParaRPr>
          </a:p>
          <a:p>
            <a:pPr>
              <a:spcBef>
                <a:spcPct val="50000"/>
              </a:spcBef>
              <a:buFont typeface="Wingdings" pitchFamily="2" charset="2"/>
              <a:buChar char="§"/>
            </a:pPr>
            <a:r>
              <a:rPr lang="nl-BE" dirty="0" smtClean="0">
                <a:solidFill>
                  <a:srgbClr val="FF0000"/>
                </a:solidFill>
              </a:rPr>
              <a:t> F</a:t>
            </a:r>
            <a:r>
              <a:rPr lang="nl-BE" baseline="-25000" dirty="0" smtClean="0">
                <a:solidFill>
                  <a:srgbClr val="FF0000"/>
                </a:solidFill>
              </a:rPr>
              <a:t>ST</a:t>
            </a:r>
            <a:r>
              <a:rPr lang="nl-BE" dirty="0" smtClean="0">
                <a:solidFill>
                  <a:srgbClr val="FF0000"/>
                </a:solidFill>
              </a:rPr>
              <a:t> is a </a:t>
            </a:r>
            <a:r>
              <a:rPr lang="nl-BE" dirty="0" err="1" smtClean="0">
                <a:solidFill>
                  <a:srgbClr val="FF0000"/>
                </a:solidFill>
              </a:rPr>
              <a:t>measure</a:t>
            </a:r>
            <a:r>
              <a:rPr lang="nl-BE" dirty="0" smtClean="0">
                <a:solidFill>
                  <a:srgbClr val="FF0000"/>
                </a:solidFill>
              </a:rPr>
              <a:t> of </a:t>
            </a:r>
            <a:r>
              <a:rPr lang="nl-BE" dirty="0" err="1" smtClean="0">
                <a:solidFill>
                  <a:srgbClr val="FF0000"/>
                </a:solidFill>
              </a:rPr>
              <a:t>genetic</a:t>
            </a:r>
            <a:r>
              <a:rPr lang="nl-BE" dirty="0" smtClean="0">
                <a:solidFill>
                  <a:srgbClr val="FF0000"/>
                </a:solidFill>
              </a:rPr>
              <a:t> </a:t>
            </a:r>
            <a:r>
              <a:rPr lang="nl-BE" dirty="0" err="1" smtClean="0">
                <a:solidFill>
                  <a:srgbClr val="FF0000"/>
                </a:solidFill>
              </a:rPr>
              <a:t>divergence</a:t>
            </a:r>
            <a:r>
              <a:rPr lang="nl-BE" dirty="0" smtClean="0">
                <a:solidFill>
                  <a:srgbClr val="FF0000"/>
                </a:solidFill>
              </a:rPr>
              <a:t> </a:t>
            </a:r>
            <a:r>
              <a:rPr lang="nl-BE" dirty="0" err="1" smtClean="0">
                <a:solidFill>
                  <a:srgbClr val="FF0000"/>
                </a:solidFill>
              </a:rPr>
              <a:t>among</a:t>
            </a:r>
            <a:r>
              <a:rPr lang="nl-BE" dirty="0" smtClean="0">
                <a:solidFill>
                  <a:srgbClr val="FF0000"/>
                </a:solidFill>
              </a:rPr>
              <a:t> </a:t>
            </a:r>
            <a:r>
              <a:rPr lang="nl-BE" dirty="0" err="1" smtClean="0">
                <a:solidFill>
                  <a:srgbClr val="FF0000"/>
                </a:solidFill>
              </a:rPr>
              <a:t>subpopulations</a:t>
            </a:r>
            <a:endParaRPr lang="nl-BE" dirty="0" smtClean="0"/>
          </a:p>
          <a:p>
            <a:pPr>
              <a:spcBef>
                <a:spcPct val="50000"/>
              </a:spcBef>
              <a:buFont typeface="Wingdings" pitchFamily="2" charset="2"/>
              <a:buChar char="§"/>
            </a:pPr>
            <a:r>
              <a:rPr lang="nl-BE" dirty="0" smtClean="0">
                <a:solidFill>
                  <a:schemeClr val="accent2"/>
                </a:solidFill>
              </a:rPr>
              <a:t> F</a:t>
            </a:r>
            <a:r>
              <a:rPr lang="nl-BE" baseline="-25000" dirty="0" smtClean="0">
                <a:solidFill>
                  <a:schemeClr val="accent2"/>
                </a:solidFill>
              </a:rPr>
              <a:t>IT</a:t>
            </a:r>
            <a:r>
              <a:rPr lang="nl-BE" dirty="0" smtClean="0"/>
              <a:t> is a </a:t>
            </a:r>
            <a:r>
              <a:rPr lang="nl-BE" dirty="0" err="1" smtClean="0"/>
              <a:t>measure</a:t>
            </a:r>
            <a:r>
              <a:rPr lang="nl-BE" dirty="0" smtClean="0"/>
              <a:t> of the </a:t>
            </a:r>
            <a:r>
              <a:rPr lang="nl-BE" dirty="0" err="1" smtClean="0"/>
              <a:t>total</a:t>
            </a:r>
            <a:r>
              <a:rPr lang="nl-BE" dirty="0" smtClean="0"/>
              <a:t> </a:t>
            </a:r>
            <a:r>
              <a:rPr lang="nl-BE" dirty="0" err="1" smtClean="0"/>
              <a:t>departure</a:t>
            </a:r>
            <a:r>
              <a:rPr lang="nl-BE" dirty="0" smtClean="0"/>
              <a:t> </a:t>
            </a:r>
            <a:r>
              <a:rPr lang="nl-BE" dirty="0" err="1" smtClean="0"/>
              <a:t>from</a:t>
            </a:r>
            <a:r>
              <a:rPr lang="nl-BE" dirty="0" smtClean="0"/>
              <a:t> HW </a:t>
            </a:r>
            <a:r>
              <a:rPr lang="nl-BE" dirty="0" err="1" smtClean="0"/>
              <a:t>proportions</a:t>
            </a:r>
            <a:r>
              <a:rPr lang="nl-BE" dirty="0" smtClean="0"/>
              <a:t> </a:t>
            </a:r>
            <a:r>
              <a:rPr lang="nl-BE" dirty="0" err="1" smtClean="0"/>
              <a:t>which</a:t>
            </a:r>
            <a:r>
              <a:rPr lang="nl-BE" dirty="0" smtClean="0"/>
              <a:t> </a:t>
            </a:r>
            <a:r>
              <a:rPr lang="nl-BE" dirty="0" err="1" smtClean="0"/>
              <a:t>includes</a:t>
            </a:r>
            <a:r>
              <a:rPr lang="nl-BE" dirty="0" smtClean="0"/>
              <a:t> </a:t>
            </a:r>
            <a:r>
              <a:rPr lang="nl-BE" dirty="0" err="1" smtClean="0"/>
              <a:t>departures</a:t>
            </a:r>
            <a:r>
              <a:rPr lang="nl-BE" dirty="0" smtClean="0"/>
              <a:t> </a:t>
            </a:r>
            <a:r>
              <a:rPr lang="nl-BE" dirty="0" err="1" smtClean="0"/>
              <a:t>from</a:t>
            </a:r>
            <a:r>
              <a:rPr lang="nl-BE" dirty="0" smtClean="0"/>
              <a:t> HW </a:t>
            </a:r>
            <a:r>
              <a:rPr lang="nl-BE" dirty="0" err="1" smtClean="0"/>
              <a:t>proportions</a:t>
            </a:r>
            <a:r>
              <a:rPr lang="nl-BE" dirty="0" smtClean="0"/>
              <a:t> </a:t>
            </a:r>
            <a:r>
              <a:rPr lang="nl-BE" dirty="0" err="1" smtClean="0"/>
              <a:t>within</a:t>
            </a:r>
            <a:r>
              <a:rPr lang="nl-BE" dirty="0" smtClean="0"/>
              <a:t> </a:t>
            </a:r>
            <a:r>
              <a:rPr lang="nl-BE" dirty="0" err="1" smtClean="0"/>
              <a:t>local</a:t>
            </a:r>
            <a:r>
              <a:rPr lang="nl-BE" dirty="0" smtClean="0"/>
              <a:t> </a:t>
            </a:r>
            <a:r>
              <a:rPr lang="nl-BE" dirty="0" err="1" smtClean="0"/>
              <a:t>populations</a:t>
            </a:r>
            <a:r>
              <a:rPr lang="nl-BE" dirty="0" smtClean="0"/>
              <a:t> and </a:t>
            </a:r>
            <a:r>
              <a:rPr lang="nl-BE" dirty="0" err="1" smtClean="0"/>
              <a:t>divergence</a:t>
            </a:r>
            <a:r>
              <a:rPr lang="nl-BE" dirty="0" smtClean="0"/>
              <a:t> </a:t>
            </a:r>
            <a:r>
              <a:rPr lang="nl-BE" dirty="0" err="1" smtClean="0"/>
              <a:t>among</a:t>
            </a:r>
            <a:r>
              <a:rPr lang="nl-BE" dirty="0" smtClean="0"/>
              <a:t> </a:t>
            </a:r>
            <a:r>
              <a:rPr lang="nl-BE" dirty="0" err="1" smtClean="0"/>
              <a:t>subpopulations</a:t>
            </a:r>
            <a:endParaRPr lang="nl-BE" dirty="0" smtClean="0"/>
          </a:p>
        </p:txBody>
      </p:sp>
      <p:sp>
        <p:nvSpPr>
          <p:cNvPr id="10" name="Rectangle 9"/>
          <p:cNvSpPr/>
          <p:nvPr/>
        </p:nvSpPr>
        <p:spPr>
          <a:xfrm>
            <a:off x="3743086" y="2598003"/>
            <a:ext cx="2485097" cy="830997"/>
          </a:xfrm>
          <a:prstGeom prst="rect">
            <a:avLst/>
          </a:prstGeom>
        </p:spPr>
        <p:txBody>
          <a:bodyPr wrap="square">
            <a:spAutoFit/>
          </a:bodyPr>
          <a:lstStyle/>
          <a:p>
            <a:pPr>
              <a:spcBef>
                <a:spcPct val="50000"/>
              </a:spcBef>
            </a:pPr>
            <a:r>
              <a:rPr lang="nl-BE" dirty="0" smtClean="0"/>
              <a:t>F = 1 – (H</a:t>
            </a:r>
            <a:r>
              <a:rPr lang="nl-BE" baseline="-25000" dirty="0" smtClean="0"/>
              <a:t>O</a:t>
            </a:r>
            <a:r>
              <a:rPr lang="nl-BE" dirty="0" smtClean="0"/>
              <a:t> /H</a:t>
            </a:r>
            <a:r>
              <a:rPr lang="nl-BE" baseline="-25000" dirty="0" smtClean="0"/>
              <a:t>E</a:t>
            </a:r>
            <a:r>
              <a:rPr lang="en-GB" dirty="0" smtClean="0"/>
              <a:t>)</a:t>
            </a:r>
            <a:endParaRPr lang="nl-BE" baseline="-25000" dirty="0" smtClean="0"/>
          </a:p>
          <a:p>
            <a:pPr>
              <a:spcBef>
                <a:spcPct val="50000"/>
              </a:spcBef>
            </a:pPr>
            <a:r>
              <a:rPr lang="nl-BE" sz="2000" dirty="0" smtClean="0"/>
              <a:t>F = (H</a:t>
            </a:r>
            <a:r>
              <a:rPr lang="nl-BE" sz="2000" baseline="-25000" dirty="0" smtClean="0"/>
              <a:t>E</a:t>
            </a:r>
            <a:r>
              <a:rPr lang="nl-BE" sz="2000" dirty="0" smtClean="0"/>
              <a:t> – H</a:t>
            </a:r>
            <a:r>
              <a:rPr lang="nl-BE" sz="2000" baseline="-25000" dirty="0" smtClean="0"/>
              <a:t>O</a:t>
            </a:r>
            <a:r>
              <a:rPr lang="en-GB" sz="2000" dirty="0" smtClean="0"/>
              <a:t>)</a:t>
            </a:r>
            <a:r>
              <a:rPr lang="nl-BE" sz="2000" dirty="0" smtClean="0"/>
              <a:t>/H</a:t>
            </a:r>
            <a:r>
              <a:rPr lang="nl-BE" sz="2000" baseline="-25000" dirty="0" smtClean="0"/>
              <a:t>E</a:t>
            </a:r>
            <a:endParaRPr lang="en-GB"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31640" y="-171400"/>
            <a:ext cx="6587344" cy="1080000"/>
          </a:xfrm>
          <a:prstGeom prst="rect">
            <a:avLst/>
          </a:prstGeom>
        </p:spPr>
        <p:txBody>
          <a:bodyPr vert="horz" lIns="0" tIns="72000" rIns="0" bIns="7200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BE" sz="3600" b="0" i="0" u="none" strike="noStrike" kern="1200" cap="none" spc="0" normalizeH="0" baseline="0" noProof="0" dirty="0" smtClean="0">
                <a:ln>
                  <a:noFill/>
                </a:ln>
                <a:effectLst/>
                <a:uLnTx/>
                <a:uFillTx/>
                <a:latin typeface="Arial" pitchFamily="34" charset="0"/>
                <a:ea typeface="+mj-ea"/>
                <a:cs typeface="Arial" pitchFamily="34" charset="0"/>
              </a:rPr>
              <a:t>Content</a:t>
            </a:r>
            <a:endParaRPr kumimoji="0" lang="nl-BE" sz="36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4" name="Slide Number Placeholder 3"/>
          <p:cNvSpPr>
            <a:spLocks noGrp="1"/>
          </p:cNvSpPr>
          <p:nvPr>
            <p:ph type="sldNum" sz="quarter" idx="12"/>
          </p:nvPr>
        </p:nvSpPr>
        <p:spPr>
          <a:xfrm>
            <a:off x="6754688" y="6500192"/>
            <a:ext cx="2209800" cy="357808"/>
          </a:xfrm>
        </p:spPr>
        <p:txBody>
          <a:bodyPr/>
          <a:lstStyle/>
          <a:p>
            <a:pPr>
              <a:defRPr/>
            </a:pPr>
            <a:fld id="{3643BF8B-A056-401C-85C8-7BDE32BA6767}" type="slidenum">
              <a:rPr lang="en-GB" smtClean="0"/>
              <a:pPr>
                <a:defRPr/>
              </a:pPr>
              <a:t>2</a:t>
            </a:fld>
            <a:endParaRPr lang="en-GB"/>
          </a:p>
        </p:txBody>
      </p:sp>
      <p:graphicFrame>
        <p:nvGraphicFramePr>
          <p:cNvPr id="3" name="Table 2"/>
          <p:cNvGraphicFramePr>
            <a:graphicFrameLocks noGrp="1"/>
          </p:cNvGraphicFramePr>
          <p:nvPr>
            <p:extLst>
              <p:ext uri="{D42A27DB-BD31-4B8C-83A1-F6EECF244321}">
                <p14:modId xmlns:p14="http://schemas.microsoft.com/office/powerpoint/2010/main" val="3279500794"/>
              </p:ext>
            </p:extLst>
          </p:nvPr>
        </p:nvGraphicFramePr>
        <p:xfrm>
          <a:off x="251519" y="1412776"/>
          <a:ext cx="7416825" cy="3083560"/>
        </p:xfrm>
        <a:graphic>
          <a:graphicData uri="http://schemas.openxmlformats.org/drawingml/2006/table">
            <a:tbl>
              <a:tblPr firstRow="1" bandRow="1">
                <a:tableStyleId>{5C22544A-7EE6-4342-B048-85BDC9FD1C3A}</a:tableStyleId>
              </a:tblPr>
              <a:tblGrid>
                <a:gridCol w="688160">
                  <a:extLst>
                    <a:ext uri="{9D8B030D-6E8A-4147-A177-3AD203B41FA5}">
                      <a16:colId xmlns:a16="http://schemas.microsoft.com/office/drawing/2014/main" val="20000"/>
                    </a:ext>
                  </a:extLst>
                </a:gridCol>
                <a:gridCol w="1832121">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2304256">
                  <a:extLst>
                    <a:ext uri="{9D8B030D-6E8A-4147-A177-3AD203B41FA5}">
                      <a16:colId xmlns:a16="http://schemas.microsoft.com/office/drawing/2014/main" val="20003"/>
                    </a:ext>
                  </a:extLst>
                </a:gridCol>
                <a:gridCol w="1872208">
                  <a:extLst>
                    <a:ext uri="{9D8B030D-6E8A-4147-A177-3AD203B41FA5}">
                      <a16:colId xmlns:a16="http://schemas.microsoft.com/office/drawing/2014/main" val="20004"/>
                    </a:ext>
                  </a:extLst>
                </a:gridCol>
              </a:tblGrid>
              <a:tr h="370840">
                <a:tc>
                  <a:txBody>
                    <a:bodyPr/>
                    <a:lstStyle/>
                    <a:p>
                      <a:r>
                        <a:rPr lang="nl-BE" sz="1400" b="1" u="none" strike="noStrike" dirty="0" smtClean="0">
                          <a:solidFill>
                            <a:schemeClr val="tx1"/>
                          </a:solidFill>
                        </a:rPr>
                        <a:t>Week</a:t>
                      </a:r>
                      <a:endParaRPr lang="nl-BE" sz="1400" dirty="0">
                        <a:solidFill>
                          <a:schemeClr val="tx1"/>
                        </a:solidFill>
                      </a:endParaRPr>
                    </a:p>
                  </a:txBody>
                  <a:tcPr/>
                </a:tc>
                <a:tc>
                  <a:txBody>
                    <a:bodyPr/>
                    <a:lstStyle/>
                    <a:p>
                      <a:r>
                        <a:rPr lang="nl-BE" sz="1400" b="1" u="none" strike="noStrike" dirty="0" smtClean="0">
                          <a:solidFill>
                            <a:schemeClr val="tx1"/>
                          </a:solidFill>
                        </a:rPr>
                        <a:t>Date</a:t>
                      </a:r>
                      <a:endParaRPr lang="nl-BE" sz="1400" dirty="0">
                        <a:solidFill>
                          <a:schemeClr val="tx1"/>
                        </a:solidFill>
                      </a:endParaRPr>
                    </a:p>
                  </a:txBody>
                  <a:tcPr/>
                </a:tc>
                <a:tc>
                  <a:txBody>
                    <a:bodyPr/>
                    <a:lstStyle/>
                    <a:p>
                      <a:r>
                        <a:rPr lang="nl-BE" sz="1400" b="1" u="none" strike="noStrike" dirty="0" smtClean="0">
                          <a:solidFill>
                            <a:schemeClr val="tx1"/>
                          </a:solidFill>
                        </a:rPr>
                        <a:t>Day</a:t>
                      </a:r>
                      <a:endParaRPr lang="nl-BE" sz="1400" dirty="0">
                        <a:solidFill>
                          <a:schemeClr val="tx1"/>
                        </a:solidFill>
                      </a:endParaRPr>
                    </a:p>
                  </a:txBody>
                  <a:tcPr/>
                </a:tc>
                <a:tc>
                  <a:txBody>
                    <a:bodyPr/>
                    <a:lstStyle/>
                    <a:p>
                      <a:r>
                        <a:rPr lang="nl-BE" sz="1400" b="1" u="none" strike="noStrike" dirty="0" smtClean="0">
                          <a:solidFill>
                            <a:schemeClr val="tx1"/>
                          </a:solidFill>
                        </a:rPr>
                        <a:t>Topic</a:t>
                      </a:r>
                      <a:endParaRPr lang="nl-BE" sz="1400" dirty="0">
                        <a:solidFill>
                          <a:schemeClr val="tx1"/>
                        </a:solidFill>
                      </a:endParaRPr>
                    </a:p>
                  </a:txBody>
                  <a:tcPr/>
                </a:tc>
                <a:tc>
                  <a:txBody>
                    <a:bodyPr/>
                    <a:lstStyle/>
                    <a:p>
                      <a:r>
                        <a:rPr lang="nl-BE" sz="1400" b="1" u="none" strike="noStrike" dirty="0" err="1" smtClean="0">
                          <a:solidFill>
                            <a:schemeClr val="tx1"/>
                          </a:solidFill>
                        </a:rPr>
                        <a:t>Lecturer</a:t>
                      </a:r>
                      <a:endParaRPr lang="nl-BE" sz="1400" dirty="0">
                        <a:solidFill>
                          <a:schemeClr val="tx1"/>
                        </a:solidFill>
                      </a:endParaRPr>
                    </a:p>
                  </a:txBody>
                  <a:tcPr/>
                </a:tc>
                <a:extLst>
                  <a:ext uri="{0D108BD9-81ED-4DB2-BD59-A6C34878D82A}">
                    <a16:rowId xmlns:a16="http://schemas.microsoft.com/office/drawing/2014/main" val="10000"/>
                  </a:ext>
                </a:extLst>
              </a:tr>
              <a:tr h="370840">
                <a:tc>
                  <a:txBody>
                    <a:bodyPr/>
                    <a:lstStyle/>
                    <a:p>
                      <a:r>
                        <a:rPr lang="nl-BE" sz="1400" b="1" dirty="0" smtClean="0">
                          <a:solidFill>
                            <a:srgbClr val="0070C0"/>
                          </a:solidFill>
                        </a:rPr>
                        <a:t>43</a:t>
                      </a:r>
                      <a:endParaRPr lang="nl-BE" sz="1400" b="1" dirty="0">
                        <a:solidFill>
                          <a:srgbClr val="0070C0"/>
                        </a:solidFill>
                      </a:endParaRPr>
                    </a:p>
                  </a:txBody>
                  <a:tcPr/>
                </a:tc>
                <a:tc>
                  <a:txBody>
                    <a:bodyPr/>
                    <a:lstStyle/>
                    <a:p>
                      <a:r>
                        <a:rPr lang="nl-BE" sz="1400" b="1" dirty="0" smtClean="0">
                          <a:solidFill>
                            <a:srgbClr val="0070C0"/>
                          </a:solidFill>
                        </a:rPr>
                        <a:t>21-23 </a:t>
                      </a:r>
                      <a:r>
                        <a:rPr lang="nl-BE" sz="1400" b="1" dirty="0" err="1" smtClean="0">
                          <a:solidFill>
                            <a:srgbClr val="0070C0"/>
                          </a:solidFill>
                        </a:rPr>
                        <a:t>Oct</a:t>
                      </a:r>
                      <a:r>
                        <a:rPr lang="nl-BE" sz="1400" b="1" dirty="0" smtClean="0">
                          <a:solidFill>
                            <a:srgbClr val="0070C0"/>
                          </a:solidFill>
                        </a:rPr>
                        <a:t> 2020</a:t>
                      </a:r>
                      <a:endParaRPr lang="nl-BE" sz="1400" b="1" dirty="0">
                        <a:solidFill>
                          <a:srgbClr val="0070C0"/>
                        </a:solidFill>
                      </a:endParaRPr>
                    </a:p>
                  </a:txBody>
                  <a:tcPr/>
                </a:tc>
                <a:tc>
                  <a:txBody>
                    <a:bodyPr/>
                    <a:lstStyle/>
                    <a:p>
                      <a:r>
                        <a:rPr lang="nl-BE" sz="1400" b="1" dirty="0" smtClean="0">
                          <a:solidFill>
                            <a:srgbClr val="0070C0"/>
                          </a:solidFill>
                        </a:rPr>
                        <a:t>W - F</a:t>
                      </a:r>
                      <a:endParaRPr lang="nl-BE" sz="1400" b="1"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dirty="0" smtClean="0">
                          <a:solidFill>
                            <a:srgbClr val="0070C0"/>
                          </a:solidFill>
                          <a:latin typeface="+mn-lt"/>
                          <a:ea typeface="+mn-ea"/>
                          <a:cs typeface="+mn-cs"/>
                        </a:rPr>
                        <a:t>Population genetics</a:t>
                      </a:r>
                    </a:p>
                    <a:p>
                      <a:endParaRPr lang="nl-BE" sz="1400" b="1" dirty="0">
                        <a:solidFill>
                          <a:srgbClr val="0070C0"/>
                        </a:solidFill>
                      </a:endParaRPr>
                    </a:p>
                  </a:txBody>
                  <a:tcPr/>
                </a:tc>
                <a:tc>
                  <a:txBody>
                    <a:bodyPr/>
                    <a:lstStyle/>
                    <a:p>
                      <a:r>
                        <a:rPr lang="nl-BE" sz="1400" b="1" u="none" strike="noStrike" kern="1200" dirty="0" smtClean="0">
                          <a:solidFill>
                            <a:srgbClr val="0070C0"/>
                          </a:solidFill>
                          <a:latin typeface="+mn-lt"/>
                          <a:ea typeface="+mn-ea"/>
                          <a:cs typeface="+mn-cs"/>
                        </a:rPr>
                        <a:t>Filip Volckaert – Janne </a:t>
                      </a:r>
                      <a:r>
                        <a:rPr lang="nl-BE" sz="1400" b="1" u="none" strike="noStrike" kern="1200" dirty="0" err="1" smtClean="0">
                          <a:solidFill>
                            <a:srgbClr val="0070C0"/>
                          </a:solidFill>
                          <a:latin typeface="+mn-lt"/>
                          <a:ea typeface="+mn-ea"/>
                          <a:cs typeface="+mn-cs"/>
                        </a:rPr>
                        <a:t>Swaegers</a:t>
                      </a:r>
                      <a:endParaRPr lang="nl-BE" sz="1400" dirty="0"/>
                    </a:p>
                  </a:txBody>
                  <a:tcPr/>
                </a:tc>
                <a:extLst>
                  <a:ext uri="{0D108BD9-81ED-4DB2-BD59-A6C34878D82A}">
                    <a16:rowId xmlns:a16="http://schemas.microsoft.com/office/drawing/2014/main" val="10001"/>
                  </a:ext>
                </a:extLst>
              </a:tr>
              <a:tr h="370840">
                <a:tc>
                  <a:txBody>
                    <a:bodyPr/>
                    <a:lstStyle/>
                    <a:p>
                      <a:r>
                        <a:rPr lang="nl-BE" sz="1400" dirty="0" smtClean="0"/>
                        <a:t>44</a:t>
                      </a:r>
                      <a:endParaRPr lang="nl-BE" sz="1400" dirty="0"/>
                    </a:p>
                  </a:txBody>
                  <a:tcPr/>
                </a:tc>
                <a:tc>
                  <a:txBody>
                    <a:bodyPr/>
                    <a:lstStyle/>
                    <a:p>
                      <a:r>
                        <a:rPr lang="nl-BE" sz="1400" dirty="0" smtClean="0"/>
                        <a:t>28 </a:t>
                      </a:r>
                      <a:r>
                        <a:rPr lang="nl-BE" sz="1400" dirty="0" err="1" smtClean="0"/>
                        <a:t>Oct</a:t>
                      </a:r>
                      <a:r>
                        <a:rPr lang="nl-BE" sz="1400" dirty="0" smtClean="0"/>
                        <a:t> –30 Nov</a:t>
                      </a:r>
                      <a:r>
                        <a:rPr lang="nl-BE" sz="1400" baseline="0" dirty="0" smtClean="0"/>
                        <a:t> </a:t>
                      </a:r>
                      <a:r>
                        <a:rPr lang="nl-BE" sz="1400" dirty="0" smtClean="0"/>
                        <a:t>2020</a:t>
                      </a:r>
                      <a:endParaRPr lang="nl-BE" sz="1400" dirty="0"/>
                    </a:p>
                  </a:txBody>
                  <a:tcPr/>
                </a:tc>
                <a:tc>
                  <a:txBody>
                    <a:bodyPr/>
                    <a:lstStyle/>
                    <a:p>
                      <a:r>
                        <a:rPr lang="nl-BE" sz="1400" dirty="0" smtClean="0"/>
                        <a:t>W - F</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dirty="0" smtClean="0"/>
                        <a:t>Natural selection and conservation genomics</a:t>
                      </a:r>
                      <a:endParaRPr lang="en-US" sz="1400" b="0" i="0" u="none" strike="noStrike" dirty="0" smtClean="0">
                        <a:solidFill>
                          <a:srgbClr val="000000"/>
                        </a:solidFill>
                        <a:latin typeface="+mn-lt"/>
                      </a:endParaRPr>
                    </a:p>
                    <a:p>
                      <a:endParaRPr lang="nl-BE" sz="1400" dirty="0"/>
                    </a:p>
                  </a:txBody>
                  <a:tcPr/>
                </a:tc>
                <a:tc>
                  <a:txBody>
                    <a:bodyPr/>
                    <a:lstStyle/>
                    <a:p>
                      <a:r>
                        <a:rPr lang="nl-BE" sz="1400" b="0" i="0" u="none" strike="noStrike" dirty="0" smtClean="0">
                          <a:solidFill>
                            <a:schemeClr val="dk1"/>
                          </a:solidFill>
                          <a:latin typeface="+mn-lt"/>
                        </a:rPr>
                        <a:t>Filip</a:t>
                      </a:r>
                      <a:r>
                        <a:rPr lang="nl-BE" sz="1400" b="0" i="0" u="none" strike="noStrike" baseline="0" dirty="0" smtClean="0">
                          <a:solidFill>
                            <a:schemeClr val="dk1"/>
                          </a:solidFill>
                          <a:latin typeface="+mn-lt"/>
                        </a:rPr>
                        <a:t> Volckaert – Janne </a:t>
                      </a:r>
                      <a:r>
                        <a:rPr lang="nl-BE" sz="1400" b="0" i="0" u="none" strike="noStrike" baseline="0" dirty="0" err="1" smtClean="0">
                          <a:solidFill>
                            <a:schemeClr val="dk1"/>
                          </a:solidFill>
                          <a:latin typeface="+mn-lt"/>
                        </a:rPr>
                        <a:t>Swaegers</a:t>
                      </a:r>
                      <a:endParaRPr lang="nl-BE" sz="1400" b="0" i="0" u="none" strike="noStrike" baseline="0" dirty="0" smtClean="0">
                        <a:solidFill>
                          <a:schemeClr val="dk1"/>
                        </a:solidFill>
                        <a:latin typeface="+mn-lt"/>
                      </a:endParaRPr>
                    </a:p>
                    <a:p>
                      <a:endParaRPr lang="nl-BE" sz="1400" dirty="0"/>
                    </a:p>
                  </a:txBody>
                  <a:tcPr/>
                </a:tc>
                <a:extLst>
                  <a:ext uri="{0D108BD9-81ED-4DB2-BD59-A6C34878D82A}">
                    <a16:rowId xmlns:a16="http://schemas.microsoft.com/office/drawing/2014/main" val="10002"/>
                  </a:ext>
                </a:extLst>
              </a:tr>
              <a:tr h="370840">
                <a:tc>
                  <a:txBody>
                    <a:bodyPr/>
                    <a:lstStyle/>
                    <a:p>
                      <a:r>
                        <a:rPr lang="nl-BE" sz="1400" dirty="0" smtClean="0"/>
                        <a:t>45</a:t>
                      </a:r>
                      <a:endParaRPr lang="nl-BE" sz="1400" dirty="0"/>
                    </a:p>
                  </a:txBody>
                  <a:tcPr/>
                </a:tc>
                <a:tc>
                  <a:txBody>
                    <a:bodyPr/>
                    <a:lstStyle/>
                    <a:p>
                      <a:r>
                        <a:rPr lang="nl-BE" sz="1400" dirty="0" smtClean="0"/>
                        <a:t>4 – 6 Nov 2020</a:t>
                      </a:r>
                      <a:endParaRPr lang="nl-BE" sz="1400" dirty="0"/>
                    </a:p>
                  </a:txBody>
                  <a:tcPr/>
                </a:tc>
                <a:tc>
                  <a:txBody>
                    <a:bodyPr/>
                    <a:lstStyle/>
                    <a:p>
                      <a:r>
                        <a:rPr lang="nl-BE" sz="1400" dirty="0" smtClean="0"/>
                        <a:t>W - F</a:t>
                      </a:r>
                      <a:endParaRPr lang="nl-B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400" dirty="0" smtClean="0"/>
                        <a:t>Landscape </a:t>
                      </a:r>
                      <a:r>
                        <a:rPr lang="nl-BE" sz="1400" dirty="0" err="1" smtClean="0"/>
                        <a:t>genomics</a:t>
                      </a:r>
                      <a:endParaRPr lang="nl-BE" sz="1400" dirty="0" smtClean="0"/>
                    </a:p>
                    <a:p>
                      <a:endParaRPr lang="nl-BE" sz="1400" dirty="0"/>
                    </a:p>
                  </a:txBody>
                  <a:tcPr/>
                </a:tc>
                <a:tc>
                  <a:txBody>
                    <a:bodyPr/>
                    <a:lstStyle/>
                    <a:p>
                      <a:r>
                        <a:rPr lang="nl-BE" sz="1400" u="none" strike="noStrike" dirty="0" smtClean="0"/>
                        <a:t>Filip</a:t>
                      </a:r>
                      <a:r>
                        <a:rPr lang="nl-BE" sz="1400" u="none" strike="noStrike" baseline="0" dirty="0" smtClean="0"/>
                        <a:t> Volckaert – Janne </a:t>
                      </a:r>
                      <a:r>
                        <a:rPr lang="nl-BE" sz="1400" u="none" strike="noStrike" baseline="0" dirty="0" err="1" smtClean="0"/>
                        <a:t>Swaegers</a:t>
                      </a:r>
                      <a:endParaRPr lang="nl-BE" sz="1400" u="none" strike="noStrike" baseline="0" dirty="0" smtClean="0"/>
                    </a:p>
                    <a:p>
                      <a:endParaRPr lang="nl-BE" sz="1400" dirty="0"/>
                    </a:p>
                  </a:txBody>
                  <a:tcPr/>
                </a:tc>
                <a:extLst>
                  <a:ext uri="{0D108BD9-81ED-4DB2-BD59-A6C34878D82A}">
                    <a16:rowId xmlns:a16="http://schemas.microsoft.com/office/drawing/2014/main" val="10003"/>
                  </a:ext>
                </a:extLst>
              </a:tr>
              <a:tr h="370840">
                <a:tc>
                  <a:txBody>
                    <a:bodyPr/>
                    <a:lstStyle/>
                    <a:p>
                      <a:r>
                        <a:rPr lang="nl-BE" sz="1400" dirty="0" smtClean="0"/>
                        <a:t>46</a:t>
                      </a:r>
                      <a:endParaRPr lang="nl-BE" sz="1400" dirty="0"/>
                    </a:p>
                  </a:txBody>
                  <a:tcPr/>
                </a:tc>
                <a:tc>
                  <a:txBody>
                    <a:bodyPr/>
                    <a:lstStyle/>
                    <a:p>
                      <a:r>
                        <a:rPr lang="nl-BE" sz="1400" dirty="0" smtClean="0"/>
                        <a:t>11 - 13 Nov 2020</a:t>
                      </a:r>
                      <a:endParaRPr lang="nl-BE" sz="1400" dirty="0"/>
                    </a:p>
                  </a:txBody>
                  <a:tcPr/>
                </a:tc>
                <a:tc>
                  <a:txBody>
                    <a:bodyPr/>
                    <a:lstStyle/>
                    <a:p>
                      <a:r>
                        <a:rPr lang="nl-BE" sz="1400" dirty="0" smtClean="0"/>
                        <a:t>W - F</a:t>
                      </a:r>
                      <a:endParaRPr lang="nl-BE" sz="1400" dirty="0"/>
                    </a:p>
                  </a:txBody>
                  <a:tcPr/>
                </a:tc>
                <a:tc>
                  <a:txBody>
                    <a:bodyPr/>
                    <a:lstStyle/>
                    <a:p>
                      <a:r>
                        <a:rPr lang="nl-BE" sz="1400" dirty="0" err="1" smtClean="0"/>
                        <a:t>Transcriptomics</a:t>
                      </a:r>
                      <a:endParaRPr lang="nl-BE" sz="1400" dirty="0"/>
                    </a:p>
                  </a:txBody>
                  <a:tcPr/>
                </a:tc>
                <a:tc>
                  <a:txBody>
                    <a:bodyPr/>
                    <a:lstStyle/>
                    <a:p>
                      <a:r>
                        <a:rPr lang="nl-BE" sz="1400" dirty="0" smtClean="0"/>
                        <a:t>Filip Volckaert – Janne </a:t>
                      </a:r>
                      <a:r>
                        <a:rPr lang="nl-BE" sz="1400" dirty="0" err="1" smtClean="0"/>
                        <a:t>Swaegers</a:t>
                      </a:r>
                      <a:endParaRPr lang="nl-BE" sz="1400" dirty="0" smtClean="0"/>
                    </a:p>
                    <a:p>
                      <a:endParaRPr lang="nl-BE" sz="1400"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xfrm>
            <a:off x="3924215" y="8449855"/>
            <a:ext cx="2133600" cy="476250"/>
          </a:xfrm>
          <a:noFill/>
        </p:spPr>
        <p:txBody>
          <a:bodyPr/>
          <a:lstStyle/>
          <a:p>
            <a:fld id="{3EF03A6B-5A92-4EFB-9BC4-290C1E0998A7}" type="slidenum">
              <a:rPr lang="en-GB" smtClean="0"/>
              <a:pPr/>
              <a:t>20</a:t>
            </a:fld>
            <a:endParaRPr lang="en-GB" smtClean="0"/>
          </a:p>
        </p:txBody>
      </p:sp>
      <p:sp>
        <p:nvSpPr>
          <p:cNvPr id="8195" name="Text Box 4"/>
          <p:cNvSpPr txBox="1">
            <a:spLocks noChangeArrowheads="1"/>
          </p:cNvSpPr>
          <p:nvPr/>
        </p:nvSpPr>
        <p:spPr bwMode="auto">
          <a:xfrm>
            <a:off x="107504" y="0"/>
            <a:ext cx="9036496" cy="7032694"/>
          </a:xfrm>
          <a:prstGeom prst="rect">
            <a:avLst/>
          </a:prstGeom>
          <a:noFill/>
          <a:ln w="9525">
            <a:noFill/>
            <a:miter lim="800000"/>
            <a:headEnd/>
            <a:tailEnd/>
          </a:ln>
        </p:spPr>
        <p:txBody>
          <a:bodyPr wrap="square">
            <a:spAutoFit/>
          </a:bodyPr>
          <a:lstStyle/>
          <a:p>
            <a:pPr>
              <a:spcBef>
                <a:spcPct val="50000"/>
              </a:spcBef>
            </a:pPr>
            <a:endParaRPr lang="nl-BE" sz="100" dirty="0" smtClean="0"/>
          </a:p>
          <a:p>
            <a:pPr>
              <a:spcBef>
                <a:spcPct val="50000"/>
              </a:spcBef>
              <a:buFont typeface="Wingdings" pitchFamily="2" charset="2"/>
              <a:buChar char="§"/>
            </a:pPr>
            <a:r>
              <a:rPr lang="nl-BE" sz="2000" dirty="0" smtClean="0"/>
              <a:t> F</a:t>
            </a:r>
            <a:r>
              <a:rPr lang="nl-BE" sz="2000" baseline="-25000" dirty="0" smtClean="0"/>
              <a:t>IS</a:t>
            </a:r>
            <a:r>
              <a:rPr lang="nl-BE" sz="2000" dirty="0" smtClean="0"/>
              <a:t> = (H</a:t>
            </a:r>
            <a:r>
              <a:rPr lang="nl-BE" sz="2000" baseline="-25000" dirty="0" smtClean="0"/>
              <a:t>S</a:t>
            </a:r>
            <a:r>
              <a:rPr lang="nl-BE" sz="2000" dirty="0" smtClean="0"/>
              <a:t> – H</a:t>
            </a:r>
            <a:r>
              <a:rPr lang="nl-BE" sz="2000" baseline="-25000" dirty="0" smtClean="0"/>
              <a:t>I</a:t>
            </a:r>
            <a:r>
              <a:rPr lang="nl-BE" sz="2000" dirty="0" smtClean="0"/>
              <a:t>) /H</a:t>
            </a:r>
            <a:r>
              <a:rPr lang="nl-BE" sz="2000" baseline="-25000" dirty="0" smtClean="0"/>
              <a:t>S   </a:t>
            </a:r>
            <a:r>
              <a:rPr lang="nl-BE" sz="2000" dirty="0" smtClean="0"/>
              <a:t>(inbreeding coefficient) </a:t>
            </a:r>
          </a:p>
          <a:p>
            <a:pPr>
              <a:spcBef>
                <a:spcPct val="50000"/>
              </a:spcBef>
            </a:pPr>
            <a:r>
              <a:rPr lang="nl-BE" dirty="0" smtClean="0"/>
              <a:t>– 1 (</a:t>
            </a:r>
            <a:r>
              <a:rPr lang="nl-BE" dirty="0" err="1" smtClean="0"/>
              <a:t>outcrossing</a:t>
            </a:r>
            <a:r>
              <a:rPr lang="nl-BE" dirty="0" smtClean="0"/>
              <a:t>) &lt; F</a:t>
            </a:r>
            <a:r>
              <a:rPr lang="nl-BE" baseline="-25000" dirty="0" smtClean="0"/>
              <a:t>IS</a:t>
            </a:r>
            <a:r>
              <a:rPr lang="nl-BE" dirty="0" smtClean="0"/>
              <a:t> &lt; 1 (</a:t>
            </a:r>
            <a:r>
              <a:rPr lang="nl-BE" dirty="0" err="1" smtClean="0"/>
              <a:t>inbreeding</a:t>
            </a:r>
            <a:r>
              <a:rPr lang="nl-BE" dirty="0" smtClean="0"/>
              <a:t>)</a:t>
            </a:r>
          </a:p>
          <a:p>
            <a:pPr>
              <a:spcBef>
                <a:spcPct val="50000"/>
              </a:spcBef>
            </a:pPr>
            <a:r>
              <a:rPr lang="nl-BE" dirty="0" smtClean="0">
                <a:solidFill>
                  <a:srgbClr val="FF0000"/>
                </a:solidFill>
              </a:rPr>
              <a:t> </a:t>
            </a:r>
          </a:p>
          <a:p>
            <a:pPr>
              <a:spcBef>
                <a:spcPct val="50000"/>
              </a:spcBef>
              <a:buFont typeface="Wingdings" pitchFamily="2" charset="2"/>
              <a:buChar char="§"/>
            </a:pPr>
            <a:r>
              <a:rPr lang="nl-BE" sz="2000" dirty="0" smtClean="0">
                <a:solidFill>
                  <a:srgbClr val="FF0000"/>
                </a:solidFill>
              </a:rPr>
              <a:t> F</a:t>
            </a:r>
            <a:r>
              <a:rPr lang="nl-BE" sz="2000" baseline="-25000" dirty="0" smtClean="0">
                <a:solidFill>
                  <a:srgbClr val="FF0000"/>
                </a:solidFill>
              </a:rPr>
              <a:t>ST</a:t>
            </a:r>
            <a:r>
              <a:rPr lang="nl-BE" sz="2000" dirty="0" smtClean="0">
                <a:solidFill>
                  <a:srgbClr val="FF0000"/>
                </a:solidFill>
              </a:rPr>
              <a:t> </a:t>
            </a:r>
            <a:r>
              <a:rPr lang="nl-BE" sz="2000" dirty="0"/>
              <a:t>= (H</a:t>
            </a:r>
            <a:r>
              <a:rPr lang="nl-BE" sz="2000" baseline="-25000" dirty="0"/>
              <a:t>T </a:t>
            </a:r>
            <a:r>
              <a:rPr lang="nl-BE" sz="2000" dirty="0"/>
              <a:t>- </a:t>
            </a:r>
            <a:r>
              <a:rPr lang="nl-BE" sz="2000" dirty="0" smtClean="0"/>
              <a:t>H</a:t>
            </a:r>
            <a:r>
              <a:rPr lang="nl-BE" sz="2000" baseline="-25000" dirty="0" smtClean="0"/>
              <a:t>S</a:t>
            </a:r>
            <a:r>
              <a:rPr lang="nl-BE" sz="2000" dirty="0" smtClean="0"/>
              <a:t>) </a:t>
            </a:r>
            <a:r>
              <a:rPr lang="nl-BE" sz="2000" dirty="0"/>
              <a:t>/ H</a:t>
            </a:r>
            <a:r>
              <a:rPr lang="nl-BE" sz="2000" baseline="-25000" dirty="0"/>
              <a:t>T</a:t>
            </a:r>
            <a:r>
              <a:rPr lang="nl-BE" sz="2000" dirty="0"/>
              <a:t>  </a:t>
            </a:r>
            <a:r>
              <a:rPr lang="nl-BE" sz="2000" dirty="0" smtClean="0"/>
              <a:t> (</a:t>
            </a:r>
            <a:r>
              <a:rPr lang="nl-BE" sz="2000" dirty="0" err="1"/>
              <a:t>fixation</a:t>
            </a:r>
            <a:r>
              <a:rPr lang="nl-BE" sz="2000" dirty="0"/>
              <a:t> index)</a:t>
            </a:r>
          </a:p>
          <a:p>
            <a:pPr>
              <a:spcBef>
                <a:spcPct val="50000"/>
              </a:spcBef>
              <a:buFont typeface="Wingdings" pitchFamily="2" charset="2"/>
              <a:buNone/>
            </a:pPr>
            <a:r>
              <a:rPr lang="nl-BE" dirty="0" smtClean="0"/>
              <a:t>0 </a:t>
            </a:r>
            <a:r>
              <a:rPr lang="nl-BE" dirty="0"/>
              <a:t>&lt; F</a:t>
            </a:r>
            <a:r>
              <a:rPr lang="nl-BE" baseline="-25000" dirty="0"/>
              <a:t>ST</a:t>
            </a:r>
            <a:r>
              <a:rPr lang="nl-BE" dirty="0"/>
              <a:t> &lt; 1</a:t>
            </a:r>
          </a:p>
          <a:p>
            <a:pPr>
              <a:spcBef>
                <a:spcPct val="50000"/>
              </a:spcBef>
            </a:pPr>
            <a:endParaRPr lang="nl-BE" sz="1200" dirty="0"/>
          </a:p>
          <a:p>
            <a:pPr>
              <a:spcBef>
                <a:spcPct val="50000"/>
              </a:spcBef>
              <a:buFont typeface="Wingdings" pitchFamily="2" charset="2"/>
              <a:buChar char="§"/>
            </a:pPr>
            <a:r>
              <a:rPr lang="nl-BE" sz="2000" dirty="0">
                <a:solidFill>
                  <a:schemeClr val="accent2"/>
                </a:solidFill>
              </a:rPr>
              <a:t> F</a:t>
            </a:r>
            <a:r>
              <a:rPr lang="nl-BE" sz="2000" baseline="-25000" dirty="0">
                <a:solidFill>
                  <a:schemeClr val="accent2"/>
                </a:solidFill>
              </a:rPr>
              <a:t>IT</a:t>
            </a:r>
            <a:r>
              <a:rPr lang="nl-BE" sz="2000" dirty="0"/>
              <a:t> = (H</a:t>
            </a:r>
            <a:r>
              <a:rPr lang="nl-BE" sz="2000" baseline="-25000" dirty="0"/>
              <a:t>T</a:t>
            </a:r>
            <a:r>
              <a:rPr lang="nl-BE" sz="2000" dirty="0"/>
              <a:t> – </a:t>
            </a:r>
            <a:r>
              <a:rPr lang="nl-BE" sz="2000" dirty="0" smtClean="0"/>
              <a:t>H</a:t>
            </a:r>
            <a:r>
              <a:rPr lang="nl-BE" sz="2000" baseline="-25000" dirty="0"/>
              <a:t>I</a:t>
            </a:r>
            <a:r>
              <a:rPr lang="nl-BE" sz="2000" dirty="0" smtClean="0"/>
              <a:t>) </a:t>
            </a:r>
            <a:r>
              <a:rPr lang="nl-BE" sz="2000" dirty="0"/>
              <a:t>/ H</a:t>
            </a:r>
            <a:r>
              <a:rPr lang="nl-BE" sz="2000" baseline="-25000" dirty="0"/>
              <a:t>T </a:t>
            </a:r>
            <a:r>
              <a:rPr lang="nl-BE" sz="2000" dirty="0" smtClean="0"/>
              <a:t>   (</a:t>
            </a:r>
            <a:r>
              <a:rPr lang="nl-BE" sz="2000" dirty="0"/>
              <a:t>overall inbreeding coefficient</a:t>
            </a:r>
            <a:r>
              <a:rPr lang="nl-BE" sz="2000" dirty="0" smtClean="0"/>
              <a:t>)</a:t>
            </a:r>
          </a:p>
          <a:p>
            <a:pPr>
              <a:spcBef>
                <a:spcPct val="50000"/>
              </a:spcBef>
            </a:pPr>
            <a:r>
              <a:rPr lang="nl-BE" dirty="0" smtClean="0"/>
              <a:t> – 1 &lt; F</a:t>
            </a:r>
            <a:r>
              <a:rPr lang="nl-BE" baseline="-25000" dirty="0" smtClean="0"/>
              <a:t>IT</a:t>
            </a:r>
            <a:r>
              <a:rPr lang="nl-BE" dirty="0" smtClean="0"/>
              <a:t> &lt; 1</a:t>
            </a:r>
          </a:p>
          <a:p>
            <a:pPr>
              <a:spcBef>
                <a:spcPct val="50000"/>
              </a:spcBef>
            </a:pPr>
            <a:endParaRPr lang="nl-BE" sz="1200" dirty="0" smtClean="0"/>
          </a:p>
          <a:p>
            <a:pPr>
              <a:spcBef>
                <a:spcPct val="50000"/>
              </a:spcBef>
            </a:pPr>
            <a:r>
              <a:rPr lang="nl-BE" dirty="0" smtClean="0"/>
              <a:t>With</a:t>
            </a:r>
          </a:p>
          <a:p>
            <a:pPr>
              <a:spcBef>
                <a:spcPct val="50000"/>
              </a:spcBef>
            </a:pPr>
            <a:r>
              <a:rPr lang="nl-BE" dirty="0" smtClean="0"/>
              <a:t>H</a:t>
            </a:r>
            <a:r>
              <a:rPr lang="nl-BE" baseline="-25000" dirty="0" smtClean="0"/>
              <a:t>T</a:t>
            </a:r>
            <a:r>
              <a:rPr lang="nl-BE" dirty="0" smtClean="0"/>
              <a:t> = 1 – </a:t>
            </a:r>
            <a:r>
              <a:rPr lang="nl-BE" dirty="0" smtClean="0">
                <a:sym typeface="Symbol" pitchFamily="18" charset="2"/>
              </a:rPr>
              <a:t></a:t>
            </a:r>
            <a:r>
              <a:rPr lang="nl-BE" baseline="-25000" dirty="0" smtClean="0">
                <a:sym typeface="Symbol" pitchFamily="18" charset="2"/>
              </a:rPr>
              <a:t>i=1</a:t>
            </a:r>
            <a:r>
              <a:rPr lang="nl-BE" dirty="0" smtClean="0"/>
              <a:t>p²</a:t>
            </a:r>
            <a:r>
              <a:rPr lang="nl-BE" baseline="-25000" dirty="0" smtClean="0"/>
              <a:t>i</a:t>
            </a:r>
            <a:r>
              <a:rPr lang="nl-BE" dirty="0" smtClean="0"/>
              <a:t> = </a:t>
            </a:r>
            <a:r>
              <a:rPr lang="nl-BE" i="1" dirty="0" smtClean="0"/>
              <a:t>expected</a:t>
            </a:r>
            <a:r>
              <a:rPr lang="nl-BE" dirty="0" smtClean="0"/>
              <a:t> heterozygosity value of the </a:t>
            </a:r>
            <a:r>
              <a:rPr lang="nl-BE" b="1" dirty="0" smtClean="0"/>
              <a:t>total sample</a:t>
            </a:r>
          </a:p>
          <a:p>
            <a:pPr>
              <a:spcBef>
                <a:spcPct val="50000"/>
              </a:spcBef>
            </a:pPr>
            <a:r>
              <a:rPr lang="nl-BE" b="1" dirty="0" smtClean="0"/>
              <a:t>		</a:t>
            </a:r>
            <a:r>
              <a:rPr lang="nl-BE" dirty="0" smtClean="0"/>
              <a:t>(=the expected HW heterozygosity if the total sample were panmictic) </a:t>
            </a:r>
            <a:endParaRPr lang="nl-BE" b="1" dirty="0" smtClean="0"/>
          </a:p>
          <a:p>
            <a:pPr>
              <a:spcBef>
                <a:spcPct val="50000"/>
              </a:spcBef>
            </a:pPr>
            <a:r>
              <a:rPr lang="nl-BE" dirty="0" smtClean="0"/>
              <a:t>H</a:t>
            </a:r>
            <a:r>
              <a:rPr lang="nl-BE" baseline="-25000" dirty="0" smtClean="0"/>
              <a:t>I</a:t>
            </a:r>
            <a:r>
              <a:rPr lang="nl-BE" dirty="0" smtClean="0"/>
              <a:t> = </a:t>
            </a:r>
            <a:r>
              <a:rPr lang="nl-BE" i="1" dirty="0" smtClean="0"/>
              <a:t>observed</a:t>
            </a:r>
            <a:r>
              <a:rPr lang="nl-BE" dirty="0" smtClean="0"/>
              <a:t> heterozygosity value averaged over all </a:t>
            </a:r>
            <a:r>
              <a:rPr lang="nl-BE" b="1" dirty="0" smtClean="0"/>
              <a:t>subpopulations</a:t>
            </a:r>
          </a:p>
          <a:p>
            <a:pPr>
              <a:spcBef>
                <a:spcPct val="50000"/>
              </a:spcBef>
            </a:pPr>
            <a:r>
              <a:rPr lang="nl-BE" dirty="0" smtClean="0"/>
              <a:t>H</a:t>
            </a:r>
            <a:r>
              <a:rPr lang="nl-BE" baseline="-25000" dirty="0" smtClean="0"/>
              <a:t>S</a:t>
            </a:r>
            <a:r>
              <a:rPr lang="nl-BE" dirty="0" smtClean="0"/>
              <a:t> = 1 – </a:t>
            </a:r>
            <a:r>
              <a:rPr lang="nl-BE" dirty="0" smtClean="0">
                <a:sym typeface="Symbol" pitchFamily="18" charset="2"/>
              </a:rPr>
              <a:t></a:t>
            </a:r>
            <a:r>
              <a:rPr lang="nl-BE" baseline="-25000" dirty="0" smtClean="0">
                <a:sym typeface="Symbol" pitchFamily="18" charset="2"/>
              </a:rPr>
              <a:t>i=1 </a:t>
            </a:r>
            <a:r>
              <a:rPr lang="nl-BE" dirty="0" smtClean="0"/>
              <a:t>p²</a:t>
            </a:r>
            <a:r>
              <a:rPr lang="nl-BE" baseline="-25000" dirty="0" smtClean="0"/>
              <a:t>i,s </a:t>
            </a:r>
            <a:r>
              <a:rPr lang="nl-BE" dirty="0" smtClean="0"/>
              <a:t>= </a:t>
            </a:r>
            <a:r>
              <a:rPr lang="nl-BE" i="1" dirty="0" smtClean="0"/>
              <a:t>expected</a:t>
            </a:r>
            <a:r>
              <a:rPr lang="nl-BE" dirty="0" smtClean="0"/>
              <a:t> heterozygosity averaged over all </a:t>
            </a:r>
            <a:r>
              <a:rPr lang="nl-BE" b="1" dirty="0" smtClean="0"/>
              <a:t>subpopulations</a:t>
            </a:r>
          </a:p>
          <a:p>
            <a:pPr>
              <a:spcBef>
                <a:spcPct val="50000"/>
              </a:spcBef>
            </a:pPr>
            <a:endParaRPr lang="en-US" sz="1200" dirty="0" smtClean="0"/>
          </a:p>
          <a:p>
            <a:pPr>
              <a:spcBef>
                <a:spcPct val="50000"/>
              </a:spcBef>
            </a:pPr>
            <a:r>
              <a:rPr lang="en-US" dirty="0" smtClean="0"/>
              <a:t>and</a:t>
            </a:r>
          </a:p>
          <a:p>
            <a:pPr>
              <a:spcBef>
                <a:spcPct val="50000"/>
              </a:spcBef>
            </a:pPr>
            <a:r>
              <a:rPr lang="nl-BE" dirty="0" smtClean="0"/>
              <a:t>F</a:t>
            </a:r>
            <a:r>
              <a:rPr lang="nl-BE" baseline="-25000" dirty="0" smtClean="0"/>
              <a:t>IT</a:t>
            </a:r>
            <a:r>
              <a:rPr lang="nl-BE" dirty="0" smtClean="0"/>
              <a:t> = F</a:t>
            </a:r>
            <a:r>
              <a:rPr lang="nl-BE" baseline="-25000" dirty="0" smtClean="0"/>
              <a:t>IS</a:t>
            </a:r>
            <a:r>
              <a:rPr lang="nl-BE" dirty="0" smtClean="0"/>
              <a:t>+ F</a:t>
            </a:r>
            <a:r>
              <a:rPr lang="nl-BE" baseline="-25000" dirty="0" smtClean="0"/>
              <a:t>ST</a:t>
            </a:r>
            <a:r>
              <a:rPr lang="nl-BE" dirty="0" smtClean="0"/>
              <a:t> - (F</a:t>
            </a:r>
            <a:r>
              <a:rPr lang="nl-BE" baseline="-25000" dirty="0" smtClean="0"/>
              <a:t>IS</a:t>
            </a:r>
            <a:r>
              <a:rPr lang="nl-BE" dirty="0" smtClean="0"/>
              <a:t>)(F</a:t>
            </a:r>
            <a:r>
              <a:rPr lang="nl-BE" baseline="-25000" dirty="0" smtClean="0"/>
              <a:t>ST</a:t>
            </a:r>
            <a:r>
              <a:rPr lang="nl-BE" dirty="0" smtClean="0"/>
              <a:t>)</a:t>
            </a:r>
            <a:endParaRPr lang="en-US" b="1" baseline="-25000" dirty="0" smtClean="0"/>
          </a:p>
        </p:txBody>
      </p:sp>
      <p:grpSp>
        <p:nvGrpSpPr>
          <p:cNvPr id="2" name="Group 5"/>
          <p:cNvGrpSpPr>
            <a:grpSpLocks/>
          </p:cNvGrpSpPr>
          <p:nvPr/>
        </p:nvGrpSpPr>
        <p:grpSpPr bwMode="auto">
          <a:xfrm>
            <a:off x="4571854" y="548680"/>
            <a:ext cx="4465113" cy="1689383"/>
            <a:chOff x="1186" y="3141"/>
            <a:chExt cx="3407" cy="1323"/>
          </a:xfrm>
        </p:grpSpPr>
        <p:sp>
          <p:nvSpPr>
            <p:cNvPr id="8197" name="Oval 6"/>
            <p:cNvSpPr>
              <a:spLocks noChangeArrowheads="1"/>
            </p:cNvSpPr>
            <p:nvPr/>
          </p:nvSpPr>
          <p:spPr bwMode="auto">
            <a:xfrm>
              <a:off x="1406" y="3447"/>
              <a:ext cx="1154" cy="822"/>
            </a:xfrm>
            <a:prstGeom prst="ellipse">
              <a:avLst/>
            </a:prstGeom>
            <a:solidFill>
              <a:schemeClr val="accent1"/>
            </a:solidFill>
            <a:ln w="9525">
              <a:solidFill>
                <a:schemeClr val="tx1"/>
              </a:solidFill>
              <a:round/>
              <a:headEnd/>
              <a:tailEnd/>
            </a:ln>
          </p:spPr>
          <p:txBody>
            <a:bodyPr wrap="none" anchor="ctr"/>
            <a:lstStyle/>
            <a:p>
              <a:endParaRPr lang="nl-BE"/>
            </a:p>
          </p:txBody>
        </p:sp>
        <p:sp>
          <p:nvSpPr>
            <p:cNvPr id="8198" name="Oval 7"/>
            <p:cNvSpPr>
              <a:spLocks noChangeArrowheads="1"/>
            </p:cNvSpPr>
            <p:nvPr/>
          </p:nvSpPr>
          <p:spPr bwMode="auto">
            <a:xfrm>
              <a:off x="3142" y="3447"/>
              <a:ext cx="1121" cy="822"/>
            </a:xfrm>
            <a:prstGeom prst="ellipse">
              <a:avLst/>
            </a:prstGeom>
            <a:solidFill>
              <a:schemeClr val="accent1"/>
            </a:solidFill>
            <a:ln w="9525">
              <a:solidFill>
                <a:schemeClr val="tx1"/>
              </a:solidFill>
              <a:round/>
              <a:headEnd/>
              <a:tailEnd/>
            </a:ln>
          </p:spPr>
          <p:txBody>
            <a:bodyPr wrap="none" anchor="ctr"/>
            <a:lstStyle/>
            <a:p>
              <a:endParaRPr lang="nl-BE"/>
            </a:p>
          </p:txBody>
        </p:sp>
        <p:sp>
          <p:nvSpPr>
            <p:cNvPr id="8199" name="Text Box 8"/>
            <p:cNvSpPr txBox="1">
              <a:spLocks noChangeArrowheads="1"/>
            </p:cNvSpPr>
            <p:nvPr/>
          </p:nvSpPr>
          <p:spPr bwMode="auto">
            <a:xfrm>
              <a:off x="1440" y="3665"/>
              <a:ext cx="1056" cy="265"/>
            </a:xfrm>
            <a:prstGeom prst="rect">
              <a:avLst/>
            </a:prstGeom>
            <a:noFill/>
            <a:ln w="9525">
              <a:noFill/>
              <a:miter lim="800000"/>
              <a:headEnd/>
              <a:tailEnd/>
            </a:ln>
          </p:spPr>
          <p:txBody>
            <a:bodyPr>
              <a:spAutoFit/>
            </a:bodyPr>
            <a:lstStyle/>
            <a:p>
              <a:pPr algn="ctr">
                <a:spcBef>
                  <a:spcPct val="50000"/>
                </a:spcBef>
              </a:pPr>
              <a:r>
                <a:rPr lang="nl-BE" sz="1600" dirty="0" err="1"/>
                <a:t>Population</a:t>
              </a:r>
              <a:r>
                <a:rPr lang="nl-BE" sz="1600" dirty="0"/>
                <a:t> </a:t>
              </a:r>
              <a:r>
                <a:rPr lang="nl-BE" sz="1600" dirty="0" smtClean="0"/>
                <a:t>1</a:t>
              </a:r>
              <a:endParaRPr lang="en-GB" sz="1600" dirty="0"/>
            </a:p>
          </p:txBody>
        </p:sp>
        <p:sp>
          <p:nvSpPr>
            <p:cNvPr id="8200" name="Text Box 9"/>
            <p:cNvSpPr txBox="1">
              <a:spLocks noChangeArrowheads="1"/>
            </p:cNvSpPr>
            <p:nvPr/>
          </p:nvSpPr>
          <p:spPr bwMode="auto">
            <a:xfrm>
              <a:off x="3202" y="3665"/>
              <a:ext cx="1056" cy="265"/>
            </a:xfrm>
            <a:prstGeom prst="rect">
              <a:avLst/>
            </a:prstGeom>
            <a:noFill/>
            <a:ln w="9525">
              <a:noFill/>
              <a:miter lim="800000"/>
              <a:headEnd/>
              <a:tailEnd/>
            </a:ln>
          </p:spPr>
          <p:txBody>
            <a:bodyPr>
              <a:spAutoFit/>
            </a:bodyPr>
            <a:lstStyle/>
            <a:p>
              <a:pPr algn="ctr">
                <a:spcBef>
                  <a:spcPct val="50000"/>
                </a:spcBef>
              </a:pPr>
              <a:r>
                <a:rPr lang="nl-BE" sz="1600" dirty="0" err="1"/>
                <a:t>Population</a:t>
              </a:r>
              <a:r>
                <a:rPr lang="nl-BE" sz="1600" dirty="0"/>
                <a:t> </a:t>
              </a:r>
              <a:r>
                <a:rPr lang="nl-BE" sz="1600" dirty="0" smtClean="0"/>
                <a:t>2</a:t>
              </a:r>
              <a:endParaRPr lang="nl-BE" sz="1600" dirty="0"/>
            </a:p>
          </p:txBody>
        </p:sp>
        <p:sp>
          <p:nvSpPr>
            <p:cNvPr id="8201" name="Text Box 10"/>
            <p:cNvSpPr txBox="1">
              <a:spLocks noChangeArrowheads="1"/>
            </p:cNvSpPr>
            <p:nvPr/>
          </p:nvSpPr>
          <p:spPr bwMode="auto">
            <a:xfrm>
              <a:off x="2670" y="3648"/>
              <a:ext cx="672" cy="288"/>
            </a:xfrm>
            <a:prstGeom prst="rect">
              <a:avLst/>
            </a:prstGeom>
            <a:noFill/>
            <a:ln w="9525">
              <a:noFill/>
              <a:miter lim="800000"/>
              <a:headEnd/>
              <a:tailEnd/>
            </a:ln>
          </p:spPr>
          <p:txBody>
            <a:bodyPr>
              <a:spAutoFit/>
            </a:bodyPr>
            <a:lstStyle/>
            <a:p>
              <a:pPr>
                <a:spcBef>
                  <a:spcPct val="50000"/>
                </a:spcBef>
              </a:pPr>
              <a:r>
                <a:rPr lang="nl-BE" dirty="0">
                  <a:solidFill>
                    <a:srgbClr val="FF0000"/>
                  </a:solidFill>
                </a:rPr>
                <a:t>F</a:t>
              </a:r>
              <a:r>
                <a:rPr lang="nl-BE" baseline="-25000" dirty="0">
                  <a:solidFill>
                    <a:srgbClr val="FF0000"/>
                  </a:solidFill>
                </a:rPr>
                <a:t>ST</a:t>
              </a:r>
              <a:endParaRPr lang="en-GB" baseline="-25000" dirty="0">
                <a:solidFill>
                  <a:srgbClr val="FF0000"/>
                </a:solidFill>
              </a:endParaRPr>
            </a:p>
          </p:txBody>
        </p:sp>
        <p:sp>
          <p:nvSpPr>
            <p:cNvPr id="8202" name="Line 11"/>
            <p:cNvSpPr>
              <a:spLocks noChangeShapeType="1"/>
            </p:cNvSpPr>
            <p:nvPr/>
          </p:nvSpPr>
          <p:spPr bwMode="auto">
            <a:xfrm>
              <a:off x="2499" y="3936"/>
              <a:ext cx="720" cy="0"/>
            </a:xfrm>
            <a:prstGeom prst="line">
              <a:avLst/>
            </a:prstGeom>
            <a:noFill/>
            <a:ln w="25400">
              <a:solidFill>
                <a:schemeClr val="tx1"/>
              </a:solidFill>
              <a:round/>
              <a:headEnd type="triangle" w="med" len="med"/>
              <a:tailEnd type="triangle" w="med" len="med"/>
            </a:ln>
          </p:spPr>
          <p:txBody>
            <a:bodyPr/>
            <a:lstStyle/>
            <a:p>
              <a:endParaRPr lang="nl-BE"/>
            </a:p>
          </p:txBody>
        </p:sp>
        <p:sp>
          <p:nvSpPr>
            <p:cNvPr id="8203" name="Oval 12"/>
            <p:cNvSpPr>
              <a:spLocks noChangeArrowheads="1"/>
            </p:cNvSpPr>
            <p:nvPr/>
          </p:nvSpPr>
          <p:spPr bwMode="auto">
            <a:xfrm>
              <a:off x="1186" y="3216"/>
              <a:ext cx="3255" cy="1248"/>
            </a:xfrm>
            <a:prstGeom prst="ellipse">
              <a:avLst/>
            </a:prstGeom>
            <a:noFill/>
            <a:ln w="28575">
              <a:solidFill>
                <a:schemeClr val="tx1"/>
              </a:solidFill>
              <a:round/>
              <a:headEnd/>
              <a:tailEnd/>
            </a:ln>
          </p:spPr>
          <p:txBody>
            <a:bodyPr wrap="none" anchor="ctr"/>
            <a:lstStyle/>
            <a:p>
              <a:endParaRPr lang="nl-BE"/>
            </a:p>
          </p:txBody>
        </p:sp>
        <p:sp>
          <p:nvSpPr>
            <p:cNvPr id="8204" name="Text Box 13"/>
            <p:cNvSpPr txBox="1">
              <a:spLocks noChangeArrowheads="1"/>
            </p:cNvSpPr>
            <p:nvPr/>
          </p:nvSpPr>
          <p:spPr bwMode="auto">
            <a:xfrm>
              <a:off x="4141" y="3141"/>
              <a:ext cx="452" cy="252"/>
            </a:xfrm>
            <a:prstGeom prst="rect">
              <a:avLst/>
            </a:prstGeom>
            <a:noFill/>
            <a:ln w="9525">
              <a:noFill/>
              <a:miter lim="800000"/>
              <a:headEnd/>
              <a:tailEnd/>
            </a:ln>
          </p:spPr>
          <p:txBody>
            <a:bodyPr wrap="square">
              <a:spAutoFit/>
            </a:bodyPr>
            <a:lstStyle/>
            <a:p>
              <a:pPr>
                <a:spcBef>
                  <a:spcPct val="50000"/>
                </a:spcBef>
              </a:pPr>
              <a:r>
                <a:rPr lang="nl-BE" dirty="0">
                  <a:solidFill>
                    <a:schemeClr val="accent2"/>
                  </a:solidFill>
                </a:rPr>
                <a:t>F</a:t>
              </a:r>
              <a:r>
                <a:rPr lang="nl-BE" baseline="-25000" dirty="0">
                  <a:solidFill>
                    <a:schemeClr val="accent2"/>
                  </a:solidFill>
                </a:rPr>
                <a:t>IT</a:t>
              </a:r>
              <a:endParaRPr lang="en-GB" baseline="-25000" dirty="0">
                <a:solidFill>
                  <a:schemeClr val="accent2"/>
                </a:solidFill>
              </a:endParaRPr>
            </a:p>
          </p:txBody>
        </p:sp>
      </p:grpSp>
      <p:sp>
        <p:nvSpPr>
          <p:cNvPr id="13"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015BC4D-DC38-44F7-B7A9-A340E3F80276}" type="slidenum">
              <a:rPr kumimoji="0" lang="en-GB"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GB"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14" name="Rectangle 13"/>
          <p:cNvSpPr/>
          <p:nvPr/>
        </p:nvSpPr>
        <p:spPr>
          <a:xfrm>
            <a:off x="5796136" y="683404"/>
            <a:ext cx="864096" cy="369332"/>
          </a:xfrm>
          <a:prstGeom prst="rect">
            <a:avLst/>
          </a:prstGeom>
        </p:spPr>
        <p:txBody>
          <a:bodyPr wrap="square">
            <a:spAutoFit/>
          </a:bodyPr>
          <a:lstStyle/>
          <a:p>
            <a:pPr algn="ctr">
              <a:spcBef>
                <a:spcPct val="50000"/>
              </a:spcBef>
            </a:pPr>
            <a:r>
              <a:rPr lang="nl-BE" dirty="0" smtClean="0"/>
              <a:t>F</a:t>
            </a:r>
            <a:r>
              <a:rPr lang="nl-BE" baseline="-25000" dirty="0" smtClean="0"/>
              <a:t>IS</a:t>
            </a:r>
            <a:r>
              <a:rPr lang="nl-BE" dirty="0" smtClean="0"/>
              <a:t>(1)</a:t>
            </a:r>
            <a:endParaRPr lang="nl-BE" dirty="0"/>
          </a:p>
        </p:txBody>
      </p:sp>
      <p:sp>
        <p:nvSpPr>
          <p:cNvPr id="15" name="Rectangle 14"/>
          <p:cNvSpPr/>
          <p:nvPr/>
        </p:nvSpPr>
        <p:spPr>
          <a:xfrm>
            <a:off x="6732240" y="692696"/>
            <a:ext cx="864096" cy="369332"/>
          </a:xfrm>
          <a:prstGeom prst="rect">
            <a:avLst/>
          </a:prstGeom>
        </p:spPr>
        <p:txBody>
          <a:bodyPr wrap="square">
            <a:spAutoFit/>
          </a:bodyPr>
          <a:lstStyle/>
          <a:p>
            <a:pPr algn="ctr">
              <a:spcBef>
                <a:spcPct val="50000"/>
              </a:spcBef>
            </a:pPr>
            <a:r>
              <a:rPr lang="nl-BE" dirty="0" smtClean="0"/>
              <a:t>F</a:t>
            </a:r>
            <a:r>
              <a:rPr lang="nl-BE" baseline="-25000" dirty="0" smtClean="0"/>
              <a:t>IS</a:t>
            </a:r>
            <a:r>
              <a:rPr lang="nl-BE" dirty="0" smtClean="0"/>
              <a:t>(2)</a:t>
            </a:r>
            <a:endParaRPr lang="nl-BE" dirty="0"/>
          </a:p>
        </p:txBody>
      </p:sp>
      <p:cxnSp>
        <p:nvCxnSpPr>
          <p:cNvPr id="17" name="Straight Connector 16"/>
          <p:cNvCxnSpPr/>
          <p:nvPr/>
        </p:nvCxnSpPr>
        <p:spPr>
          <a:xfrm>
            <a:off x="1403648" y="4221088"/>
            <a:ext cx="14401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96D471C-6E1A-49C7-B31F-350D47B92C10}" type="slidenum">
              <a:rPr lang="en-US" altLang="nl-BE" sz="1400"/>
              <a:pPr algn="r"/>
              <a:t>21</a:t>
            </a:fld>
            <a:endParaRPr lang="en-US" altLang="nl-BE" sz="1400"/>
          </a:p>
        </p:txBody>
      </p:sp>
      <p:sp>
        <p:nvSpPr>
          <p:cNvPr id="5123" name="Text Box 4"/>
          <p:cNvSpPr txBox="1">
            <a:spLocks noChangeArrowheads="1"/>
          </p:cNvSpPr>
          <p:nvPr/>
        </p:nvSpPr>
        <p:spPr bwMode="auto">
          <a:xfrm>
            <a:off x="179512" y="3512329"/>
            <a:ext cx="3786188" cy="2123658"/>
          </a:xfrm>
          <a:prstGeom prst="rect">
            <a:avLst/>
          </a:prstGeom>
          <a:noFill/>
          <a:ln w="9525">
            <a:noFill/>
            <a:miter lim="800000"/>
            <a:headEnd/>
            <a:tailEnd/>
          </a:ln>
        </p:spPr>
        <p:txBody>
          <a:bodyPr>
            <a:spAutoFit/>
          </a:bodyPr>
          <a:lstStyle/>
          <a:p>
            <a:pPr marL="457200" indent="-457200">
              <a:spcBef>
                <a:spcPct val="50000"/>
              </a:spcBef>
            </a:pPr>
            <a:r>
              <a:rPr lang="fr-BE" altLang="nl-BE" sz="2200" b="1" dirty="0" err="1">
                <a:latin typeface="+mj-lt"/>
              </a:rPr>
              <a:t>Assumptions</a:t>
            </a:r>
            <a:r>
              <a:rPr lang="fr-BE" altLang="nl-BE" sz="2200" b="1" dirty="0">
                <a:latin typeface="+mj-lt"/>
              </a:rPr>
              <a:t>:</a:t>
            </a:r>
            <a:endParaRPr lang="fr-BE" altLang="nl-BE" sz="2200" dirty="0">
              <a:latin typeface="+mj-lt"/>
            </a:endParaRPr>
          </a:p>
          <a:p>
            <a:pPr marL="457200" indent="-457200">
              <a:spcBef>
                <a:spcPct val="50000"/>
              </a:spcBef>
              <a:buFontTx/>
              <a:buAutoNum type="arabicPeriod"/>
            </a:pPr>
            <a:r>
              <a:rPr lang="fr-BE" altLang="nl-BE" sz="2000" dirty="0" err="1">
                <a:latin typeface="+mj-lt"/>
              </a:rPr>
              <a:t>Random</a:t>
            </a:r>
            <a:r>
              <a:rPr lang="fr-BE" altLang="nl-BE" sz="2000" dirty="0">
                <a:latin typeface="+mj-lt"/>
              </a:rPr>
              <a:t> </a:t>
            </a:r>
            <a:r>
              <a:rPr lang="fr-BE" altLang="nl-BE" sz="2000" dirty="0" err="1">
                <a:latin typeface="+mj-lt"/>
              </a:rPr>
              <a:t>mating</a:t>
            </a:r>
            <a:endParaRPr lang="fr-BE" altLang="nl-BE" sz="2000" dirty="0">
              <a:latin typeface="+mj-lt"/>
            </a:endParaRPr>
          </a:p>
          <a:p>
            <a:pPr marL="457200" indent="-457200">
              <a:buFontTx/>
              <a:buAutoNum type="arabicPeriod"/>
            </a:pPr>
            <a:r>
              <a:rPr lang="fr-BE" altLang="nl-BE" sz="2000" dirty="0" smtClean="0">
                <a:solidFill>
                  <a:schemeClr val="accent2"/>
                </a:solidFill>
                <a:latin typeface="+mj-lt"/>
              </a:rPr>
              <a:t>No mutation</a:t>
            </a:r>
          </a:p>
          <a:p>
            <a:pPr marL="457200" indent="-457200">
              <a:buFontTx/>
              <a:buAutoNum type="arabicPeriod"/>
            </a:pPr>
            <a:r>
              <a:rPr lang="fr-BE" altLang="nl-BE" sz="2000" dirty="0" smtClean="0">
                <a:solidFill>
                  <a:schemeClr val="accent2"/>
                </a:solidFill>
                <a:latin typeface="+mj-lt"/>
              </a:rPr>
              <a:t>No drift</a:t>
            </a:r>
            <a:endParaRPr lang="fr-BE" altLang="nl-BE" sz="2000" dirty="0">
              <a:solidFill>
                <a:schemeClr val="accent2"/>
              </a:solidFill>
              <a:latin typeface="+mj-lt"/>
            </a:endParaRPr>
          </a:p>
          <a:p>
            <a:pPr marL="457200" indent="-457200">
              <a:buFontTx/>
              <a:buAutoNum type="arabicPeriod"/>
            </a:pPr>
            <a:r>
              <a:rPr lang="fr-BE" altLang="nl-BE" sz="2000" dirty="0" smtClean="0">
                <a:solidFill>
                  <a:schemeClr val="accent2"/>
                </a:solidFill>
                <a:latin typeface="+mj-lt"/>
              </a:rPr>
              <a:t>No </a:t>
            </a:r>
            <a:r>
              <a:rPr lang="fr-BE" altLang="nl-BE" sz="2000" dirty="0">
                <a:solidFill>
                  <a:schemeClr val="accent2"/>
                </a:solidFill>
                <a:latin typeface="+mj-lt"/>
              </a:rPr>
              <a:t>migration</a:t>
            </a:r>
            <a:endParaRPr lang="fr-BE" altLang="nl-BE" sz="2000" dirty="0">
              <a:solidFill>
                <a:srgbClr val="FF0000"/>
              </a:solidFill>
              <a:latin typeface="+mj-lt"/>
            </a:endParaRPr>
          </a:p>
          <a:p>
            <a:pPr marL="457200" indent="-457200">
              <a:buFontTx/>
              <a:buAutoNum type="arabicPeriod"/>
            </a:pPr>
            <a:r>
              <a:rPr lang="fr-BE" altLang="nl-BE" sz="2000" dirty="0">
                <a:solidFill>
                  <a:srgbClr val="FF0000"/>
                </a:solidFill>
                <a:latin typeface="+mj-lt"/>
              </a:rPr>
              <a:t>No </a:t>
            </a:r>
            <a:r>
              <a:rPr lang="fr-BE" altLang="nl-BE" sz="2000" dirty="0" err="1">
                <a:solidFill>
                  <a:srgbClr val="FF0000"/>
                </a:solidFill>
                <a:latin typeface="+mj-lt"/>
              </a:rPr>
              <a:t>selection</a:t>
            </a:r>
            <a:endParaRPr lang="en-GB" altLang="nl-BE" sz="2000" dirty="0">
              <a:solidFill>
                <a:srgbClr val="FF0000"/>
              </a:solidFill>
              <a:latin typeface="+mj-lt"/>
            </a:endParaRPr>
          </a:p>
        </p:txBody>
      </p:sp>
      <p:sp>
        <p:nvSpPr>
          <p:cNvPr id="5124" name="Text Box 5"/>
          <p:cNvSpPr txBox="1">
            <a:spLocks noChangeArrowheads="1"/>
          </p:cNvSpPr>
          <p:nvPr/>
        </p:nvSpPr>
        <p:spPr bwMode="auto">
          <a:xfrm>
            <a:off x="1" y="188913"/>
            <a:ext cx="9144000" cy="584775"/>
          </a:xfrm>
          <a:prstGeom prst="rect">
            <a:avLst/>
          </a:prstGeom>
          <a:noFill/>
          <a:ln w="9525">
            <a:noFill/>
            <a:miter lim="800000"/>
            <a:headEnd/>
            <a:tailEnd/>
          </a:ln>
        </p:spPr>
        <p:txBody>
          <a:bodyPr wrap="square">
            <a:spAutoFit/>
          </a:bodyPr>
          <a:lstStyle/>
          <a:p>
            <a:pPr algn="ctr">
              <a:spcBef>
                <a:spcPct val="50000"/>
              </a:spcBef>
            </a:pPr>
            <a:r>
              <a:rPr lang="fr-BE" altLang="nl-BE" sz="3200" dirty="0" smtClean="0"/>
              <a:t>6. </a:t>
            </a:r>
            <a:r>
              <a:rPr lang="fr-BE" altLang="nl-BE" sz="3200" dirty="0" err="1" smtClean="0"/>
              <a:t>Deviations</a:t>
            </a:r>
            <a:r>
              <a:rPr lang="fr-BE" altLang="nl-BE" sz="3200" dirty="0" smtClean="0"/>
              <a:t> </a:t>
            </a:r>
            <a:r>
              <a:rPr lang="fr-BE" altLang="nl-BE" sz="3200" dirty="0" err="1" smtClean="0"/>
              <a:t>from</a:t>
            </a:r>
            <a:r>
              <a:rPr lang="fr-BE" altLang="nl-BE" sz="3200" dirty="0" smtClean="0"/>
              <a:t> HWE</a:t>
            </a:r>
            <a:endParaRPr lang="en-US" altLang="nl-BE" sz="3200" dirty="0"/>
          </a:p>
        </p:txBody>
      </p:sp>
      <p:grpSp>
        <p:nvGrpSpPr>
          <p:cNvPr id="2" name="Group 14"/>
          <p:cNvGrpSpPr>
            <a:grpSpLocks/>
          </p:cNvGrpSpPr>
          <p:nvPr/>
        </p:nvGrpSpPr>
        <p:grpSpPr bwMode="auto">
          <a:xfrm>
            <a:off x="5043390" y="4829906"/>
            <a:ext cx="2857501" cy="1606551"/>
            <a:chOff x="3424" y="2024"/>
            <a:chExt cx="1800" cy="1012"/>
          </a:xfrm>
        </p:grpSpPr>
        <p:sp>
          <p:nvSpPr>
            <p:cNvPr id="5130" name="Text Box 9"/>
            <p:cNvSpPr txBox="1">
              <a:spLocks noChangeArrowheads="1"/>
            </p:cNvSpPr>
            <p:nvPr/>
          </p:nvSpPr>
          <p:spPr bwMode="auto">
            <a:xfrm>
              <a:off x="3424" y="2745"/>
              <a:ext cx="1800" cy="291"/>
            </a:xfrm>
            <a:prstGeom prst="rect">
              <a:avLst/>
            </a:prstGeom>
            <a:noFill/>
            <a:ln w="9525">
              <a:noFill/>
              <a:miter lim="800000"/>
              <a:headEnd/>
              <a:tailEnd/>
            </a:ln>
          </p:spPr>
          <p:txBody>
            <a:bodyPr wrap="none">
              <a:spAutoFit/>
            </a:bodyPr>
            <a:lstStyle/>
            <a:p>
              <a:r>
                <a:rPr lang="en-CA" altLang="nl-BE" sz="2400" dirty="0">
                  <a:latin typeface="+mj-lt"/>
                </a:rPr>
                <a:t>Populations </a:t>
              </a:r>
              <a:r>
                <a:rPr lang="en-CA" altLang="nl-BE" sz="2400" dirty="0" smtClean="0">
                  <a:latin typeface="+mj-lt"/>
                </a:rPr>
                <a:t>evolve!</a:t>
              </a:r>
              <a:endParaRPr lang="fr-CA" altLang="nl-BE" sz="2400" dirty="0">
                <a:latin typeface="+mj-lt"/>
              </a:endParaRPr>
            </a:p>
          </p:txBody>
        </p:sp>
        <p:sp>
          <p:nvSpPr>
            <p:cNvPr id="5131" name="Line 10"/>
            <p:cNvSpPr>
              <a:spLocks noChangeShapeType="1"/>
            </p:cNvSpPr>
            <p:nvPr/>
          </p:nvSpPr>
          <p:spPr bwMode="auto">
            <a:xfrm>
              <a:off x="4170" y="2024"/>
              <a:ext cx="0" cy="544"/>
            </a:xfrm>
            <a:prstGeom prst="line">
              <a:avLst/>
            </a:prstGeom>
            <a:noFill/>
            <a:ln w="9525">
              <a:solidFill>
                <a:schemeClr val="tx1"/>
              </a:solidFill>
              <a:round/>
              <a:headEnd/>
              <a:tailEnd type="triangle" w="med" len="med"/>
            </a:ln>
          </p:spPr>
          <p:txBody>
            <a:bodyPr/>
            <a:lstStyle/>
            <a:p>
              <a:endParaRPr lang="nl-BE" sz="2400">
                <a:latin typeface="+mj-lt"/>
              </a:endParaRPr>
            </a:p>
          </p:txBody>
        </p:sp>
      </p:grpSp>
      <p:sp>
        <p:nvSpPr>
          <p:cNvPr id="5129" name="Text Box 11"/>
          <p:cNvSpPr txBox="1">
            <a:spLocks noChangeArrowheads="1"/>
          </p:cNvSpPr>
          <p:nvPr/>
        </p:nvSpPr>
        <p:spPr bwMode="auto">
          <a:xfrm>
            <a:off x="4804495" y="4292674"/>
            <a:ext cx="2763898" cy="400110"/>
          </a:xfrm>
          <a:prstGeom prst="rect">
            <a:avLst/>
          </a:prstGeom>
          <a:noFill/>
          <a:ln w="9525">
            <a:noFill/>
            <a:miter lim="800000"/>
            <a:headEnd/>
            <a:tailEnd/>
          </a:ln>
        </p:spPr>
        <p:txBody>
          <a:bodyPr wrap="none">
            <a:spAutoFit/>
          </a:bodyPr>
          <a:lstStyle/>
          <a:p>
            <a:r>
              <a:rPr lang="en-CA" altLang="nl-BE" sz="2000" dirty="0"/>
              <a:t> </a:t>
            </a:r>
            <a:r>
              <a:rPr lang="en-CA" altLang="nl-BE" sz="2000" dirty="0" smtClean="0"/>
              <a:t>Most unlikely </a:t>
            </a:r>
            <a:r>
              <a:rPr lang="en-CA" altLang="nl-BE" sz="2000" dirty="0"/>
              <a:t>in </a:t>
            </a:r>
            <a:r>
              <a:rPr lang="en-CA" altLang="nl-BE" sz="2000" dirty="0" smtClean="0"/>
              <a:t>reality</a:t>
            </a:r>
            <a:endParaRPr lang="fr-CA" altLang="nl-BE" sz="2000" dirty="0"/>
          </a:p>
        </p:txBody>
      </p:sp>
      <p:sp>
        <p:nvSpPr>
          <p:cNvPr id="5127" name="Text Box 4"/>
          <p:cNvSpPr txBox="1">
            <a:spLocks noChangeArrowheads="1"/>
          </p:cNvSpPr>
          <p:nvPr/>
        </p:nvSpPr>
        <p:spPr bwMode="auto">
          <a:xfrm>
            <a:off x="107504" y="5889466"/>
            <a:ext cx="4866630" cy="707886"/>
          </a:xfrm>
          <a:prstGeom prst="rect">
            <a:avLst/>
          </a:prstGeom>
          <a:noFill/>
          <a:ln w="9525">
            <a:noFill/>
            <a:miter lim="800000"/>
            <a:headEnd/>
            <a:tailEnd/>
          </a:ln>
        </p:spPr>
        <p:txBody>
          <a:bodyPr wrap="square">
            <a:spAutoFit/>
          </a:bodyPr>
          <a:lstStyle/>
          <a:p>
            <a:pPr marL="457200" indent="-457200"/>
            <a:r>
              <a:rPr lang="en-GB" altLang="nl-BE" sz="2000" dirty="0">
                <a:solidFill>
                  <a:schemeClr val="accent2"/>
                </a:solidFill>
                <a:latin typeface="+mj-lt"/>
              </a:rPr>
              <a:t>Blue: neutral evolution </a:t>
            </a:r>
            <a:endParaRPr lang="en-GB" altLang="nl-BE" sz="2000" dirty="0">
              <a:latin typeface="+mj-lt"/>
            </a:endParaRPr>
          </a:p>
          <a:p>
            <a:pPr marL="457200" indent="-457200"/>
            <a:r>
              <a:rPr lang="en-GB" altLang="nl-BE" sz="2000" dirty="0">
                <a:solidFill>
                  <a:srgbClr val="FF0000"/>
                </a:solidFill>
                <a:latin typeface="+mj-lt"/>
              </a:rPr>
              <a:t>Red: selection/adaptive evolution</a:t>
            </a:r>
          </a:p>
        </p:txBody>
      </p:sp>
      <p:pic>
        <p:nvPicPr>
          <p:cNvPr id="15" name="Picture 2" descr="24-05"/>
          <p:cNvPicPr>
            <a:picLocks noChangeAspect="1" noChangeArrowheads="1"/>
          </p:cNvPicPr>
          <p:nvPr/>
        </p:nvPicPr>
        <p:blipFill>
          <a:blip r:embed="rId3" cstate="print"/>
          <a:srcRect/>
          <a:stretch>
            <a:fillRect/>
          </a:stretch>
        </p:blipFill>
        <p:spPr bwMode="auto">
          <a:xfrm>
            <a:off x="4788024" y="908720"/>
            <a:ext cx="3456384" cy="3067183"/>
          </a:xfrm>
          <a:prstGeom prst="rect">
            <a:avLst/>
          </a:prstGeom>
          <a:noFill/>
          <a:ln w="9525">
            <a:noFill/>
            <a:miter lim="800000"/>
            <a:headEnd/>
            <a:tailEnd/>
          </a:ln>
        </p:spPr>
      </p:pic>
      <p:sp>
        <p:nvSpPr>
          <p:cNvPr id="16" name="Text Box 6"/>
          <p:cNvSpPr txBox="1">
            <a:spLocks noChangeArrowheads="1"/>
          </p:cNvSpPr>
          <p:nvPr/>
        </p:nvSpPr>
        <p:spPr bwMode="auto">
          <a:xfrm>
            <a:off x="323528" y="874455"/>
            <a:ext cx="3995737" cy="2554545"/>
          </a:xfrm>
          <a:prstGeom prst="rect">
            <a:avLst/>
          </a:prstGeom>
          <a:noFill/>
          <a:ln w="9525">
            <a:noFill/>
            <a:miter lim="800000"/>
            <a:headEnd/>
            <a:tailEnd/>
          </a:ln>
        </p:spPr>
        <p:txBody>
          <a:bodyPr>
            <a:spAutoFit/>
          </a:bodyPr>
          <a:lstStyle/>
          <a:p>
            <a:pPr>
              <a:spcBef>
                <a:spcPct val="50000"/>
              </a:spcBef>
            </a:pPr>
            <a:r>
              <a:rPr lang="fr-BE" altLang="nl-BE" sz="2000" dirty="0" smtClean="0">
                <a:latin typeface="+mn-lt"/>
              </a:rPr>
              <a:t>Under HWE, the </a:t>
            </a:r>
            <a:r>
              <a:rPr lang="fr-BE" altLang="nl-BE" sz="2000" dirty="0" err="1">
                <a:latin typeface="+mn-lt"/>
              </a:rPr>
              <a:t>expected</a:t>
            </a:r>
            <a:r>
              <a:rPr lang="fr-BE" altLang="nl-BE" sz="2000" dirty="0">
                <a:latin typeface="+mn-lt"/>
              </a:rPr>
              <a:t> </a:t>
            </a:r>
            <a:r>
              <a:rPr lang="fr-BE" altLang="nl-BE" sz="2000" u="sng" dirty="0" err="1">
                <a:latin typeface="+mn-lt"/>
              </a:rPr>
              <a:t>genotype</a:t>
            </a:r>
            <a:r>
              <a:rPr lang="fr-BE" altLang="nl-BE" sz="2000" dirty="0">
                <a:latin typeface="+mn-lt"/>
              </a:rPr>
              <a:t> </a:t>
            </a:r>
            <a:r>
              <a:rPr lang="fr-BE" altLang="nl-BE" sz="2000" dirty="0" err="1">
                <a:latin typeface="+mn-lt"/>
              </a:rPr>
              <a:t>frequencies</a:t>
            </a:r>
            <a:r>
              <a:rPr lang="fr-BE" altLang="nl-BE" sz="2000" dirty="0">
                <a:latin typeface="+mn-lt"/>
              </a:rPr>
              <a:t> in the </a:t>
            </a:r>
            <a:r>
              <a:rPr lang="fr-BE" altLang="nl-BE" sz="2000" dirty="0" err="1">
                <a:latin typeface="+mn-lt"/>
              </a:rPr>
              <a:t>next</a:t>
            </a:r>
            <a:r>
              <a:rPr lang="fr-BE" altLang="nl-BE" sz="2000" dirty="0">
                <a:latin typeface="+mn-lt"/>
              </a:rPr>
              <a:t> </a:t>
            </a:r>
            <a:r>
              <a:rPr lang="fr-BE" altLang="nl-BE" sz="2000" dirty="0" err="1">
                <a:latin typeface="+mn-lt"/>
              </a:rPr>
              <a:t>generation</a:t>
            </a:r>
            <a:r>
              <a:rPr lang="fr-BE" altLang="nl-BE" sz="2000" dirty="0">
                <a:latin typeface="+mn-lt"/>
              </a:rPr>
              <a:t> are:</a:t>
            </a:r>
          </a:p>
          <a:p>
            <a:r>
              <a:rPr lang="fr-BE" altLang="nl-BE" sz="2000" dirty="0">
                <a:latin typeface="+mn-lt"/>
              </a:rPr>
              <a:t>(p+q)² = p² +2 </a:t>
            </a:r>
            <a:r>
              <a:rPr lang="fr-BE" altLang="nl-BE" sz="2000" dirty="0" err="1">
                <a:latin typeface="+mn-lt"/>
              </a:rPr>
              <a:t>pq</a:t>
            </a:r>
            <a:r>
              <a:rPr lang="fr-BE" altLang="nl-BE" sz="2000" dirty="0">
                <a:latin typeface="+mn-lt"/>
              </a:rPr>
              <a:t> + q²</a:t>
            </a:r>
          </a:p>
          <a:p>
            <a:endParaRPr lang="fr-BE" altLang="nl-BE" sz="2000" dirty="0">
              <a:latin typeface="+mn-lt"/>
            </a:endParaRPr>
          </a:p>
          <a:p>
            <a:r>
              <a:rPr lang="fr-BE" altLang="nl-BE" sz="2000" dirty="0" err="1">
                <a:latin typeface="+mn-lt"/>
              </a:rPr>
              <a:t>with</a:t>
            </a:r>
            <a:r>
              <a:rPr lang="fr-BE" altLang="nl-BE" sz="2000" dirty="0">
                <a:latin typeface="+mn-lt"/>
              </a:rPr>
              <a:t> the </a:t>
            </a:r>
            <a:r>
              <a:rPr lang="fr-BE" altLang="nl-BE" sz="2000" dirty="0" err="1">
                <a:latin typeface="+mn-lt"/>
              </a:rPr>
              <a:t>frequency</a:t>
            </a:r>
            <a:r>
              <a:rPr lang="fr-BE" altLang="nl-BE" sz="2000" dirty="0">
                <a:latin typeface="+mn-lt"/>
              </a:rPr>
              <a:t> of </a:t>
            </a:r>
            <a:r>
              <a:rPr lang="fr-BE" altLang="nl-BE" sz="2000" dirty="0" err="1">
                <a:latin typeface="+mn-lt"/>
              </a:rPr>
              <a:t>genotypes</a:t>
            </a:r>
            <a:r>
              <a:rPr lang="fr-BE" altLang="nl-BE" sz="2000" dirty="0">
                <a:latin typeface="+mn-lt"/>
              </a:rPr>
              <a:t>:</a:t>
            </a:r>
          </a:p>
          <a:p>
            <a:r>
              <a:rPr lang="fr-BE" altLang="nl-BE" sz="2000" i="1" dirty="0">
                <a:latin typeface="+mn-lt"/>
              </a:rPr>
              <a:t>             A/A     A/a     a/a</a:t>
            </a:r>
          </a:p>
          <a:p>
            <a:r>
              <a:rPr lang="fr-BE" altLang="nl-BE" sz="2000" i="1" dirty="0">
                <a:latin typeface="+mn-lt"/>
              </a:rPr>
              <a:t>             p²        2pq      q²</a:t>
            </a:r>
            <a:endParaRPr lang="en-GB" altLang="nl-BE" sz="2000" i="1" dirty="0">
              <a:latin typeface="+mn-lt"/>
            </a:endParaRPr>
          </a:p>
        </p:txBody>
      </p:sp>
      <p:sp>
        <p:nvSpPr>
          <p:cNvPr id="14" name="Right Brace 13"/>
          <p:cNvSpPr/>
          <p:nvPr/>
        </p:nvSpPr>
        <p:spPr>
          <a:xfrm>
            <a:off x="3930437" y="4001814"/>
            <a:ext cx="504056" cy="1656184"/>
          </a:xfrm>
          <a:prstGeom prst="rightBrace">
            <a:avLst/>
          </a:prstGeom>
          <a:ln w="444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3" name="Slide Number Placeholder 2"/>
          <p:cNvSpPr>
            <a:spLocks noGrp="1"/>
          </p:cNvSpPr>
          <p:nvPr>
            <p:ph type="sldNum" sz="quarter" idx="12"/>
          </p:nvPr>
        </p:nvSpPr>
        <p:spPr/>
        <p:txBody>
          <a:bodyPr/>
          <a:lstStyle/>
          <a:p>
            <a:pPr>
              <a:defRPr/>
            </a:pPr>
            <a:fld id="{C1F1CC3F-5479-438C-88A5-87F3F7E2AB1A}"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p>
            <a:fld id="{1359F1C3-29A0-42BB-8291-406D263586D4}" type="slidenum">
              <a:rPr lang="en-US" altLang="nl-BE" smtClean="0"/>
              <a:pPr/>
              <a:t>22</a:t>
            </a:fld>
            <a:endParaRPr lang="en-US" altLang="nl-BE" smtClean="0"/>
          </a:p>
        </p:txBody>
      </p:sp>
      <p:sp>
        <p:nvSpPr>
          <p:cNvPr id="7171" name="Text Box 4"/>
          <p:cNvSpPr txBox="1">
            <a:spLocks noChangeArrowheads="1"/>
          </p:cNvSpPr>
          <p:nvPr/>
        </p:nvSpPr>
        <p:spPr bwMode="auto">
          <a:xfrm>
            <a:off x="468313" y="333375"/>
            <a:ext cx="8280400" cy="3739485"/>
          </a:xfrm>
          <a:prstGeom prst="rect">
            <a:avLst/>
          </a:prstGeom>
          <a:noFill/>
          <a:ln w="9525">
            <a:noFill/>
            <a:miter lim="800000"/>
            <a:headEnd/>
            <a:tailEnd/>
          </a:ln>
        </p:spPr>
        <p:txBody>
          <a:bodyPr>
            <a:spAutoFit/>
          </a:bodyPr>
          <a:lstStyle/>
          <a:p>
            <a:pPr>
              <a:spcBef>
                <a:spcPct val="50000"/>
              </a:spcBef>
            </a:pPr>
            <a:r>
              <a:rPr lang="nl-BE" altLang="nl-BE" dirty="0" err="1"/>
              <a:t>There</a:t>
            </a:r>
            <a:r>
              <a:rPr lang="nl-BE" altLang="nl-BE" dirty="0"/>
              <a:t> is </a:t>
            </a:r>
            <a:r>
              <a:rPr lang="nl-BE" altLang="nl-BE" dirty="0" err="1"/>
              <a:t>lots</a:t>
            </a:r>
            <a:r>
              <a:rPr lang="nl-BE" altLang="nl-BE" dirty="0"/>
              <a:t> of </a:t>
            </a:r>
            <a:r>
              <a:rPr lang="nl-BE" altLang="nl-BE" dirty="0" err="1"/>
              <a:t>evidence</a:t>
            </a:r>
            <a:r>
              <a:rPr lang="nl-BE" altLang="nl-BE" dirty="0"/>
              <a:t> </a:t>
            </a:r>
            <a:r>
              <a:rPr lang="nl-BE" altLang="nl-BE" dirty="0" err="1"/>
              <a:t>for</a:t>
            </a:r>
            <a:r>
              <a:rPr lang="nl-BE" altLang="nl-BE" dirty="0"/>
              <a:t> </a:t>
            </a:r>
            <a:r>
              <a:rPr lang="nl-BE" altLang="nl-BE" sz="2400" dirty="0" err="1">
                <a:solidFill>
                  <a:srgbClr val="0000FF"/>
                </a:solidFill>
              </a:rPr>
              <a:t>neutral</a:t>
            </a:r>
            <a:r>
              <a:rPr lang="nl-BE" altLang="nl-BE" dirty="0"/>
              <a:t> </a:t>
            </a:r>
            <a:r>
              <a:rPr lang="nl-BE" altLang="nl-BE" dirty="0" err="1"/>
              <a:t>evolution</a:t>
            </a:r>
            <a:r>
              <a:rPr lang="nl-BE" altLang="nl-BE" dirty="0"/>
              <a:t> in </a:t>
            </a:r>
            <a:r>
              <a:rPr lang="nl-BE" altLang="nl-BE" dirty="0" err="1"/>
              <a:t>natural</a:t>
            </a:r>
            <a:r>
              <a:rPr lang="nl-BE" altLang="nl-BE" dirty="0"/>
              <a:t> </a:t>
            </a:r>
            <a:r>
              <a:rPr lang="nl-BE" altLang="nl-BE" dirty="0" err="1"/>
              <a:t>populations</a:t>
            </a:r>
            <a:r>
              <a:rPr lang="nl-BE" altLang="nl-BE" dirty="0"/>
              <a:t>. </a:t>
            </a:r>
            <a:r>
              <a:rPr lang="nl-BE" altLang="nl-BE" dirty="0" err="1"/>
              <a:t>Think</a:t>
            </a:r>
            <a:r>
              <a:rPr lang="nl-BE" altLang="nl-BE" dirty="0"/>
              <a:t> of </a:t>
            </a:r>
            <a:r>
              <a:rPr lang="nl-BE" altLang="nl-BE" dirty="0" err="1"/>
              <a:t>populations</a:t>
            </a:r>
            <a:r>
              <a:rPr lang="nl-BE" altLang="nl-BE" dirty="0"/>
              <a:t> </a:t>
            </a:r>
            <a:r>
              <a:rPr lang="nl-BE" altLang="nl-BE" dirty="0" err="1"/>
              <a:t>which</a:t>
            </a:r>
            <a:r>
              <a:rPr lang="nl-BE" altLang="nl-BE" dirty="0"/>
              <a:t> </a:t>
            </a:r>
            <a:r>
              <a:rPr lang="nl-BE" altLang="nl-BE" dirty="0" err="1"/>
              <a:t>collapse</a:t>
            </a:r>
            <a:r>
              <a:rPr lang="nl-BE" altLang="nl-BE" dirty="0"/>
              <a:t> and </a:t>
            </a:r>
            <a:r>
              <a:rPr lang="nl-BE" altLang="nl-BE" dirty="0" err="1"/>
              <a:t>therefore</a:t>
            </a:r>
            <a:r>
              <a:rPr lang="nl-BE" altLang="nl-BE" dirty="0"/>
              <a:t> </a:t>
            </a:r>
            <a:r>
              <a:rPr lang="nl-BE" altLang="nl-BE" dirty="0" err="1"/>
              <a:t>loose</a:t>
            </a:r>
            <a:r>
              <a:rPr lang="nl-BE" altLang="nl-BE" dirty="0"/>
              <a:t> a lot of </a:t>
            </a:r>
            <a:r>
              <a:rPr lang="nl-BE" altLang="nl-BE" dirty="0" err="1"/>
              <a:t>individuals</a:t>
            </a:r>
            <a:r>
              <a:rPr lang="nl-BE" altLang="nl-BE" dirty="0"/>
              <a:t> and </a:t>
            </a:r>
            <a:r>
              <a:rPr lang="nl-BE" altLang="nl-BE" dirty="0" err="1"/>
              <a:t>hence</a:t>
            </a:r>
            <a:r>
              <a:rPr lang="nl-BE" altLang="nl-BE" dirty="0"/>
              <a:t> </a:t>
            </a:r>
            <a:r>
              <a:rPr lang="nl-BE" altLang="nl-BE" dirty="0" err="1"/>
              <a:t>genetic</a:t>
            </a:r>
            <a:r>
              <a:rPr lang="nl-BE" altLang="nl-BE" dirty="0"/>
              <a:t> </a:t>
            </a:r>
            <a:r>
              <a:rPr lang="nl-BE" altLang="nl-BE" dirty="0" err="1"/>
              <a:t>material</a:t>
            </a:r>
            <a:r>
              <a:rPr lang="nl-BE" altLang="nl-BE" dirty="0"/>
              <a:t>. </a:t>
            </a:r>
          </a:p>
          <a:p>
            <a:pPr>
              <a:spcBef>
                <a:spcPct val="50000"/>
              </a:spcBef>
            </a:pPr>
            <a:r>
              <a:rPr lang="nl-BE" altLang="nl-BE" dirty="0" err="1"/>
              <a:t>Which</a:t>
            </a:r>
            <a:r>
              <a:rPr lang="nl-BE" altLang="nl-BE" dirty="0"/>
              <a:t> </a:t>
            </a:r>
            <a:r>
              <a:rPr lang="nl-BE" altLang="nl-BE" dirty="0" err="1"/>
              <a:t>alleles</a:t>
            </a:r>
            <a:r>
              <a:rPr lang="nl-BE" altLang="nl-BE" dirty="0"/>
              <a:t> are lost </a:t>
            </a:r>
            <a:r>
              <a:rPr lang="nl-BE" altLang="nl-BE" dirty="0" err="1"/>
              <a:t>will</a:t>
            </a:r>
            <a:r>
              <a:rPr lang="nl-BE" altLang="nl-BE" dirty="0"/>
              <a:t> </a:t>
            </a:r>
            <a:r>
              <a:rPr lang="nl-BE" altLang="nl-BE" dirty="0" err="1"/>
              <a:t>be</a:t>
            </a:r>
            <a:r>
              <a:rPr lang="nl-BE" altLang="nl-BE" dirty="0"/>
              <a:t> </a:t>
            </a:r>
            <a:r>
              <a:rPr lang="nl-BE" altLang="nl-BE" dirty="0" err="1"/>
              <a:t>partially</a:t>
            </a:r>
            <a:r>
              <a:rPr lang="nl-BE" altLang="nl-BE" dirty="0"/>
              <a:t> </a:t>
            </a:r>
            <a:r>
              <a:rPr lang="nl-BE" altLang="nl-BE" dirty="0">
                <a:solidFill>
                  <a:srgbClr val="0000FF"/>
                </a:solidFill>
              </a:rPr>
              <a:t>random</a:t>
            </a:r>
            <a:r>
              <a:rPr lang="nl-BE" altLang="nl-BE" dirty="0"/>
              <a:t> (</a:t>
            </a:r>
            <a:r>
              <a:rPr lang="nl-BE" altLang="nl-BE" dirty="0" err="1"/>
              <a:t>which</a:t>
            </a:r>
            <a:r>
              <a:rPr lang="nl-BE" altLang="nl-BE" dirty="0"/>
              <a:t> we </a:t>
            </a:r>
            <a:r>
              <a:rPr lang="nl-BE" altLang="nl-BE" dirty="0" err="1"/>
              <a:t>consider</a:t>
            </a:r>
            <a:r>
              <a:rPr lang="nl-BE" altLang="nl-BE" dirty="0"/>
              <a:t> here), and </a:t>
            </a:r>
            <a:r>
              <a:rPr lang="nl-BE" altLang="nl-BE" dirty="0" err="1"/>
              <a:t>partially</a:t>
            </a:r>
            <a:r>
              <a:rPr lang="nl-BE" altLang="nl-BE" dirty="0"/>
              <a:t> </a:t>
            </a:r>
            <a:r>
              <a:rPr lang="nl-BE" altLang="nl-BE" dirty="0" err="1"/>
              <a:t>determined</a:t>
            </a:r>
            <a:r>
              <a:rPr lang="nl-BE" altLang="nl-BE" dirty="0"/>
              <a:t> </a:t>
            </a:r>
            <a:r>
              <a:rPr lang="nl-BE" altLang="nl-BE" dirty="0" err="1"/>
              <a:t>by</a:t>
            </a:r>
            <a:r>
              <a:rPr lang="nl-BE" altLang="nl-BE" dirty="0"/>
              <a:t> </a:t>
            </a:r>
            <a:r>
              <a:rPr lang="nl-BE" altLang="nl-BE" sz="2400" dirty="0" err="1">
                <a:solidFill>
                  <a:srgbClr val="FF0000"/>
                </a:solidFill>
              </a:rPr>
              <a:t>selection</a:t>
            </a:r>
            <a:r>
              <a:rPr lang="nl-BE" altLang="nl-BE" dirty="0"/>
              <a:t> (</a:t>
            </a:r>
            <a:r>
              <a:rPr lang="nl-BE" altLang="nl-BE" dirty="0" err="1"/>
              <a:t>see</a:t>
            </a:r>
            <a:r>
              <a:rPr lang="nl-BE" altLang="nl-BE" dirty="0"/>
              <a:t> </a:t>
            </a:r>
            <a:r>
              <a:rPr lang="nl-BE" altLang="nl-BE" dirty="0" smtClean="0"/>
              <a:t>next class). </a:t>
            </a:r>
            <a:r>
              <a:rPr lang="nl-BE" altLang="nl-BE" dirty="0"/>
              <a:t>The </a:t>
            </a:r>
            <a:r>
              <a:rPr lang="nl-BE" altLang="nl-BE" dirty="0" err="1"/>
              <a:t>same</a:t>
            </a:r>
            <a:r>
              <a:rPr lang="nl-BE" altLang="nl-BE" dirty="0"/>
              <a:t> is </a:t>
            </a:r>
            <a:r>
              <a:rPr lang="nl-BE" altLang="nl-BE" dirty="0" err="1"/>
              <a:t>true</a:t>
            </a:r>
            <a:r>
              <a:rPr lang="nl-BE" altLang="nl-BE" dirty="0"/>
              <a:t> </a:t>
            </a:r>
            <a:r>
              <a:rPr lang="nl-BE" altLang="nl-BE" dirty="0" err="1"/>
              <a:t>for</a:t>
            </a:r>
            <a:r>
              <a:rPr lang="nl-BE" altLang="nl-BE" dirty="0"/>
              <a:t> </a:t>
            </a:r>
            <a:r>
              <a:rPr lang="nl-BE" altLang="nl-BE" dirty="0" err="1"/>
              <a:t>expanding</a:t>
            </a:r>
            <a:r>
              <a:rPr lang="nl-BE" altLang="nl-BE" dirty="0"/>
              <a:t> </a:t>
            </a:r>
            <a:r>
              <a:rPr lang="nl-BE" altLang="nl-BE" dirty="0" err="1"/>
              <a:t>populations</a:t>
            </a:r>
            <a:r>
              <a:rPr lang="nl-BE" altLang="nl-BE" dirty="0"/>
              <a:t>, </a:t>
            </a:r>
            <a:r>
              <a:rPr lang="nl-BE" altLang="nl-BE" dirty="0" err="1"/>
              <a:t>or</a:t>
            </a:r>
            <a:r>
              <a:rPr lang="nl-BE" altLang="nl-BE" dirty="0"/>
              <a:t> </a:t>
            </a:r>
            <a:r>
              <a:rPr lang="nl-BE" altLang="nl-BE" dirty="0" err="1"/>
              <a:t>populations</a:t>
            </a:r>
            <a:r>
              <a:rPr lang="nl-BE" altLang="nl-BE" dirty="0"/>
              <a:t> </a:t>
            </a:r>
            <a:r>
              <a:rPr lang="nl-BE" altLang="nl-BE" dirty="0" err="1"/>
              <a:t>which</a:t>
            </a:r>
            <a:r>
              <a:rPr lang="nl-BE" altLang="nl-BE" dirty="0"/>
              <a:t> </a:t>
            </a:r>
            <a:r>
              <a:rPr lang="nl-BE" altLang="nl-BE" dirty="0" err="1"/>
              <a:t>migrate</a:t>
            </a:r>
            <a:r>
              <a:rPr lang="nl-BE" altLang="nl-BE" dirty="0"/>
              <a:t> </a:t>
            </a:r>
            <a:r>
              <a:rPr lang="nl-BE" altLang="nl-BE" dirty="0" err="1"/>
              <a:t>permanently</a:t>
            </a:r>
            <a:r>
              <a:rPr lang="nl-BE" altLang="nl-BE" dirty="0"/>
              <a:t> over short </a:t>
            </a:r>
            <a:r>
              <a:rPr lang="nl-BE" altLang="nl-BE" dirty="0" err="1"/>
              <a:t>or</a:t>
            </a:r>
            <a:r>
              <a:rPr lang="nl-BE" altLang="nl-BE" dirty="0"/>
              <a:t> long </a:t>
            </a:r>
            <a:r>
              <a:rPr lang="nl-BE" altLang="nl-BE" dirty="0" err="1"/>
              <a:t>distances</a:t>
            </a:r>
            <a:r>
              <a:rPr lang="nl-BE" altLang="nl-BE" dirty="0"/>
              <a:t>. All these </a:t>
            </a:r>
            <a:r>
              <a:rPr lang="nl-BE" altLang="nl-BE" dirty="0" err="1"/>
              <a:t>events</a:t>
            </a:r>
            <a:r>
              <a:rPr lang="nl-BE" altLang="nl-BE" dirty="0"/>
              <a:t> </a:t>
            </a:r>
            <a:r>
              <a:rPr lang="nl-BE" altLang="nl-BE" dirty="0" err="1"/>
              <a:t>will</a:t>
            </a:r>
            <a:r>
              <a:rPr lang="nl-BE" altLang="nl-BE" dirty="0"/>
              <a:t> </a:t>
            </a:r>
            <a:r>
              <a:rPr lang="nl-BE" altLang="nl-BE" dirty="0" err="1"/>
              <a:t>shuffle</a:t>
            </a:r>
            <a:r>
              <a:rPr lang="nl-BE" altLang="nl-BE" dirty="0"/>
              <a:t> the </a:t>
            </a:r>
            <a:r>
              <a:rPr lang="nl-BE" altLang="nl-BE" dirty="0" err="1"/>
              <a:t>alleles</a:t>
            </a:r>
            <a:r>
              <a:rPr lang="nl-BE" altLang="nl-BE" dirty="0"/>
              <a:t>, and in </a:t>
            </a:r>
            <a:r>
              <a:rPr lang="nl-BE" altLang="nl-BE" dirty="0" err="1"/>
              <a:t>this</a:t>
            </a:r>
            <a:r>
              <a:rPr lang="nl-BE" altLang="nl-BE" dirty="0"/>
              <a:t> part of the </a:t>
            </a:r>
            <a:r>
              <a:rPr lang="nl-BE" altLang="nl-BE" dirty="0" err="1"/>
              <a:t>class</a:t>
            </a:r>
            <a:r>
              <a:rPr lang="nl-BE" altLang="nl-BE" dirty="0"/>
              <a:t> we are </a:t>
            </a:r>
            <a:r>
              <a:rPr lang="nl-BE" altLang="nl-BE" dirty="0" err="1"/>
              <a:t>interested</a:t>
            </a:r>
            <a:r>
              <a:rPr lang="nl-BE" altLang="nl-BE" dirty="0"/>
              <a:t> in the </a:t>
            </a:r>
            <a:r>
              <a:rPr lang="nl-BE" altLang="nl-BE" dirty="0" err="1"/>
              <a:t>underlying</a:t>
            </a:r>
            <a:r>
              <a:rPr lang="nl-BE" altLang="nl-BE" dirty="0"/>
              <a:t> </a:t>
            </a:r>
            <a:r>
              <a:rPr lang="nl-BE" altLang="nl-BE" dirty="0" err="1">
                <a:solidFill>
                  <a:srgbClr val="0000FF"/>
                </a:solidFill>
              </a:rPr>
              <a:t>stochastic</a:t>
            </a:r>
            <a:r>
              <a:rPr lang="nl-BE" altLang="nl-BE" dirty="0"/>
              <a:t> (</a:t>
            </a:r>
            <a:r>
              <a:rPr lang="nl-BE" altLang="nl-BE" dirty="0" err="1"/>
              <a:t>non-adaptive</a:t>
            </a:r>
            <a:r>
              <a:rPr lang="nl-BE" altLang="nl-BE" dirty="0"/>
              <a:t>/ </a:t>
            </a:r>
            <a:r>
              <a:rPr lang="nl-BE" altLang="nl-BE" dirty="0" err="1">
                <a:solidFill>
                  <a:srgbClr val="0000FF"/>
                </a:solidFill>
              </a:rPr>
              <a:t>neutral</a:t>
            </a:r>
            <a:r>
              <a:rPr lang="nl-BE" altLang="nl-BE" dirty="0"/>
              <a:t>) </a:t>
            </a:r>
            <a:r>
              <a:rPr lang="nl-BE" altLang="nl-BE" dirty="0" err="1"/>
              <a:t>mechanisms</a:t>
            </a:r>
            <a:r>
              <a:rPr lang="nl-BE" altLang="nl-BE" dirty="0" smtClean="0"/>
              <a:t>.</a:t>
            </a:r>
          </a:p>
          <a:p>
            <a:pPr>
              <a:spcBef>
                <a:spcPct val="50000"/>
              </a:spcBef>
            </a:pPr>
            <a:endParaRPr lang="nl-BE" altLang="nl-BE" dirty="0"/>
          </a:p>
          <a:p>
            <a:pPr>
              <a:spcBef>
                <a:spcPct val="50000"/>
              </a:spcBef>
            </a:pPr>
            <a:r>
              <a:rPr lang="nl-BE" altLang="nl-BE" b="1" dirty="0" smtClean="0"/>
              <a:t>In </a:t>
            </a:r>
            <a:r>
              <a:rPr lang="nl-BE" altLang="nl-BE" b="1" dirty="0" err="1" smtClean="0"/>
              <a:t>this</a:t>
            </a:r>
            <a:r>
              <a:rPr lang="nl-BE" altLang="nl-BE" b="1" dirty="0" smtClean="0"/>
              <a:t> class </a:t>
            </a:r>
            <a:r>
              <a:rPr lang="nl-BE" altLang="nl-BE" b="1" dirty="0" err="1" smtClean="0"/>
              <a:t>we’ll</a:t>
            </a:r>
            <a:r>
              <a:rPr lang="nl-BE" altLang="nl-BE" b="1" dirty="0" smtClean="0"/>
              <a:t> </a:t>
            </a:r>
            <a:r>
              <a:rPr lang="nl-BE" altLang="nl-BE" b="1" dirty="0" err="1" smtClean="0"/>
              <a:t>study</a:t>
            </a:r>
            <a:r>
              <a:rPr lang="nl-BE" altLang="nl-BE" b="1" dirty="0" smtClean="0"/>
              <a:t> the </a:t>
            </a:r>
            <a:r>
              <a:rPr lang="nl-BE" altLang="nl-BE" b="1" dirty="0" err="1" smtClean="0"/>
              <a:t>principles</a:t>
            </a:r>
            <a:r>
              <a:rPr lang="nl-BE" altLang="nl-BE" b="1" dirty="0" smtClean="0"/>
              <a:t> and </a:t>
            </a:r>
            <a:r>
              <a:rPr lang="nl-BE" altLang="nl-BE" b="1" dirty="0" err="1" smtClean="0"/>
              <a:t>patterns</a:t>
            </a:r>
            <a:r>
              <a:rPr lang="nl-BE" altLang="nl-BE" b="1" dirty="0" smtClean="0"/>
              <a:t> of </a:t>
            </a:r>
            <a:r>
              <a:rPr lang="nl-BE" altLang="nl-BE" b="1" dirty="0" err="1">
                <a:solidFill>
                  <a:srgbClr val="0070C0"/>
                </a:solidFill>
              </a:rPr>
              <a:t>neutral</a:t>
            </a:r>
            <a:r>
              <a:rPr lang="nl-BE" altLang="nl-BE" b="1" dirty="0"/>
              <a:t> </a:t>
            </a:r>
            <a:r>
              <a:rPr lang="nl-BE" altLang="nl-BE" b="1" dirty="0" err="1" smtClean="0"/>
              <a:t>evolution</a:t>
            </a:r>
            <a:endParaRPr lang="nl-BE" altLang="nl-BE" b="1" dirty="0"/>
          </a:p>
        </p:txBody>
      </p:sp>
      <p:sp>
        <p:nvSpPr>
          <p:cNvPr id="7173" name="Rectangle 5"/>
          <p:cNvSpPr>
            <a:spLocks noChangeArrowheads="1"/>
          </p:cNvSpPr>
          <p:nvPr/>
        </p:nvSpPr>
        <p:spPr bwMode="auto">
          <a:xfrm>
            <a:off x="504824" y="3945830"/>
            <a:ext cx="8027615" cy="1477328"/>
          </a:xfrm>
          <a:prstGeom prst="rect">
            <a:avLst/>
          </a:prstGeom>
          <a:noFill/>
          <a:ln w="9525">
            <a:noFill/>
            <a:miter lim="800000"/>
            <a:headEnd/>
            <a:tailEnd/>
          </a:ln>
        </p:spPr>
        <p:txBody>
          <a:bodyPr wrap="square">
            <a:spAutoFit/>
          </a:bodyPr>
          <a:lstStyle/>
          <a:p>
            <a:endParaRPr lang="en-US" altLang="nl-BE" dirty="0" smtClean="0"/>
          </a:p>
          <a:p>
            <a:endParaRPr lang="en-US" altLang="nl-BE" dirty="0" smtClean="0"/>
          </a:p>
          <a:p>
            <a:r>
              <a:rPr lang="en-US" altLang="nl-BE" dirty="0" smtClean="0"/>
              <a:t>Task 1: Case study: </a:t>
            </a:r>
            <a:r>
              <a:rPr lang="en-US" altLang="nl-BE" dirty="0" err="1" smtClean="0"/>
              <a:t>analyse</a:t>
            </a:r>
            <a:r>
              <a:rPr lang="en-US" altLang="nl-BE" dirty="0" smtClean="0"/>
              <a:t> population genetic structure of stickleback in R</a:t>
            </a:r>
          </a:p>
          <a:p>
            <a:endParaRPr lang="en-US" altLang="nl-BE" dirty="0" smtClean="0"/>
          </a:p>
          <a:p>
            <a:r>
              <a:rPr lang="en-US" altLang="nl-BE" dirty="0" smtClean="0"/>
              <a:t>Task 2: simulate neutral evolution with </a:t>
            </a:r>
            <a:r>
              <a:rPr lang="en-US" altLang="nl-BE" dirty="0" err="1" smtClean="0"/>
              <a:t>EasyPop</a:t>
            </a:r>
            <a:endParaRPr lang="nl-BE" altLang="nl-BE"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23</a:t>
            </a:fld>
            <a:endParaRPr lang="en-US"/>
          </a:p>
        </p:txBody>
      </p:sp>
      <p:sp>
        <p:nvSpPr>
          <p:cNvPr id="3" name="TextBox 2"/>
          <p:cNvSpPr txBox="1"/>
          <p:nvPr/>
        </p:nvSpPr>
        <p:spPr>
          <a:xfrm>
            <a:off x="467544" y="332656"/>
            <a:ext cx="7776864" cy="5724644"/>
          </a:xfrm>
          <a:prstGeom prst="rect">
            <a:avLst/>
          </a:prstGeom>
          <a:noFill/>
          <a:ln>
            <a:solidFill>
              <a:schemeClr val="tx1"/>
            </a:solidFill>
          </a:ln>
        </p:spPr>
        <p:txBody>
          <a:bodyPr wrap="square" rtlCol="0">
            <a:spAutoFit/>
          </a:bodyPr>
          <a:lstStyle/>
          <a:p>
            <a:r>
              <a:rPr lang="nl-BE" sz="3600" dirty="0" err="1" smtClean="0"/>
              <a:t>Your</a:t>
            </a:r>
            <a:r>
              <a:rPr lang="nl-BE" sz="3600" dirty="0" smtClean="0"/>
              <a:t> </a:t>
            </a:r>
            <a:r>
              <a:rPr lang="nl-BE" sz="3600" dirty="0" err="1" smtClean="0"/>
              <a:t>compass</a:t>
            </a:r>
            <a:r>
              <a:rPr lang="nl-BE" sz="3600" dirty="0" smtClean="0"/>
              <a:t> </a:t>
            </a:r>
            <a:r>
              <a:rPr lang="nl-BE" sz="3600" dirty="0" err="1" smtClean="0"/>
              <a:t>to</a:t>
            </a:r>
            <a:r>
              <a:rPr lang="nl-BE" sz="3600" dirty="0" smtClean="0"/>
              <a:t> </a:t>
            </a:r>
            <a:r>
              <a:rPr lang="nl-BE" sz="3600" dirty="0" err="1" smtClean="0"/>
              <a:t>the</a:t>
            </a:r>
            <a:r>
              <a:rPr lang="nl-BE" sz="3600" dirty="0" smtClean="0"/>
              <a:t> class</a:t>
            </a:r>
          </a:p>
          <a:p>
            <a:endParaRPr lang="nl-BE" sz="2400" dirty="0" smtClean="0"/>
          </a:p>
          <a:p>
            <a:r>
              <a:rPr lang="nl-BE" sz="2400" dirty="0" err="1" smtClean="0"/>
              <a:t>Aim</a:t>
            </a:r>
            <a:r>
              <a:rPr lang="nl-BE" sz="2400" dirty="0" smtClean="0"/>
              <a:t>  </a:t>
            </a:r>
          </a:p>
          <a:p>
            <a:endParaRPr lang="nl-BE" dirty="0"/>
          </a:p>
          <a:p>
            <a:pPr marL="285750" indent="-285750">
              <a:buFontTx/>
              <a:buChar char="-"/>
            </a:pPr>
            <a:r>
              <a:rPr lang="nl-BE" dirty="0" smtClean="0"/>
              <a:t>Understanding </a:t>
            </a:r>
            <a:r>
              <a:rPr lang="nl-BE" dirty="0" err="1" smtClean="0"/>
              <a:t>genetic</a:t>
            </a:r>
            <a:r>
              <a:rPr lang="nl-BE" dirty="0" smtClean="0"/>
              <a:t> </a:t>
            </a:r>
            <a:r>
              <a:rPr lang="nl-BE" dirty="0" err="1" smtClean="0"/>
              <a:t>diversity</a:t>
            </a:r>
            <a:r>
              <a:rPr lang="nl-BE" dirty="0" smtClean="0"/>
              <a:t> and </a:t>
            </a:r>
            <a:r>
              <a:rPr lang="nl-BE" dirty="0" err="1" smtClean="0"/>
              <a:t>genetic</a:t>
            </a:r>
            <a:r>
              <a:rPr lang="nl-BE" dirty="0" smtClean="0"/>
              <a:t> </a:t>
            </a:r>
            <a:r>
              <a:rPr lang="nl-BE" dirty="0" err="1" smtClean="0"/>
              <a:t>differentiation</a:t>
            </a:r>
            <a:endParaRPr lang="nl-BE" dirty="0" smtClean="0"/>
          </a:p>
          <a:p>
            <a:pPr marL="285750" indent="-285750">
              <a:buFontTx/>
              <a:buChar char="-"/>
            </a:pPr>
            <a:r>
              <a:rPr lang="nl-BE" dirty="0" smtClean="0"/>
              <a:t>Drivers of </a:t>
            </a:r>
            <a:r>
              <a:rPr lang="nl-BE" dirty="0" err="1" smtClean="0"/>
              <a:t>neutral</a:t>
            </a:r>
            <a:r>
              <a:rPr lang="nl-BE" dirty="0" smtClean="0"/>
              <a:t> </a:t>
            </a:r>
            <a:r>
              <a:rPr lang="nl-BE" dirty="0" err="1" smtClean="0"/>
              <a:t>genetic</a:t>
            </a:r>
            <a:r>
              <a:rPr lang="nl-BE" dirty="0" smtClean="0"/>
              <a:t> </a:t>
            </a:r>
            <a:r>
              <a:rPr lang="nl-BE" dirty="0" err="1" smtClean="0"/>
              <a:t>variation</a:t>
            </a:r>
            <a:endParaRPr lang="nl-BE" dirty="0" smtClean="0"/>
          </a:p>
          <a:p>
            <a:pPr marL="285750" indent="-285750">
              <a:buFontTx/>
              <a:buChar char="-"/>
            </a:pPr>
            <a:endParaRPr lang="nl-BE" dirty="0"/>
          </a:p>
          <a:p>
            <a:r>
              <a:rPr lang="en-US" sz="2400" dirty="0" smtClean="0"/>
              <a:t>Milestones</a:t>
            </a:r>
            <a:endParaRPr lang="en-US" dirty="0" smtClean="0"/>
          </a:p>
          <a:p>
            <a:endParaRPr lang="en-US" dirty="0" smtClean="0"/>
          </a:p>
          <a:p>
            <a:r>
              <a:rPr lang="en-US" dirty="0" smtClean="0"/>
              <a:t>- Installing </a:t>
            </a:r>
            <a:r>
              <a:rPr lang="en-US" dirty="0"/>
              <a:t>R </a:t>
            </a:r>
            <a:r>
              <a:rPr lang="en-US" dirty="0" smtClean="0"/>
              <a:t>packages and </a:t>
            </a:r>
            <a:r>
              <a:rPr lang="en-US" dirty="0"/>
              <a:t>importing </a:t>
            </a:r>
            <a:r>
              <a:rPr lang="en-US" dirty="0" smtClean="0"/>
              <a:t>data</a:t>
            </a:r>
            <a:endParaRPr lang="en-US" dirty="0"/>
          </a:p>
          <a:p>
            <a:r>
              <a:rPr lang="en-US" dirty="0" smtClean="0"/>
              <a:t>- Calculating </a:t>
            </a:r>
            <a:r>
              <a:rPr lang="en-US" dirty="0"/>
              <a:t>genetic diversity and genetic differentiation</a:t>
            </a:r>
          </a:p>
          <a:p>
            <a:r>
              <a:rPr lang="en-US" dirty="0" smtClean="0"/>
              <a:t>- Detecting and interpreting genetic </a:t>
            </a:r>
            <a:r>
              <a:rPr lang="en-US" dirty="0"/>
              <a:t>heterogeneity and genetic structure</a:t>
            </a:r>
          </a:p>
          <a:p>
            <a:r>
              <a:rPr lang="nl-BE" dirty="0" smtClean="0"/>
              <a:t>- </a:t>
            </a:r>
            <a:r>
              <a:rPr lang="en-US" dirty="0" smtClean="0"/>
              <a:t>Installing </a:t>
            </a:r>
            <a:r>
              <a:rPr lang="en-US" dirty="0" err="1"/>
              <a:t>EasyPop</a:t>
            </a:r>
            <a:r>
              <a:rPr lang="en-US" dirty="0"/>
              <a:t> and simulating various scenarios</a:t>
            </a:r>
          </a:p>
          <a:p>
            <a:endParaRPr lang="nl-BE" dirty="0" smtClean="0"/>
          </a:p>
          <a:p>
            <a:r>
              <a:rPr lang="nl-BE" sz="2400" dirty="0" smtClean="0"/>
              <a:t>Tools</a:t>
            </a:r>
          </a:p>
          <a:p>
            <a:endParaRPr lang="nl-BE" dirty="0" smtClean="0"/>
          </a:p>
          <a:p>
            <a:r>
              <a:rPr lang="nl-BE" dirty="0" smtClean="0"/>
              <a:t>- R packages </a:t>
            </a:r>
            <a:r>
              <a:rPr lang="nl-BE" dirty="0" err="1" smtClean="0"/>
              <a:t>adegenet</a:t>
            </a:r>
            <a:r>
              <a:rPr lang="nl-BE" dirty="0" smtClean="0"/>
              <a:t>, </a:t>
            </a:r>
            <a:r>
              <a:rPr lang="nl-BE" dirty="0" err="1" smtClean="0"/>
              <a:t>pegas</a:t>
            </a:r>
            <a:r>
              <a:rPr lang="nl-BE" dirty="0" smtClean="0"/>
              <a:t>, </a:t>
            </a:r>
            <a:r>
              <a:rPr lang="nl-BE" dirty="0" err="1" smtClean="0"/>
              <a:t>hierfstat</a:t>
            </a:r>
            <a:r>
              <a:rPr lang="nl-BE" dirty="0" smtClean="0"/>
              <a:t> and </a:t>
            </a:r>
            <a:r>
              <a:rPr lang="nl-BE" dirty="0" err="1" smtClean="0"/>
              <a:t>genetics</a:t>
            </a:r>
            <a:endParaRPr lang="nl-BE" dirty="0" smtClean="0"/>
          </a:p>
          <a:p>
            <a:r>
              <a:rPr lang="nl-BE" dirty="0" smtClean="0"/>
              <a:t>- </a:t>
            </a:r>
            <a:r>
              <a:rPr lang="nl-BE" dirty="0" err="1" smtClean="0"/>
              <a:t>EasyPop</a:t>
            </a:r>
            <a:r>
              <a:rPr lang="nl-BE" dirty="0" smtClean="0"/>
              <a:t> software</a:t>
            </a:r>
            <a:endParaRPr lang="en-US" dirty="0"/>
          </a:p>
        </p:txBody>
      </p:sp>
    </p:spTree>
    <p:extLst>
      <p:ext uri="{BB962C8B-B14F-4D97-AF65-F5344CB8AC3E}">
        <p14:creationId xmlns:p14="http://schemas.microsoft.com/office/powerpoint/2010/main" val="1465314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p>
            <a:fld id="{025060EF-A03F-49A6-8892-DCEE74F8C2F7}" type="slidenum">
              <a:rPr lang="en-US" altLang="nl-BE" smtClean="0"/>
              <a:pPr/>
              <a:t>24</a:t>
            </a:fld>
            <a:endParaRPr lang="en-US" altLang="nl-BE" smtClean="0"/>
          </a:p>
        </p:txBody>
      </p:sp>
      <p:sp>
        <p:nvSpPr>
          <p:cNvPr id="6147" name="Rectangle 2"/>
          <p:cNvSpPr>
            <a:spLocks noChangeArrowheads="1"/>
          </p:cNvSpPr>
          <p:nvPr/>
        </p:nvSpPr>
        <p:spPr bwMode="auto">
          <a:xfrm>
            <a:off x="1738313" y="1443038"/>
            <a:ext cx="9144000" cy="0"/>
          </a:xfrm>
          <a:prstGeom prst="rect">
            <a:avLst/>
          </a:prstGeom>
          <a:noFill/>
          <a:ln w="9525">
            <a:noFill/>
            <a:miter lim="800000"/>
            <a:headEnd/>
            <a:tailEnd/>
          </a:ln>
        </p:spPr>
        <p:txBody>
          <a:bodyPr>
            <a:spAutoFit/>
          </a:bodyPr>
          <a:lstStyle/>
          <a:p>
            <a:endParaRPr lang="nl-BE" altLang="nl-BE"/>
          </a:p>
        </p:txBody>
      </p:sp>
      <p:pic>
        <p:nvPicPr>
          <p:cNvPr id="6148" name="Picture 3" descr="kaartje artikel finaal"/>
          <p:cNvPicPr>
            <a:picLocks noChangeAspect="1" noChangeArrowheads="1"/>
          </p:cNvPicPr>
          <p:nvPr/>
        </p:nvPicPr>
        <p:blipFill>
          <a:blip r:embed="rId3" cstate="print"/>
          <a:srcRect/>
          <a:stretch>
            <a:fillRect/>
          </a:stretch>
        </p:blipFill>
        <p:spPr bwMode="auto">
          <a:xfrm>
            <a:off x="3368675" y="44450"/>
            <a:ext cx="5667375" cy="3971925"/>
          </a:xfrm>
          <a:prstGeom prst="rect">
            <a:avLst/>
          </a:prstGeom>
          <a:noFill/>
          <a:ln w="9525">
            <a:noFill/>
            <a:miter lim="800000"/>
            <a:headEnd/>
            <a:tailEnd/>
          </a:ln>
        </p:spPr>
      </p:pic>
      <p:sp>
        <p:nvSpPr>
          <p:cNvPr id="6149" name="Text Box 4"/>
          <p:cNvSpPr txBox="1">
            <a:spLocks noChangeArrowheads="1"/>
          </p:cNvSpPr>
          <p:nvPr/>
        </p:nvSpPr>
        <p:spPr bwMode="auto">
          <a:xfrm>
            <a:off x="179512" y="188640"/>
            <a:ext cx="5075114" cy="1077218"/>
          </a:xfrm>
          <a:prstGeom prst="rect">
            <a:avLst/>
          </a:prstGeom>
          <a:noFill/>
          <a:ln w="9525">
            <a:noFill/>
            <a:miter lim="800000"/>
            <a:headEnd/>
            <a:tailEnd/>
          </a:ln>
        </p:spPr>
        <p:txBody>
          <a:bodyPr wrap="square">
            <a:spAutoFit/>
          </a:bodyPr>
          <a:lstStyle/>
          <a:p>
            <a:pPr>
              <a:spcBef>
                <a:spcPct val="50000"/>
              </a:spcBef>
            </a:pPr>
            <a:r>
              <a:rPr lang="en-US" altLang="nl-BE" sz="3200" dirty="0" smtClean="0">
                <a:latin typeface="+mj-lt"/>
              </a:rPr>
              <a:t>Case study: the </a:t>
            </a:r>
            <a:r>
              <a:rPr lang="en-US" altLang="nl-BE" sz="3200" dirty="0">
                <a:latin typeface="+mj-lt"/>
              </a:rPr>
              <a:t>three-</a:t>
            </a:r>
            <a:r>
              <a:rPr lang="en-US" altLang="nl-BE" sz="3200" dirty="0" err="1">
                <a:latin typeface="+mj-lt"/>
              </a:rPr>
              <a:t>spined</a:t>
            </a:r>
            <a:r>
              <a:rPr lang="en-US" altLang="nl-BE" sz="3200" dirty="0">
                <a:latin typeface="+mj-lt"/>
              </a:rPr>
              <a:t> stickleback</a:t>
            </a:r>
            <a:endParaRPr lang="en-GB" altLang="nl-BE" sz="3200" dirty="0">
              <a:latin typeface="+mj-lt"/>
            </a:endParaRPr>
          </a:p>
        </p:txBody>
      </p:sp>
      <p:pic>
        <p:nvPicPr>
          <p:cNvPr id="6150" name="Picture 5" descr="mal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940152" y="2780928"/>
            <a:ext cx="2819400" cy="1198562"/>
          </a:xfrm>
          <a:prstGeom prst="rect">
            <a:avLst/>
          </a:prstGeom>
          <a:noFill/>
          <a:ln w="9525">
            <a:noFill/>
            <a:miter lim="800000"/>
            <a:headEnd/>
            <a:tailEnd/>
          </a:ln>
        </p:spPr>
      </p:pic>
      <p:sp>
        <p:nvSpPr>
          <p:cNvPr id="6151" name="Text Box 6"/>
          <p:cNvSpPr txBox="1">
            <a:spLocks noChangeArrowheads="1"/>
          </p:cNvSpPr>
          <p:nvPr/>
        </p:nvSpPr>
        <p:spPr bwMode="auto">
          <a:xfrm>
            <a:off x="6245225" y="2471738"/>
            <a:ext cx="1143000" cy="366712"/>
          </a:xfrm>
          <a:prstGeom prst="rect">
            <a:avLst/>
          </a:prstGeom>
          <a:noFill/>
          <a:ln w="9525">
            <a:noFill/>
            <a:miter lim="800000"/>
            <a:headEnd/>
            <a:tailEnd/>
          </a:ln>
        </p:spPr>
        <p:txBody>
          <a:bodyPr>
            <a:spAutoFit/>
          </a:bodyPr>
          <a:lstStyle/>
          <a:p>
            <a:pPr>
              <a:spcBef>
                <a:spcPct val="50000"/>
              </a:spcBef>
            </a:pPr>
            <a:r>
              <a:rPr lang="en-US" altLang="nl-BE" b="1" i="1"/>
              <a:t>Belgium</a:t>
            </a:r>
            <a:endParaRPr lang="en-GB" altLang="nl-BE" b="1" i="1"/>
          </a:p>
        </p:txBody>
      </p:sp>
      <p:sp>
        <p:nvSpPr>
          <p:cNvPr id="6152" name="Text Box 7"/>
          <p:cNvSpPr txBox="1">
            <a:spLocks noChangeArrowheads="1"/>
          </p:cNvSpPr>
          <p:nvPr/>
        </p:nvSpPr>
        <p:spPr bwMode="auto">
          <a:xfrm>
            <a:off x="6659563" y="2205038"/>
            <a:ext cx="1143000" cy="366712"/>
          </a:xfrm>
          <a:prstGeom prst="rect">
            <a:avLst/>
          </a:prstGeom>
          <a:noFill/>
          <a:ln w="9525">
            <a:noFill/>
            <a:miter lim="800000"/>
            <a:headEnd/>
            <a:tailEnd/>
          </a:ln>
        </p:spPr>
        <p:txBody>
          <a:bodyPr>
            <a:spAutoFit/>
          </a:bodyPr>
          <a:lstStyle/>
          <a:p>
            <a:pPr>
              <a:spcBef>
                <a:spcPct val="50000"/>
              </a:spcBef>
            </a:pPr>
            <a:r>
              <a:rPr lang="en-US" altLang="nl-BE">
                <a:solidFill>
                  <a:schemeClr val="accent2"/>
                </a:solidFill>
                <a:latin typeface="Times New Roman" pitchFamily="18" charset="0"/>
              </a:rPr>
              <a:t>Meuse</a:t>
            </a:r>
            <a:endParaRPr lang="en-GB" altLang="nl-BE">
              <a:solidFill>
                <a:schemeClr val="accent2"/>
              </a:solidFill>
              <a:latin typeface="Times New Roman" pitchFamily="18" charset="0"/>
            </a:endParaRPr>
          </a:p>
        </p:txBody>
      </p:sp>
      <p:sp>
        <p:nvSpPr>
          <p:cNvPr id="6153" name="Text Box 8"/>
          <p:cNvSpPr txBox="1">
            <a:spLocks noChangeArrowheads="1"/>
          </p:cNvSpPr>
          <p:nvPr/>
        </p:nvSpPr>
        <p:spPr bwMode="auto">
          <a:xfrm>
            <a:off x="4787900" y="2420938"/>
            <a:ext cx="1143000" cy="366712"/>
          </a:xfrm>
          <a:prstGeom prst="rect">
            <a:avLst/>
          </a:prstGeom>
          <a:noFill/>
          <a:ln w="9525">
            <a:noFill/>
            <a:miter lim="800000"/>
            <a:headEnd/>
            <a:tailEnd/>
          </a:ln>
        </p:spPr>
        <p:txBody>
          <a:bodyPr>
            <a:spAutoFit/>
          </a:bodyPr>
          <a:lstStyle/>
          <a:p>
            <a:pPr>
              <a:spcBef>
                <a:spcPct val="50000"/>
              </a:spcBef>
            </a:pPr>
            <a:r>
              <a:rPr lang="en-US" altLang="nl-BE">
                <a:solidFill>
                  <a:schemeClr val="accent2"/>
                </a:solidFill>
                <a:latin typeface="Times New Roman" pitchFamily="18" charset="0"/>
              </a:rPr>
              <a:t>Scheldt</a:t>
            </a:r>
            <a:endParaRPr lang="en-GB" altLang="nl-BE">
              <a:solidFill>
                <a:schemeClr val="accent2"/>
              </a:solidFill>
              <a:latin typeface="Times New Roman" pitchFamily="18" charset="0"/>
            </a:endParaRPr>
          </a:p>
        </p:txBody>
      </p:sp>
      <p:sp>
        <p:nvSpPr>
          <p:cNvPr id="6154" name="Text Box 9"/>
          <p:cNvSpPr txBox="1">
            <a:spLocks noChangeArrowheads="1"/>
          </p:cNvSpPr>
          <p:nvPr/>
        </p:nvSpPr>
        <p:spPr bwMode="auto">
          <a:xfrm>
            <a:off x="4492625" y="1220788"/>
            <a:ext cx="1143000" cy="641350"/>
          </a:xfrm>
          <a:prstGeom prst="rect">
            <a:avLst/>
          </a:prstGeom>
          <a:noFill/>
          <a:ln w="9525">
            <a:noFill/>
            <a:miter lim="800000"/>
            <a:headEnd/>
            <a:tailEnd/>
          </a:ln>
        </p:spPr>
        <p:txBody>
          <a:bodyPr>
            <a:spAutoFit/>
          </a:bodyPr>
          <a:lstStyle/>
          <a:p>
            <a:pPr>
              <a:spcBef>
                <a:spcPct val="50000"/>
              </a:spcBef>
            </a:pPr>
            <a:r>
              <a:rPr lang="en-US" altLang="nl-BE" b="1">
                <a:solidFill>
                  <a:schemeClr val="accent2"/>
                </a:solidFill>
                <a:latin typeface="Times New Roman" pitchFamily="18" charset="0"/>
              </a:rPr>
              <a:t>NORTH SEA</a:t>
            </a:r>
            <a:endParaRPr lang="en-GB" altLang="nl-BE" b="1">
              <a:solidFill>
                <a:schemeClr val="accent2"/>
              </a:solidFill>
              <a:latin typeface="Times New Roman" pitchFamily="18" charset="0"/>
            </a:endParaRPr>
          </a:p>
        </p:txBody>
      </p:sp>
      <p:sp>
        <p:nvSpPr>
          <p:cNvPr id="6155" name="Text Box 10"/>
          <p:cNvSpPr txBox="1">
            <a:spLocks noChangeArrowheads="1"/>
          </p:cNvSpPr>
          <p:nvPr/>
        </p:nvSpPr>
        <p:spPr bwMode="auto">
          <a:xfrm>
            <a:off x="5003800" y="1628775"/>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1</a:t>
            </a:r>
            <a:endParaRPr lang="en-GB" altLang="nl-BE" b="1">
              <a:solidFill>
                <a:srgbClr val="FF0000"/>
              </a:solidFill>
              <a:latin typeface="Times New Roman" pitchFamily="18" charset="0"/>
            </a:endParaRPr>
          </a:p>
        </p:txBody>
      </p:sp>
      <p:sp>
        <p:nvSpPr>
          <p:cNvPr id="6156" name="Text Box 11"/>
          <p:cNvSpPr txBox="1">
            <a:spLocks noChangeArrowheads="1"/>
          </p:cNvSpPr>
          <p:nvPr/>
        </p:nvSpPr>
        <p:spPr bwMode="auto">
          <a:xfrm>
            <a:off x="5795963" y="1190625"/>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2</a:t>
            </a:r>
            <a:endParaRPr lang="en-GB" altLang="nl-BE" b="1">
              <a:solidFill>
                <a:srgbClr val="FF0000"/>
              </a:solidFill>
              <a:latin typeface="Times New Roman" pitchFamily="18" charset="0"/>
            </a:endParaRPr>
          </a:p>
        </p:txBody>
      </p:sp>
      <p:sp>
        <p:nvSpPr>
          <p:cNvPr id="6157" name="Text Box 13"/>
          <p:cNvSpPr txBox="1">
            <a:spLocks noChangeArrowheads="1"/>
          </p:cNvSpPr>
          <p:nvPr/>
        </p:nvSpPr>
        <p:spPr bwMode="auto">
          <a:xfrm>
            <a:off x="6084888" y="1557338"/>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4</a:t>
            </a:r>
            <a:endParaRPr lang="en-GB" altLang="nl-BE" b="1">
              <a:solidFill>
                <a:srgbClr val="FF0000"/>
              </a:solidFill>
              <a:latin typeface="Times New Roman" pitchFamily="18" charset="0"/>
            </a:endParaRPr>
          </a:p>
        </p:txBody>
      </p:sp>
      <p:sp>
        <p:nvSpPr>
          <p:cNvPr id="6158" name="Text Box 14"/>
          <p:cNvSpPr txBox="1">
            <a:spLocks noChangeArrowheads="1"/>
          </p:cNvSpPr>
          <p:nvPr/>
        </p:nvSpPr>
        <p:spPr bwMode="auto">
          <a:xfrm>
            <a:off x="5651500" y="2133600"/>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5</a:t>
            </a:r>
            <a:endParaRPr lang="en-GB" altLang="nl-BE" b="1">
              <a:solidFill>
                <a:srgbClr val="FF0000"/>
              </a:solidFill>
              <a:latin typeface="Times New Roman" pitchFamily="18" charset="0"/>
            </a:endParaRPr>
          </a:p>
        </p:txBody>
      </p:sp>
      <p:sp>
        <p:nvSpPr>
          <p:cNvPr id="6159" name="Text Box 15"/>
          <p:cNvSpPr txBox="1">
            <a:spLocks noChangeArrowheads="1"/>
          </p:cNvSpPr>
          <p:nvPr/>
        </p:nvSpPr>
        <p:spPr bwMode="auto">
          <a:xfrm>
            <a:off x="6300788" y="2133600"/>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6</a:t>
            </a:r>
            <a:endParaRPr lang="en-GB" altLang="nl-BE" b="1">
              <a:solidFill>
                <a:srgbClr val="FF0000"/>
              </a:solidFill>
              <a:latin typeface="Times New Roman" pitchFamily="18" charset="0"/>
            </a:endParaRPr>
          </a:p>
        </p:txBody>
      </p:sp>
      <p:sp>
        <p:nvSpPr>
          <p:cNvPr id="6160" name="Text Box 16"/>
          <p:cNvSpPr txBox="1">
            <a:spLocks noChangeArrowheads="1"/>
          </p:cNvSpPr>
          <p:nvPr/>
        </p:nvSpPr>
        <p:spPr bwMode="auto">
          <a:xfrm>
            <a:off x="6931025" y="1557338"/>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7</a:t>
            </a:r>
            <a:endParaRPr lang="en-GB" altLang="nl-BE" b="1">
              <a:solidFill>
                <a:srgbClr val="FF0000"/>
              </a:solidFill>
              <a:latin typeface="Times New Roman" pitchFamily="18" charset="0"/>
            </a:endParaRPr>
          </a:p>
        </p:txBody>
      </p:sp>
      <p:sp>
        <p:nvSpPr>
          <p:cNvPr id="6161" name="Text Box 18"/>
          <p:cNvSpPr txBox="1">
            <a:spLocks noChangeArrowheads="1"/>
          </p:cNvSpPr>
          <p:nvPr/>
        </p:nvSpPr>
        <p:spPr bwMode="auto">
          <a:xfrm>
            <a:off x="6397625" y="409575"/>
            <a:ext cx="1524000" cy="641350"/>
          </a:xfrm>
          <a:prstGeom prst="rect">
            <a:avLst/>
          </a:prstGeom>
          <a:noFill/>
          <a:ln w="9525">
            <a:noFill/>
            <a:miter lim="800000"/>
            <a:headEnd/>
            <a:tailEnd/>
          </a:ln>
        </p:spPr>
        <p:txBody>
          <a:bodyPr>
            <a:spAutoFit/>
          </a:bodyPr>
          <a:lstStyle/>
          <a:p>
            <a:pPr>
              <a:spcBef>
                <a:spcPct val="50000"/>
              </a:spcBef>
            </a:pPr>
            <a:r>
              <a:rPr lang="en-US" altLang="nl-BE" b="1" i="1"/>
              <a:t>The Netherlands</a:t>
            </a:r>
            <a:endParaRPr lang="en-GB" altLang="nl-BE" b="1" i="1"/>
          </a:p>
        </p:txBody>
      </p:sp>
      <p:graphicFrame>
        <p:nvGraphicFramePr>
          <p:cNvPr id="5167" name="Group 47"/>
          <p:cNvGraphicFramePr>
            <a:graphicFrameLocks noGrp="1"/>
          </p:cNvGraphicFramePr>
          <p:nvPr/>
        </p:nvGraphicFramePr>
        <p:xfrm>
          <a:off x="151433" y="4493915"/>
          <a:ext cx="5500687" cy="2103437"/>
        </p:xfrm>
        <a:graphic>
          <a:graphicData uri="http://schemas.openxmlformats.org/drawingml/2006/table">
            <a:tbl>
              <a:tblPr/>
              <a:tblGrid>
                <a:gridCol w="2143125">
                  <a:extLst>
                    <a:ext uri="{9D8B030D-6E8A-4147-A177-3AD203B41FA5}">
                      <a16:colId xmlns:a16="http://schemas.microsoft.com/office/drawing/2014/main" val="20000"/>
                    </a:ext>
                  </a:extLst>
                </a:gridCol>
                <a:gridCol w="1857375">
                  <a:extLst>
                    <a:ext uri="{9D8B030D-6E8A-4147-A177-3AD203B41FA5}">
                      <a16:colId xmlns:a16="http://schemas.microsoft.com/office/drawing/2014/main" val="20001"/>
                    </a:ext>
                  </a:extLst>
                </a:gridCol>
                <a:gridCol w="1500187">
                  <a:extLst>
                    <a:ext uri="{9D8B030D-6E8A-4147-A177-3AD203B41FA5}">
                      <a16:colId xmlns:a16="http://schemas.microsoft.com/office/drawing/2014/main" val="20002"/>
                    </a:ext>
                  </a:extLst>
                </a:gridCol>
              </a:tblGrid>
              <a:tr h="640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800" b="0" i="0" u="none" strike="noStrike" cap="none" normalizeH="0" baseline="0" dirty="0" err="1" smtClean="0">
                          <a:ln>
                            <a:noFill/>
                          </a:ln>
                          <a:solidFill>
                            <a:schemeClr val="tx1"/>
                          </a:solidFill>
                          <a:effectLst/>
                          <a:latin typeface="Arial" charset="0"/>
                        </a:rPr>
                        <a:t>Relative</a:t>
                      </a:r>
                      <a:r>
                        <a:rPr kumimoji="0" lang="nl-BE" sz="1800" b="0" i="0" u="none" strike="noStrike" cap="none" normalizeH="0" baseline="0" dirty="0" smtClean="0">
                          <a:ln>
                            <a:noFill/>
                          </a:ln>
                          <a:solidFill>
                            <a:schemeClr val="tx1"/>
                          </a:solidFill>
                          <a:effectLst/>
                          <a:latin typeface="Arial" charset="0"/>
                        </a:rPr>
                        <a:t> IMPACT</a:t>
                      </a:r>
                      <a:endParaRPr kumimoji="0" lang="en-US" sz="1800" b="0" i="0" u="none" strike="noStrike" cap="none" normalizeH="0" baseline="0" dirty="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Times New Roman" pitchFamily="18" charset="0"/>
                          <a:cs typeface="Times New Roman" pitchFamily="18" charset="0"/>
                        </a:rPr>
                        <a:t>Lowland/coastal </a:t>
                      </a:r>
                    </a:p>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Times New Roman" pitchFamily="18" charset="0"/>
                          <a:cs typeface="Times New Roman" pitchFamily="18" charset="0"/>
                        </a:rPr>
                        <a:t>(# 1, 2, 3 and 4)</a:t>
                      </a:r>
                      <a:endParaRPr kumimoji="0" lang="nl-BE"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Times New Roman" pitchFamily="18" charset="0"/>
                          <a:cs typeface="Times New Roman" pitchFamily="18" charset="0"/>
                        </a:rPr>
                        <a:t>Inland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Times New Roman" pitchFamily="18" charset="0"/>
                          <a:cs typeface="Times New Roman" pitchFamily="18" charset="0"/>
                        </a:rPr>
                        <a:t>(# 5, 6 and 7)</a:t>
                      </a:r>
                      <a:endParaRPr kumimoji="0" lang="nl-BE" sz="18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accent2"/>
                          </a:solidFill>
                          <a:effectLst/>
                          <a:latin typeface="Times New Roman" pitchFamily="18" charset="0"/>
                          <a:cs typeface="Times New Roman" pitchFamily="18" charset="0"/>
                        </a:rPr>
                        <a:t>Gene flow/migration</a:t>
                      </a:r>
                      <a:endParaRPr kumimoji="0" lang="nl-BE" sz="1800" b="0" i="0" u="none" strike="noStrike" cap="none" normalizeH="0" baseline="0" smtClean="0">
                        <a:ln>
                          <a:noFill/>
                        </a:ln>
                        <a:solidFill>
                          <a:schemeClr val="accent2"/>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Arial" charset="0"/>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Arial" charset="0"/>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accent2"/>
                          </a:solidFill>
                          <a:effectLst/>
                          <a:latin typeface="Times New Roman" pitchFamily="18" charset="0"/>
                          <a:cs typeface="Times New Roman" pitchFamily="18" charset="0"/>
                        </a:rPr>
                        <a:t>Genetic drift</a:t>
                      </a:r>
                      <a:endParaRPr kumimoji="0" lang="nl-BE" sz="1800" b="0" i="0" u="none" strike="noStrike" cap="none" normalizeH="0" baseline="0" smtClean="0">
                        <a:ln>
                          <a:noFill/>
                        </a:ln>
                        <a:solidFill>
                          <a:schemeClr val="accent2"/>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Arial" charset="0"/>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Arial" charset="0"/>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accent2"/>
                          </a:solidFill>
                          <a:effectLst/>
                          <a:latin typeface="Times New Roman" pitchFamily="18" charset="0"/>
                          <a:cs typeface="Times New Roman" pitchFamily="18" charset="0"/>
                        </a:rPr>
                        <a:t>Mutation</a:t>
                      </a:r>
                      <a:endParaRPr kumimoji="0" lang="nl-BE" sz="1800" b="0" i="0" u="none" strike="noStrike" cap="none" normalizeH="0" baseline="0" smtClean="0">
                        <a:ln>
                          <a:noFill/>
                        </a:ln>
                        <a:solidFill>
                          <a:schemeClr val="accent2"/>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Arial" charset="0"/>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chemeClr val="tx1"/>
                          </a:solidFill>
                          <a:effectLst/>
                          <a:latin typeface="Arial" charset="0"/>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smtClean="0">
                          <a:ln>
                            <a:noFill/>
                          </a:ln>
                          <a:solidFill>
                            <a:srgbClr val="FF0000"/>
                          </a:solidFill>
                          <a:effectLst/>
                          <a:latin typeface="Times New Roman" pitchFamily="18" charset="0"/>
                          <a:cs typeface="Times New Roman" pitchFamily="18" charset="0"/>
                        </a:rPr>
                        <a:t>Selection</a:t>
                      </a:r>
                      <a:endParaRPr kumimoji="0" lang="nl-BE" sz="1800" b="0" i="0" u="none" strike="noStrike" cap="none" normalizeH="0" baseline="0" smtClean="0">
                        <a:ln>
                          <a:noFill/>
                        </a:ln>
                        <a:solidFill>
                          <a:srgbClr val="FF0000"/>
                        </a:solidFill>
                        <a:effectLst/>
                        <a:latin typeface="Arial"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dirty="0" smtClean="0">
                          <a:ln>
                            <a:noFill/>
                          </a:ln>
                          <a:solidFill>
                            <a:schemeClr val="tx1"/>
                          </a:solidFill>
                          <a:effectLst/>
                          <a:latin typeface="Arial" charset="0"/>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800" b="0" i="0" u="none" strike="noStrike" cap="none" normalizeH="0" baseline="0" dirty="0" smtClean="0">
                          <a:ln>
                            <a:noFill/>
                          </a:ln>
                          <a:solidFill>
                            <a:schemeClr val="tx1"/>
                          </a:solidFill>
                          <a:effectLst/>
                          <a:latin typeface="Arial" charset="0"/>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722" name="Text Box 122"/>
          <p:cNvSpPr txBox="1">
            <a:spLocks noChangeArrowheads="1"/>
          </p:cNvSpPr>
          <p:nvPr/>
        </p:nvSpPr>
        <p:spPr bwMode="auto">
          <a:xfrm>
            <a:off x="5795963" y="4077072"/>
            <a:ext cx="3348037" cy="2446824"/>
          </a:xfrm>
          <a:prstGeom prst="rect">
            <a:avLst/>
          </a:prstGeom>
          <a:noFill/>
          <a:ln w="9525">
            <a:noFill/>
            <a:miter lim="800000"/>
            <a:headEnd/>
            <a:tailEnd/>
          </a:ln>
        </p:spPr>
        <p:txBody>
          <a:bodyPr>
            <a:spAutoFit/>
          </a:bodyPr>
          <a:lstStyle/>
          <a:p>
            <a:pPr>
              <a:spcBef>
                <a:spcPct val="50000"/>
              </a:spcBef>
            </a:pPr>
            <a:r>
              <a:rPr lang="nl-BE" altLang="nl-BE" b="1" dirty="0" err="1" smtClean="0"/>
              <a:t>Questions</a:t>
            </a:r>
            <a:r>
              <a:rPr lang="nl-BE" altLang="nl-BE" b="1" dirty="0" smtClean="0"/>
              <a:t>:</a:t>
            </a:r>
            <a:endParaRPr lang="nl-BE" altLang="nl-BE" b="1" dirty="0"/>
          </a:p>
          <a:p>
            <a:pPr>
              <a:spcBef>
                <a:spcPct val="50000"/>
              </a:spcBef>
            </a:pPr>
            <a:r>
              <a:rPr lang="nl-BE" altLang="nl-BE" dirty="0"/>
              <a:t>To </a:t>
            </a:r>
            <a:r>
              <a:rPr lang="nl-BE" altLang="nl-BE" dirty="0" err="1"/>
              <a:t>what</a:t>
            </a:r>
            <a:r>
              <a:rPr lang="nl-BE" altLang="nl-BE" dirty="0"/>
              <a:t> </a:t>
            </a:r>
            <a:r>
              <a:rPr lang="nl-BE" altLang="nl-BE" dirty="0" err="1"/>
              <a:t>degree</a:t>
            </a:r>
            <a:r>
              <a:rPr lang="nl-BE" altLang="nl-BE" dirty="0"/>
              <a:t> does </a:t>
            </a:r>
            <a:r>
              <a:rPr lang="nl-BE" altLang="nl-BE" dirty="0" smtClean="0"/>
              <a:t>1) </a:t>
            </a:r>
            <a:r>
              <a:rPr lang="nl-BE" altLang="nl-BE" dirty="0" smtClean="0">
                <a:solidFill>
                  <a:schemeClr val="accent2"/>
                </a:solidFill>
              </a:rPr>
              <a:t>gene </a:t>
            </a:r>
            <a:r>
              <a:rPr lang="nl-BE" altLang="nl-BE" dirty="0" err="1">
                <a:solidFill>
                  <a:schemeClr val="accent2"/>
                </a:solidFill>
              </a:rPr>
              <a:t>flow</a:t>
            </a:r>
            <a:r>
              <a:rPr lang="nl-BE" altLang="nl-BE" dirty="0">
                <a:solidFill>
                  <a:schemeClr val="accent2"/>
                </a:solidFill>
              </a:rPr>
              <a:t>/</a:t>
            </a:r>
            <a:r>
              <a:rPr lang="nl-BE" altLang="nl-BE" dirty="0" err="1">
                <a:solidFill>
                  <a:schemeClr val="accent2"/>
                </a:solidFill>
              </a:rPr>
              <a:t>migration</a:t>
            </a:r>
            <a:r>
              <a:rPr lang="nl-BE" altLang="nl-BE" dirty="0">
                <a:solidFill>
                  <a:schemeClr val="accent2"/>
                </a:solidFill>
              </a:rPr>
              <a:t>, </a:t>
            </a:r>
            <a:r>
              <a:rPr lang="nl-BE" altLang="nl-BE" dirty="0" err="1">
                <a:solidFill>
                  <a:schemeClr val="accent2"/>
                </a:solidFill>
              </a:rPr>
              <a:t>genetic</a:t>
            </a:r>
            <a:r>
              <a:rPr lang="nl-BE" altLang="nl-BE" dirty="0">
                <a:solidFill>
                  <a:schemeClr val="accent2"/>
                </a:solidFill>
              </a:rPr>
              <a:t> drift, </a:t>
            </a:r>
            <a:r>
              <a:rPr lang="nl-BE" altLang="nl-BE" dirty="0" err="1">
                <a:solidFill>
                  <a:schemeClr val="accent2"/>
                </a:solidFill>
              </a:rPr>
              <a:t>mutation</a:t>
            </a:r>
            <a:r>
              <a:rPr lang="nl-BE" altLang="nl-BE" dirty="0">
                <a:solidFill>
                  <a:srgbClr val="0070C0"/>
                </a:solidFill>
              </a:rPr>
              <a:t> </a:t>
            </a:r>
            <a:r>
              <a:rPr lang="nl-BE" altLang="nl-BE" dirty="0"/>
              <a:t>and </a:t>
            </a:r>
            <a:r>
              <a:rPr lang="nl-BE" altLang="nl-BE" dirty="0" smtClean="0"/>
              <a:t>2) </a:t>
            </a:r>
            <a:r>
              <a:rPr lang="nl-BE" altLang="nl-BE" dirty="0" err="1" smtClean="0">
                <a:solidFill>
                  <a:srgbClr val="FF0000"/>
                </a:solidFill>
              </a:rPr>
              <a:t>selection</a:t>
            </a:r>
            <a:r>
              <a:rPr lang="nl-BE" altLang="nl-BE" dirty="0" smtClean="0"/>
              <a:t> </a:t>
            </a:r>
            <a:r>
              <a:rPr lang="nl-BE" altLang="nl-BE" dirty="0" err="1"/>
              <a:t>influence</a:t>
            </a:r>
            <a:r>
              <a:rPr lang="nl-BE" altLang="nl-BE" dirty="0"/>
              <a:t> </a:t>
            </a:r>
            <a:r>
              <a:rPr lang="nl-BE" altLang="nl-BE" dirty="0" err="1" smtClean="0"/>
              <a:t>genetic</a:t>
            </a:r>
            <a:r>
              <a:rPr lang="nl-BE" altLang="nl-BE" dirty="0" smtClean="0"/>
              <a:t> </a:t>
            </a:r>
            <a:r>
              <a:rPr lang="nl-BE" altLang="nl-BE" dirty="0" err="1" smtClean="0"/>
              <a:t>diversity</a:t>
            </a:r>
            <a:r>
              <a:rPr lang="nl-BE" altLang="nl-BE" dirty="0" smtClean="0"/>
              <a:t> (e.g. </a:t>
            </a:r>
            <a:r>
              <a:rPr lang="nl-BE" altLang="nl-BE" dirty="0" err="1" smtClean="0"/>
              <a:t>allelic</a:t>
            </a:r>
            <a:r>
              <a:rPr lang="nl-BE" altLang="nl-BE" dirty="0" smtClean="0"/>
              <a:t> </a:t>
            </a:r>
            <a:r>
              <a:rPr lang="nl-BE" altLang="nl-BE" dirty="0" err="1" smtClean="0"/>
              <a:t>richness</a:t>
            </a:r>
            <a:r>
              <a:rPr lang="nl-BE" altLang="nl-BE" dirty="0" smtClean="0"/>
              <a:t>) and </a:t>
            </a:r>
            <a:r>
              <a:rPr lang="nl-BE" altLang="nl-BE" dirty="0" err="1" smtClean="0"/>
              <a:t>genetic</a:t>
            </a:r>
            <a:r>
              <a:rPr lang="nl-BE" altLang="nl-BE" dirty="0" smtClean="0"/>
              <a:t> </a:t>
            </a:r>
            <a:r>
              <a:rPr lang="nl-BE" altLang="nl-BE" dirty="0" err="1" smtClean="0"/>
              <a:t>divergence</a:t>
            </a:r>
            <a:r>
              <a:rPr lang="nl-BE" altLang="nl-BE" dirty="0" smtClean="0"/>
              <a:t> (e.g. F</a:t>
            </a:r>
            <a:r>
              <a:rPr lang="nl-BE" altLang="nl-BE" baseline="-25000" dirty="0" smtClean="0"/>
              <a:t>ST</a:t>
            </a:r>
            <a:r>
              <a:rPr lang="nl-BE" altLang="nl-BE" dirty="0"/>
              <a:t>) </a:t>
            </a:r>
            <a:r>
              <a:rPr lang="nl-BE" altLang="nl-BE" dirty="0" err="1"/>
              <a:t>between</a:t>
            </a:r>
            <a:r>
              <a:rPr lang="nl-BE" altLang="nl-BE" dirty="0"/>
              <a:t> </a:t>
            </a:r>
            <a:r>
              <a:rPr lang="nl-BE" altLang="nl-BE" dirty="0" err="1"/>
              <a:t>populations</a:t>
            </a:r>
            <a:r>
              <a:rPr lang="nl-BE" altLang="nl-BE" dirty="0"/>
              <a:t>?</a:t>
            </a:r>
            <a:endParaRPr lang="en-US" altLang="nl-BE" dirty="0"/>
          </a:p>
        </p:txBody>
      </p:sp>
      <p:sp>
        <p:nvSpPr>
          <p:cNvPr id="6189" name="Text Box 127"/>
          <p:cNvSpPr txBox="1">
            <a:spLocks noChangeArrowheads="1"/>
          </p:cNvSpPr>
          <p:nvPr/>
        </p:nvSpPr>
        <p:spPr bwMode="auto">
          <a:xfrm>
            <a:off x="5651500" y="1628775"/>
            <a:ext cx="304800" cy="366713"/>
          </a:xfrm>
          <a:prstGeom prst="rect">
            <a:avLst/>
          </a:prstGeom>
          <a:noFill/>
          <a:ln w="9525">
            <a:noFill/>
            <a:miter lim="800000"/>
            <a:headEnd/>
            <a:tailEnd/>
          </a:ln>
        </p:spPr>
        <p:txBody>
          <a:bodyPr>
            <a:spAutoFit/>
          </a:bodyPr>
          <a:lstStyle/>
          <a:p>
            <a:pPr>
              <a:spcBef>
                <a:spcPct val="50000"/>
              </a:spcBef>
            </a:pPr>
            <a:r>
              <a:rPr lang="en-US" altLang="nl-BE" b="1" dirty="0">
                <a:solidFill>
                  <a:srgbClr val="FF0000"/>
                </a:solidFill>
                <a:latin typeface="Times New Roman" pitchFamily="18" charset="0"/>
              </a:rPr>
              <a:t>3</a:t>
            </a:r>
            <a:endParaRPr lang="en-GB" altLang="nl-BE" b="1" dirty="0">
              <a:solidFill>
                <a:srgbClr val="FF0000"/>
              </a:solidFill>
              <a:latin typeface="Times New Roman" pitchFamily="18" charset="0"/>
            </a:endParaRPr>
          </a:p>
        </p:txBody>
      </p:sp>
      <p:sp>
        <p:nvSpPr>
          <p:cNvPr id="21" name="Rectangle 20"/>
          <p:cNvSpPr/>
          <p:nvPr/>
        </p:nvSpPr>
        <p:spPr>
          <a:xfrm>
            <a:off x="107503" y="1779781"/>
            <a:ext cx="3743771" cy="2031325"/>
          </a:xfrm>
          <a:prstGeom prst="rect">
            <a:avLst/>
          </a:prstGeom>
        </p:spPr>
        <p:txBody>
          <a:bodyPr wrap="square">
            <a:spAutoFit/>
          </a:bodyPr>
          <a:lstStyle/>
          <a:p>
            <a:r>
              <a:rPr lang="nl-BE" dirty="0" err="1" smtClean="0"/>
              <a:t>This</a:t>
            </a:r>
            <a:r>
              <a:rPr lang="nl-BE" dirty="0" smtClean="0"/>
              <a:t> small </a:t>
            </a:r>
            <a:r>
              <a:rPr lang="nl-BE" dirty="0" err="1" smtClean="0"/>
              <a:t>fish</a:t>
            </a:r>
            <a:r>
              <a:rPr lang="nl-BE" dirty="0" smtClean="0"/>
              <a:t> (&lt;10 cm) lives in </a:t>
            </a:r>
            <a:r>
              <a:rPr lang="nl-BE" dirty="0" err="1" smtClean="0"/>
              <a:t>salt</a:t>
            </a:r>
            <a:r>
              <a:rPr lang="nl-BE" dirty="0" smtClean="0"/>
              <a:t> and </a:t>
            </a:r>
            <a:r>
              <a:rPr lang="nl-BE" dirty="0" err="1" smtClean="0"/>
              <a:t>freshwater</a:t>
            </a:r>
            <a:r>
              <a:rPr lang="nl-BE" dirty="0" smtClean="0"/>
              <a:t> </a:t>
            </a:r>
            <a:r>
              <a:rPr lang="nl-BE" dirty="0" err="1" smtClean="0"/>
              <a:t>along</a:t>
            </a:r>
            <a:r>
              <a:rPr lang="nl-BE" dirty="0" smtClean="0"/>
              <a:t> the </a:t>
            </a:r>
            <a:r>
              <a:rPr lang="nl-BE" dirty="0" err="1" smtClean="0"/>
              <a:t>coasts</a:t>
            </a:r>
            <a:r>
              <a:rPr lang="nl-BE" dirty="0" smtClean="0"/>
              <a:t> of North America and Western/</a:t>
            </a:r>
            <a:r>
              <a:rPr lang="nl-BE" dirty="0" err="1" smtClean="0"/>
              <a:t>Northern</a:t>
            </a:r>
            <a:r>
              <a:rPr lang="nl-BE" dirty="0" smtClean="0"/>
              <a:t> Europe. Search </a:t>
            </a:r>
            <a:r>
              <a:rPr lang="nl-BE" dirty="0" err="1" smtClean="0"/>
              <a:t>for</a:t>
            </a:r>
            <a:r>
              <a:rPr lang="nl-BE" dirty="0" smtClean="0"/>
              <a:t> </a:t>
            </a:r>
            <a:r>
              <a:rPr lang="nl-BE" i="1" dirty="0" err="1" smtClean="0"/>
              <a:t>Gasterosteus</a:t>
            </a:r>
            <a:r>
              <a:rPr lang="nl-BE" i="1" dirty="0" smtClean="0"/>
              <a:t> aculeatus</a:t>
            </a:r>
            <a:r>
              <a:rPr lang="nl-BE" dirty="0" smtClean="0"/>
              <a:t> on http</a:t>
            </a:r>
            <a:r>
              <a:rPr lang="nl-BE" dirty="0"/>
              <a:t>://www.fishbase.org </a:t>
            </a:r>
            <a:r>
              <a:rPr lang="nl-BE" dirty="0" err="1"/>
              <a:t>for</a:t>
            </a:r>
            <a:r>
              <a:rPr lang="nl-BE" dirty="0"/>
              <a:t> </a:t>
            </a:r>
            <a:r>
              <a:rPr lang="nl-BE" b="1" dirty="0" err="1" smtClean="0"/>
              <a:t>biological</a:t>
            </a:r>
            <a:r>
              <a:rPr lang="nl-BE" b="1" dirty="0" smtClean="0"/>
              <a:t> information</a:t>
            </a:r>
            <a:r>
              <a:rPr lang="nl-BE" dirty="0" smtClean="0"/>
              <a:t>. </a:t>
            </a:r>
            <a:endParaRPr lang="nl-BE"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67"/>
                                        </p:tgtEl>
                                        <p:attrNameLst>
                                          <p:attrName>style.visibility</p:attrName>
                                        </p:attrNameLst>
                                      </p:cBhvr>
                                      <p:to>
                                        <p:strVal val="visible"/>
                                      </p:to>
                                    </p:set>
                                    <p:animEffect transition="in" filter="blinds(horizontal)">
                                      <p:cBhvr>
                                        <p:cTn id="7" dur="500"/>
                                        <p:tgtEl>
                                          <p:spTgt spid="5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722"/>
                                        </p:tgtEl>
                                        <p:attrNameLst>
                                          <p:attrName>style.visibility</p:attrName>
                                        </p:attrNameLst>
                                      </p:cBhvr>
                                      <p:to>
                                        <p:strVal val="visible"/>
                                      </p:to>
                                    </p:set>
                                    <p:animEffect transition="in" filter="blinds(horizontal)">
                                      <p:cBhvr>
                                        <p:cTn id="12" dur="500"/>
                                        <p:tgtEl>
                                          <p:spTgt spid="25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3"/>
          <p:cNvSpPr txBox="1">
            <a:spLocks noChangeArrowheads="1"/>
          </p:cNvSpPr>
          <p:nvPr/>
        </p:nvSpPr>
        <p:spPr bwMode="auto">
          <a:xfrm>
            <a:off x="179388" y="116632"/>
            <a:ext cx="8964612" cy="6463308"/>
          </a:xfrm>
          <a:prstGeom prst="rect">
            <a:avLst/>
          </a:prstGeom>
          <a:noFill/>
          <a:ln w="9525">
            <a:noFill/>
            <a:miter lim="800000"/>
            <a:headEnd/>
            <a:tailEnd/>
          </a:ln>
        </p:spPr>
        <p:txBody>
          <a:bodyPr>
            <a:spAutoFit/>
          </a:bodyPr>
          <a:lstStyle/>
          <a:p>
            <a:pPr>
              <a:spcBef>
                <a:spcPct val="50000"/>
              </a:spcBef>
            </a:pPr>
            <a:r>
              <a:rPr lang="nl-BE" dirty="0"/>
              <a:t>A few </a:t>
            </a:r>
            <a:r>
              <a:rPr lang="nl-BE" dirty="0" err="1"/>
              <a:t>words</a:t>
            </a:r>
            <a:r>
              <a:rPr lang="nl-BE" dirty="0"/>
              <a:t> </a:t>
            </a:r>
            <a:r>
              <a:rPr lang="nl-BE" dirty="0" err="1"/>
              <a:t>about</a:t>
            </a:r>
            <a:r>
              <a:rPr lang="nl-BE" dirty="0"/>
              <a:t> the data </a:t>
            </a:r>
            <a:r>
              <a:rPr lang="nl-BE" dirty="0" smtClean="0"/>
              <a:t>file:</a:t>
            </a:r>
            <a:endParaRPr lang="nl-BE" sz="1600" dirty="0"/>
          </a:p>
          <a:p>
            <a:pPr>
              <a:spcBef>
                <a:spcPct val="50000"/>
              </a:spcBef>
            </a:pPr>
            <a:r>
              <a:rPr lang="nl-BE" sz="1800" dirty="0" smtClean="0"/>
              <a:t>The </a:t>
            </a:r>
            <a:r>
              <a:rPr lang="nl-BE" sz="1800" b="1" dirty="0"/>
              <a:t>data file</a:t>
            </a:r>
            <a:r>
              <a:rPr lang="nl-BE" sz="1800" dirty="0"/>
              <a:t> </a:t>
            </a:r>
            <a:r>
              <a:rPr lang="nl-BE" sz="1800" dirty="0" err="1"/>
              <a:t>contains</a:t>
            </a:r>
            <a:r>
              <a:rPr lang="nl-BE" sz="1800" dirty="0"/>
              <a:t> the </a:t>
            </a:r>
            <a:r>
              <a:rPr lang="nl-BE" sz="1800" dirty="0" err="1"/>
              <a:t>microsatellite</a:t>
            </a:r>
            <a:r>
              <a:rPr lang="nl-BE" sz="1800" dirty="0"/>
              <a:t> </a:t>
            </a:r>
            <a:r>
              <a:rPr lang="nl-BE" sz="1800" dirty="0" err="1"/>
              <a:t>genotypes</a:t>
            </a:r>
            <a:r>
              <a:rPr lang="nl-BE" sz="1800" dirty="0"/>
              <a:t> (five </a:t>
            </a:r>
            <a:r>
              <a:rPr lang="nl-BE" sz="1800" dirty="0" err="1"/>
              <a:t>loci</a:t>
            </a:r>
            <a:r>
              <a:rPr lang="nl-BE" sz="1800" dirty="0"/>
              <a:t>) of </a:t>
            </a:r>
            <a:r>
              <a:rPr lang="nl-BE" sz="1800" dirty="0" err="1"/>
              <a:t>seven</a:t>
            </a:r>
            <a:r>
              <a:rPr lang="nl-BE" sz="1800" dirty="0"/>
              <a:t> </a:t>
            </a:r>
            <a:r>
              <a:rPr lang="nl-BE" sz="1800" dirty="0" smtClean="0"/>
              <a:t>sample sites </a:t>
            </a:r>
            <a:r>
              <a:rPr lang="nl-BE" sz="1800" dirty="0"/>
              <a:t>of the </a:t>
            </a:r>
            <a:r>
              <a:rPr lang="nl-BE" sz="1800" b="1" dirty="0" err="1"/>
              <a:t>threespine</a:t>
            </a:r>
            <a:r>
              <a:rPr lang="nl-BE" sz="1800" b="1" dirty="0"/>
              <a:t> </a:t>
            </a:r>
            <a:r>
              <a:rPr lang="nl-BE" sz="1800" b="1" dirty="0" err="1"/>
              <a:t>stickleback</a:t>
            </a:r>
            <a:r>
              <a:rPr lang="nl-BE" sz="1800" dirty="0"/>
              <a:t> (</a:t>
            </a:r>
            <a:r>
              <a:rPr lang="nl-BE" sz="1800" i="1" dirty="0" err="1"/>
              <a:t>Gasterosteus</a:t>
            </a:r>
            <a:r>
              <a:rPr lang="nl-BE" sz="1800" i="1" dirty="0"/>
              <a:t> aculeatus</a:t>
            </a:r>
            <a:r>
              <a:rPr lang="nl-BE" sz="1800" dirty="0"/>
              <a:t>) (n = </a:t>
            </a:r>
            <a:r>
              <a:rPr lang="nl-BE" sz="1800" dirty="0" smtClean="0"/>
              <a:t>345). </a:t>
            </a:r>
            <a:endParaRPr lang="nl-BE" sz="1800" dirty="0" smtClean="0"/>
          </a:p>
          <a:p>
            <a:pPr>
              <a:spcBef>
                <a:spcPct val="50000"/>
              </a:spcBef>
            </a:pPr>
            <a:endParaRPr lang="nl-BE" sz="1800" dirty="0" smtClean="0"/>
          </a:p>
          <a:p>
            <a:pPr>
              <a:spcBef>
                <a:spcPct val="50000"/>
              </a:spcBef>
            </a:pPr>
            <a:r>
              <a:rPr lang="nl-BE" sz="1800" dirty="0" smtClean="0"/>
              <a:t>The </a:t>
            </a:r>
            <a:r>
              <a:rPr lang="nl-BE" sz="1800" dirty="0" err="1"/>
              <a:t>seven</a:t>
            </a:r>
            <a:r>
              <a:rPr lang="nl-BE" sz="1800" dirty="0"/>
              <a:t> </a:t>
            </a:r>
            <a:r>
              <a:rPr lang="nl-BE" sz="1800" b="1" dirty="0"/>
              <a:t>sampling sites</a:t>
            </a:r>
            <a:r>
              <a:rPr lang="nl-BE" sz="1800" dirty="0"/>
              <a:t> are </a:t>
            </a:r>
            <a:r>
              <a:rPr lang="nl-BE" sz="1800" dirty="0" err="1"/>
              <a:t>located</a:t>
            </a:r>
            <a:r>
              <a:rPr lang="nl-BE" sz="1800" dirty="0"/>
              <a:t> in </a:t>
            </a:r>
            <a:r>
              <a:rPr lang="nl-BE" sz="1800" dirty="0" err="1"/>
              <a:t>Belgium</a:t>
            </a:r>
            <a:r>
              <a:rPr lang="nl-BE" sz="1800" dirty="0"/>
              <a:t> and The </a:t>
            </a:r>
            <a:r>
              <a:rPr lang="nl-BE" sz="1800" dirty="0" err="1"/>
              <a:t>Netherlands</a:t>
            </a:r>
            <a:r>
              <a:rPr lang="nl-BE" sz="1800" dirty="0"/>
              <a:t>, </a:t>
            </a:r>
            <a:r>
              <a:rPr lang="nl-BE" sz="1800" dirty="0" err="1"/>
              <a:t>namely</a:t>
            </a:r>
            <a:r>
              <a:rPr lang="nl-BE" sz="1800" dirty="0"/>
              <a:t> </a:t>
            </a:r>
          </a:p>
          <a:p>
            <a:pPr>
              <a:spcBef>
                <a:spcPct val="50000"/>
              </a:spcBef>
              <a:buFont typeface="Wingdings" pitchFamily="2" charset="2"/>
              <a:buChar char="§"/>
            </a:pPr>
            <a:r>
              <a:rPr lang="nl-BE" sz="1800" dirty="0"/>
              <a:t> the </a:t>
            </a:r>
            <a:r>
              <a:rPr lang="nl-BE" sz="1800" dirty="0" err="1"/>
              <a:t>Belgian</a:t>
            </a:r>
            <a:r>
              <a:rPr lang="nl-BE" sz="1800" dirty="0"/>
              <a:t> </a:t>
            </a:r>
            <a:r>
              <a:rPr lang="nl-BE" sz="1800" dirty="0" smtClean="0"/>
              <a:t>coast</a:t>
            </a:r>
            <a:endParaRPr lang="nl-BE" dirty="0"/>
          </a:p>
          <a:p>
            <a:pPr>
              <a:spcBef>
                <a:spcPct val="50000"/>
              </a:spcBef>
            </a:pPr>
            <a:r>
              <a:rPr lang="nl-BE" sz="1800" i="1" dirty="0" smtClean="0"/>
              <a:t>pop </a:t>
            </a:r>
            <a:r>
              <a:rPr lang="nl-BE" sz="1800" i="1" dirty="0"/>
              <a:t>1 – </a:t>
            </a:r>
            <a:r>
              <a:rPr lang="nl-BE" sz="1800" i="1" dirty="0" smtClean="0"/>
              <a:t>Oudenburg</a:t>
            </a:r>
          </a:p>
          <a:p>
            <a:pPr>
              <a:spcBef>
                <a:spcPct val="50000"/>
              </a:spcBef>
            </a:pPr>
            <a:r>
              <a:rPr lang="nl-BE" i="1" dirty="0" smtClean="0"/>
              <a:t>p</a:t>
            </a:r>
            <a:r>
              <a:rPr lang="nl-BE" sz="1800" i="1" dirty="0" smtClean="0"/>
              <a:t>op </a:t>
            </a:r>
            <a:r>
              <a:rPr lang="nl-BE" sz="1800" i="1" dirty="0"/>
              <a:t>3 </a:t>
            </a:r>
            <a:r>
              <a:rPr lang="nl-BE" sz="1800" i="1" dirty="0" smtClean="0"/>
              <a:t>– Boerenkreek</a:t>
            </a:r>
          </a:p>
          <a:p>
            <a:pPr>
              <a:spcBef>
                <a:spcPct val="50000"/>
              </a:spcBef>
            </a:pPr>
            <a:r>
              <a:rPr lang="nl-BE" sz="1800" i="1" dirty="0" smtClean="0"/>
              <a:t>pop </a:t>
            </a:r>
            <a:r>
              <a:rPr lang="nl-BE" sz="1800" i="1" dirty="0"/>
              <a:t>4 - </a:t>
            </a:r>
            <a:r>
              <a:rPr lang="nl-BE" sz="1800" i="1" dirty="0" smtClean="0"/>
              <a:t>Doel </a:t>
            </a:r>
            <a:endParaRPr lang="nl-BE" sz="1800" i="1" dirty="0"/>
          </a:p>
          <a:p>
            <a:pPr>
              <a:spcBef>
                <a:spcPct val="50000"/>
              </a:spcBef>
              <a:buFont typeface="Wingdings" pitchFamily="2" charset="2"/>
              <a:buChar char="§"/>
            </a:pPr>
            <a:r>
              <a:rPr lang="nl-BE" sz="1800" dirty="0"/>
              <a:t> the Dutch </a:t>
            </a:r>
            <a:r>
              <a:rPr lang="nl-BE" sz="1800" dirty="0" smtClean="0"/>
              <a:t>coast</a:t>
            </a:r>
          </a:p>
          <a:p>
            <a:pPr>
              <a:spcBef>
                <a:spcPct val="50000"/>
              </a:spcBef>
            </a:pPr>
            <a:r>
              <a:rPr lang="nl-BE" i="1" dirty="0" smtClean="0"/>
              <a:t>p</a:t>
            </a:r>
            <a:r>
              <a:rPr lang="nl-BE" sz="1800" i="1" dirty="0" smtClean="0"/>
              <a:t>op 2 </a:t>
            </a:r>
            <a:r>
              <a:rPr lang="nl-BE" sz="1800" i="1" dirty="0"/>
              <a:t>– </a:t>
            </a:r>
            <a:r>
              <a:rPr lang="nl-BE" sz="1800" i="1" dirty="0" err="1" smtClean="0"/>
              <a:t>Yerseke</a:t>
            </a:r>
            <a:endParaRPr lang="nl-BE" sz="1800" i="1" dirty="0"/>
          </a:p>
          <a:p>
            <a:pPr>
              <a:spcBef>
                <a:spcPct val="50000"/>
              </a:spcBef>
              <a:buFont typeface="Wingdings" pitchFamily="2" charset="2"/>
              <a:buChar char="§"/>
            </a:pPr>
            <a:r>
              <a:rPr lang="nl-BE" sz="1800" dirty="0"/>
              <a:t> the River Scheldt </a:t>
            </a:r>
            <a:r>
              <a:rPr lang="nl-BE" sz="1800" dirty="0" err="1" smtClean="0"/>
              <a:t>watershed</a:t>
            </a:r>
            <a:endParaRPr lang="nl-BE" dirty="0"/>
          </a:p>
          <a:p>
            <a:pPr>
              <a:spcBef>
                <a:spcPct val="50000"/>
              </a:spcBef>
            </a:pPr>
            <a:r>
              <a:rPr lang="nl-BE" sz="1800" i="1" dirty="0" smtClean="0"/>
              <a:t>pop </a:t>
            </a:r>
            <a:r>
              <a:rPr lang="nl-BE" sz="1800" i="1" dirty="0"/>
              <a:t>5 </a:t>
            </a:r>
            <a:r>
              <a:rPr lang="nl-BE" sz="1800" i="1" dirty="0" smtClean="0"/>
              <a:t>– </a:t>
            </a:r>
            <a:r>
              <a:rPr lang="nl-BE" sz="1800" i="1" dirty="0" err="1" smtClean="0"/>
              <a:t>Erpenbeek</a:t>
            </a:r>
            <a:endParaRPr lang="nl-BE" i="1" dirty="0"/>
          </a:p>
          <a:p>
            <a:pPr>
              <a:spcBef>
                <a:spcPct val="50000"/>
              </a:spcBef>
            </a:pPr>
            <a:r>
              <a:rPr lang="nl-BE" sz="1800" i="1" dirty="0" smtClean="0"/>
              <a:t>pop </a:t>
            </a:r>
            <a:r>
              <a:rPr lang="nl-BE" sz="1800" i="1" dirty="0"/>
              <a:t>6 - </a:t>
            </a:r>
            <a:r>
              <a:rPr lang="nl-BE" sz="1800" i="1" dirty="0" err="1" smtClean="0"/>
              <a:t>Heverlee</a:t>
            </a:r>
            <a:endParaRPr lang="nl-BE" sz="1800" i="1" dirty="0"/>
          </a:p>
          <a:p>
            <a:pPr>
              <a:spcBef>
                <a:spcPct val="50000"/>
              </a:spcBef>
              <a:buFont typeface="Wingdings" pitchFamily="2" charset="2"/>
              <a:buChar char="§"/>
            </a:pPr>
            <a:r>
              <a:rPr lang="nl-BE" dirty="0"/>
              <a:t> </a:t>
            </a:r>
            <a:r>
              <a:rPr lang="nl-BE" sz="1800" dirty="0" smtClean="0"/>
              <a:t>the </a:t>
            </a:r>
            <a:r>
              <a:rPr lang="nl-BE" sz="1800" dirty="0"/>
              <a:t>River </a:t>
            </a:r>
            <a:r>
              <a:rPr lang="nl-BE" sz="1800" dirty="0" err="1"/>
              <a:t>Meuse</a:t>
            </a:r>
            <a:r>
              <a:rPr lang="nl-BE" sz="1800" dirty="0"/>
              <a:t> </a:t>
            </a:r>
            <a:r>
              <a:rPr lang="nl-BE" sz="1800" dirty="0" err="1" smtClean="0"/>
              <a:t>watershed</a:t>
            </a:r>
            <a:endParaRPr lang="nl-BE" dirty="0"/>
          </a:p>
          <a:p>
            <a:pPr>
              <a:spcBef>
                <a:spcPct val="50000"/>
              </a:spcBef>
            </a:pPr>
            <a:r>
              <a:rPr lang="nl-BE" sz="1800" i="1" dirty="0" smtClean="0"/>
              <a:t>pop </a:t>
            </a:r>
            <a:r>
              <a:rPr lang="nl-BE" sz="1800" i="1" dirty="0"/>
              <a:t>7 - </a:t>
            </a:r>
            <a:r>
              <a:rPr lang="nl-BE" sz="1800" i="1" dirty="0" smtClean="0"/>
              <a:t>Lozen</a:t>
            </a:r>
          </a:p>
        </p:txBody>
      </p:sp>
      <p:pic>
        <p:nvPicPr>
          <p:cNvPr id="5" name="Picture 2" descr="kaartje artikel finaal"/>
          <p:cNvPicPr>
            <a:picLocks noChangeAspect="1" noChangeArrowheads="1"/>
          </p:cNvPicPr>
          <p:nvPr/>
        </p:nvPicPr>
        <p:blipFill>
          <a:blip r:embed="rId3" cstate="print"/>
          <a:srcRect/>
          <a:stretch>
            <a:fillRect/>
          </a:stretch>
        </p:blipFill>
        <p:spPr bwMode="auto">
          <a:xfrm>
            <a:off x="3368675" y="2780928"/>
            <a:ext cx="5667375" cy="3971925"/>
          </a:xfrm>
          <a:prstGeom prst="rect">
            <a:avLst/>
          </a:prstGeom>
          <a:noFill/>
          <a:ln w="9525">
            <a:noFill/>
            <a:miter lim="800000"/>
            <a:headEnd/>
            <a:tailEnd/>
          </a:ln>
        </p:spPr>
      </p:pic>
      <p:sp>
        <p:nvSpPr>
          <p:cNvPr id="6" name="Text Box 4"/>
          <p:cNvSpPr txBox="1">
            <a:spLocks noChangeArrowheads="1"/>
          </p:cNvSpPr>
          <p:nvPr/>
        </p:nvSpPr>
        <p:spPr bwMode="auto">
          <a:xfrm>
            <a:off x="3348038" y="2348880"/>
            <a:ext cx="2592387" cy="369332"/>
          </a:xfrm>
          <a:prstGeom prst="rect">
            <a:avLst/>
          </a:prstGeom>
          <a:noFill/>
          <a:ln w="9525">
            <a:noFill/>
            <a:miter lim="800000"/>
            <a:headEnd/>
            <a:tailEnd/>
          </a:ln>
        </p:spPr>
        <p:txBody>
          <a:bodyPr>
            <a:spAutoFit/>
          </a:bodyPr>
          <a:lstStyle/>
          <a:p>
            <a:pPr>
              <a:spcBef>
                <a:spcPct val="50000"/>
              </a:spcBef>
            </a:pPr>
            <a:r>
              <a:rPr lang="en-US" b="1" dirty="0"/>
              <a:t>Sampling </a:t>
            </a:r>
            <a:r>
              <a:rPr lang="en-US" b="1" dirty="0" smtClean="0"/>
              <a:t>sites:</a:t>
            </a:r>
            <a:endParaRPr lang="en-GB" b="1" dirty="0"/>
          </a:p>
        </p:txBody>
      </p:sp>
      <p:sp>
        <p:nvSpPr>
          <p:cNvPr id="7" name="Text Box 6"/>
          <p:cNvSpPr txBox="1">
            <a:spLocks noChangeArrowheads="1"/>
          </p:cNvSpPr>
          <p:nvPr/>
        </p:nvSpPr>
        <p:spPr bwMode="auto">
          <a:xfrm>
            <a:off x="6245225" y="5208216"/>
            <a:ext cx="1143000" cy="366712"/>
          </a:xfrm>
          <a:prstGeom prst="rect">
            <a:avLst/>
          </a:prstGeom>
          <a:noFill/>
          <a:ln w="9525">
            <a:noFill/>
            <a:miter lim="800000"/>
            <a:headEnd/>
            <a:tailEnd/>
          </a:ln>
        </p:spPr>
        <p:txBody>
          <a:bodyPr>
            <a:spAutoFit/>
          </a:bodyPr>
          <a:lstStyle/>
          <a:p>
            <a:pPr>
              <a:spcBef>
                <a:spcPct val="50000"/>
              </a:spcBef>
            </a:pPr>
            <a:r>
              <a:rPr lang="en-US" sz="1800" i="1">
                <a:latin typeface="Arial" charset="0"/>
              </a:rPr>
              <a:t>Belgium</a:t>
            </a:r>
            <a:endParaRPr lang="en-GB" sz="1800" i="1">
              <a:latin typeface="Arial" charset="0"/>
            </a:endParaRPr>
          </a:p>
        </p:txBody>
      </p:sp>
      <p:sp>
        <p:nvSpPr>
          <p:cNvPr id="8" name="Text Box 7"/>
          <p:cNvSpPr txBox="1">
            <a:spLocks noChangeArrowheads="1"/>
          </p:cNvSpPr>
          <p:nvPr/>
        </p:nvSpPr>
        <p:spPr bwMode="auto">
          <a:xfrm>
            <a:off x="6702425" y="3989016"/>
            <a:ext cx="1143000" cy="366712"/>
          </a:xfrm>
          <a:prstGeom prst="rect">
            <a:avLst/>
          </a:prstGeom>
          <a:noFill/>
          <a:ln w="9525">
            <a:noFill/>
            <a:miter lim="800000"/>
            <a:headEnd/>
            <a:tailEnd/>
          </a:ln>
        </p:spPr>
        <p:txBody>
          <a:bodyPr>
            <a:spAutoFit/>
          </a:bodyPr>
          <a:lstStyle/>
          <a:p>
            <a:pPr>
              <a:spcBef>
                <a:spcPct val="50000"/>
              </a:spcBef>
            </a:pPr>
            <a:r>
              <a:rPr lang="en-US" sz="1800">
                <a:solidFill>
                  <a:schemeClr val="accent2"/>
                </a:solidFill>
              </a:rPr>
              <a:t>Meuse</a:t>
            </a:r>
            <a:endParaRPr lang="en-GB" sz="1800">
              <a:solidFill>
                <a:schemeClr val="accent2"/>
              </a:solidFill>
            </a:endParaRPr>
          </a:p>
        </p:txBody>
      </p:sp>
      <p:sp>
        <p:nvSpPr>
          <p:cNvPr id="9" name="Text Box 9"/>
          <p:cNvSpPr txBox="1">
            <a:spLocks noChangeArrowheads="1"/>
          </p:cNvSpPr>
          <p:nvPr/>
        </p:nvSpPr>
        <p:spPr bwMode="auto">
          <a:xfrm>
            <a:off x="5559425" y="4598616"/>
            <a:ext cx="1143000" cy="366712"/>
          </a:xfrm>
          <a:prstGeom prst="rect">
            <a:avLst/>
          </a:prstGeom>
          <a:noFill/>
          <a:ln w="9525">
            <a:noFill/>
            <a:miter lim="800000"/>
            <a:headEnd/>
            <a:tailEnd/>
          </a:ln>
        </p:spPr>
        <p:txBody>
          <a:bodyPr>
            <a:spAutoFit/>
          </a:bodyPr>
          <a:lstStyle/>
          <a:p>
            <a:pPr>
              <a:spcBef>
                <a:spcPct val="50000"/>
              </a:spcBef>
            </a:pPr>
            <a:r>
              <a:rPr lang="en-US" sz="1800">
                <a:solidFill>
                  <a:schemeClr val="accent2"/>
                </a:solidFill>
              </a:rPr>
              <a:t>Scheldt</a:t>
            </a:r>
            <a:endParaRPr lang="en-GB" sz="1800">
              <a:solidFill>
                <a:schemeClr val="accent2"/>
              </a:solidFill>
            </a:endParaRPr>
          </a:p>
        </p:txBody>
      </p:sp>
      <p:sp>
        <p:nvSpPr>
          <p:cNvPr id="10" name="Text Box 10"/>
          <p:cNvSpPr txBox="1">
            <a:spLocks noChangeArrowheads="1"/>
          </p:cNvSpPr>
          <p:nvPr/>
        </p:nvSpPr>
        <p:spPr bwMode="auto">
          <a:xfrm>
            <a:off x="4492625" y="3957266"/>
            <a:ext cx="1143000" cy="641350"/>
          </a:xfrm>
          <a:prstGeom prst="rect">
            <a:avLst/>
          </a:prstGeom>
          <a:noFill/>
          <a:ln w="9525">
            <a:noFill/>
            <a:miter lim="800000"/>
            <a:headEnd/>
            <a:tailEnd/>
          </a:ln>
        </p:spPr>
        <p:txBody>
          <a:bodyPr>
            <a:spAutoFit/>
          </a:bodyPr>
          <a:lstStyle/>
          <a:p>
            <a:pPr>
              <a:spcBef>
                <a:spcPct val="50000"/>
              </a:spcBef>
            </a:pPr>
            <a:r>
              <a:rPr lang="en-US" sz="1800">
                <a:solidFill>
                  <a:schemeClr val="accent2"/>
                </a:solidFill>
              </a:rPr>
              <a:t>NORTH SEA</a:t>
            </a:r>
            <a:endParaRPr lang="en-GB" sz="1800">
              <a:solidFill>
                <a:schemeClr val="accent2"/>
              </a:solidFill>
            </a:endParaRPr>
          </a:p>
        </p:txBody>
      </p:sp>
      <p:sp>
        <p:nvSpPr>
          <p:cNvPr id="11" name="Text Box 11"/>
          <p:cNvSpPr txBox="1">
            <a:spLocks noChangeArrowheads="1"/>
          </p:cNvSpPr>
          <p:nvPr/>
        </p:nvSpPr>
        <p:spPr bwMode="auto">
          <a:xfrm>
            <a:off x="5003800" y="4365253"/>
            <a:ext cx="304800" cy="366713"/>
          </a:xfrm>
          <a:prstGeom prst="rect">
            <a:avLst/>
          </a:prstGeom>
          <a:noFill/>
          <a:ln w="9525">
            <a:noFill/>
            <a:miter lim="800000"/>
            <a:headEnd/>
            <a:tailEnd/>
          </a:ln>
        </p:spPr>
        <p:txBody>
          <a:bodyPr>
            <a:spAutoFit/>
          </a:bodyPr>
          <a:lstStyle/>
          <a:p>
            <a:pPr>
              <a:spcBef>
                <a:spcPct val="50000"/>
              </a:spcBef>
            </a:pPr>
            <a:r>
              <a:rPr lang="en-US" sz="1800" b="1">
                <a:solidFill>
                  <a:srgbClr val="FF0000"/>
                </a:solidFill>
              </a:rPr>
              <a:t>1</a:t>
            </a:r>
            <a:endParaRPr lang="en-GB" sz="1800" b="1">
              <a:solidFill>
                <a:srgbClr val="FF0000"/>
              </a:solidFill>
            </a:endParaRPr>
          </a:p>
        </p:txBody>
      </p:sp>
      <p:sp>
        <p:nvSpPr>
          <p:cNvPr id="12" name="Text Box 12"/>
          <p:cNvSpPr txBox="1">
            <a:spLocks noChangeArrowheads="1"/>
          </p:cNvSpPr>
          <p:nvPr/>
        </p:nvSpPr>
        <p:spPr bwMode="auto">
          <a:xfrm>
            <a:off x="5795963" y="3927103"/>
            <a:ext cx="304800" cy="366713"/>
          </a:xfrm>
          <a:prstGeom prst="rect">
            <a:avLst/>
          </a:prstGeom>
          <a:noFill/>
          <a:ln w="9525">
            <a:noFill/>
            <a:miter lim="800000"/>
            <a:headEnd/>
            <a:tailEnd/>
          </a:ln>
        </p:spPr>
        <p:txBody>
          <a:bodyPr>
            <a:spAutoFit/>
          </a:bodyPr>
          <a:lstStyle/>
          <a:p>
            <a:pPr>
              <a:spcBef>
                <a:spcPct val="50000"/>
              </a:spcBef>
            </a:pPr>
            <a:r>
              <a:rPr lang="en-US" sz="1800" b="1">
                <a:solidFill>
                  <a:srgbClr val="FF0000"/>
                </a:solidFill>
              </a:rPr>
              <a:t>2</a:t>
            </a:r>
            <a:endParaRPr lang="en-GB" sz="1800" b="1">
              <a:solidFill>
                <a:srgbClr val="FF0000"/>
              </a:solidFill>
            </a:endParaRPr>
          </a:p>
        </p:txBody>
      </p:sp>
      <p:sp>
        <p:nvSpPr>
          <p:cNvPr id="13" name="Text Box 13"/>
          <p:cNvSpPr txBox="1">
            <a:spLocks noChangeArrowheads="1"/>
          </p:cNvSpPr>
          <p:nvPr/>
        </p:nvSpPr>
        <p:spPr bwMode="auto">
          <a:xfrm>
            <a:off x="5435600" y="4149353"/>
            <a:ext cx="304800" cy="366713"/>
          </a:xfrm>
          <a:prstGeom prst="rect">
            <a:avLst/>
          </a:prstGeom>
          <a:noFill/>
          <a:ln w="9525">
            <a:noFill/>
            <a:miter lim="800000"/>
            <a:headEnd/>
            <a:tailEnd/>
          </a:ln>
        </p:spPr>
        <p:txBody>
          <a:bodyPr>
            <a:spAutoFit/>
          </a:bodyPr>
          <a:lstStyle/>
          <a:p>
            <a:pPr>
              <a:spcBef>
                <a:spcPct val="50000"/>
              </a:spcBef>
            </a:pPr>
            <a:r>
              <a:rPr lang="en-US" sz="1800" b="1">
                <a:solidFill>
                  <a:srgbClr val="FF0000"/>
                </a:solidFill>
              </a:rPr>
              <a:t>3</a:t>
            </a:r>
            <a:endParaRPr lang="en-GB" sz="1800" b="1">
              <a:solidFill>
                <a:srgbClr val="FF0000"/>
              </a:solidFill>
            </a:endParaRPr>
          </a:p>
        </p:txBody>
      </p:sp>
      <p:sp>
        <p:nvSpPr>
          <p:cNvPr id="14" name="Text Box 14"/>
          <p:cNvSpPr txBox="1">
            <a:spLocks noChangeArrowheads="1"/>
          </p:cNvSpPr>
          <p:nvPr/>
        </p:nvSpPr>
        <p:spPr bwMode="auto">
          <a:xfrm>
            <a:off x="6084888" y="4293816"/>
            <a:ext cx="304800" cy="366712"/>
          </a:xfrm>
          <a:prstGeom prst="rect">
            <a:avLst/>
          </a:prstGeom>
          <a:noFill/>
          <a:ln w="9525">
            <a:noFill/>
            <a:miter lim="800000"/>
            <a:headEnd/>
            <a:tailEnd/>
          </a:ln>
        </p:spPr>
        <p:txBody>
          <a:bodyPr>
            <a:spAutoFit/>
          </a:bodyPr>
          <a:lstStyle/>
          <a:p>
            <a:pPr>
              <a:spcBef>
                <a:spcPct val="50000"/>
              </a:spcBef>
            </a:pPr>
            <a:r>
              <a:rPr lang="en-US" sz="1800" b="1">
                <a:solidFill>
                  <a:srgbClr val="FF0000"/>
                </a:solidFill>
              </a:rPr>
              <a:t>4</a:t>
            </a:r>
            <a:endParaRPr lang="en-GB" sz="1800" b="1">
              <a:solidFill>
                <a:srgbClr val="FF0000"/>
              </a:solidFill>
            </a:endParaRPr>
          </a:p>
        </p:txBody>
      </p:sp>
      <p:sp>
        <p:nvSpPr>
          <p:cNvPr id="15" name="Text Box 15"/>
          <p:cNvSpPr txBox="1">
            <a:spLocks noChangeArrowheads="1"/>
          </p:cNvSpPr>
          <p:nvPr/>
        </p:nvSpPr>
        <p:spPr bwMode="auto">
          <a:xfrm>
            <a:off x="5651500" y="4870078"/>
            <a:ext cx="304800" cy="366713"/>
          </a:xfrm>
          <a:prstGeom prst="rect">
            <a:avLst/>
          </a:prstGeom>
          <a:noFill/>
          <a:ln w="9525">
            <a:noFill/>
            <a:miter lim="800000"/>
            <a:headEnd/>
            <a:tailEnd/>
          </a:ln>
        </p:spPr>
        <p:txBody>
          <a:bodyPr>
            <a:spAutoFit/>
          </a:bodyPr>
          <a:lstStyle/>
          <a:p>
            <a:pPr>
              <a:spcBef>
                <a:spcPct val="50000"/>
              </a:spcBef>
            </a:pPr>
            <a:r>
              <a:rPr lang="en-US" sz="1800" b="1">
                <a:solidFill>
                  <a:srgbClr val="FF0000"/>
                </a:solidFill>
              </a:rPr>
              <a:t>5</a:t>
            </a:r>
            <a:endParaRPr lang="en-GB" sz="1800" b="1">
              <a:solidFill>
                <a:srgbClr val="FF0000"/>
              </a:solidFill>
            </a:endParaRPr>
          </a:p>
        </p:txBody>
      </p:sp>
      <p:sp>
        <p:nvSpPr>
          <p:cNvPr id="16" name="Text Box 16"/>
          <p:cNvSpPr txBox="1">
            <a:spLocks noChangeArrowheads="1"/>
          </p:cNvSpPr>
          <p:nvPr/>
        </p:nvSpPr>
        <p:spPr bwMode="auto">
          <a:xfrm>
            <a:off x="6300788" y="4870078"/>
            <a:ext cx="304800" cy="366713"/>
          </a:xfrm>
          <a:prstGeom prst="rect">
            <a:avLst/>
          </a:prstGeom>
          <a:noFill/>
          <a:ln w="9525">
            <a:noFill/>
            <a:miter lim="800000"/>
            <a:headEnd/>
            <a:tailEnd/>
          </a:ln>
        </p:spPr>
        <p:txBody>
          <a:bodyPr>
            <a:spAutoFit/>
          </a:bodyPr>
          <a:lstStyle/>
          <a:p>
            <a:pPr>
              <a:spcBef>
                <a:spcPct val="50000"/>
              </a:spcBef>
            </a:pPr>
            <a:r>
              <a:rPr lang="en-US" sz="1800" b="1">
                <a:solidFill>
                  <a:srgbClr val="FF0000"/>
                </a:solidFill>
              </a:rPr>
              <a:t>6</a:t>
            </a:r>
            <a:endParaRPr lang="en-GB" sz="1800" b="1">
              <a:solidFill>
                <a:srgbClr val="FF0000"/>
              </a:solidFill>
            </a:endParaRPr>
          </a:p>
        </p:txBody>
      </p:sp>
      <p:sp>
        <p:nvSpPr>
          <p:cNvPr id="17" name="Text Box 17"/>
          <p:cNvSpPr txBox="1">
            <a:spLocks noChangeArrowheads="1"/>
          </p:cNvSpPr>
          <p:nvPr/>
        </p:nvSpPr>
        <p:spPr bwMode="auto">
          <a:xfrm>
            <a:off x="6931025" y="4293816"/>
            <a:ext cx="304800" cy="366712"/>
          </a:xfrm>
          <a:prstGeom prst="rect">
            <a:avLst/>
          </a:prstGeom>
          <a:noFill/>
          <a:ln w="9525">
            <a:noFill/>
            <a:miter lim="800000"/>
            <a:headEnd/>
            <a:tailEnd/>
          </a:ln>
        </p:spPr>
        <p:txBody>
          <a:bodyPr>
            <a:spAutoFit/>
          </a:bodyPr>
          <a:lstStyle/>
          <a:p>
            <a:pPr>
              <a:spcBef>
                <a:spcPct val="50000"/>
              </a:spcBef>
            </a:pPr>
            <a:r>
              <a:rPr lang="en-US" sz="1800" b="1">
                <a:solidFill>
                  <a:srgbClr val="FF0000"/>
                </a:solidFill>
              </a:rPr>
              <a:t>7</a:t>
            </a:r>
            <a:endParaRPr lang="en-GB" sz="1800" b="1">
              <a:solidFill>
                <a:srgbClr val="FF0000"/>
              </a:solidFill>
            </a:endParaRPr>
          </a:p>
        </p:txBody>
      </p:sp>
      <p:sp>
        <p:nvSpPr>
          <p:cNvPr id="18" name="Text Box 19"/>
          <p:cNvSpPr txBox="1">
            <a:spLocks noChangeArrowheads="1"/>
          </p:cNvSpPr>
          <p:nvPr/>
        </p:nvSpPr>
        <p:spPr bwMode="auto">
          <a:xfrm>
            <a:off x="6397625" y="3146053"/>
            <a:ext cx="1524000" cy="641350"/>
          </a:xfrm>
          <a:prstGeom prst="rect">
            <a:avLst/>
          </a:prstGeom>
          <a:noFill/>
          <a:ln w="9525">
            <a:noFill/>
            <a:miter lim="800000"/>
            <a:headEnd/>
            <a:tailEnd/>
          </a:ln>
        </p:spPr>
        <p:txBody>
          <a:bodyPr>
            <a:spAutoFit/>
          </a:bodyPr>
          <a:lstStyle/>
          <a:p>
            <a:pPr>
              <a:spcBef>
                <a:spcPct val="50000"/>
              </a:spcBef>
            </a:pPr>
            <a:r>
              <a:rPr lang="en-US" sz="1800" i="1">
                <a:latin typeface="Arial" charset="0"/>
              </a:rPr>
              <a:t>The Netherlands</a:t>
            </a:r>
            <a:endParaRPr lang="en-GB" sz="1800" i="1">
              <a:latin typeface="Arial" charset="0"/>
            </a:endParaRPr>
          </a:p>
        </p:txBody>
      </p:sp>
      <p:sp>
        <p:nvSpPr>
          <p:cNvPr id="12290" name="Slide Number Placeholder 3"/>
          <p:cNvSpPr>
            <a:spLocks noGrp="1"/>
          </p:cNvSpPr>
          <p:nvPr>
            <p:ph type="sldNum" sz="quarter" idx="12"/>
          </p:nvPr>
        </p:nvSpPr>
        <p:spPr>
          <a:noFill/>
        </p:spPr>
        <p:txBody>
          <a:bodyPr/>
          <a:lstStyle/>
          <a:p>
            <a:fld id="{6BB2D3A5-C167-44B0-B66F-9D1673E19550}" type="slidenum">
              <a:rPr lang="en-GB" smtClean="0"/>
              <a:pPr/>
              <a:t>25</a:t>
            </a:fld>
            <a:endParaRPr lang="en-GB" smtClean="0"/>
          </a:p>
        </p:txBody>
      </p:sp>
      <p:sp>
        <p:nvSpPr>
          <p:cNvPr id="12291" name="Text Box 2"/>
          <p:cNvSpPr txBox="1">
            <a:spLocks noChangeArrowheads="1"/>
          </p:cNvSpPr>
          <p:nvPr/>
        </p:nvSpPr>
        <p:spPr bwMode="auto">
          <a:xfrm>
            <a:off x="-53975" y="449263"/>
            <a:ext cx="184150" cy="457200"/>
          </a:xfrm>
          <a:prstGeom prst="rect">
            <a:avLst/>
          </a:prstGeom>
          <a:noFill/>
          <a:ln w="9525">
            <a:noFill/>
            <a:miter lim="800000"/>
            <a:headEnd/>
            <a:tailEnd/>
          </a:ln>
        </p:spPr>
        <p:txBody>
          <a:bodyPr>
            <a:spAutoFit/>
          </a:bodyPr>
          <a:lstStyle/>
          <a:p>
            <a:pPr>
              <a:spcBef>
                <a:spcPct val="50000"/>
              </a:spcBef>
            </a:pPr>
            <a:endParaRPr lang="en-US"/>
          </a:p>
        </p:txBody>
      </p:sp>
      <p:pic>
        <p:nvPicPr>
          <p:cNvPr id="19" name="Picture 5" descr="mal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63888" y="5373216"/>
            <a:ext cx="2819400" cy="1198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Text Box 18"/>
          <p:cNvSpPr txBox="1">
            <a:spLocks noChangeArrowheads="1"/>
          </p:cNvSpPr>
          <p:nvPr/>
        </p:nvSpPr>
        <p:spPr bwMode="auto">
          <a:xfrm>
            <a:off x="188912" y="516736"/>
            <a:ext cx="8991600" cy="5755422"/>
          </a:xfrm>
          <a:prstGeom prst="rect">
            <a:avLst/>
          </a:prstGeom>
          <a:noFill/>
          <a:ln w="9525">
            <a:noFill/>
            <a:miter lim="800000"/>
            <a:headEnd/>
            <a:tailEnd/>
          </a:ln>
        </p:spPr>
        <p:txBody>
          <a:bodyPr>
            <a:spAutoFit/>
          </a:bodyPr>
          <a:lstStyle/>
          <a:p>
            <a:pPr>
              <a:spcBef>
                <a:spcPct val="50000"/>
              </a:spcBef>
            </a:pPr>
            <a:r>
              <a:rPr lang="nl-BE" sz="2000" b="1" dirty="0"/>
              <a:t>D</a:t>
            </a:r>
            <a:r>
              <a:rPr lang="nl-BE" sz="2000" b="1" dirty="0" smtClean="0"/>
              <a:t>ata</a:t>
            </a:r>
            <a:r>
              <a:rPr lang="nl-BE" sz="2000" dirty="0" smtClean="0"/>
              <a:t> have been </a:t>
            </a:r>
            <a:r>
              <a:rPr lang="nl-BE" sz="2000" dirty="0" err="1" smtClean="0"/>
              <a:t>analysed</a:t>
            </a:r>
            <a:r>
              <a:rPr lang="nl-BE" sz="2000" dirty="0" smtClean="0"/>
              <a:t> and </a:t>
            </a:r>
            <a:r>
              <a:rPr lang="nl-BE" sz="2000" dirty="0" err="1" smtClean="0"/>
              <a:t>published</a:t>
            </a:r>
            <a:r>
              <a:rPr lang="nl-BE" sz="2000" dirty="0" smtClean="0"/>
              <a:t> (“</a:t>
            </a:r>
            <a:r>
              <a:rPr lang="en-GB" sz="2000" dirty="0" smtClean="0"/>
              <a:t>Detecting Holocene divergence in the </a:t>
            </a:r>
            <a:r>
              <a:rPr lang="en-GB" sz="2000" dirty="0" err="1" smtClean="0"/>
              <a:t>anadromous</a:t>
            </a:r>
            <a:r>
              <a:rPr lang="en-GB" sz="2000" dirty="0" smtClean="0"/>
              <a:t>-freshwater </a:t>
            </a:r>
            <a:r>
              <a:rPr lang="en-GB" sz="2000" dirty="0" err="1" smtClean="0"/>
              <a:t>threespine</a:t>
            </a:r>
            <a:r>
              <a:rPr lang="en-GB" sz="2000" dirty="0" smtClean="0"/>
              <a:t>  stickleback system (</a:t>
            </a:r>
            <a:r>
              <a:rPr lang="en-GB" sz="2000" i="1" dirty="0" err="1" smtClean="0"/>
              <a:t>Gasterosteus</a:t>
            </a:r>
            <a:r>
              <a:rPr lang="en-GB" sz="2000" i="1" dirty="0" smtClean="0"/>
              <a:t> </a:t>
            </a:r>
            <a:r>
              <a:rPr lang="en-GB" sz="2000" i="1" dirty="0" err="1" smtClean="0"/>
              <a:t>aculeatus</a:t>
            </a:r>
            <a:r>
              <a:rPr lang="en-GB" sz="2000" dirty="0" smtClean="0"/>
              <a:t>)” </a:t>
            </a:r>
            <a:r>
              <a:rPr lang="en-GB" sz="1400" dirty="0" smtClean="0"/>
              <a:t>by Raeymaekers, J., </a:t>
            </a:r>
            <a:r>
              <a:rPr lang="en-GB" sz="1400" dirty="0" err="1" smtClean="0"/>
              <a:t>Maes</a:t>
            </a:r>
            <a:r>
              <a:rPr lang="en-GB" sz="1400" dirty="0" smtClean="0"/>
              <a:t>, G.E., </a:t>
            </a:r>
            <a:r>
              <a:rPr lang="en-GB" sz="1400" dirty="0" err="1" smtClean="0"/>
              <a:t>Audenaert</a:t>
            </a:r>
            <a:r>
              <a:rPr lang="en-GB" sz="1400" dirty="0" smtClean="0"/>
              <a:t>, E. and </a:t>
            </a:r>
            <a:r>
              <a:rPr lang="en-GB" sz="1400" dirty="0" err="1" smtClean="0"/>
              <a:t>Volckaert</a:t>
            </a:r>
            <a:r>
              <a:rPr lang="en-GB" sz="1400" dirty="0" smtClean="0"/>
              <a:t>, F.A.M. (2005) Molecular Ecology 14: 1001-1014 </a:t>
            </a:r>
          </a:p>
          <a:p>
            <a:pPr>
              <a:spcBef>
                <a:spcPct val="50000"/>
              </a:spcBef>
            </a:pPr>
            <a:r>
              <a:rPr lang="en-GB" sz="2000" dirty="0" smtClean="0"/>
              <a:t>[see file Raeymaekers et al-MolEcol-2005.pdf]</a:t>
            </a:r>
          </a:p>
          <a:p>
            <a:pPr>
              <a:spcBef>
                <a:spcPct val="50000"/>
              </a:spcBef>
            </a:pPr>
            <a:endParaRPr lang="en-GB" sz="2000" dirty="0" smtClean="0"/>
          </a:p>
          <a:p>
            <a:pPr>
              <a:spcBef>
                <a:spcPct val="50000"/>
              </a:spcBef>
            </a:pPr>
            <a:r>
              <a:rPr lang="nl-BE" sz="2000" b="1" dirty="0" smtClean="0"/>
              <a:t>Primers</a:t>
            </a:r>
            <a:r>
              <a:rPr lang="nl-BE" sz="2000" dirty="0" smtClean="0"/>
              <a:t> </a:t>
            </a:r>
            <a:r>
              <a:rPr lang="nl-BE" sz="2000" dirty="0"/>
              <a:t>of the five </a:t>
            </a:r>
            <a:r>
              <a:rPr lang="nl-BE" sz="2000" dirty="0" err="1"/>
              <a:t>microsatellite</a:t>
            </a:r>
            <a:r>
              <a:rPr lang="nl-BE" sz="2000" dirty="0"/>
              <a:t> </a:t>
            </a:r>
            <a:r>
              <a:rPr lang="nl-BE" sz="2000" dirty="0" err="1" smtClean="0"/>
              <a:t>loci</a:t>
            </a:r>
            <a:r>
              <a:rPr lang="nl-BE" sz="2000" dirty="0" smtClean="0"/>
              <a:t> </a:t>
            </a:r>
            <a:r>
              <a:rPr lang="nl-BE" sz="2000" dirty="0" err="1" smtClean="0"/>
              <a:t>used</a:t>
            </a:r>
            <a:r>
              <a:rPr lang="nl-BE" sz="2000" dirty="0" smtClean="0"/>
              <a:t> </a:t>
            </a:r>
            <a:r>
              <a:rPr lang="nl-BE" sz="2000" dirty="0" err="1" smtClean="0"/>
              <a:t>here</a:t>
            </a:r>
            <a:r>
              <a:rPr lang="nl-BE" sz="2000" dirty="0" smtClean="0"/>
              <a:t> </a:t>
            </a:r>
            <a:r>
              <a:rPr lang="nl-BE" sz="2000" dirty="0"/>
              <a:t>(</a:t>
            </a:r>
            <a:r>
              <a:rPr lang="en-GB" sz="2000" i="1" dirty="0">
                <a:cs typeface="Arial" charset="0"/>
              </a:rPr>
              <a:t>Gacµ4, Gacµ7, Gacµ9, Gacµ10 </a:t>
            </a:r>
            <a:r>
              <a:rPr lang="en-GB" sz="2000" dirty="0">
                <a:cs typeface="Arial" charset="0"/>
              </a:rPr>
              <a:t>and </a:t>
            </a:r>
            <a:r>
              <a:rPr lang="en-GB" sz="2000" i="1" dirty="0">
                <a:cs typeface="Arial" charset="0"/>
              </a:rPr>
              <a:t>Gacµ14</a:t>
            </a:r>
            <a:r>
              <a:rPr lang="en-US" sz="2000" dirty="0">
                <a:cs typeface="Arial" charset="0"/>
              </a:rPr>
              <a:t>)</a:t>
            </a:r>
            <a:r>
              <a:rPr lang="en-GB" sz="2000" dirty="0"/>
              <a:t> </a:t>
            </a:r>
            <a:r>
              <a:rPr lang="nl-BE" sz="2000" dirty="0"/>
              <a:t>have been </a:t>
            </a:r>
            <a:r>
              <a:rPr lang="nl-BE" sz="2000" dirty="0" err="1"/>
              <a:t>published</a:t>
            </a:r>
            <a:r>
              <a:rPr lang="nl-BE" sz="2000" dirty="0"/>
              <a:t> </a:t>
            </a:r>
            <a:r>
              <a:rPr lang="nl-BE" sz="1400" dirty="0" smtClean="0"/>
              <a:t>(</a:t>
            </a:r>
            <a:r>
              <a:rPr lang="en-US" sz="1400" dirty="0" smtClean="0"/>
              <a:t>Taylor </a:t>
            </a:r>
            <a:r>
              <a:rPr lang="en-US" sz="1400" dirty="0"/>
              <a:t>EB</a:t>
            </a:r>
            <a:r>
              <a:rPr lang="en-GB" sz="1400" dirty="0"/>
              <a:t> </a:t>
            </a:r>
            <a:r>
              <a:rPr lang="nl-BE" sz="1400" dirty="0"/>
              <a:t>(1998) </a:t>
            </a:r>
            <a:r>
              <a:rPr lang="nl-BE" sz="1400" dirty="0" err="1"/>
              <a:t>Microsatellites</a:t>
            </a:r>
            <a:r>
              <a:rPr lang="nl-BE" sz="1400" dirty="0"/>
              <a:t> </a:t>
            </a:r>
            <a:r>
              <a:rPr lang="nl-BE" sz="1400" dirty="0" err="1"/>
              <a:t>isolated</a:t>
            </a:r>
            <a:r>
              <a:rPr lang="nl-BE" sz="1400" dirty="0"/>
              <a:t> </a:t>
            </a:r>
            <a:r>
              <a:rPr lang="nl-BE" sz="1400" dirty="0" err="1"/>
              <a:t>from</a:t>
            </a:r>
            <a:r>
              <a:rPr lang="nl-BE" sz="1400" dirty="0"/>
              <a:t> </a:t>
            </a:r>
            <a:r>
              <a:rPr lang="nl-BE" sz="1400" dirty="0" err="1"/>
              <a:t>threespine</a:t>
            </a:r>
            <a:r>
              <a:rPr lang="nl-BE" sz="1400" dirty="0"/>
              <a:t> </a:t>
            </a:r>
            <a:r>
              <a:rPr lang="nl-BE" sz="1400" dirty="0" err="1"/>
              <a:t>stickleback</a:t>
            </a:r>
            <a:r>
              <a:rPr lang="nl-BE" sz="1400" dirty="0"/>
              <a:t> </a:t>
            </a:r>
            <a:r>
              <a:rPr lang="nl-BE" sz="1400" i="1" dirty="0" err="1"/>
              <a:t>Gasterosteus</a:t>
            </a:r>
            <a:r>
              <a:rPr lang="nl-BE" sz="1400" i="1" dirty="0"/>
              <a:t> </a:t>
            </a:r>
            <a:r>
              <a:rPr lang="nl-BE" sz="1400" i="1" dirty="0" err="1"/>
              <a:t>aculeatus</a:t>
            </a:r>
            <a:r>
              <a:rPr lang="nl-BE" sz="1400" dirty="0"/>
              <a:t>. </a:t>
            </a:r>
            <a:r>
              <a:rPr lang="nl-BE" sz="1400" dirty="0" err="1"/>
              <a:t>Molecular</a:t>
            </a:r>
            <a:r>
              <a:rPr lang="nl-BE" sz="1400" dirty="0"/>
              <a:t> </a:t>
            </a:r>
            <a:r>
              <a:rPr lang="nl-BE" sz="1400" dirty="0" err="1"/>
              <a:t>Ecology</a:t>
            </a:r>
            <a:r>
              <a:rPr lang="nl-BE" sz="1400" dirty="0"/>
              <a:t> </a:t>
            </a:r>
            <a:r>
              <a:rPr lang="en-US" sz="1400" dirty="0"/>
              <a:t>7, </a:t>
            </a:r>
            <a:r>
              <a:rPr lang="en-US" sz="1400" dirty="0" smtClean="0"/>
              <a:t>925-931</a:t>
            </a:r>
            <a:r>
              <a:rPr lang="nl-BE" sz="1400" dirty="0"/>
              <a:t>)</a:t>
            </a:r>
            <a:endParaRPr lang="nl-BE" sz="1400" dirty="0" smtClean="0"/>
          </a:p>
          <a:p>
            <a:pPr>
              <a:spcBef>
                <a:spcPct val="50000"/>
              </a:spcBef>
            </a:pPr>
            <a:endParaRPr lang="nl-BE" sz="2000" dirty="0"/>
          </a:p>
          <a:p>
            <a:pPr>
              <a:spcBef>
                <a:spcPct val="50000"/>
              </a:spcBef>
            </a:pPr>
            <a:r>
              <a:rPr lang="nl-BE" sz="2000" dirty="0" smtClean="0"/>
              <a:t>Resources of a non-model species:</a:t>
            </a:r>
          </a:p>
          <a:p>
            <a:pPr>
              <a:spcBef>
                <a:spcPct val="50000"/>
              </a:spcBef>
            </a:pPr>
            <a:r>
              <a:rPr lang="nl-BE" sz="2000" dirty="0" err="1" smtClean="0"/>
              <a:t>Microsatellite</a:t>
            </a:r>
            <a:r>
              <a:rPr lang="nl-BE" sz="2000" dirty="0" smtClean="0"/>
              <a:t>, </a:t>
            </a:r>
            <a:r>
              <a:rPr lang="nl-BE" sz="2000" dirty="0" err="1" smtClean="0"/>
              <a:t>numerous</a:t>
            </a:r>
            <a:r>
              <a:rPr lang="nl-BE" sz="2000" dirty="0" smtClean="0"/>
              <a:t> SNP </a:t>
            </a:r>
            <a:r>
              <a:rPr lang="nl-BE" sz="2000" dirty="0" err="1" smtClean="0"/>
              <a:t>sequences</a:t>
            </a:r>
            <a:r>
              <a:rPr lang="nl-BE" sz="2000" dirty="0" smtClean="0"/>
              <a:t> and full </a:t>
            </a:r>
            <a:r>
              <a:rPr lang="nl-BE" sz="2000" dirty="0" err="1" smtClean="0"/>
              <a:t>genomes</a:t>
            </a:r>
            <a:r>
              <a:rPr lang="nl-BE" sz="2000" dirty="0" smtClean="0"/>
              <a:t> have been </a:t>
            </a:r>
            <a:r>
              <a:rPr lang="nl-BE" sz="2000" dirty="0" err="1" smtClean="0"/>
              <a:t>submitted</a:t>
            </a:r>
            <a:r>
              <a:rPr lang="nl-BE" sz="2000" dirty="0" smtClean="0"/>
              <a:t> </a:t>
            </a:r>
            <a:r>
              <a:rPr lang="nl-BE" sz="2000" dirty="0" err="1" smtClean="0"/>
              <a:t>to</a:t>
            </a:r>
            <a:r>
              <a:rPr lang="nl-BE" sz="2000" dirty="0" smtClean="0"/>
              <a:t> </a:t>
            </a:r>
            <a:r>
              <a:rPr lang="nl-BE" sz="2000" dirty="0" err="1"/>
              <a:t>GenBank</a:t>
            </a:r>
            <a:r>
              <a:rPr lang="nl-BE" sz="2000" dirty="0"/>
              <a:t> (http://www.ncbi.nlm.nih.gov) – look </a:t>
            </a:r>
            <a:r>
              <a:rPr lang="nl-BE" sz="2000" dirty="0" err="1"/>
              <a:t>under</a:t>
            </a:r>
            <a:r>
              <a:rPr lang="nl-BE" sz="2000" dirty="0"/>
              <a:t> the </a:t>
            </a:r>
            <a:r>
              <a:rPr lang="nl-BE" sz="2000" dirty="0" err="1"/>
              <a:t>taxonomy</a:t>
            </a:r>
            <a:r>
              <a:rPr lang="nl-BE" sz="2000" dirty="0"/>
              <a:t> data base. A </a:t>
            </a:r>
            <a:r>
              <a:rPr lang="nl-BE" sz="2000" b="1" dirty="0" err="1"/>
              <a:t>linkage</a:t>
            </a:r>
            <a:r>
              <a:rPr lang="nl-BE" sz="2000" b="1" dirty="0"/>
              <a:t> map</a:t>
            </a:r>
            <a:r>
              <a:rPr lang="nl-BE" sz="2000" dirty="0"/>
              <a:t> of </a:t>
            </a:r>
            <a:r>
              <a:rPr lang="nl-BE" sz="2000" dirty="0" err="1"/>
              <a:t>threespine</a:t>
            </a:r>
            <a:r>
              <a:rPr lang="nl-BE" sz="2000" dirty="0"/>
              <a:t> </a:t>
            </a:r>
            <a:r>
              <a:rPr lang="nl-BE" sz="2000" dirty="0" err="1"/>
              <a:t>stickleback</a:t>
            </a:r>
            <a:r>
              <a:rPr lang="nl-BE" sz="2000" dirty="0"/>
              <a:t> is </a:t>
            </a:r>
            <a:r>
              <a:rPr lang="nl-BE" sz="2000" dirty="0" err="1"/>
              <a:t>available</a:t>
            </a:r>
            <a:r>
              <a:rPr lang="nl-BE" sz="2000" dirty="0"/>
              <a:t> </a:t>
            </a:r>
            <a:r>
              <a:rPr lang="nl-BE" sz="2000" dirty="0" err="1" smtClean="0"/>
              <a:t>from</a:t>
            </a:r>
            <a:r>
              <a:rPr lang="nl-BE" sz="2000" dirty="0" smtClean="0"/>
              <a:t> </a:t>
            </a:r>
            <a:r>
              <a:rPr lang="nl-BE" sz="2000" dirty="0" err="1" smtClean="0"/>
              <a:t>Peichel</a:t>
            </a:r>
            <a:r>
              <a:rPr lang="nl-BE" sz="2000" dirty="0" smtClean="0"/>
              <a:t> et al. (2001) Nature 414: 901-905. The </a:t>
            </a:r>
            <a:r>
              <a:rPr lang="nl-BE" sz="2000" dirty="0" err="1" smtClean="0"/>
              <a:t>fully</a:t>
            </a:r>
            <a:r>
              <a:rPr lang="nl-BE" sz="2000" dirty="0" smtClean="0"/>
              <a:t> assembled genome is </a:t>
            </a:r>
            <a:r>
              <a:rPr lang="nl-BE" sz="2000" dirty="0" err="1" smtClean="0"/>
              <a:t>available</a:t>
            </a:r>
            <a:r>
              <a:rPr lang="nl-BE" sz="2000" dirty="0" smtClean="0"/>
              <a:t> at </a:t>
            </a:r>
            <a:r>
              <a:rPr lang="nl-BE" sz="2000" dirty="0" err="1" smtClean="0"/>
              <a:t>Ensembl</a:t>
            </a:r>
            <a:r>
              <a:rPr lang="nl-BE" sz="2000" dirty="0" smtClean="0"/>
              <a:t> - </a:t>
            </a:r>
            <a:r>
              <a:rPr lang="nl-BE" sz="1400" dirty="0" smtClean="0">
                <a:hlinkClick r:id="rId3"/>
              </a:rPr>
              <a:t>http://www.ensembl.org/Gasterosteus_aculeatus/Info/Index</a:t>
            </a:r>
            <a:r>
              <a:rPr lang="nl-BE" sz="2000" dirty="0" smtClean="0"/>
              <a:t>. </a:t>
            </a:r>
            <a:endParaRPr lang="en-GB" sz="2000" dirty="0"/>
          </a:p>
        </p:txBody>
      </p:sp>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Text Box 18"/>
          <p:cNvSpPr txBox="1">
            <a:spLocks noChangeArrowheads="1"/>
          </p:cNvSpPr>
          <p:nvPr/>
        </p:nvSpPr>
        <p:spPr bwMode="auto">
          <a:xfrm>
            <a:off x="467544" y="188640"/>
            <a:ext cx="8712968" cy="861774"/>
          </a:xfrm>
          <a:prstGeom prst="rect">
            <a:avLst/>
          </a:prstGeom>
          <a:noFill/>
          <a:ln w="9525">
            <a:noFill/>
            <a:miter lim="800000"/>
            <a:headEnd/>
            <a:tailEnd/>
          </a:ln>
        </p:spPr>
        <p:txBody>
          <a:bodyPr wrap="square">
            <a:spAutoFit/>
          </a:bodyPr>
          <a:lstStyle/>
          <a:p>
            <a:pPr>
              <a:spcBef>
                <a:spcPct val="50000"/>
              </a:spcBef>
            </a:pPr>
            <a:r>
              <a:rPr lang="en-US" sz="2000" dirty="0" smtClean="0"/>
              <a:t>How are the genotype data organized and stored? </a:t>
            </a:r>
          </a:p>
          <a:p>
            <a:pPr>
              <a:spcBef>
                <a:spcPct val="50000"/>
              </a:spcBef>
            </a:pPr>
            <a:r>
              <a:rPr lang="en-US" sz="2000" dirty="0" smtClean="0"/>
              <a:t>1. </a:t>
            </a:r>
            <a:r>
              <a:rPr lang="en-US" sz="2000" dirty="0" err="1" smtClean="0"/>
              <a:t>genepop</a:t>
            </a:r>
            <a:r>
              <a:rPr lang="en-US" sz="2000" dirty="0" smtClean="0"/>
              <a:t> (.gen) format</a:t>
            </a:r>
          </a:p>
        </p:txBody>
      </p:sp>
      <p:sp>
        <p:nvSpPr>
          <p:cNvPr id="3" name="Rectangle 2"/>
          <p:cNvSpPr/>
          <p:nvPr/>
        </p:nvSpPr>
        <p:spPr>
          <a:xfrm>
            <a:off x="467544" y="1052736"/>
            <a:ext cx="7740352" cy="4801314"/>
          </a:xfrm>
          <a:prstGeom prst="rect">
            <a:avLst/>
          </a:prstGeom>
        </p:spPr>
        <p:txBody>
          <a:bodyPr wrap="square">
            <a:spAutoFit/>
          </a:bodyPr>
          <a:lstStyle/>
          <a:p>
            <a:r>
              <a:rPr lang="nl-BE" dirty="0" err="1" smtClean="0">
                <a:latin typeface="Courier New" pitchFamily="49" charset="0"/>
                <a:cs typeface="Courier New" pitchFamily="49" charset="0"/>
              </a:rPr>
              <a:t>Microsatellite</a:t>
            </a:r>
            <a:r>
              <a:rPr lang="nl-BE" dirty="0" smtClean="0">
                <a:latin typeface="Courier New" pitchFamily="49" charset="0"/>
                <a:cs typeface="Courier New" pitchFamily="49" charset="0"/>
              </a:rPr>
              <a:t> </a:t>
            </a:r>
            <a:r>
              <a:rPr lang="nl-BE" dirty="0" err="1" smtClean="0">
                <a:latin typeface="Courier New" pitchFamily="49" charset="0"/>
                <a:cs typeface="Courier New" pitchFamily="49" charset="0"/>
              </a:rPr>
              <a:t>genotypes</a:t>
            </a:r>
            <a:r>
              <a:rPr lang="nl-BE" dirty="0" smtClean="0">
                <a:latin typeface="Courier New" pitchFamily="49" charset="0"/>
                <a:cs typeface="Courier New" pitchFamily="49" charset="0"/>
              </a:rPr>
              <a:t> of </a:t>
            </a:r>
            <a:r>
              <a:rPr lang="nl-BE" dirty="0" err="1" smtClean="0">
                <a:latin typeface="Courier New" pitchFamily="49" charset="0"/>
                <a:cs typeface="Courier New" pitchFamily="49" charset="0"/>
              </a:rPr>
              <a:t>threespined</a:t>
            </a:r>
            <a:r>
              <a:rPr lang="nl-BE" dirty="0" smtClean="0">
                <a:latin typeface="Courier New" pitchFamily="49" charset="0"/>
                <a:cs typeface="Courier New" pitchFamily="49" charset="0"/>
              </a:rPr>
              <a:t> </a:t>
            </a:r>
            <a:r>
              <a:rPr lang="nl-BE" dirty="0" err="1" smtClean="0">
                <a:latin typeface="Courier New" pitchFamily="49" charset="0"/>
                <a:cs typeface="Courier New" pitchFamily="49" charset="0"/>
              </a:rPr>
              <a:t>stickleback</a:t>
            </a:r>
            <a:endParaRPr lang="nl-BE" dirty="0" smtClean="0">
              <a:latin typeface="Courier New" pitchFamily="49" charset="0"/>
              <a:cs typeface="Courier New" pitchFamily="49" charset="0"/>
            </a:endParaRPr>
          </a:p>
          <a:p>
            <a:r>
              <a:rPr lang="nl-BE" dirty="0" smtClean="0">
                <a:latin typeface="Courier New" pitchFamily="49" charset="0"/>
                <a:cs typeface="Courier New" pitchFamily="49" charset="0"/>
              </a:rPr>
              <a:t>Gac4b</a:t>
            </a:r>
          </a:p>
          <a:p>
            <a:r>
              <a:rPr lang="nl-BE" dirty="0" smtClean="0">
                <a:latin typeface="Courier New" pitchFamily="49" charset="0"/>
                <a:cs typeface="Courier New" pitchFamily="49" charset="0"/>
              </a:rPr>
              <a:t>Gac7b</a:t>
            </a:r>
          </a:p>
          <a:p>
            <a:r>
              <a:rPr lang="nl-BE" dirty="0" smtClean="0">
                <a:latin typeface="Courier New" pitchFamily="49" charset="0"/>
                <a:cs typeface="Courier New" pitchFamily="49" charset="0"/>
              </a:rPr>
              <a:t>Gac14b</a:t>
            </a:r>
          </a:p>
          <a:p>
            <a:r>
              <a:rPr lang="nl-BE" dirty="0" smtClean="0">
                <a:latin typeface="Courier New" pitchFamily="49" charset="0"/>
                <a:cs typeface="Courier New" pitchFamily="49" charset="0"/>
              </a:rPr>
              <a:t>Gac9b</a:t>
            </a:r>
          </a:p>
          <a:p>
            <a:r>
              <a:rPr lang="nl-BE" dirty="0" smtClean="0">
                <a:latin typeface="Courier New" pitchFamily="49" charset="0"/>
                <a:cs typeface="Courier New" pitchFamily="49" charset="0"/>
              </a:rPr>
              <a:t>Gac10b</a:t>
            </a:r>
          </a:p>
          <a:p>
            <a:r>
              <a:rPr lang="nl-BE" dirty="0" smtClean="0">
                <a:latin typeface="Courier New" pitchFamily="49" charset="0"/>
                <a:cs typeface="Courier New" pitchFamily="49" charset="0"/>
              </a:rPr>
              <a:t>Pop</a:t>
            </a:r>
          </a:p>
          <a:p>
            <a:r>
              <a:rPr lang="nl-BE" dirty="0" smtClean="0">
                <a:latin typeface="Courier New" pitchFamily="49" charset="0"/>
                <a:cs typeface="Courier New" pitchFamily="49" charset="0"/>
              </a:rPr>
              <a:t>Pop-1, 0506 1315 0303 0411 0000</a:t>
            </a:r>
          </a:p>
          <a:p>
            <a:r>
              <a:rPr lang="nl-BE" dirty="0" smtClean="0">
                <a:latin typeface="Courier New" pitchFamily="49" charset="0"/>
                <a:cs typeface="Courier New" pitchFamily="49" charset="0"/>
              </a:rPr>
              <a:t>Pop-1, 0411 0000 0303 1818 1317</a:t>
            </a:r>
          </a:p>
          <a:p>
            <a:r>
              <a:rPr lang="nl-BE" dirty="0" smtClean="0">
                <a:latin typeface="Courier New" pitchFamily="49" charset="0"/>
                <a:cs typeface="Courier New" pitchFamily="49" charset="0"/>
              </a:rPr>
              <a:t>Pop-1, 0606 1116 0000 0000 0000</a:t>
            </a:r>
          </a:p>
          <a:p>
            <a:r>
              <a:rPr lang="nl-BE" dirty="0" smtClean="0">
                <a:latin typeface="Courier New" pitchFamily="49" charset="0"/>
                <a:cs typeface="Courier New" pitchFamily="49" charset="0"/>
              </a:rPr>
              <a:t>Pop-1, 0606 0111 0304 0611 0615</a:t>
            </a:r>
          </a:p>
          <a:p>
            <a:r>
              <a:rPr lang="nl-BE" dirty="0" smtClean="0">
                <a:latin typeface="Courier New" pitchFamily="49" charset="0"/>
                <a:cs typeface="Courier New" pitchFamily="49" charset="0"/>
              </a:rPr>
              <a:t>Pop-1, 0406 1316 0303 0816 0613</a:t>
            </a:r>
          </a:p>
          <a:p>
            <a:r>
              <a:rPr lang="nl-BE" dirty="0" smtClean="0">
                <a:latin typeface="Courier New" pitchFamily="49" charset="0"/>
                <a:cs typeface="Courier New" pitchFamily="49" charset="0"/>
              </a:rPr>
              <a:t>Pop-1, 0611 1113 0303 0618 0000</a:t>
            </a:r>
          </a:p>
          <a:p>
            <a:r>
              <a:rPr lang="nl-BE" dirty="0" smtClean="0">
                <a:latin typeface="Courier New" pitchFamily="49" charset="0"/>
                <a:cs typeface="Courier New" pitchFamily="49" charset="0"/>
              </a:rPr>
              <a:t>Pop-1, 0606 1113 0404 0610 1523</a:t>
            </a:r>
          </a:p>
          <a:p>
            <a:r>
              <a:rPr lang="nl-BE" dirty="0" smtClean="0">
                <a:latin typeface="Courier New" pitchFamily="49" charset="0"/>
                <a:cs typeface="Courier New" pitchFamily="49" charset="0"/>
              </a:rPr>
              <a:t>Pop-1, 0606 1113 0404 0000 0000</a:t>
            </a:r>
          </a:p>
          <a:p>
            <a:r>
              <a:rPr lang="nl-BE" dirty="0" smtClean="0">
                <a:latin typeface="Courier New" pitchFamily="49" charset="0"/>
                <a:cs typeface="Courier New" pitchFamily="49" charset="0"/>
              </a:rPr>
              <a:t>Pop-1, 0505 1116 0303 0411 0000</a:t>
            </a:r>
          </a:p>
          <a:p>
            <a:r>
              <a:rPr lang="nl-BE" dirty="0" smtClean="0">
                <a:latin typeface="Courier New" pitchFamily="49" charset="0"/>
                <a:cs typeface="Courier New" pitchFamily="49" charset="0"/>
              </a:rPr>
              <a:t>...</a:t>
            </a:r>
            <a:endParaRPr lang="nl-BE" dirty="0">
              <a:latin typeface="Courier New" pitchFamily="49" charset="0"/>
              <a:cs typeface="Courier New" pitchFamily="49" charset="0"/>
            </a:endParaRPr>
          </a:p>
        </p:txBody>
      </p:sp>
      <p:sp>
        <p:nvSpPr>
          <p:cNvPr id="4" name="Slide Number Placeholder 3"/>
          <p:cNvSpPr>
            <a:spLocks noGrp="1"/>
          </p:cNvSpPr>
          <p:nvPr>
            <p:ph type="sldNum" sz="quarter" idx="12"/>
          </p:nvPr>
        </p:nvSpPr>
        <p:spPr>
          <a:xfrm>
            <a:off x="6553200" y="6245225"/>
            <a:ext cx="2133600" cy="476250"/>
          </a:xfrm>
          <a:noFill/>
        </p:spPr>
        <p:txBody>
          <a:bodyPr/>
          <a:lstStyle/>
          <a:p>
            <a:fld id="{6BB2D3A5-C167-44B0-B66F-9D1673E19550}" type="slidenum">
              <a:rPr lang="en-GB" smtClean="0"/>
              <a:pPr/>
              <a:t>27</a:t>
            </a:fld>
            <a:endParaRPr lang="en-GB" dirty="0" smtClean="0"/>
          </a:p>
        </p:txBody>
      </p:sp>
    </p:spTree>
    <p:extLst>
      <p:ext uri="{BB962C8B-B14F-4D97-AF65-F5344CB8AC3E}">
        <p14:creationId xmlns:p14="http://schemas.microsoft.com/office/powerpoint/2010/main" val="2774359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Text Box 18"/>
          <p:cNvSpPr txBox="1">
            <a:spLocks noChangeArrowheads="1"/>
          </p:cNvSpPr>
          <p:nvPr/>
        </p:nvSpPr>
        <p:spPr bwMode="auto">
          <a:xfrm>
            <a:off x="467544" y="188640"/>
            <a:ext cx="8712968" cy="400110"/>
          </a:xfrm>
          <a:prstGeom prst="rect">
            <a:avLst/>
          </a:prstGeom>
          <a:noFill/>
          <a:ln w="9525">
            <a:noFill/>
            <a:miter lim="800000"/>
            <a:headEnd/>
            <a:tailEnd/>
          </a:ln>
        </p:spPr>
        <p:txBody>
          <a:bodyPr wrap="square">
            <a:spAutoFit/>
          </a:bodyPr>
          <a:lstStyle/>
          <a:p>
            <a:pPr>
              <a:spcBef>
                <a:spcPct val="50000"/>
              </a:spcBef>
            </a:pPr>
            <a:r>
              <a:rPr lang="en-US" sz="2000" dirty="0" smtClean="0"/>
              <a:t>How are the genotype data stored? (2) </a:t>
            </a:r>
            <a:r>
              <a:rPr lang="en-US" sz="2000" dirty="0" err="1" smtClean="0"/>
              <a:t>fstat</a:t>
            </a:r>
            <a:r>
              <a:rPr lang="en-US" sz="2000" dirty="0" smtClean="0"/>
              <a:t> (.</a:t>
            </a:r>
            <a:r>
              <a:rPr lang="en-US" sz="2000" dirty="0" err="1" smtClean="0"/>
              <a:t>dat</a:t>
            </a:r>
            <a:r>
              <a:rPr lang="en-US" sz="2000" dirty="0" smtClean="0"/>
              <a:t>) format</a:t>
            </a:r>
          </a:p>
        </p:txBody>
      </p:sp>
      <p:sp>
        <p:nvSpPr>
          <p:cNvPr id="3" name="Rectangle 2"/>
          <p:cNvSpPr/>
          <p:nvPr/>
        </p:nvSpPr>
        <p:spPr>
          <a:xfrm>
            <a:off x="467544" y="764704"/>
            <a:ext cx="7740352" cy="6186309"/>
          </a:xfrm>
          <a:prstGeom prst="rect">
            <a:avLst/>
          </a:prstGeom>
        </p:spPr>
        <p:txBody>
          <a:bodyPr wrap="square">
            <a:spAutoFit/>
          </a:bodyPr>
          <a:lstStyle/>
          <a:p>
            <a:r>
              <a:rPr lang="nl-BE" dirty="0" smtClean="0">
                <a:latin typeface="Courier New" pitchFamily="49" charset="0"/>
                <a:cs typeface="Courier New" pitchFamily="49" charset="0"/>
              </a:rPr>
              <a:t>7 5 42 3</a:t>
            </a:r>
          </a:p>
          <a:p>
            <a:r>
              <a:rPr lang="nl-BE" dirty="0" smtClean="0">
                <a:latin typeface="Courier New" pitchFamily="49" charset="0"/>
                <a:cs typeface="Courier New" pitchFamily="49" charset="0"/>
              </a:rPr>
              <a:t>Gac4b</a:t>
            </a:r>
          </a:p>
          <a:p>
            <a:r>
              <a:rPr lang="nl-BE" dirty="0" smtClean="0">
                <a:latin typeface="Courier New" pitchFamily="49" charset="0"/>
                <a:cs typeface="Courier New" pitchFamily="49" charset="0"/>
              </a:rPr>
              <a:t>Gac7b</a:t>
            </a:r>
          </a:p>
          <a:p>
            <a:r>
              <a:rPr lang="nl-BE" dirty="0" smtClean="0">
                <a:latin typeface="Courier New" pitchFamily="49" charset="0"/>
                <a:cs typeface="Courier New" pitchFamily="49" charset="0"/>
              </a:rPr>
              <a:t>Gac14b</a:t>
            </a:r>
          </a:p>
          <a:p>
            <a:r>
              <a:rPr lang="nl-BE" dirty="0" smtClean="0">
                <a:latin typeface="Courier New" pitchFamily="49" charset="0"/>
                <a:cs typeface="Courier New" pitchFamily="49" charset="0"/>
              </a:rPr>
              <a:t>Gac9b</a:t>
            </a:r>
          </a:p>
          <a:p>
            <a:r>
              <a:rPr lang="nl-BE" dirty="0" smtClean="0">
                <a:latin typeface="Courier New" pitchFamily="49" charset="0"/>
                <a:cs typeface="Courier New" pitchFamily="49" charset="0"/>
              </a:rPr>
              <a:t>Gac10b</a:t>
            </a:r>
          </a:p>
          <a:p>
            <a:r>
              <a:rPr lang="nl-BE" dirty="0" smtClean="0">
                <a:latin typeface="Courier New" pitchFamily="49" charset="0"/>
                <a:cs typeface="Courier New" pitchFamily="49" charset="0"/>
              </a:rPr>
              <a:t>1   005006 013015 003003 004011      0</a:t>
            </a:r>
          </a:p>
          <a:p>
            <a:r>
              <a:rPr lang="nl-BE" dirty="0" smtClean="0">
                <a:latin typeface="Courier New" pitchFamily="49" charset="0"/>
                <a:cs typeface="Courier New" pitchFamily="49" charset="0"/>
              </a:rPr>
              <a:t>1   004011      0 003003 018018 013017</a:t>
            </a:r>
          </a:p>
          <a:p>
            <a:r>
              <a:rPr lang="nl-BE" dirty="0" smtClean="0">
                <a:latin typeface="Courier New" pitchFamily="49" charset="0"/>
                <a:cs typeface="Courier New" pitchFamily="49" charset="0"/>
              </a:rPr>
              <a:t>1   006006 011016      0      0      0</a:t>
            </a:r>
          </a:p>
          <a:p>
            <a:r>
              <a:rPr lang="nl-BE" dirty="0" smtClean="0">
                <a:latin typeface="Courier New" pitchFamily="49" charset="0"/>
                <a:cs typeface="Courier New" pitchFamily="49" charset="0"/>
              </a:rPr>
              <a:t>1   006006 001011 003004 006011 006015</a:t>
            </a:r>
          </a:p>
          <a:p>
            <a:r>
              <a:rPr lang="nl-BE" dirty="0" smtClean="0">
                <a:latin typeface="Courier New" pitchFamily="49" charset="0"/>
                <a:cs typeface="Courier New" pitchFamily="49" charset="0"/>
              </a:rPr>
              <a:t>1   004006 013016 003003 008016 006013</a:t>
            </a:r>
          </a:p>
          <a:p>
            <a:r>
              <a:rPr lang="nl-BE" dirty="0" smtClean="0">
                <a:latin typeface="Courier New" pitchFamily="49" charset="0"/>
                <a:cs typeface="Courier New" pitchFamily="49" charset="0"/>
              </a:rPr>
              <a:t>1   006011 011013 003003 006018      0</a:t>
            </a:r>
          </a:p>
          <a:p>
            <a:r>
              <a:rPr lang="nl-BE" dirty="0" smtClean="0">
                <a:latin typeface="Courier New" pitchFamily="49" charset="0"/>
                <a:cs typeface="Courier New" pitchFamily="49" charset="0"/>
              </a:rPr>
              <a:t>1   006006 011013 004004 006010 015023</a:t>
            </a:r>
          </a:p>
          <a:p>
            <a:r>
              <a:rPr lang="nl-BE" dirty="0" smtClean="0">
                <a:latin typeface="Courier New" pitchFamily="49" charset="0"/>
                <a:cs typeface="Courier New" pitchFamily="49" charset="0"/>
              </a:rPr>
              <a:t>1   006006 011013 004004      0      0</a:t>
            </a:r>
          </a:p>
          <a:p>
            <a:r>
              <a:rPr lang="nl-BE" dirty="0" smtClean="0">
                <a:latin typeface="Courier New" pitchFamily="49" charset="0"/>
                <a:cs typeface="Courier New" pitchFamily="49" charset="0"/>
              </a:rPr>
              <a:t>1   005005 011016 003003 004011      0</a:t>
            </a:r>
          </a:p>
          <a:p>
            <a:r>
              <a:rPr lang="nl-BE" dirty="0" smtClean="0">
                <a:latin typeface="Courier New" pitchFamily="49" charset="0"/>
                <a:cs typeface="Courier New" pitchFamily="49" charset="0"/>
              </a:rPr>
              <a:t>1   006006 012013 003003 003006 021025</a:t>
            </a:r>
          </a:p>
          <a:p>
            <a:r>
              <a:rPr lang="nl-BE" dirty="0" smtClean="0">
                <a:latin typeface="Courier New" pitchFamily="49" charset="0"/>
                <a:cs typeface="Courier New" pitchFamily="49" charset="0"/>
              </a:rPr>
              <a:t>1   006010 013013 003004 006010 018028</a:t>
            </a:r>
          </a:p>
          <a:p>
            <a:r>
              <a:rPr lang="nl-BE" dirty="0" smtClean="0">
                <a:latin typeface="Courier New" pitchFamily="49" charset="0"/>
                <a:cs typeface="Courier New" pitchFamily="49" charset="0"/>
              </a:rPr>
              <a:t>1   006009 010011 003003 006011 006014</a:t>
            </a:r>
          </a:p>
          <a:p>
            <a:r>
              <a:rPr lang="nl-BE" dirty="0" smtClean="0">
                <a:latin typeface="Courier New" pitchFamily="49" charset="0"/>
                <a:cs typeface="Courier New" pitchFamily="49" charset="0"/>
              </a:rPr>
              <a:t>1   004011 013013 003004 011011 006006</a:t>
            </a:r>
          </a:p>
          <a:p>
            <a:r>
              <a:rPr lang="nl-BE" dirty="0" smtClean="0">
                <a:latin typeface="Courier New" pitchFamily="49" charset="0"/>
                <a:cs typeface="Courier New" pitchFamily="49" charset="0"/>
              </a:rPr>
              <a:t>1   005008 013013 003003 003011 029038</a:t>
            </a:r>
          </a:p>
          <a:p>
            <a:r>
              <a:rPr lang="nl-BE" dirty="0" smtClean="0">
                <a:latin typeface="Courier New" pitchFamily="49" charset="0"/>
                <a:cs typeface="Courier New" pitchFamily="49" charset="0"/>
              </a:rPr>
              <a:t>1   006011 011015 003004 013013 022023</a:t>
            </a:r>
          </a:p>
          <a:p>
            <a:r>
              <a:rPr lang="nl-BE" dirty="0" smtClean="0">
                <a:latin typeface="Courier New" pitchFamily="49" charset="0"/>
                <a:cs typeface="Courier New" pitchFamily="49" charset="0"/>
              </a:rPr>
              <a:t>...</a:t>
            </a:r>
            <a:endParaRPr lang="nl-BE" dirty="0">
              <a:latin typeface="Courier New" pitchFamily="49" charset="0"/>
              <a:cs typeface="Courier New" pitchFamily="49" charset="0"/>
            </a:endParaRPr>
          </a:p>
        </p:txBody>
      </p:sp>
      <p:sp>
        <p:nvSpPr>
          <p:cNvPr id="4" name="Slide Number Placeholder 3"/>
          <p:cNvSpPr>
            <a:spLocks noGrp="1"/>
          </p:cNvSpPr>
          <p:nvPr>
            <p:ph type="sldNum" sz="quarter" idx="12"/>
          </p:nvPr>
        </p:nvSpPr>
        <p:spPr>
          <a:xfrm>
            <a:off x="6553200" y="6245225"/>
            <a:ext cx="2133600" cy="476250"/>
          </a:xfrm>
          <a:noFill/>
        </p:spPr>
        <p:txBody>
          <a:bodyPr/>
          <a:lstStyle/>
          <a:p>
            <a:fld id="{6BB2D3A5-C167-44B0-B66F-9D1673E19550}" type="slidenum">
              <a:rPr lang="en-GB" smtClean="0"/>
              <a:pPr/>
              <a:t>28</a:t>
            </a:fld>
            <a:endParaRPr lang="en-GB" dirty="0" smtClean="0"/>
          </a:p>
        </p:txBody>
      </p:sp>
    </p:spTree>
    <p:extLst>
      <p:ext uri="{BB962C8B-B14F-4D97-AF65-F5344CB8AC3E}">
        <p14:creationId xmlns:p14="http://schemas.microsoft.com/office/powerpoint/2010/main" val="1079283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xfrm>
            <a:off x="6732588" y="6408738"/>
            <a:ext cx="2133600" cy="476250"/>
          </a:xfrm>
          <a:noFill/>
        </p:spPr>
        <p:txBody>
          <a:bodyPr/>
          <a:lstStyle/>
          <a:p>
            <a:fld id="{BBC48C9B-29A1-40B5-95C8-858B68F19881}" type="slidenum">
              <a:rPr lang="en-US" altLang="nl-BE" smtClean="0"/>
              <a:pPr/>
              <a:t>29</a:t>
            </a:fld>
            <a:endParaRPr lang="en-US" altLang="nl-BE" smtClean="0"/>
          </a:p>
        </p:txBody>
      </p:sp>
      <p:sp>
        <p:nvSpPr>
          <p:cNvPr id="6147" name="Text Box 4"/>
          <p:cNvSpPr txBox="1">
            <a:spLocks noChangeArrowheads="1"/>
          </p:cNvSpPr>
          <p:nvPr/>
        </p:nvSpPr>
        <p:spPr bwMode="auto">
          <a:xfrm>
            <a:off x="252413" y="1268413"/>
            <a:ext cx="6191250" cy="2840037"/>
          </a:xfrm>
          <a:prstGeom prst="rect">
            <a:avLst/>
          </a:prstGeom>
          <a:noFill/>
          <a:ln w="9525">
            <a:noFill/>
            <a:miter lim="800000"/>
            <a:headEnd/>
            <a:tailEnd/>
          </a:ln>
        </p:spPr>
        <p:txBody>
          <a:bodyPr>
            <a:spAutoFit/>
          </a:bodyPr>
          <a:lstStyle/>
          <a:p>
            <a:pPr>
              <a:spcBef>
                <a:spcPct val="50000"/>
              </a:spcBef>
            </a:pPr>
            <a:r>
              <a:rPr lang="nl-BE" altLang="nl-BE" dirty="0"/>
              <a:t>Gene flow/</a:t>
            </a:r>
            <a:r>
              <a:rPr lang="nl-BE" altLang="nl-BE" dirty="0" err="1"/>
              <a:t>migration</a:t>
            </a:r>
            <a:r>
              <a:rPr lang="nl-BE" altLang="nl-BE" dirty="0"/>
              <a:t> (</a:t>
            </a:r>
            <a:r>
              <a:rPr lang="nl-BE" altLang="nl-BE" dirty="0">
                <a:solidFill>
                  <a:srgbClr val="0000FF"/>
                </a:solidFill>
              </a:rPr>
              <a:t>m</a:t>
            </a:r>
            <a:r>
              <a:rPr lang="nl-BE" altLang="nl-BE" dirty="0"/>
              <a:t>): transfer of </a:t>
            </a:r>
            <a:r>
              <a:rPr lang="nl-BE" altLang="nl-BE" dirty="0" err="1"/>
              <a:t>alleles</a:t>
            </a:r>
            <a:r>
              <a:rPr lang="nl-BE" altLang="nl-BE" dirty="0"/>
              <a:t> </a:t>
            </a:r>
            <a:r>
              <a:rPr lang="nl-BE" altLang="nl-BE" dirty="0" err="1"/>
              <a:t>and</a:t>
            </a:r>
            <a:r>
              <a:rPr lang="nl-BE" altLang="nl-BE" dirty="0"/>
              <a:t> </a:t>
            </a:r>
            <a:r>
              <a:rPr lang="nl-BE" altLang="nl-BE" dirty="0" err="1"/>
              <a:t>genes</a:t>
            </a:r>
            <a:r>
              <a:rPr lang="nl-BE" altLang="nl-BE" dirty="0"/>
              <a:t> </a:t>
            </a:r>
            <a:r>
              <a:rPr lang="nl-BE" altLang="nl-BE" dirty="0" err="1"/>
              <a:t>from</a:t>
            </a:r>
            <a:r>
              <a:rPr lang="nl-BE" altLang="nl-BE" dirty="0"/>
              <a:t> </a:t>
            </a:r>
            <a:r>
              <a:rPr lang="nl-BE" altLang="nl-BE" dirty="0" err="1"/>
              <a:t>one</a:t>
            </a:r>
            <a:r>
              <a:rPr lang="nl-BE" altLang="nl-BE" dirty="0"/>
              <a:t> </a:t>
            </a:r>
            <a:r>
              <a:rPr lang="nl-BE" altLang="nl-BE" dirty="0" err="1"/>
              <a:t>population</a:t>
            </a:r>
            <a:r>
              <a:rPr lang="nl-BE" altLang="nl-BE" dirty="0"/>
              <a:t> </a:t>
            </a:r>
            <a:r>
              <a:rPr lang="nl-BE" altLang="nl-BE" dirty="0" err="1"/>
              <a:t>to</a:t>
            </a:r>
            <a:r>
              <a:rPr lang="nl-BE" altLang="nl-BE" dirty="0"/>
              <a:t> </a:t>
            </a:r>
            <a:r>
              <a:rPr lang="nl-BE" altLang="nl-BE" dirty="0" err="1"/>
              <a:t>the</a:t>
            </a:r>
            <a:r>
              <a:rPr lang="nl-BE" altLang="nl-BE" dirty="0"/>
              <a:t> </a:t>
            </a:r>
            <a:r>
              <a:rPr lang="nl-BE" altLang="nl-BE" dirty="0" err="1"/>
              <a:t>other</a:t>
            </a:r>
            <a:r>
              <a:rPr lang="nl-BE" altLang="nl-BE" dirty="0"/>
              <a:t>. </a:t>
            </a:r>
            <a:r>
              <a:rPr lang="nl-BE" altLang="nl-BE" dirty="0" err="1" smtClean="0"/>
              <a:t>This</a:t>
            </a:r>
            <a:r>
              <a:rPr lang="nl-BE" altLang="nl-BE" dirty="0" smtClean="0"/>
              <a:t> </a:t>
            </a:r>
            <a:r>
              <a:rPr lang="nl-BE" altLang="nl-BE" dirty="0" err="1" smtClean="0"/>
              <a:t>might</a:t>
            </a:r>
            <a:r>
              <a:rPr lang="nl-BE" altLang="nl-BE" dirty="0" smtClean="0"/>
              <a:t> impact </a:t>
            </a:r>
            <a:r>
              <a:rPr lang="nl-BE" altLang="nl-BE" dirty="0" err="1" smtClean="0"/>
              <a:t>the</a:t>
            </a:r>
            <a:r>
              <a:rPr lang="nl-BE" altLang="nl-BE" dirty="0" smtClean="0"/>
              <a:t> </a:t>
            </a:r>
            <a:r>
              <a:rPr lang="nl-BE" altLang="nl-BE" dirty="0" err="1" smtClean="0"/>
              <a:t>allele</a:t>
            </a:r>
            <a:r>
              <a:rPr lang="nl-BE" altLang="nl-BE" dirty="0" smtClean="0"/>
              <a:t> </a:t>
            </a:r>
            <a:r>
              <a:rPr lang="nl-BE" altLang="nl-BE" dirty="0" err="1" smtClean="0"/>
              <a:t>frequency</a:t>
            </a:r>
            <a:r>
              <a:rPr lang="nl-BE" altLang="nl-BE" dirty="0" smtClean="0"/>
              <a:t>.</a:t>
            </a:r>
            <a:endParaRPr lang="en-US" altLang="nl-BE" dirty="0"/>
          </a:p>
          <a:p>
            <a:pPr>
              <a:spcBef>
                <a:spcPct val="50000"/>
              </a:spcBef>
            </a:pPr>
            <a:r>
              <a:rPr lang="nl-BE" altLang="nl-BE" dirty="0" err="1"/>
              <a:t>Genetic</a:t>
            </a:r>
            <a:r>
              <a:rPr lang="nl-BE" altLang="nl-BE" dirty="0"/>
              <a:t> drift: </a:t>
            </a:r>
            <a:r>
              <a:rPr lang="nl-BE" altLang="nl-BE" dirty="0" err="1"/>
              <a:t>accumulation</a:t>
            </a:r>
            <a:r>
              <a:rPr lang="nl-BE" altLang="nl-BE" dirty="0"/>
              <a:t> of random events </a:t>
            </a:r>
            <a:r>
              <a:rPr lang="nl-BE" altLang="nl-BE" dirty="0" err="1"/>
              <a:t>that</a:t>
            </a:r>
            <a:r>
              <a:rPr lang="nl-BE" altLang="nl-BE" dirty="0"/>
              <a:t> change </a:t>
            </a:r>
            <a:r>
              <a:rPr lang="nl-BE" altLang="nl-BE" dirty="0" err="1"/>
              <a:t>the</a:t>
            </a:r>
            <a:r>
              <a:rPr lang="nl-BE" altLang="nl-BE" dirty="0"/>
              <a:t> make up of a gene pool </a:t>
            </a:r>
            <a:r>
              <a:rPr lang="nl-BE" altLang="nl-BE" dirty="0" err="1"/>
              <a:t>slightly</a:t>
            </a:r>
            <a:r>
              <a:rPr lang="nl-BE" altLang="nl-BE" dirty="0"/>
              <a:t>. </a:t>
            </a:r>
            <a:r>
              <a:rPr lang="nl-BE" altLang="nl-BE" dirty="0" err="1"/>
              <a:t>Genetic</a:t>
            </a:r>
            <a:r>
              <a:rPr lang="nl-BE" altLang="nl-BE" dirty="0"/>
              <a:t> drift ~ 1/</a:t>
            </a:r>
            <a:r>
              <a:rPr lang="nl-BE" altLang="nl-BE" dirty="0" err="1"/>
              <a:t>effective</a:t>
            </a:r>
            <a:r>
              <a:rPr lang="nl-BE" altLang="nl-BE" dirty="0"/>
              <a:t> </a:t>
            </a:r>
            <a:r>
              <a:rPr lang="nl-BE" altLang="nl-BE" dirty="0" err="1"/>
              <a:t>population</a:t>
            </a:r>
            <a:r>
              <a:rPr lang="nl-BE" altLang="nl-BE" dirty="0"/>
              <a:t> </a:t>
            </a:r>
            <a:r>
              <a:rPr lang="nl-BE" altLang="nl-BE" dirty="0" err="1"/>
              <a:t>size</a:t>
            </a:r>
            <a:r>
              <a:rPr lang="nl-BE" altLang="nl-BE" dirty="0"/>
              <a:t> (</a:t>
            </a:r>
            <a:r>
              <a:rPr lang="nl-BE" altLang="nl-BE" dirty="0">
                <a:solidFill>
                  <a:srgbClr val="0000FF"/>
                </a:solidFill>
              </a:rPr>
              <a:t>Ne</a:t>
            </a:r>
            <a:r>
              <a:rPr lang="nl-BE" altLang="nl-BE" dirty="0"/>
              <a:t>)</a:t>
            </a:r>
          </a:p>
          <a:p>
            <a:pPr>
              <a:spcBef>
                <a:spcPct val="50000"/>
              </a:spcBef>
            </a:pPr>
            <a:r>
              <a:rPr lang="nl-BE" altLang="nl-BE" dirty="0" err="1" smtClean="0"/>
              <a:t>Mutation</a:t>
            </a:r>
            <a:r>
              <a:rPr lang="nl-BE" altLang="nl-BE" dirty="0" smtClean="0"/>
              <a:t> </a:t>
            </a:r>
            <a:r>
              <a:rPr lang="nl-BE" altLang="nl-BE" dirty="0" err="1" smtClean="0"/>
              <a:t>rate</a:t>
            </a:r>
            <a:r>
              <a:rPr lang="nl-BE" altLang="nl-BE" dirty="0" smtClean="0"/>
              <a:t> </a:t>
            </a:r>
            <a:r>
              <a:rPr lang="nl-BE" altLang="nl-BE" dirty="0"/>
              <a:t>(</a:t>
            </a:r>
            <a:r>
              <a:rPr lang="nl-BE" altLang="nl-BE" dirty="0">
                <a:solidFill>
                  <a:srgbClr val="0000FF"/>
                </a:solidFill>
              </a:rPr>
              <a:t>µ</a:t>
            </a:r>
            <a:r>
              <a:rPr lang="nl-BE" altLang="nl-BE" dirty="0"/>
              <a:t>): change </a:t>
            </a:r>
            <a:r>
              <a:rPr lang="nl-BE" altLang="nl-BE" dirty="0" err="1"/>
              <a:t>to</a:t>
            </a:r>
            <a:r>
              <a:rPr lang="nl-BE" altLang="nl-BE" dirty="0"/>
              <a:t> </a:t>
            </a:r>
            <a:r>
              <a:rPr lang="nl-BE" altLang="nl-BE" dirty="0" err="1"/>
              <a:t>the</a:t>
            </a:r>
            <a:r>
              <a:rPr lang="nl-BE" altLang="nl-BE" dirty="0"/>
              <a:t> nucleotide </a:t>
            </a:r>
            <a:r>
              <a:rPr lang="nl-BE" altLang="nl-BE" dirty="0" err="1"/>
              <a:t>sequence</a:t>
            </a:r>
            <a:r>
              <a:rPr lang="nl-BE" altLang="nl-BE" dirty="0"/>
              <a:t> of </a:t>
            </a:r>
            <a:r>
              <a:rPr lang="nl-BE" altLang="nl-BE" dirty="0" err="1"/>
              <a:t>the</a:t>
            </a:r>
            <a:r>
              <a:rPr lang="nl-BE" altLang="nl-BE" dirty="0"/>
              <a:t> </a:t>
            </a:r>
            <a:r>
              <a:rPr lang="nl-BE" altLang="nl-BE" dirty="0" err="1"/>
              <a:t>genetic</a:t>
            </a:r>
            <a:r>
              <a:rPr lang="nl-BE" altLang="nl-BE" dirty="0"/>
              <a:t> </a:t>
            </a:r>
            <a:r>
              <a:rPr lang="nl-BE" altLang="nl-BE" dirty="0" err="1"/>
              <a:t>material</a:t>
            </a:r>
            <a:r>
              <a:rPr lang="nl-BE" altLang="nl-BE" dirty="0"/>
              <a:t>, </a:t>
            </a:r>
            <a:r>
              <a:rPr lang="nl-BE" altLang="nl-BE" dirty="0" err="1"/>
              <a:t>either</a:t>
            </a:r>
            <a:r>
              <a:rPr lang="nl-BE" altLang="nl-BE" dirty="0"/>
              <a:t> in single </a:t>
            </a:r>
            <a:r>
              <a:rPr lang="nl-BE" altLang="nl-BE" dirty="0" err="1"/>
              <a:t>nucleotides</a:t>
            </a:r>
            <a:r>
              <a:rPr lang="nl-BE" altLang="nl-BE" dirty="0"/>
              <a:t> (10</a:t>
            </a:r>
            <a:r>
              <a:rPr lang="nl-BE" altLang="nl-BE" baseline="30000" dirty="0"/>
              <a:t>-3</a:t>
            </a:r>
            <a:r>
              <a:rPr lang="nl-BE" altLang="nl-BE" dirty="0"/>
              <a:t>&lt;µ&lt;10</a:t>
            </a:r>
            <a:r>
              <a:rPr lang="nl-BE" altLang="nl-BE" baseline="30000" dirty="0"/>
              <a:t>-8  </a:t>
            </a:r>
            <a:r>
              <a:rPr lang="nl-BE" altLang="nl-BE" dirty="0"/>
              <a:t>events per </a:t>
            </a:r>
            <a:r>
              <a:rPr lang="nl-BE" altLang="nl-BE" dirty="0" err="1"/>
              <a:t>generation</a:t>
            </a:r>
            <a:r>
              <a:rPr lang="nl-BE" altLang="nl-BE" dirty="0"/>
              <a:t>) or </a:t>
            </a:r>
            <a:r>
              <a:rPr lang="nl-BE" altLang="nl-BE" dirty="0" err="1"/>
              <a:t>chromosome</a:t>
            </a:r>
            <a:r>
              <a:rPr lang="nl-BE" altLang="nl-BE" dirty="0"/>
              <a:t> </a:t>
            </a:r>
            <a:r>
              <a:rPr lang="nl-BE" altLang="nl-BE" dirty="0" err="1"/>
              <a:t>fragments</a:t>
            </a:r>
            <a:endParaRPr lang="nl-BE" altLang="nl-BE" dirty="0"/>
          </a:p>
        </p:txBody>
      </p:sp>
      <p:graphicFrame>
        <p:nvGraphicFramePr>
          <p:cNvPr id="6241" name="Group 97"/>
          <p:cNvGraphicFramePr>
            <a:graphicFrameLocks noGrp="1"/>
          </p:cNvGraphicFramePr>
          <p:nvPr/>
        </p:nvGraphicFramePr>
        <p:xfrm>
          <a:off x="468313" y="4365625"/>
          <a:ext cx="8394700" cy="2043113"/>
        </p:xfrm>
        <a:graphic>
          <a:graphicData uri="http://schemas.openxmlformats.org/drawingml/2006/table">
            <a:tbl>
              <a:tblPr/>
              <a:tblGrid>
                <a:gridCol w="2628900">
                  <a:extLst>
                    <a:ext uri="{9D8B030D-6E8A-4147-A177-3AD203B41FA5}">
                      <a16:colId xmlns:a16="http://schemas.microsoft.com/office/drawing/2014/main" val="20000"/>
                    </a:ext>
                  </a:extLst>
                </a:gridCol>
                <a:gridCol w="1730375">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2632075">
                  <a:extLst>
                    <a:ext uri="{9D8B030D-6E8A-4147-A177-3AD203B41FA5}">
                      <a16:colId xmlns:a16="http://schemas.microsoft.com/office/drawing/2014/main" val="20003"/>
                    </a:ext>
                  </a:extLst>
                </a:gridCol>
              </a:tblGrid>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dirty="0" err="1" smtClean="0">
                          <a:ln>
                            <a:noFill/>
                          </a:ln>
                          <a:solidFill>
                            <a:schemeClr val="tx1"/>
                          </a:solidFill>
                          <a:effectLst/>
                          <a:latin typeface="Arial" charset="0"/>
                        </a:rPr>
                        <a:t>Relative</a:t>
                      </a:r>
                      <a:r>
                        <a:rPr kumimoji="0" lang="nl-BE" sz="1600" b="0" i="0" u="none" strike="noStrike" cap="none" normalizeH="0" baseline="0" dirty="0" smtClean="0">
                          <a:ln>
                            <a:noFill/>
                          </a:ln>
                          <a:solidFill>
                            <a:schemeClr val="tx1"/>
                          </a:solidFill>
                          <a:effectLst/>
                          <a:latin typeface="Arial" charset="0"/>
                        </a:rPr>
                        <a:t> IMPACT</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Lowland/coastal </a:t>
                      </a:r>
                    </a:p>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 1, 2, 3 and 4)</a:t>
                      </a:r>
                      <a:endParaRPr kumimoji="0" lang="nl-B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Inland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 5, 6 and 7)</a:t>
                      </a:r>
                      <a:endParaRPr kumimoji="0" lang="nl-B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Arial" charset="0"/>
                        </a:rPr>
                        <a:t>Comments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accent2"/>
                          </a:solidFill>
                          <a:effectLst/>
                          <a:latin typeface="Times New Roman" pitchFamily="18" charset="0"/>
                          <a:cs typeface="Times New Roman" pitchFamily="18" charset="0"/>
                        </a:rPr>
                        <a:t>Gene flow/migration</a:t>
                      </a:r>
                      <a:endParaRPr kumimoji="0" lang="nl-BE" sz="1600" b="0" i="0" u="none" strike="noStrike" cap="none" normalizeH="0" baseline="0" smtClean="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dirty="0" smtClean="0">
                          <a:ln>
                            <a:noFill/>
                          </a:ln>
                          <a:solidFill>
                            <a:schemeClr val="tx1"/>
                          </a:solidFill>
                          <a:effectLst/>
                          <a:latin typeface="+mj-lt"/>
                          <a:cs typeface="Times New Roman" pitchFamily="18" charset="0"/>
                        </a:rPr>
                        <a:t>High/low?</a:t>
                      </a:r>
                      <a:endParaRPr kumimoji="0" lang="nl-BE"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BE" sz="1600" b="0" i="0" u="none" strike="noStrike" kern="1200" cap="none" normalizeH="0" baseline="0" dirty="0" smtClean="0">
                          <a:ln>
                            <a:noFill/>
                          </a:ln>
                          <a:solidFill>
                            <a:schemeClr val="tx1"/>
                          </a:solidFill>
                          <a:effectLst/>
                          <a:latin typeface="+mn-lt"/>
                          <a:ea typeface="+mn-ea"/>
                          <a:cs typeface="Times New Roman" pitchFamily="18" charset="0"/>
                        </a:rPr>
                        <a:t>High/low?</a:t>
                      </a:r>
                      <a:endParaRPr kumimoji="0" lang="nl-BE" sz="1600" b="0" i="0" u="none" strike="noStrike" kern="1200" cap="none" normalizeH="0" baseline="0" dirty="0" smtClean="0">
                        <a:ln>
                          <a:noFill/>
                        </a:ln>
                        <a:solidFill>
                          <a:schemeClr val="tx1"/>
                        </a:solidFill>
                        <a:effectLst/>
                        <a:latin typeface="+mn-lt"/>
                        <a:ea typeface="+mn-ea"/>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accent2"/>
                          </a:solidFill>
                          <a:effectLst/>
                          <a:latin typeface="Times New Roman" pitchFamily="18" charset="0"/>
                          <a:cs typeface="Times New Roman" pitchFamily="18" charset="0"/>
                        </a:rPr>
                        <a:t>Genetic drift</a:t>
                      </a:r>
                      <a:endParaRPr kumimoji="0" lang="nl-BE" sz="1600" b="0" i="0" u="none" strike="noStrike" cap="none" normalizeH="0" baseline="0" smtClean="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BE" sz="1600" b="0" i="0" u="none" strike="noStrike" kern="1200" cap="none" normalizeH="0" baseline="0" dirty="0" smtClean="0">
                          <a:ln>
                            <a:noFill/>
                          </a:ln>
                          <a:solidFill>
                            <a:schemeClr val="tx1"/>
                          </a:solidFill>
                          <a:effectLst/>
                          <a:latin typeface="+mn-lt"/>
                          <a:ea typeface="+mn-ea"/>
                          <a:cs typeface="Times New Roman" pitchFamily="18" charset="0"/>
                        </a:rPr>
                        <a:t>High/low?</a:t>
                      </a:r>
                      <a:endParaRPr kumimoji="0" lang="nl-BE" sz="1600" b="0" i="0" u="none" strike="noStrike" kern="1200" cap="none" normalizeH="0" baseline="0" dirty="0" smtClean="0">
                        <a:ln>
                          <a:noFill/>
                        </a:ln>
                        <a:solidFill>
                          <a:schemeClr val="tx1"/>
                        </a:solidFill>
                        <a:effectLst/>
                        <a:latin typeface="+mn-lt"/>
                        <a:ea typeface="+mn-ea"/>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BE" sz="1600" b="0" i="0" u="none" strike="noStrike" kern="1200" cap="none" normalizeH="0" baseline="0" dirty="0" smtClean="0">
                          <a:ln>
                            <a:noFill/>
                          </a:ln>
                          <a:solidFill>
                            <a:schemeClr val="tx1"/>
                          </a:solidFill>
                          <a:effectLst/>
                          <a:latin typeface="+mn-lt"/>
                          <a:ea typeface="+mn-ea"/>
                          <a:cs typeface="Times New Roman" pitchFamily="18" charset="0"/>
                        </a:rPr>
                        <a:t>High/low?</a:t>
                      </a:r>
                      <a:endParaRPr kumimoji="0" lang="nl-BE" sz="1600" b="0" i="0" u="none" strike="noStrike" kern="1200" cap="none" normalizeH="0" baseline="0" dirty="0" smtClean="0">
                        <a:ln>
                          <a:noFill/>
                        </a:ln>
                        <a:solidFill>
                          <a:schemeClr val="tx1"/>
                        </a:solidFill>
                        <a:effectLst/>
                        <a:latin typeface="+mn-lt"/>
                        <a:ea typeface="+mn-ea"/>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dirty="0" err="1" smtClean="0">
                          <a:ln>
                            <a:noFill/>
                          </a:ln>
                          <a:solidFill>
                            <a:schemeClr val="accent2"/>
                          </a:solidFill>
                          <a:effectLst/>
                          <a:latin typeface="Times New Roman" pitchFamily="18" charset="0"/>
                          <a:cs typeface="Times New Roman" pitchFamily="18" charset="0"/>
                        </a:rPr>
                        <a:t>Mutation</a:t>
                      </a:r>
                      <a:endParaRPr kumimoji="0" lang="nl-BE" sz="1600" b="0" i="0" u="none" strike="noStrike" cap="none" normalizeH="0" baseline="0" dirty="0" smtClean="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BE" sz="1600" b="0" i="0" u="none" strike="noStrike" kern="1200" cap="none" normalizeH="0" baseline="0" dirty="0" smtClean="0">
                          <a:ln>
                            <a:noFill/>
                          </a:ln>
                          <a:solidFill>
                            <a:schemeClr val="tx1"/>
                          </a:solidFill>
                          <a:effectLst/>
                          <a:latin typeface="+mn-lt"/>
                          <a:ea typeface="+mn-ea"/>
                          <a:cs typeface="Times New Roman" pitchFamily="18" charset="0"/>
                        </a:rPr>
                        <a:t>High/low?</a:t>
                      </a:r>
                      <a:endParaRPr kumimoji="0" lang="nl-BE" sz="1600" b="0" i="0" u="none" strike="noStrike" kern="1200" cap="none" normalizeH="0" baseline="0" dirty="0" smtClean="0">
                        <a:ln>
                          <a:noFill/>
                        </a:ln>
                        <a:solidFill>
                          <a:schemeClr val="tx1"/>
                        </a:solidFill>
                        <a:effectLst/>
                        <a:latin typeface="+mn-lt"/>
                        <a:ea typeface="+mn-ea"/>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nl-BE" sz="1600" b="0" i="0" u="none" strike="noStrike" kern="1200" cap="none" normalizeH="0" baseline="0" dirty="0" smtClean="0">
                          <a:ln>
                            <a:noFill/>
                          </a:ln>
                          <a:solidFill>
                            <a:schemeClr val="tx1"/>
                          </a:solidFill>
                          <a:effectLst/>
                          <a:latin typeface="+mn-lt"/>
                          <a:ea typeface="+mn-ea"/>
                          <a:cs typeface="Times New Roman" pitchFamily="18" charset="0"/>
                        </a:rPr>
                        <a:t>High/low?</a:t>
                      </a:r>
                      <a:endParaRPr kumimoji="0" lang="nl-BE" sz="1600" b="0" i="0" u="none" strike="noStrike" kern="1200" cap="none" normalizeH="0" baseline="0" dirty="0" smtClean="0">
                        <a:ln>
                          <a:noFill/>
                        </a:ln>
                        <a:solidFill>
                          <a:schemeClr val="tx1"/>
                        </a:solidFill>
                        <a:effectLst/>
                        <a:latin typeface="+mn-lt"/>
                        <a:ea typeface="+mn-ea"/>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dirty="0" err="1" smtClean="0">
                          <a:ln>
                            <a:noFill/>
                          </a:ln>
                          <a:solidFill>
                            <a:srgbClr val="A6A6A6"/>
                          </a:solidFill>
                          <a:effectLst/>
                          <a:latin typeface="Times New Roman" pitchFamily="18" charset="0"/>
                          <a:cs typeface="Times New Roman" pitchFamily="18" charset="0"/>
                        </a:rPr>
                        <a:t>Selection</a:t>
                      </a:r>
                      <a:endParaRPr kumimoji="0" lang="nl-BE" sz="1600" b="0" i="0" u="none" strike="noStrike" cap="none" normalizeH="0" baseline="0" dirty="0" smtClean="0">
                        <a:ln>
                          <a:noFill/>
                        </a:ln>
                        <a:solidFill>
                          <a:srgbClr val="A6A6A6"/>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rgbClr val="A6A6A6"/>
                          </a:solidFill>
                          <a:effectLst/>
                          <a:latin typeface="+mj-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dirty="0" smtClean="0">
                          <a:ln>
                            <a:noFill/>
                          </a:ln>
                          <a:solidFill>
                            <a:srgbClr val="A6A6A6"/>
                          </a:solidFill>
                          <a:effectLst/>
                          <a:latin typeface="+mj-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sz="1800" b="0" i="0" u="none" strike="noStrike" cap="none" normalizeH="0" baseline="0" dirty="0" smtClean="0">
                        <a:ln>
                          <a:noFill/>
                        </a:ln>
                        <a:solidFill>
                          <a:srgbClr val="A6A6A6"/>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1"/>
          <p:cNvGrpSpPr/>
          <p:nvPr/>
        </p:nvGrpSpPr>
        <p:grpSpPr>
          <a:xfrm>
            <a:off x="6224588" y="2074863"/>
            <a:ext cx="2955925" cy="2071687"/>
            <a:chOff x="6224588" y="2074863"/>
            <a:chExt cx="2955925" cy="2071687"/>
          </a:xfrm>
        </p:grpSpPr>
        <p:pic>
          <p:nvPicPr>
            <p:cNvPr id="7204" name="Picture 3" descr="kaartje artikel finaal"/>
            <p:cNvPicPr>
              <a:picLocks noChangeAspect="1" noChangeArrowheads="1"/>
            </p:cNvPicPr>
            <p:nvPr/>
          </p:nvPicPr>
          <p:blipFill>
            <a:blip r:embed="rId3" cstate="print"/>
            <a:srcRect/>
            <a:stretch>
              <a:fillRect/>
            </a:stretch>
          </p:blipFill>
          <p:spPr bwMode="auto">
            <a:xfrm>
              <a:off x="6224588" y="2074863"/>
              <a:ext cx="2955925" cy="2071687"/>
            </a:xfrm>
            <a:prstGeom prst="rect">
              <a:avLst/>
            </a:prstGeom>
            <a:noFill/>
            <a:ln w="9525">
              <a:noFill/>
              <a:miter lim="800000"/>
              <a:headEnd/>
              <a:tailEnd/>
            </a:ln>
          </p:spPr>
        </p:pic>
        <p:sp>
          <p:nvSpPr>
            <p:cNvPr id="7205" name="Text Box 10"/>
            <p:cNvSpPr txBox="1">
              <a:spLocks noChangeArrowheads="1"/>
            </p:cNvSpPr>
            <p:nvPr/>
          </p:nvSpPr>
          <p:spPr bwMode="auto">
            <a:xfrm>
              <a:off x="7037388" y="2646363"/>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1</a:t>
              </a:r>
              <a:endParaRPr lang="en-GB" altLang="nl-BE" b="1">
                <a:solidFill>
                  <a:srgbClr val="FF0000"/>
                </a:solidFill>
                <a:latin typeface="Times New Roman" pitchFamily="18" charset="0"/>
              </a:endParaRPr>
            </a:p>
          </p:txBody>
        </p:sp>
        <p:sp>
          <p:nvSpPr>
            <p:cNvPr id="7206" name="Text Box 11"/>
            <p:cNvSpPr txBox="1">
              <a:spLocks noChangeArrowheads="1"/>
            </p:cNvSpPr>
            <p:nvPr/>
          </p:nvSpPr>
          <p:spPr bwMode="auto">
            <a:xfrm>
              <a:off x="7466013" y="2432050"/>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2</a:t>
              </a:r>
              <a:endParaRPr lang="en-GB" altLang="nl-BE" b="1">
                <a:solidFill>
                  <a:srgbClr val="FF0000"/>
                </a:solidFill>
                <a:latin typeface="Times New Roman" pitchFamily="18" charset="0"/>
              </a:endParaRPr>
            </a:p>
          </p:txBody>
        </p:sp>
        <p:sp>
          <p:nvSpPr>
            <p:cNvPr id="7207" name="Text Box 13"/>
            <p:cNvSpPr txBox="1">
              <a:spLocks noChangeArrowheads="1"/>
            </p:cNvSpPr>
            <p:nvPr/>
          </p:nvSpPr>
          <p:spPr bwMode="auto">
            <a:xfrm>
              <a:off x="7466013" y="2789238"/>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4</a:t>
              </a:r>
              <a:endParaRPr lang="en-GB" altLang="nl-BE" b="1">
                <a:solidFill>
                  <a:srgbClr val="FF0000"/>
                </a:solidFill>
                <a:latin typeface="Times New Roman" pitchFamily="18" charset="0"/>
              </a:endParaRPr>
            </a:p>
          </p:txBody>
        </p:sp>
        <p:sp>
          <p:nvSpPr>
            <p:cNvPr id="7208" name="Text Box 14"/>
            <p:cNvSpPr txBox="1">
              <a:spLocks noChangeArrowheads="1"/>
            </p:cNvSpPr>
            <p:nvPr/>
          </p:nvSpPr>
          <p:spPr bwMode="auto">
            <a:xfrm>
              <a:off x="7323138" y="3146425"/>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5</a:t>
              </a:r>
              <a:endParaRPr lang="en-GB" altLang="nl-BE" b="1">
                <a:solidFill>
                  <a:srgbClr val="FF0000"/>
                </a:solidFill>
                <a:latin typeface="Times New Roman" pitchFamily="18" charset="0"/>
              </a:endParaRPr>
            </a:p>
          </p:txBody>
        </p:sp>
        <p:sp>
          <p:nvSpPr>
            <p:cNvPr id="7209" name="Text Box 15"/>
            <p:cNvSpPr txBox="1">
              <a:spLocks noChangeArrowheads="1"/>
            </p:cNvSpPr>
            <p:nvPr/>
          </p:nvSpPr>
          <p:spPr bwMode="auto">
            <a:xfrm>
              <a:off x="7751763" y="3217863"/>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6</a:t>
              </a:r>
              <a:endParaRPr lang="en-GB" altLang="nl-BE" b="1">
                <a:solidFill>
                  <a:srgbClr val="FF0000"/>
                </a:solidFill>
                <a:latin typeface="Times New Roman" pitchFamily="18" charset="0"/>
              </a:endParaRPr>
            </a:p>
          </p:txBody>
        </p:sp>
        <p:sp>
          <p:nvSpPr>
            <p:cNvPr id="7210" name="Text Box 16"/>
            <p:cNvSpPr txBox="1">
              <a:spLocks noChangeArrowheads="1"/>
            </p:cNvSpPr>
            <p:nvPr/>
          </p:nvSpPr>
          <p:spPr bwMode="auto">
            <a:xfrm>
              <a:off x="8108950" y="2717800"/>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7</a:t>
              </a:r>
              <a:endParaRPr lang="en-GB" altLang="nl-BE" b="1">
                <a:solidFill>
                  <a:srgbClr val="FF0000"/>
                </a:solidFill>
                <a:latin typeface="Times New Roman" pitchFamily="18" charset="0"/>
              </a:endParaRPr>
            </a:p>
          </p:txBody>
        </p:sp>
        <p:sp>
          <p:nvSpPr>
            <p:cNvPr id="7211" name="Text Box 127"/>
            <p:cNvSpPr txBox="1">
              <a:spLocks noChangeArrowheads="1"/>
            </p:cNvSpPr>
            <p:nvPr/>
          </p:nvSpPr>
          <p:spPr bwMode="auto">
            <a:xfrm>
              <a:off x="7251700" y="2646363"/>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3</a:t>
              </a:r>
              <a:endParaRPr lang="en-GB" altLang="nl-BE" b="1">
                <a:solidFill>
                  <a:srgbClr val="FF0000"/>
                </a:solidFill>
                <a:latin typeface="Times New Roman" pitchFamily="18" charset="0"/>
              </a:endParaRPr>
            </a:p>
          </p:txBody>
        </p:sp>
      </p:grpSp>
      <p:sp>
        <p:nvSpPr>
          <p:cNvPr id="7212" name="Text Box 4"/>
          <p:cNvSpPr txBox="1">
            <a:spLocks noChangeArrowheads="1"/>
          </p:cNvSpPr>
          <p:nvPr/>
        </p:nvSpPr>
        <p:spPr bwMode="auto">
          <a:xfrm>
            <a:off x="252413" y="188913"/>
            <a:ext cx="9144000" cy="1066800"/>
          </a:xfrm>
          <a:prstGeom prst="rect">
            <a:avLst/>
          </a:prstGeom>
          <a:noFill/>
          <a:ln w="9525">
            <a:noFill/>
            <a:miter lim="800000"/>
            <a:headEnd/>
            <a:tailEnd/>
          </a:ln>
        </p:spPr>
        <p:txBody>
          <a:bodyPr>
            <a:spAutoFit/>
          </a:bodyPr>
          <a:lstStyle/>
          <a:p>
            <a:pPr>
              <a:spcBef>
                <a:spcPct val="50000"/>
              </a:spcBef>
            </a:pPr>
            <a:r>
              <a:rPr lang="nl-BE" altLang="nl-BE" sz="3200" dirty="0" err="1" smtClean="0"/>
              <a:t>Looking</a:t>
            </a:r>
            <a:r>
              <a:rPr lang="nl-BE" altLang="nl-BE" sz="3200" dirty="0" smtClean="0"/>
              <a:t> </a:t>
            </a:r>
            <a:r>
              <a:rPr lang="nl-BE" altLang="nl-BE" sz="3200" dirty="0" err="1"/>
              <a:t>for</a:t>
            </a:r>
            <a:r>
              <a:rPr lang="nl-BE" altLang="nl-BE" sz="3200" dirty="0"/>
              <a:t> </a:t>
            </a:r>
            <a:r>
              <a:rPr lang="nl-BE" altLang="nl-BE" sz="3200" dirty="0" err="1"/>
              <a:t>evidence</a:t>
            </a:r>
            <a:r>
              <a:rPr lang="nl-BE" altLang="nl-BE" sz="3200" dirty="0"/>
              <a:t> of gene </a:t>
            </a:r>
            <a:r>
              <a:rPr lang="nl-BE" altLang="nl-BE" sz="3200" dirty="0" err="1"/>
              <a:t>flow</a:t>
            </a:r>
            <a:r>
              <a:rPr lang="nl-BE" altLang="nl-BE" sz="3200" dirty="0"/>
              <a:t>, </a:t>
            </a:r>
            <a:r>
              <a:rPr lang="nl-BE" altLang="nl-BE" sz="3200" dirty="0" err="1"/>
              <a:t>mutation</a:t>
            </a:r>
            <a:r>
              <a:rPr lang="nl-BE" altLang="nl-BE" sz="3200" dirty="0"/>
              <a:t> and </a:t>
            </a:r>
            <a:r>
              <a:rPr lang="nl-BE" altLang="nl-BE" sz="3200" dirty="0" smtClean="0"/>
              <a:t>drift in </a:t>
            </a:r>
            <a:r>
              <a:rPr lang="nl-BE" altLang="nl-BE" sz="3200" dirty="0" err="1" smtClean="0"/>
              <a:t>stickleback</a:t>
            </a:r>
            <a:r>
              <a:rPr lang="nl-BE" altLang="nl-BE" sz="3200" dirty="0" smtClean="0"/>
              <a:t> </a:t>
            </a:r>
            <a:r>
              <a:rPr lang="nl-BE" altLang="nl-BE" sz="3200" dirty="0">
                <a:solidFill>
                  <a:srgbClr val="0000FF"/>
                </a:solidFill>
              </a:rPr>
              <a:t>(= </a:t>
            </a:r>
            <a:r>
              <a:rPr lang="nl-BE" altLang="nl-BE" sz="3200" dirty="0" err="1">
                <a:solidFill>
                  <a:srgbClr val="0000FF"/>
                </a:solidFill>
              </a:rPr>
              <a:t>neutral</a:t>
            </a:r>
            <a:r>
              <a:rPr lang="nl-BE" altLang="nl-BE" sz="3200" dirty="0">
                <a:solidFill>
                  <a:srgbClr val="0000FF"/>
                </a:solidFill>
              </a:rPr>
              <a:t> </a:t>
            </a:r>
            <a:r>
              <a:rPr lang="nl-BE" altLang="nl-BE" sz="3200" dirty="0" err="1">
                <a:solidFill>
                  <a:srgbClr val="0000FF"/>
                </a:solidFill>
              </a:rPr>
              <a:t>evolution</a:t>
            </a:r>
            <a:r>
              <a:rPr lang="nl-BE" altLang="nl-BE" sz="3200"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6241"/>
                                        </p:tgtEl>
                                        <p:attrNameLst>
                                          <p:attrName>style.visibility</p:attrName>
                                        </p:attrNameLst>
                                      </p:cBhvr>
                                      <p:to>
                                        <p:strVal val="visible"/>
                                      </p:to>
                                    </p:set>
                                    <p:animEffect transition="in" filter="blinds(horizontal)">
                                      <p:cBhvr>
                                        <p:cTn id="19" dur="500"/>
                                        <p:tgtEl>
                                          <p:spTgt spid="6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468313" y="188913"/>
            <a:ext cx="8388350" cy="6340197"/>
          </a:xfrm>
          <a:prstGeom prst="rect">
            <a:avLst/>
          </a:prstGeom>
          <a:noFill/>
          <a:ln w="12700">
            <a:noFill/>
            <a:miter lim="800000"/>
            <a:headEnd type="none" w="sm" len="sm"/>
            <a:tailEnd type="none" w="sm" len="sm"/>
          </a:ln>
        </p:spPr>
        <p:txBody>
          <a:bodyPr>
            <a:spAutoFit/>
          </a:bodyPr>
          <a:lstStyle/>
          <a:p>
            <a:pPr marL="495300" indent="-495300" defTabSz="762000" eaLnBrk="0" hangingPunct="0">
              <a:spcBef>
                <a:spcPct val="50000"/>
              </a:spcBef>
            </a:pPr>
            <a:r>
              <a:rPr lang="nl-BE" sz="3200" dirty="0" err="1" smtClean="0"/>
              <a:t>What</a:t>
            </a:r>
            <a:r>
              <a:rPr lang="nl-BE" sz="3200" dirty="0" smtClean="0"/>
              <a:t> </a:t>
            </a:r>
            <a:r>
              <a:rPr lang="nl-BE" sz="3200" dirty="0"/>
              <a:t>is </a:t>
            </a:r>
            <a:r>
              <a:rPr lang="nl-BE" sz="3200" dirty="0" smtClean="0"/>
              <a:t>a </a:t>
            </a:r>
            <a:r>
              <a:rPr lang="nl-BE" sz="3200" dirty="0" err="1" smtClean="0"/>
              <a:t>population</a:t>
            </a:r>
            <a:r>
              <a:rPr lang="nl-BE" sz="3200" dirty="0" smtClean="0"/>
              <a:t>?</a:t>
            </a:r>
            <a:endParaRPr lang="nl-BE" sz="3200" dirty="0"/>
          </a:p>
          <a:p>
            <a:pPr marL="495300" indent="-495300" defTabSz="762000" eaLnBrk="0" hangingPunct="0">
              <a:spcBef>
                <a:spcPct val="50000"/>
              </a:spcBef>
            </a:pPr>
            <a:r>
              <a:rPr lang="en-US" sz="2000" dirty="0"/>
              <a:t>A group of individuals of </a:t>
            </a:r>
            <a:r>
              <a:rPr lang="en-US" sz="2000" dirty="0" smtClean="0"/>
              <a:t>the same </a:t>
            </a:r>
            <a:r>
              <a:rPr lang="en-US" sz="2000" dirty="0"/>
              <a:t>species living in close enough proximity that </a:t>
            </a:r>
            <a:r>
              <a:rPr lang="en-US" sz="2000" dirty="0" smtClean="0"/>
              <a:t>any member </a:t>
            </a:r>
            <a:r>
              <a:rPr lang="en-US" sz="2000" dirty="0"/>
              <a:t>of the group can potentially mate with </a:t>
            </a:r>
            <a:r>
              <a:rPr lang="en-US" sz="2000" dirty="0" smtClean="0"/>
              <a:t>any other member (evolutionary paradigm).</a:t>
            </a:r>
          </a:p>
          <a:p>
            <a:pPr marL="495300" indent="-495300" defTabSz="762000" eaLnBrk="0" hangingPunct="0">
              <a:spcBef>
                <a:spcPct val="50000"/>
              </a:spcBef>
            </a:pPr>
            <a:endParaRPr lang="nl-BE" sz="2400" dirty="0"/>
          </a:p>
          <a:p>
            <a:pPr marL="495300" indent="-495300" defTabSz="762000" eaLnBrk="0" hangingPunct="0">
              <a:spcBef>
                <a:spcPct val="50000"/>
              </a:spcBef>
            </a:pPr>
            <a:r>
              <a:rPr lang="nl-BE" sz="3200" dirty="0" err="1" smtClean="0"/>
              <a:t>What</a:t>
            </a:r>
            <a:r>
              <a:rPr lang="nl-BE" sz="3200" dirty="0" smtClean="0"/>
              <a:t> is </a:t>
            </a:r>
            <a:r>
              <a:rPr lang="nl-BE" sz="3200" dirty="0" err="1" smtClean="0"/>
              <a:t>population</a:t>
            </a:r>
            <a:r>
              <a:rPr lang="nl-BE" sz="3200" dirty="0" smtClean="0"/>
              <a:t> </a:t>
            </a:r>
            <a:r>
              <a:rPr lang="nl-BE" sz="3200" dirty="0" err="1" smtClean="0"/>
              <a:t>genetics</a:t>
            </a:r>
            <a:r>
              <a:rPr lang="nl-BE" sz="3200" dirty="0" smtClean="0"/>
              <a:t>?</a:t>
            </a:r>
          </a:p>
          <a:p>
            <a:pPr marL="495300" indent="-495300" defTabSz="762000" eaLnBrk="0" hangingPunct="0">
              <a:spcBef>
                <a:spcPct val="50000"/>
              </a:spcBef>
            </a:pPr>
            <a:r>
              <a:rPr lang="nl-BE" sz="2000" dirty="0" smtClean="0"/>
              <a:t>(1) The analysis of the </a:t>
            </a:r>
            <a:r>
              <a:rPr lang="nl-BE" sz="2000" dirty="0" err="1" smtClean="0"/>
              <a:t>amount</a:t>
            </a:r>
            <a:r>
              <a:rPr lang="nl-BE" sz="2000" dirty="0" smtClean="0"/>
              <a:t> and distribution of </a:t>
            </a:r>
            <a:r>
              <a:rPr lang="nl-BE" sz="2000" dirty="0" err="1" smtClean="0"/>
              <a:t>genetic</a:t>
            </a:r>
            <a:r>
              <a:rPr lang="nl-BE" sz="2000" dirty="0" smtClean="0"/>
              <a:t> </a:t>
            </a:r>
            <a:r>
              <a:rPr lang="nl-BE" sz="2000" dirty="0" err="1" smtClean="0"/>
              <a:t>variation</a:t>
            </a:r>
            <a:r>
              <a:rPr lang="nl-BE" sz="2000" dirty="0" smtClean="0"/>
              <a:t> in </a:t>
            </a:r>
            <a:r>
              <a:rPr lang="nl-BE" sz="2000" dirty="0" err="1" smtClean="0"/>
              <a:t>populations</a:t>
            </a:r>
            <a:r>
              <a:rPr lang="nl-BE" sz="2000" dirty="0" smtClean="0"/>
              <a:t> and the </a:t>
            </a:r>
            <a:r>
              <a:rPr lang="nl-BE" sz="2000" dirty="0" err="1" smtClean="0"/>
              <a:t>forces</a:t>
            </a:r>
            <a:r>
              <a:rPr lang="nl-BE" sz="2000" dirty="0" smtClean="0"/>
              <a:t> </a:t>
            </a:r>
            <a:r>
              <a:rPr lang="nl-BE" sz="2000" dirty="0" err="1" smtClean="0"/>
              <a:t>that</a:t>
            </a:r>
            <a:r>
              <a:rPr lang="nl-BE" sz="2000" dirty="0" smtClean="0"/>
              <a:t> control </a:t>
            </a:r>
            <a:r>
              <a:rPr lang="nl-BE" sz="2000" dirty="0" err="1" smtClean="0"/>
              <a:t>this</a:t>
            </a:r>
            <a:r>
              <a:rPr lang="nl-BE" sz="2000" dirty="0" smtClean="0"/>
              <a:t> </a:t>
            </a:r>
            <a:r>
              <a:rPr lang="nl-BE" sz="2000" dirty="0" err="1" smtClean="0"/>
              <a:t>variation</a:t>
            </a:r>
            <a:r>
              <a:rPr lang="nl-BE" sz="2000" dirty="0" smtClean="0"/>
              <a:t>.</a:t>
            </a:r>
          </a:p>
          <a:p>
            <a:pPr marL="495300" indent="-495300" defTabSz="762000" eaLnBrk="0" hangingPunct="0">
              <a:spcBef>
                <a:spcPct val="50000"/>
              </a:spcBef>
            </a:pPr>
            <a:r>
              <a:rPr lang="en-US" sz="2000" dirty="0" smtClean="0"/>
              <a:t>(2) A field </a:t>
            </a:r>
            <a:r>
              <a:rPr lang="en-US" sz="2000" dirty="0"/>
              <a:t>of biology that studies the genetic composition of biological populations, and the changes in genetic composition that result from the operation of various factors, including natural selection. Population geneticists pursue their goals by developing abstract mathematical models of gene frequency dynamics, trying to extract conclusions from those models about the likely patterns of genetic variation in actual populations, and testing the conclusions against empirical </a:t>
            </a:r>
            <a:r>
              <a:rPr lang="en-US" sz="2000" dirty="0" smtClean="0"/>
              <a:t>data </a:t>
            </a:r>
            <a:r>
              <a:rPr lang="fr-BE" sz="1600" dirty="0" smtClean="0"/>
              <a:t>(http://plato.stanford.edu/entries/population-genetics).</a:t>
            </a:r>
            <a:endParaRPr lang="nl-BE" sz="2400" dirty="0" smtClean="0"/>
          </a:p>
        </p:txBody>
      </p:sp>
      <p:sp>
        <p:nvSpPr>
          <p:cNvPr id="6147" name="Slide Number Placeholder 4"/>
          <p:cNvSpPr>
            <a:spLocks noGrp="1"/>
          </p:cNvSpPr>
          <p:nvPr>
            <p:ph type="sldNum" sz="quarter" idx="12"/>
          </p:nvPr>
        </p:nvSpPr>
        <p:spPr>
          <a:noFill/>
        </p:spPr>
        <p:txBody>
          <a:bodyPr/>
          <a:lstStyle/>
          <a:p>
            <a:fld id="{FD6F3E73-4CD6-416E-B03E-D09C0AD75995}" type="slidenum">
              <a:rPr lang="en-US" smtClean="0"/>
              <a:pPr/>
              <a:t>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animEffect transition="in" filter="blinds(horizontal)">
                                      <p:cBhvr>
                                        <p:cTn id="7" dur="500"/>
                                        <p:tgtEl>
                                          <p:spTgt spid="614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6">
                                            <p:txEl>
                                              <p:pRg st="4" end="4"/>
                                            </p:txEl>
                                          </p:spTgt>
                                        </p:tgtEl>
                                        <p:attrNameLst>
                                          <p:attrName>style.visibility</p:attrName>
                                        </p:attrNameLst>
                                      </p:cBhvr>
                                      <p:to>
                                        <p:strVal val="visible"/>
                                      </p:to>
                                    </p:set>
                                    <p:animEffect transition="in" filter="blinds(horizontal)">
                                      <p:cBhvr>
                                        <p:cTn id="10" dur="500"/>
                                        <p:tgtEl>
                                          <p:spTgt spid="6146">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animEffect transition="in" filter="blinds(horizontal)">
                                      <p:cBhvr>
                                        <p:cTn id="13" dur="500"/>
                                        <p:tgtEl>
                                          <p:spTgt spid="61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395536" y="1844824"/>
            <a:ext cx="8208714" cy="3016210"/>
          </a:xfrm>
          <a:prstGeom prst="rect">
            <a:avLst/>
          </a:prstGeom>
          <a:noFill/>
          <a:ln w="9525">
            <a:noFill/>
            <a:miter lim="800000"/>
            <a:headEnd/>
            <a:tailEnd/>
          </a:ln>
        </p:spPr>
        <p:txBody>
          <a:bodyPr wrap="square">
            <a:spAutoFit/>
          </a:bodyPr>
          <a:lstStyle/>
          <a:p>
            <a:pPr>
              <a:spcBef>
                <a:spcPct val="50000"/>
              </a:spcBef>
            </a:pPr>
            <a:r>
              <a:rPr lang="en-US" sz="2000" dirty="0" smtClean="0"/>
              <a:t>- </a:t>
            </a:r>
            <a:r>
              <a:rPr lang="en-US" sz="2000" dirty="0" err="1" smtClean="0"/>
              <a:t>Analyse</a:t>
            </a:r>
            <a:r>
              <a:rPr lang="en-US" sz="2000" dirty="0" smtClean="0"/>
              <a:t> the </a:t>
            </a:r>
            <a:r>
              <a:rPr lang="en-US" sz="2000" u="sng" dirty="0"/>
              <a:t>genetic </a:t>
            </a:r>
            <a:r>
              <a:rPr lang="en-US" sz="2000" u="sng" dirty="0" smtClean="0"/>
              <a:t>diversity </a:t>
            </a:r>
            <a:r>
              <a:rPr lang="en-US" sz="2000" dirty="0" smtClean="0"/>
              <a:t>of all stickleback populations, separately and hierarchically, and interpret the data. A question you might ask is: why are they so different? </a:t>
            </a:r>
            <a:endParaRPr lang="en-US" sz="2000" dirty="0" smtClean="0">
              <a:solidFill>
                <a:srgbClr val="FF0000"/>
              </a:solidFill>
            </a:endParaRPr>
          </a:p>
          <a:p>
            <a:pPr>
              <a:spcBef>
                <a:spcPct val="50000"/>
              </a:spcBef>
              <a:buFontTx/>
              <a:buChar char="-"/>
            </a:pPr>
            <a:endParaRPr lang="en-US" sz="2000" dirty="0">
              <a:solidFill>
                <a:srgbClr val="FF0000"/>
              </a:solidFill>
            </a:endParaRPr>
          </a:p>
          <a:p>
            <a:pPr>
              <a:spcBef>
                <a:spcPct val="50000"/>
              </a:spcBef>
              <a:buFontTx/>
              <a:buChar char="-"/>
            </a:pPr>
            <a:r>
              <a:rPr lang="en-US" sz="2000" dirty="0"/>
              <a:t> </a:t>
            </a:r>
            <a:r>
              <a:rPr lang="en-US" sz="2000" dirty="0" err="1" smtClean="0"/>
              <a:t>Analyse</a:t>
            </a:r>
            <a:r>
              <a:rPr lang="en-US" sz="2000" dirty="0" smtClean="0"/>
              <a:t> </a:t>
            </a:r>
            <a:r>
              <a:rPr lang="en-US" sz="2000" dirty="0"/>
              <a:t>the </a:t>
            </a:r>
            <a:r>
              <a:rPr lang="en-US" sz="2000" u="sng" dirty="0" smtClean="0"/>
              <a:t>genetic divergence </a:t>
            </a:r>
            <a:r>
              <a:rPr lang="en-US" sz="2000" dirty="0" smtClean="0"/>
              <a:t>between and among the coastal and inland samples, and interpret the data. </a:t>
            </a:r>
            <a:r>
              <a:rPr lang="en-US" sz="2000" dirty="0"/>
              <a:t>A question you might ask </a:t>
            </a:r>
            <a:r>
              <a:rPr lang="en-US" sz="2000" dirty="0" smtClean="0"/>
              <a:t>is: why are they so different?</a:t>
            </a:r>
            <a:endParaRPr lang="en-US" sz="2000" dirty="0"/>
          </a:p>
          <a:p>
            <a:pPr>
              <a:spcBef>
                <a:spcPct val="50000"/>
              </a:spcBef>
              <a:buFontTx/>
              <a:buChar char="-"/>
            </a:pPr>
            <a:endParaRPr lang="en-US" sz="2000" dirty="0" smtClean="0">
              <a:solidFill>
                <a:srgbClr val="FF0000"/>
              </a:solidFill>
            </a:endParaRPr>
          </a:p>
        </p:txBody>
      </p:sp>
      <p:sp>
        <p:nvSpPr>
          <p:cNvPr id="3" name="Text Box 4"/>
          <p:cNvSpPr txBox="1">
            <a:spLocks noChangeArrowheads="1"/>
          </p:cNvSpPr>
          <p:nvPr/>
        </p:nvSpPr>
        <p:spPr bwMode="auto">
          <a:xfrm>
            <a:off x="468312" y="333375"/>
            <a:ext cx="8496175" cy="1461939"/>
          </a:xfrm>
          <a:prstGeom prst="rect">
            <a:avLst/>
          </a:prstGeom>
          <a:noFill/>
          <a:ln w="9525">
            <a:noFill/>
            <a:miter lim="800000"/>
            <a:headEnd/>
            <a:tailEnd/>
          </a:ln>
        </p:spPr>
        <p:txBody>
          <a:bodyPr wrap="square">
            <a:spAutoFit/>
          </a:bodyPr>
          <a:lstStyle/>
          <a:p>
            <a:pPr>
              <a:spcBef>
                <a:spcPct val="50000"/>
              </a:spcBef>
            </a:pPr>
            <a:r>
              <a:rPr lang="nl-BE" altLang="nl-BE" sz="2800" b="1" dirty="0" err="1" smtClean="0"/>
              <a:t>Task</a:t>
            </a:r>
            <a:r>
              <a:rPr lang="nl-BE" altLang="nl-BE" sz="2800" b="1" dirty="0" smtClean="0"/>
              <a:t> 1: </a:t>
            </a:r>
            <a:r>
              <a:rPr lang="en-US" altLang="nl-BE" sz="2800" b="1" dirty="0" smtClean="0"/>
              <a:t>Interpretation </a:t>
            </a:r>
            <a:r>
              <a:rPr lang="en-US" altLang="nl-BE" sz="2800" b="1" dirty="0"/>
              <a:t>of the genetic pattern of </a:t>
            </a:r>
            <a:r>
              <a:rPr lang="en-US" altLang="nl-BE" sz="2800" b="1" dirty="0" err="1"/>
              <a:t>threespine</a:t>
            </a:r>
            <a:r>
              <a:rPr lang="en-US" altLang="nl-BE" sz="2800" b="1" dirty="0"/>
              <a:t> stickleback</a:t>
            </a:r>
            <a:endParaRPr lang="nl-BE" altLang="nl-BE" sz="2800" b="1" dirty="0"/>
          </a:p>
          <a:p>
            <a:pPr>
              <a:spcBef>
                <a:spcPct val="50000"/>
              </a:spcBef>
            </a:pPr>
            <a:endParaRPr lang="en-US" altLang="nl-BE" sz="2200" dirty="0"/>
          </a:p>
        </p:txBody>
      </p:sp>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33109"/>
            <a:ext cx="8610600" cy="6740307"/>
          </a:xfrm>
          <a:prstGeom prst="rect">
            <a:avLst/>
          </a:prstGeom>
        </p:spPr>
        <p:txBody>
          <a:bodyPr wrap="square">
            <a:spAutoFit/>
          </a:bodyPr>
          <a:lstStyle/>
          <a:p>
            <a:endParaRPr lang="en-US" dirty="0" smtClean="0"/>
          </a:p>
          <a:p>
            <a:r>
              <a:rPr lang="en-US" dirty="0" smtClean="0"/>
              <a:t>Old school population </a:t>
            </a:r>
            <a:r>
              <a:rPr lang="en-US" dirty="0"/>
              <a:t>genetic </a:t>
            </a:r>
            <a:r>
              <a:rPr lang="en-US" dirty="0" smtClean="0"/>
              <a:t>software is:</a:t>
            </a:r>
            <a:endParaRPr lang="en-US" dirty="0"/>
          </a:p>
          <a:p>
            <a:r>
              <a:rPr lang="en-US" dirty="0"/>
              <a:t>• </a:t>
            </a:r>
            <a:r>
              <a:rPr lang="en-US" dirty="0" smtClean="0"/>
              <a:t>often of high quality</a:t>
            </a:r>
          </a:p>
          <a:p>
            <a:pPr>
              <a:buFont typeface="Arial" pitchFamily="34" charset="0"/>
              <a:buChar char="•"/>
            </a:pPr>
            <a:r>
              <a:rPr lang="en-US" dirty="0" smtClean="0"/>
              <a:t> but with poor </a:t>
            </a:r>
            <a:r>
              <a:rPr lang="en-US" dirty="0"/>
              <a:t>data interoperability</a:t>
            </a:r>
          </a:p>
          <a:p>
            <a:r>
              <a:rPr lang="en-US" dirty="0"/>
              <a:t>• very few multivariate methods</a:t>
            </a:r>
          </a:p>
          <a:p>
            <a:r>
              <a:rPr lang="en-US" dirty="0"/>
              <a:t>• not adaptable</a:t>
            </a:r>
          </a:p>
          <a:p>
            <a:r>
              <a:rPr lang="en-US" dirty="0"/>
              <a:t>• not </a:t>
            </a:r>
            <a:r>
              <a:rPr lang="en-US" dirty="0" smtClean="0"/>
              <a:t>programmable</a:t>
            </a:r>
          </a:p>
          <a:p>
            <a:r>
              <a:rPr lang="en-US" dirty="0" smtClean="0"/>
              <a:t>• restricted to a limited number of individuals (cases) and genetic markers (e.g., 250 markers in </a:t>
            </a:r>
            <a:r>
              <a:rPr lang="en-US" dirty="0" err="1" smtClean="0"/>
              <a:t>Genetix</a:t>
            </a:r>
            <a:r>
              <a:rPr lang="en-US" dirty="0" smtClean="0"/>
              <a:t>).</a:t>
            </a:r>
          </a:p>
          <a:p>
            <a:endParaRPr lang="en-US" dirty="0" smtClean="0"/>
          </a:p>
          <a:p>
            <a:r>
              <a:rPr lang="en-US" dirty="0" smtClean="0">
                <a:latin typeface="Gulim"/>
                <a:ea typeface="Gulim"/>
              </a:rPr>
              <a:t>→ </a:t>
            </a:r>
            <a:r>
              <a:rPr lang="en-US" b="1" dirty="0" smtClean="0"/>
              <a:t>problem</a:t>
            </a:r>
            <a:r>
              <a:rPr lang="en-US" dirty="0" smtClean="0"/>
              <a:t>: researcher has to fit and trim his/her data to the available tools</a:t>
            </a:r>
          </a:p>
          <a:p>
            <a:endParaRPr lang="en-US" dirty="0" smtClean="0"/>
          </a:p>
          <a:p>
            <a:r>
              <a:rPr lang="en-US" dirty="0" smtClean="0"/>
              <a:t>The R software, a community-based project has:</a:t>
            </a:r>
            <a:endParaRPr lang="en-US" dirty="0"/>
          </a:p>
          <a:p>
            <a:r>
              <a:rPr lang="en-US" dirty="0"/>
              <a:t>• good data interoperability</a:t>
            </a:r>
          </a:p>
          <a:p>
            <a:r>
              <a:rPr lang="en-US" dirty="0"/>
              <a:t>• most multivariate methods</a:t>
            </a:r>
          </a:p>
          <a:p>
            <a:r>
              <a:rPr lang="en-US" dirty="0"/>
              <a:t>• lots of statistical tools</a:t>
            </a:r>
          </a:p>
          <a:p>
            <a:r>
              <a:rPr lang="en-US" dirty="0"/>
              <a:t>• several genetic/</a:t>
            </a:r>
            <a:r>
              <a:rPr lang="en-US" dirty="0" err="1"/>
              <a:t>phylogenetic</a:t>
            </a:r>
            <a:r>
              <a:rPr lang="en-US" dirty="0"/>
              <a:t> packages</a:t>
            </a:r>
          </a:p>
          <a:p>
            <a:r>
              <a:rPr lang="en-US" dirty="0"/>
              <a:t>• </a:t>
            </a:r>
            <a:r>
              <a:rPr lang="en-US" dirty="0" smtClean="0"/>
              <a:t>is a programming language</a:t>
            </a:r>
          </a:p>
          <a:p>
            <a:r>
              <a:rPr lang="en-US" dirty="0" smtClean="0"/>
              <a:t>• allows analyzing tens of thousands of genetic markers for tens of thousands of cases</a:t>
            </a:r>
          </a:p>
          <a:p>
            <a:endParaRPr lang="en-US" dirty="0" smtClean="0"/>
          </a:p>
          <a:p>
            <a:r>
              <a:rPr lang="en-US" dirty="0" smtClean="0">
                <a:latin typeface="Gulim"/>
                <a:ea typeface="Gulim"/>
              </a:rPr>
              <a:t>→ </a:t>
            </a:r>
            <a:r>
              <a:rPr lang="en-US" b="1" dirty="0" smtClean="0"/>
              <a:t>solution: </a:t>
            </a:r>
            <a:r>
              <a:rPr lang="en-US" dirty="0" smtClean="0"/>
              <a:t>researcher can develop his own analytical tools to address specific problems</a:t>
            </a:r>
          </a:p>
          <a:p>
            <a:endParaRPr lang="en-US" dirty="0" smtClean="0"/>
          </a:p>
        </p:txBody>
      </p:sp>
      <p:sp>
        <p:nvSpPr>
          <p:cNvPr id="8" name="Title 1"/>
          <p:cNvSpPr>
            <a:spLocks noGrp="1"/>
          </p:cNvSpPr>
          <p:nvPr>
            <p:ph type="title"/>
          </p:nvPr>
        </p:nvSpPr>
        <p:spPr>
          <a:xfrm>
            <a:off x="0" y="0"/>
            <a:ext cx="7467600" cy="838200"/>
          </a:xfrm>
        </p:spPr>
        <p:txBody>
          <a:bodyPr>
            <a:normAutofit/>
          </a:bodyPr>
          <a:lstStyle/>
          <a:p>
            <a:r>
              <a:rPr lang="nl-BE" sz="3200" dirty="0" err="1" smtClean="0"/>
              <a:t>Analyzing</a:t>
            </a:r>
            <a:r>
              <a:rPr lang="nl-BE" sz="3200" dirty="0" smtClean="0"/>
              <a:t> </a:t>
            </a:r>
            <a:r>
              <a:rPr lang="nl-BE" sz="3200" dirty="0" err="1" smtClean="0"/>
              <a:t>population</a:t>
            </a:r>
            <a:r>
              <a:rPr lang="nl-BE" sz="3200" dirty="0" smtClean="0"/>
              <a:t> genetic data in </a:t>
            </a:r>
            <a:endParaRPr lang="en-US" sz="3200" dirty="0"/>
          </a:p>
        </p:txBody>
      </p:sp>
      <p:pic>
        <p:nvPicPr>
          <p:cNvPr id="9" name="Picture 8" descr="R log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7892" y="152400"/>
            <a:ext cx="952500" cy="7239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blinds(horizontal)">
                                      <p:cBhvr>
                                        <p:cTn id="7" dur="500"/>
                                        <p:tgtEl>
                                          <p:spTgt spid="4">
                                            <p:txEl>
                                              <p:pRg st="11" end="1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blinds(horizontal)">
                                      <p:cBhvr>
                                        <p:cTn id="10" dur="500"/>
                                        <p:tgtEl>
                                          <p:spTgt spid="4">
                                            <p:txEl>
                                              <p:pRg st="12" end="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13" end="13"/>
                                            </p:txEl>
                                          </p:spTgt>
                                        </p:tgtEl>
                                        <p:attrNameLst>
                                          <p:attrName>style.visibility</p:attrName>
                                        </p:attrNameLst>
                                      </p:cBhvr>
                                      <p:to>
                                        <p:strVal val="visible"/>
                                      </p:to>
                                    </p:set>
                                    <p:animEffect transition="in" filter="blinds(horizontal)">
                                      <p:cBhvr>
                                        <p:cTn id="13" dur="500"/>
                                        <p:tgtEl>
                                          <p:spTgt spid="4">
                                            <p:txEl>
                                              <p:pRg st="13" end="1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14" end="14"/>
                                            </p:txEl>
                                          </p:spTgt>
                                        </p:tgtEl>
                                        <p:attrNameLst>
                                          <p:attrName>style.visibility</p:attrName>
                                        </p:attrNameLst>
                                      </p:cBhvr>
                                      <p:to>
                                        <p:strVal val="visible"/>
                                      </p:to>
                                    </p:set>
                                    <p:animEffect transition="in" filter="blinds(horizontal)">
                                      <p:cBhvr>
                                        <p:cTn id="16" dur="500"/>
                                        <p:tgtEl>
                                          <p:spTgt spid="4">
                                            <p:txEl>
                                              <p:pRg st="14" end="1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15" end="15"/>
                                            </p:txEl>
                                          </p:spTgt>
                                        </p:tgtEl>
                                        <p:attrNameLst>
                                          <p:attrName>style.visibility</p:attrName>
                                        </p:attrNameLst>
                                      </p:cBhvr>
                                      <p:to>
                                        <p:strVal val="visible"/>
                                      </p:to>
                                    </p:set>
                                    <p:animEffect transition="in" filter="blinds(horizontal)">
                                      <p:cBhvr>
                                        <p:cTn id="19" dur="500"/>
                                        <p:tgtEl>
                                          <p:spTgt spid="4">
                                            <p:txEl>
                                              <p:pRg st="15" end="1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16" end="16"/>
                                            </p:txEl>
                                          </p:spTgt>
                                        </p:tgtEl>
                                        <p:attrNameLst>
                                          <p:attrName>style.visibility</p:attrName>
                                        </p:attrNameLst>
                                      </p:cBhvr>
                                      <p:to>
                                        <p:strVal val="visible"/>
                                      </p:to>
                                    </p:set>
                                    <p:animEffect transition="in" filter="blinds(horizontal)">
                                      <p:cBhvr>
                                        <p:cTn id="22" dur="500"/>
                                        <p:tgtEl>
                                          <p:spTgt spid="4">
                                            <p:txEl>
                                              <p:pRg st="16" end="1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17" end="17"/>
                                            </p:txEl>
                                          </p:spTgt>
                                        </p:tgtEl>
                                        <p:attrNameLst>
                                          <p:attrName>style.visibility</p:attrName>
                                        </p:attrNameLst>
                                      </p:cBhvr>
                                      <p:to>
                                        <p:strVal val="visible"/>
                                      </p:to>
                                    </p:set>
                                    <p:animEffect transition="in" filter="blinds(horizontal)">
                                      <p:cBhvr>
                                        <p:cTn id="25" dur="500"/>
                                        <p:tgtEl>
                                          <p:spTgt spid="4">
                                            <p:txEl>
                                              <p:pRg st="17" end="1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19" end="19"/>
                                            </p:txEl>
                                          </p:spTgt>
                                        </p:tgtEl>
                                        <p:attrNameLst>
                                          <p:attrName>style.visibility</p:attrName>
                                        </p:attrNameLst>
                                      </p:cBhvr>
                                      <p:to>
                                        <p:strVal val="visible"/>
                                      </p:to>
                                    </p:set>
                                    <p:animEffect transition="in" filter="blinds(horizontal)">
                                      <p:cBhvr>
                                        <p:cTn id="28"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lstStyle/>
          <a:p>
            <a:r>
              <a:rPr lang="nl-BE" dirty="0" smtClean="0"/>
              <a:t>In case </a:t>
            </a:r>
            <a:r>
              <a:rPr lang="nl-BE" dirty="0" err="1" smtClean="0"/>
              <a:t>you’re</a:t>
            </a:r>
            <a:r>
              <a:rPr lang="nl-BE" dirty="0" smtClean="0"/>
              <a:t> </a:t>
            </a:r>
            <a:r>
              <a:rPr lang="nl-BE" dirty="0" err="1" smtClean="0"/>
              <a:t>not</a:t>
            </a:r>
            <a:r>
              <a:rPr lang="nl-BE" dirty="0" smtClean="0"/>
              <a:t> </a:t>
            </a:r>
            <a:r>
              <a:rPr lang="nl-BE" dirty="0" err="1" smtClean="0"/>
              <a:t>familiar</a:t>
            </a:r>
            <a:r>
              <a:rPr lang="nl-BE" dirty="0" smtClean="0"/>
              <a:t> </a:t>
            </a:r>
            <a:r>
              <a:rPr lang="nl-BE" dirty="0" err="1" smtClean="0"/>
              <a:t>with</a:t>
            </a:r>
            <a:r>
              <a:rPr lang="nl-BE" dirty="0" smtClean="0"/>
              <a:t> R</a:t>
            </a:r>
            <a:endParaRPr lang="nl-BE" dirty="0"/>
          </a:p>
        </p:txBody>
      </p:sp>
      <p:sp>
        <p:nvSpPr>
          <p:cNvPr id="3" name="Content Placeholder 2"/>
          <p:cNvSpPr>
            <a:spLocks noGrp="1"/>
          </p:cNvSpPr>
          <p:nvPr>
            <p:ph idx="1"/>
          </p:nvPr>
        </p:nvSpPr>
        <p:spPr/>
        <p:txBody>
          <a:bodyPr/>
          <a:lstStyle/>
          <a:p>
            <a:pPr marL="0" indent="0">
              <a:buNone/>
            </a:pPr>
            <a:r>
              <a:rPr lang="nl-BE" sz="2000" dirty="0" err="1" smtClean="0"/>
              <a:t>There</a:t>
            </a:r>
            <a:r>
              <a:rPr lang="nl-BE" sz="2000" dirty="0" smtClean="0"/>
              <a:t> are </a:t>
            </a:r>
            <a:r>
              <a:rPr lang="nl-BE" sz="2000" dirty="0" err="1" smtClean="0"/>
              <a:t>some</a:t>
            </a:r>
            <a:r>
              <a:rPr lang="nl-BE" sz="2000" dirty="0" smtClean="0"/>
              <a:t> excellent online courses. We </a:t>
            </a:r>
            <a:r>
              <a:rPr lang="nl-BE" sz="2000" dirty="0" err="1" smtClean="0"/>
              <a:t>suggest</a:t>
            </a:r>
            <a:r>
              <a:rPr lang="nl-BE" sz="2000" dirty="0" smtClean="0"/>
              <a:t> </a:t>
            </a:r>
            <a:r>
              <a:rPr lang="nl-BE" sz="2000" dirty="0" err="1" smtClean="0"/>
              <a:t>to</a:t>
            </a:r>
            <a:r>
              <a:rPr lang="nl-BE" sz="2000" dirty="0" smtClean="0"/>
              <a:t> take </a:t>
            </a:r>
            <a:r>
              <a:rPr lang="nl-BE" sz="2000" dirty="0" err="1" smtClean="0"/>
              <a:t>one</a:t>
            </a:r>
            <a:r>
              <a:rPr lang="nl-BE" sz="2000" dirty="0"/>
              <a:t> </a:t>
            </a:r>
            <a:r>
              <a:rPr lang="nl-BE" sz="2000" dirty="0" err="1" smtClean="0"/>
              <a:t>within</a:t>
            </a:r>
            <a:r>
              <a:rPr lang="nl-BE" sz="2000" dirty="0" smtClean="0"/>
              <a:t> </a:t>
            </a:r>
            <a:r>
              <a:rPr lang="nl-BE" sz="2000" dirty="0" err="1" smtClean="0"/>
              <a:t>the</a:t>
            </a:r>
            <a:r>
              <a:rPr lang="nl-BE" sz="2000" dirty="0" smtClean="0"/>
              <a:t> next few </a:t>
            </a:r>
            <a:r>
              <a:rPr lang="nl-BE" sz="2000" dirty="0" err="1" smtClean="0"/>
              <a:t>days</a:t>
            </a:r>
            <a:r>
              <a:rPr lang="nl-BE" sz="2000" dirty="0" smtClean="0"/>
              <a:t>. Here are </a:t>
            </a:r>
            <a:r>
              <a:rPr lang="nl-BE" sz="2000" dirty="0" err="1" smtClean="0"/>
              <a:t>three</a:t>
            </a:r>
            <a:r>
              <a:rPr lang="nl-BE" sz="2000" dirty="0" smtClean="0"/>
              <a:t> </a:t>
            </a:r>
            <a:r>
              <a:rPr lang="nl-BE" sz="2000" dirty="0" err="1" smtClean="0"/>
              <a:t>suggestions</a:t>
            </a:r>
            <a:r>
              <a:rPr lang="nl-BE" sz="2000" dirty="0" smtClean="0"/>
              <a:t>, but </a:t>
            </a:r>
            <a:r>
              <a:rPr lang="nl-BE" sz="2000" dirty="0" err="1" smtClean="0"/>
              <a:t>there</a:t>
            </a:r>
            <a:r>
              <a:rPr lang="nl-BE" sz="2000" dirty="0" smtClean="0"/>
              <a:t> are more.</a:t>
            </a:r>
          </a:p>
          <a:p>
            <a:pPr marL="0" indent="0">
              <a:buNone/>
            </a:pPr>
            <a:r>
              <a:rPr lang="en-US" sz="1800" dirty="0">
                <a:hlinkClick r:id="rId2"/>
              </a:rPr>
              <a:t>https://</a:t>
            </a:r>
            <a:r>
              <a:rPr lang="en-US" sz="1800" dirty="0" smtClean="0">
                <a:hlinkClick r:id="rId2"/>
              </a:rPr>
              <a:t>www.coursera.org/learn/r-programming</a:t>
            </a:r>
            <a:r>
              <a:rPr lang="en-US" sz="1800" dirty="0" smtClean="0"/>
              <a:t> or </a:t>
            </a:r>
            <a:endParaRPr lang="en-US" sz="1800" dirty="0"/>
          </a:p>
          <a:p>
            <a:pPr marL="0" indent="0">
              <a:buNone/>
            </a:pPr>
            <a:endParaRPr lang="en-US" sz="1800" dirty="0"/>
          </a:p>
          <a:p>
            <a:pPr marL="0" indent="0">
              <a:buNone/>
            </a:pPr>
            <a:r>
              <a:rPr lang="en-US" sz="1800" dirty="0">
                <a:hlinkClick r:id="rId3"/>
              </a:rPr>
              <a:t>https://</a:t>
            </a:r>
            <a:r>
              <a:rPr lang="en-US" sz="1800" dirty="0" smtClean="0">
                <a:hlinkClick r:id="rId3"/>
              </a:rPr>
              <a:t>www.datacamp.com</a:t>
            </a:r>
            <a:r>
              <a:rPr lang="en-US" sz="1800" dirty="0" smtClean="0"/>
              <a:t> or  </a:t>
            </a:r>
            <a:endParaRPr lang="en-US" sz="1800" dirty="0"/>
          </a:p>
          <a:p>
            <a:pPr marL="0" indent="0">
              <a:buNone/>
            </a:pPr>
            <a:endParaRPr lang="en-US" sz="1800" dirty="0"/>
          </a:p>
          <a:p>
            <a:pPr marL="0" indent="0">
              <a:buNone/>
            </a:pPr>
            <a:r>
              <a:rPr lang="en-US" sz="1800" dirty="0"/>
              <a:t>http://popgen.nescent.org/index.html</a:t>
            </a:r>
            <a:r>
              <a:rPr lang="en-US" sz="1800" dirty="0" smtClean="0"/>
              <a:t>​  </a:t>
            </a:r>
            <a:endParaRPr lang="en-US" sz="1800" dirty="0"/>
          </a:p>
          <a:p>
            <a:pPr marL="0" indent="0">
              <a:buNone/>
            </a:pPr>
            <a:endParaRPr lang="nl-BE" sz="1800" dirty="0" smtClean="0"/>
          </a:p>
          <a:p>
            <a:pPr marL="0" indent="0">
              <a:buNone/>
            </a:pPr>
            <a:r>
              <a:rPr lang="nl-BE" sz="2000" dirty="0" err="1" smtClean="0"/>
              <a:t>You</a:t>
            </a:r>
            <a:r>
              <a:rPr lang="nl-BE" sz="2000" dirty="0" smtClean="0"/>
              <a:t> </a:t>
            </a:r>
            <a:r>
              <a:rPr lang="nl-BE" sz="2000" dirty="0" err="1" smtClean="0"/>
              <a:t>can</a:t>
            </a:r>
            <a:r>
              <a:rPr lang="nl-BE" sz="2000" dirty="0" smtClean="0"/>
              <a:t> </a:t>
            </a:r>
            <a:r>
              <a:rPr lang="nl-BE" sz="2000" dirty="0" err="1" smtClean="0"/>
              <a:t>also</a:t>
            </a:r>
            <a:r>
              <a:rPr lang="nl-BE" sz="2000" dirty="0" smtClean="0"/>
              <a:t> take a course </a:t>
            </a:r>
            <a:r>
              <a:rPr lang="nl-BE" sz="2000" dirty="0" err="1" smtClean="0"/>
              <a:t>organised</a:t>
            </a:r>
            <a:r>
              <a:rPr lang="nl-BE" sz="2000" dirty="0" smtClean="0"/>
              <a:t> </a:t>
            </a:r>
            <a:r>
              <a:rPr lang="nl-BE" sz="2000" dirty="0" err="1" smtClean="0"/>
              <a:t>by</a:t>
            </a:r>
            <a:r>
              <a:rPr lang="nl-BE" sz="2000" dirty="0" smtClean="0"/>
              <a:t> </a:t>
            </a:r>
            <a:r>
              <a:rPr lang="nl-BE" sz="2000" dirty="0" err="1" smtClean="0"/>
              <a:t>the</a:t>
            </a:r>
            <a:r>
              <a:rPr lang="nl-BE" sz="2000" dirty="0" smtClean="0"/>
              <a:t> </a:t>
            </a:r>
            <a:r>
              <a:rPr lang="nl-BE" sz="2000" dirty="0" smtClean="0"/>
              <a:t>ICT services </a:t>
            </a:r>
            <a:r>
              <a:rPr lang="nl-BE" sz="2000" dirty="0" smtClean="0"/>
              <a:t>of </a:t>
            </a:r>
            <a:r>
              <a:rPr lang="nl-BE" sz="2000" dirty="0" err="1" smtClean="0"/>
              <a:t>the</a:t>
            </a:r>
            <a:r>
              <a:rPr lang="nl-BE" sz="2000" dirty="0" smtClean="0"/>
              <a:t> KU Leuven (ICTS) </a:t>
            </a:r>
            <a:r>
              <a:rPr lang="nl-BE" sz="2000" dirty="0"/>
              <a:t>- </a:t>
            </a:r>
            <a:r>
              <a:rPr lang="nl-BE" sz="1800" dirty="0">
                <a:hlinkClick r:id="rId4"/>
              </a:rPr>
              <a:t>https://</a:t>
            </a:r>
            <a:r>
              <a:rPr lang="nl-BE" sz="1800" dirty="0" smtClean="0">
                <a:hlinkClick r:id="rId4"/>
              </a:rPr>
              <a:t>admin.kuleuven.be/icts/english/students</a:t>
            </a:r>
            <a:r>
              <a:rPr lang="nl-BE" sz="2400" dirty="0" smtClean="0"/>
              <a:t>.</a:t>
            </a:r>
          </a:p>
          <a:p>
            <a:endParaRPr lang="nl-BE" dirty="0"/>
          </a:p>
        </p:txBody>
      </p:sp>
      <p:sp>
        <p:nvSpPr>
          <p:cNvPr id="4" name="Slide Number Placeholder 3"/>
          <p:cNvSpPr>
            <a:spLocks noGrp="1"/>
          </p:cNvSpPr>
          <p:nvPr>
            <p:ph type="sldNum" sz="quarter" idx="12"/>
          </p:nvPr>
        </p:nvSpPr>
        <p:spPr/>
        <p:txBody>
          <a:bodyPr/>
          <a:lstStyle/>
          <a:p>
            <a:pPr>
              <a:defRPr/>
            </a:pPr>
            <a:fld id="{A87E01A4-EE0C-4C34-B99E-B62DDF195717}" type="slidenum">
              <a:rPr lang="en-US" smtClean="0"/>
              <a:pPr>
                <a:defRPr/>
              </a:pPr>
              <a:t>32</a:t>
            </a:fld>
            <a:endParaRPr lang="en-US"/>
          </a:p>
        </p:txBody>
      </p:sp>
    </p:spTree>
    <p:extLst>
      <p:ext uri="{BB962C8B-B14F-4D97-AF65-F5344CB8AC3E}">
        <p14:creationId xmlns:p14="http://schemas.microsoft.com/office/powerpoint/2010/main" val="1296373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143000"/>
            <a:ext cx="8687982" cy="5447645"/>
          </a:xfrm>
          <a:prstGeom prst="rect">
            <a:avLst/>
          </a:prstGeom>
        </p:spPr>
        <p:txBody>
          <a:bodyPr wrap="square">
            <a:spAutoFit/>
          </a:bodyPr>
          <a:lstStyle/>
          <a:p>
            <a:r>
              <a:rPr lang="en-US" dirty="0" smtClean="0"/>
              <a:t>• The R version </a:t>
            </a:r>
            <a:r>
              <a:rPr lang="en-US" dirty="0" smtClean="0"/>
              <a:t>4.0.3 </a:t>
            </a:r>
            <a:r>
              <a:rPr lang="en-US" dirty="0" smtClean="0"/>
              <a:t>software is downloadable at </a:t>
            </a:r>
            <a:r>
              <a:rPr lang="en-US" dirty="0" smtClean="0">
                <a:hlinkClick r:id="rId2"/>
              </a:rPr>
              <a:t>http://www.r-project.org</a:t>
            </a:r>
            <a:r>
              <a:rPr lang="en-US" dirty="0" smtClean="0"/>
              <a:t> </a:t>
            </a:r>
          </a:p>
          <a:p>
            <a:endParaRPr lang="en-US" dirty="0" smtClean="0"/>
          </a:p>
          <a:p>
            <a:pPr>
              <a:buFont typeface="Arial" pitchFamily="34" charset="0"/>
              <a:buChar char="•"/>
            </a:pPr>
            <a:r>
              <a:rPr lang="en-US" dirty="0" smtClean="0"/>
              <a:t> Multivariate analyses of genetic data, simulations, spatial genetics:</a:t>
            </a:r>
          </a:p>
          <a:p>
            <a:r>
              <a:rPr lang="en-US" dirty="0" smtClean="0"/>
              <a:t>package </a:t>
            </a:r>
            <a:r>
              <a:rPr lang="en-US" dirty="0" err="1" smtClean="0"/>
              <a:t>adegenet</a:t>
            </a:r>
            <a:r>
              <a:rPr lang="en-US" dirty="0" smtClean="0"/>
              <a:t>: </a:t>
            </a:r>
            <a:r>
              <a:rPr lang="en-US" dirty="0" smtClean="0">
                <a:hlinkClick r:id="rId3"/>
              </a:rPr>
              <a:t>http://adegenet.r-forge.r-project.org</a:t>
            </a:r>
            <a:endParaRPr lang="en-US" dirty="0" smtClean="0"/>
          </a:p>
          <a:p>
            <a:endParaRPr lang="en-US" dirty="0" smtClean="0"/>
          </a:p>
          <a:p>
            <a:r>
              <a:rPr lang="en-US" dirty="0" smtClean="0"/>
              <a:t>• Classical population genetics</a:t>
            </a:r>
          </a:p>
          <a:p>
            <a:r>
              <a:rPr lang="en-US" dirty="0" smtClean="0"/>
              <a:t>package </a:t>
            </a:r>
            <a:r>
              <a:rPr lang="en-US" dirty="0" err="1" smtClean="0"/>
              <a:t>pegas</a:t>
            </a:r>
            <a:r>
              <a:rPr lang="en-US" dirty="0" smtClean="0"/>
              <a:t>: </a:t>
            </a:r>
            <a:r>
              <a:rPr lang="en-US" dirty="0" smtClean="0">
                <a:hlinkClick r:id="rId4"/>
              </a:rPr>
              <a:t>http://cran.r-project.org/web/packages/pegas/index.html</a:t>
            </a:r>
            <a:endParaRPr lang="en-US" dirty="0" smtClean="0"/>
          </a:p>
          <a:p>
            <a:r>
              <a:rPr lang="en-US" dirty="0" smtClean="0"/>
              <a:t>package </a:t>
            </a:r>
            <a:r>
              <a:rPr lang="en-US" dirty="0" err="1" smtClean="0"/>
              <a:t>hierfstat</a:t>
            </a:r>
            <a:r>
              <a:rPr lang="en-US" dirty="0" smtClean="0"/>
              <a:t>: </a:t>
            </a:r>
            <a:r>
              <a:rPr lang="en-US" dirty="0" smtClean="0">
                <a:hlinkClick r:id="rId5"/>
              </a:rPr>
              <a:t>http://cran.r-project.org/web/packages/hierfstat/index.html</a:t>
            </a:r>
            <a:endParaRPr lang="en-US" dirty="0" smtClean="0"/>
          </a:p>
          <a:p>
            <a:r>
              <a:rPr lang="en-US" dirty="0" smtClean="0"/>
              <a:t>package genetics: </a:t>
            </a:r>
            <a:r>
              <a:rPr lang="en-US" dirty="0" smtClean="0">
                <a:hlinkClick r:id="rId4"/>
              </a:rPr>
              <a:t>http://cran.r-project.org/web/packages/genetics/index.html</a:t>
            </a:r>
            <a:endParaRPr lang="en-US" dirty="0" smtClean="0"/>
          </a:p>
          <a:p>
            <a:endParaRPr lang="en-US" dirty="0" smtClean="0"/>
          </a:p>
          <a:p>
            <a:r>
              <a:rPr lang="en-US" dirty="0" smtClean="0"/>
              <a:t>• </a:t>
            </a:r>
            <a:r>
              <a:rPr lang="en-US" dirty="0" err="1" smtClean="0"/>
              <a:t>Phylogenetics</a:t>
            </a:r>
            <a:endParaRPr lang="en-US" dirty="0" smtClean="0"/>
          </a:p>
          <a:p>
            <a:r>
              <a:rPr lang="en-US" dirty="0" smtClean="0"/>
              <a:t>packages ape, </a:t>
            </a:r>
            <a:r>
              <a:rPr lang="en-US" dirty="0" err="1" smtClean="0"/>
              <a:t>phangorn</a:t>
            </a:r>
            <a:r>
              <a:rPr lang="en-US" dirty="0" smtClean="0"/>
              <a:t>, </a:t>
            </a:r>
            <a:r>
              <a:rPr lang="en-US" dirty="0" err="1" smtClean="0"/>
              <a:t>adephylo</a:t>
            </a:r>
            <a:r>
              <a:rPr lang="en-US" dirty="0" smtClean="0"/>
              <a:t>, </a:t>
            </a:r>
            <a:r>
              <a:rPr lang="en-US" dirty="0" err="1" smtClean="0"/>
              <a:t>picante</a:t>
            </a:r>
            <a:endParaRPr lang="en-US" dirty="0" smtClean="0"/>
          </a:p>
          <a:p>
            <a:endParaRPr lang="en-US" dirty="0" smtClean="0"/>
          </a:p>
          <a:p>
            <a:r>
              <a:rPr lang="en-US" sz="2400" dirty="0" smtClean="0">
                <a:solidFill>
                  <a:srgbClr val="FF0000"/>
                </a:solidFill>
              </a:rPr>
              <a:t>Use </a:t>
            </a:r>
            <a:r>
              <a:rPr lang="en-US" sz="2400" dirty="0" err="1" smtClean="0">
                <a:solidFill>
                  <a:srgbClr val="FF0000"/>
                </a:solidFill>
              </a:rPr>
              <a:t>Rstudio</a:t>
            </a:r>
            <a:r>
              <a:rPr lang="en-US" sz="2400" dirty="0" smtClean="0">
                <a:solidFill>
                  <a:srgbClr val="FF0000"/>
                </a:solidFill>
              </a:rPr>
              <a:t>, the graphical interface for R</a:t>
            </a:r>
          </a:p>
          <a:p>
            <a:r>
              <a:rPr lang="en-US" dirty="0" smtClean="0">
                <a:hlinkClick r:id="rId6"/>
              </a:rPr>
              <a:t>http://www.rstudio.com</a:t>
            </a:r>
            <a:r>
              <a:rPr lang="en-US" dirty="0" smtClean="0"/>
              <a:t>  </a:t>
            </a:r>
          </a:p>
          <a:p>
            <a:r>
              <a:rPr lang="en-US" dirty="0" smtClean="0"/>
              <a:t>Access through Start&gt;Search for </a:t>
            </a:r>
            <a:r>
              <a:rPr lang="en-US" i="1" dirty="0" err="1" smtClean="0"/>
              <a:t>Rstudio</a:t>
            </a:r>
            <a:r>
              <a:rPr lang="en-US" dirty="0" smtClean="0"/>
              <a:t>.</a:t>
            </a:r>
          </a:p>
          <a:p>
            <a:endParaRPr lang="en-US" dirty="0"/>
          </a:p>
          <a:p>
            <a:endParaRPr lang="nl-BE" dirty="0"/>
          </a:p>
          <a:p>
            <a:endParaRPr lang="en-US" dirty="0"/>
          </a:p>
        </p:txBody>
      </p:sp>
      <p:sp>
        <p:nvSpPr>
          <p:cNvPr id="5" name="Title 1"/>
          <p:cNvSpPr>
            <a:spLocks noGrp="1"/>
          </p:cNvSpPr>
          <p:nvPr>
            <p:ph type="title"/>
          </p:nvPr>
        </p:nvSpPr>
        <p:spPr>
          <a:xfrm>
            <a:off x="0" y="0"/>
            <a:ext cx="7467600" cy="838200"/>
          </a:xfrm>
        </p:spPr>
        <p:txBody>
          <a:bodyPr>
            <a:normAutofit/>
          </a:bodyPr>
          <a:lstStyle/>
          <a:p>
            <a:r>
              <a:rPr lang="nl-BE" sz="3200" dirty="0" err="1" smtClean="0"/>
              <a:t>Analyzing</a:t>
            </a:r>
            <a:r>
              <a:rPr lang="nl-BE" sz="3200" dirty="0" smtClean="0"/>
              <a:t> </a:t>
            </a:r>
            <a:r>
              <a:rPr lang="nl-BE" sz="3200" dirty="0" err="1" smtClean="0"/>
              <a:t>population</a:t>
            </a:r>
            <a:r>
              <a:rPr lang="nl-BE" sz="3200" dirty="0" smtClean="0"/>
              <a:t> genetic data in </a:t>
            </a:r>
            <a:endParaRPr lang="en-US" sz="3200" dirty="0"/>
          </a:p>
        </p:txBody>
      </p:sp>
      <p:pic>
        <p:nvPicPr>
          <p:cNvPr id="6" name="Picture 5" descr="R logo">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47892" y="152400"/>
            <a:ext cx="952500" cy="7239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7"/>
          <p:cNvSpPr>
            <a:spLocks noGrp="1"/>
          </p:cNvSpPr>
          <p:nvPr>
            <p:ph type="sldNum" sz="quarter" idx="12"/>
          </p:nvPr>
        </p:nvSpPr>
        <p:spPr>
          <a:xfrm>
            <a:off x="6830888" y="5966015"/>
            <a:ext cx="2133600" cy="476250"/>
          </a:xfrm>
        </p:spPr>
        <p:txBody>
          <a:bodyPr/>
          <a:lstStyle/>
          <a:p>
            <a:fld id="{EE8E3867-C017-4551-8B97-5630FC55518C}" type="slidenum">
              <a:rPr lang="en-US" smtClean="0"/>
              <a:pPr/>
              <a:t>33</a:t>
            </a:fld>
            <a:endParaRPr lang="en-US"/>
          </a:p>
        </p:txBody>
      </p:sp>
      <p:sp>
        <p:nvSpPr>
          <p:cNvPr id="9" name="Content Placeholder 2"/>
          <p:cNvSpPr>
            <a:spLocks noGrp="1"/>
          </p:cNvSpPr>
          <p:nvPr>
            <p:ph idx="1"/>
          </p:nvPr>
        </p:nvSpPr>
        <p:spPr>
          <a:xfrm>
            <a:off x="179512" y="693849"/>
            <a:ext cx="8229600" cy="898301"/>
          </a:xfrm>
        </p:spPr>
        <p:txBody>
          <a:bodyPr>
            <a:normAutofit/>
          </a:bodyPr>
          <a:lstStyle/>
          <a:p>
            <a:r>
              <a:rPr lang="nl-BE" sz="2400" dirty="0" smtClean="0"/>
              <a:t>Start &gt; </a:t>
            </a:r>
            <a:r>
              <a:rPr lang="nl-BE" sz="2400" dirty="0" err="1" smtClean="0"/>
              <a:t>All</a:t>
            </a:r>
            <a:r>
              <a:rPr lang="nl-BE" sz="2400" dirty="0" smtClean="0"/>
              <a:t> Programs &gt; </a:t>
            </a:r>
            <a:r>
              <a:rPr lang="nl-BE" sz="2400" dirty="0" err="1" smtClean="0"/>
              <a:t>Rstudio</a:t>
            </a:r>
            <a:endParaRPr lang="nl-BE" sz="2400" dirty="0" smtClean="0"/>
          </a:p>
        </p:txBody>
      </p:sp>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78177" y="3930620"/>
            <a:ext cx="2438405" cy="184099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0" y="1669876"/>
            <a:ext cx="9144000" cy="5143500"/>
          </a:xfrm>
          <a:prstGeom prst="rect">
            <a:avLst/>
          </a:prstGeom>
        </p:spPr>
      </p:pic>
      <p:sp>
        <p:nvSpPr>
          <p:cNvPr id="3" name="Content Placeholder 2"/>
          <p:cNvSpPr>
            <a:spLocks noGrp="1"/>
          </p:cNvSpPr>
          <p:nvPr>
            <p:ph idx="1"/>
          </p:nvPr>
        </p:nvSpPr>
        <p:spPr>
          <a:xfrm>
            <a:off x="457200" y="764704"/>
            <a:ext cx="8229600" cy="4525963"/>
          </a:xfrm>
        </p:spPr>
        <p:txBody>
          <a:bodyPr>
            <a:normAutofit/>
          </a:bodyPr>
          <a:lstStyle/>
          <a:p>
            <a:r>
              <a:rPr lang="nl-BE" sz="2400" dirty="0" smtClean="0"/>
              <a:t>Start &gt; </a:t>
            </a:r>
            <a:r>
              <a:rPr lang="nl-BE" sz="2400" dirty="0" err="1" smtClean="0"/>
              <a:t>All</a:t>
            </a:r>
            <a:r>
              <a:rPr lang="nl-BE" sz="2400" dirty="0" smtClean="0"/>
              <a:t> Programs &gt; </a:t>
            </a:r>
            <a:r>
              <a:rPr lang="nl-BE" sz="2400" dirty="0" err="1" smtClean="0"/>
              <a:t>Rstudio</a:t>
            </a:r>
            <a:endParaRPr lang="nl-BE" sz="2400" dirty="0" smtClean="0"/>
          </a:p>
        </p:txBody>
      </p:sp>
      <p:sp>
        <p:nvSpPr>
          <p:cNvPr id="6" name="TextBox 5"/>
          <p:cNvSpPr txBox="1"/>
          <p:nvPr/>
        </p:nvSpPr>
        <p:spPr>
          <a:xfrm>
            <a:off x="683568" y="4767897"/>
            <a:ext cx="3657600" cy="1477328"/>
          </a:xfrm>
          <a:prstGeom prst="rect">
            <a:avLst/>
          </a:prstGeom>
          <a:solidFill>
            <a:schemeClr val="bg1"/>
          </a:solidFill>
          <a:ln>
            <a:solidFill>
              <a:schemeClr val="tx1"/>
            </a:solidFill>
          </a:ln>
        </p:spPr>
        <p:txBody>
          <a:bodyPr wrap="square" rtlCol="0">
            <a:spAutoFit/>
          </a:bodyPr>
          <a:lstStyle/>
          <a:p>
            <a:r>
              <a:rPr lang="nl-BE" dirty="0" smtClean="0"/>
              <a:t>The ‘Console’ is </a:t>
            </a:r>
            <a:r>
              <a:rPr lang="nl-BE" dirty="0" err="1" smtClean="0"/>
              <a:t>your</a:t>
            </a:r>
            <a:r>
              <a:rPr lang="nl-BE" dirty="0" smtClean="0"/>
              <a:t> computing environment.</a:t>
            </a:r>
          </a:p>
          <a:p>
            <a:r>
              <a:rPr lang="nl-BE" b="1" dirty="0" smtClean="0"/>
              <a:t>e.g.: type in </a:t>
            </a:r>
            <a:r>
              <a:rPr lang="nl-BE" i="1" dirty="0" smtClean="0"/>
              <a:t>2+2</a:t>
            </a:r>
            <a:r>
              <a:rPr lang="nl-BE" b="1" dirty="0" smtClean="0"/>
              <a:t> </a:t>
            </a:r>
            <a:r>
              <a:rPr lang="nl-BE" b="1" dirty="0" err="1" smtClean="0"/>
              <a:t>and</a:t>
            </a:r>
            <a:r>
              <a:rPr lang="nl-BE" b="1" dirty="0" smtClean="0"/>
              <a:t> </a:t>
            </a:r>
            <a:r>
              <a:rPr lang="nl-BE" b="1" dirty="0" err="1" smtClean="0"/>
              <a:t>press</a:t>
            </a:r>
            <a:r>
              <a:rPr lang="nl-BE" b="1" dirty="0" smtClean="0"/>
              <a:t> ‘enter’</a:t>
            </a:r>
            <a:endParaRPr lang="en-US" b="1" dirty="0" smtClean="0"/>
          </a:p>
          <a:p>
            <a:endParaRPr lang="nl-BE" dirty="0" smtClean="0"/>
          </a:p>
        </p:txBody>
      </p:sp>
      <p:sp>
        <p:nvSpPr>
          <p:cNvPr id="12" name="TextBox 11"/>
          <p:cNvSpPr txBox="1"/>
          <p:nvPr/>
        </p:nvSpPr>
        <p:spPr>
          <a:xfrm>
            <a:off x="683568" y="2463840"/>
            <a:ext cx="3657600" cy="1477328"/>
          </a:xfrm>
          <a:prstGeom prst="rect">
            <a:avLst/>
          </a:prstGeom>
          <a:noFill/>
          <a:ln>
            <a:solidFill>
              <a:schemeClr val="tx1"/>
            </a:solidFill>
          </a:ln>
        </p:spPr>
        <p:txBody>
          <a:bodyPr wrap="square" rtlCol="0">
            <a:spAutoFit/>
          </a:bodyPr>
          <a:lstStyle/>
          <a:p>
            <a:r>
              <a:rPr lang="nl-BE" dirty="0" smtClean="0"/>
              <a:t>The ‘Editor’ </a:t>
            </a:r>
            <a:r>
              <a:rPr lang="nl-BE" dirty="0" err="1" smtClean="0"/>
              <a:t>allows</a:t>
            </a:r>
            <a:r>
              <a:rPr lang="nl-BE" dirty="0" smtClean="0"/>
              <a:t> </a:t>
            </a:r>
            <a:r>
              <a:rPr lang="nl-BE" dirty="0" err="1" smtClean="0"/>
              <a:t>you</a:t>
            </a:r>
            <a:r>
              <a:rPr lang="nl-BE" dirty="0" smtClean="0"/>
              <a:t> </a:t>
            </a:r>
            <a:r>
              <a:rPr lang="nl-BE" dirty="0" err="1" smtClean="0"/>
              <a:t>to</a:t>
            </a:r>
            <a:r>
              <a:rPr lang="nl-BE" dirty="0" smtClean="0"/>
              <a:t> type in scripts, save &amp; open </a:t>
            </a:r>
            <a:r>
              <a:rPr lang="nl-BE" dirty="0" err="1" smtClean="0"/>
              <a:t>written</a:t>
            </a:r>
            <a:r>
              <a:rPr lang="nl-BE" dirty="0" smtClean="0"/>
              <a:t> scripts, </a:t>
            </a:r>
            <a:r>
              <a:rPr lang="nl-BE" dirty="0" err="1" smtClean="0"/>
              <a:t>and</a:t>
            </a:r>
            <a:r>
              <a:rPr lang="nl-BE" dirty="0" smtClean="0"/>
              <a:t> run scripts </a:t>
            </a:r>
            <a:r>
              <a:rPr lang="nl-BE" dirty="0" err="1" smtClean="0"/>
              <a:t>into</a:t>
            </a:r>
            <a:r>
              <a:rPr lang="nl-BE" dirty="0" smtClean="0"/>
              <a:t> the </a:t>
            </a:r>
            <a:r>
              <a:rPr lang="nl-BE" dirty="0" err="1" smtClean="0"/>
              <a:t>‘R</a:t>
            </a:r>
            <a:r>
              <a:rPr lang="nl-BE" dirty="0" smtClean="0"/>
              <a:t> Console’ </a:t>
            </a:r>
            <a:r>
              <a:rPr lang="nl-BE" dirty="0" err="1" smtClean="0"/>
              <a:t>using</a:t>
            </a:r>
            <a:r>
              <a:rPr lang="nl-BE" dirty="0" smtClean="0"/>
              <a:t> </a:t>
            </a:r>
            <a:r>
              <a:rPr lang="nl-BE" i="1" dirty="0" err="1" smtClean="0"/>
              <a:t>Ctrl+r</a:t>
            </a:r>
            <a:endParaRPr lang="nl-BE" i="1" dirty="0" smtClean="0"/>
          </a:p>
          <a:p>
            <a:r>
              <a:rPr lang="nl-BE" b="1" dirty="0" smtClean="0"/>
              <a:t>e.g.: type in </a:t>
            </a:r>
            <a:r>
              <a:rPr lang="nl-BE" i="1" dirty="0" smtClean="0"/>
              <a:t>2+2</a:t>
            </a:r>
            <a:r>
              <a:rPr lang="nl-BE" b="1" dirty="0" smtClean="0"/>
              <a:t> and do ‘</a:t>
            </a:r>
            <a:r>
              <a:rPr lang="nl-BE" i="1" dirty="0" err="1" smtClean="0"/>
              <a:t>ctrl</a:t>
            </a:r>
            <a:r>
              <a:rPr lang="nl-BE" i="1" dirty="0" smtClean="0"/>
              <a:t>+r</a:t>
            </a:r>
            <a:r>
              <a:rPr lang="nl-BE" b="1" dirty="0" smtClean="0"/>
              <a:t>’</a:t>
            </a:r>
          </a:p>
        </p:txBody>
      </p:sp>
      <p:sp>
        <p:nvSpPr>
          <p:cNvPr id="10" name="Slide Number Placeholder 9"/>
          <p:cNvSpPr>
            <a:spLocks noGrp="1"/>
          </p:cNvSpPr>
          <p:nvPr>
            <p:ph type="sldNum" sz="quarter" idx="12"/>
          </p:nvPr>
        </p:nvSpPr>
        <p:spPr/>
        <p:txBody>
          <a:bodyPr/>
          <a:lstStyle/>
          <a:p>
            <a:fld id="{EE8E3867-C017-4551-8B97-5630FC55518C}" type="slidenum">
              <a:rPr lang="en-US" smtClean="0"/>
              <a:pPr/>
              <a:t>34</a:t>
            </a:fld>
            <a:endParaRPr lang="en-US"/>
          </a:p>
        </p:txBody>
      </p:sp>
      <p:sp>
        <p:nvSpPr>
          <p:cNvPr id="16" name="TextBox 15"/>
          <p:cNvSpPr txBox="1"/>
          <p:nvPr/>
        </p:nvSpPr>
        <p:spPr>
          <a:xfrm>
            <a:off x="5257800" y="5179052"/>
            <a:ext cx="3657600" cy="646331"/>
          </a:xfrm>
          <a:prstGeom prst="rect">
            <a:avLst/>
          </a:prstGeom>
          <a:noFill/>
          <a:ln>
            <a:solidFill>
              <a:schemeClr val="tx1"/>
            </a:solidFill>
          </a:ln>
        </p:spPr>
        <p:txBody>
          <a:bodyPr wrap="square" rtlCol="0">
            <a:spAutoFit/>
          </a:bodyPr>
          <a:lstStyle/>
          <a:p>
            <a:r>
              <a:rPr lang="nl-BE" dirty="0" err="1" smtClean="0"/>
              <a:t>This</a:t>
            </a:r>
            <a:r>
              <a:rPr lang="nl-BE" dirty="0" smtClean="0"/>
              <a:t> </a:t>
            </a:r>
            <a:r>
              <a:rPr lang="nl-BE" dirty="0" err="1" smtClean="0"/>
              <a:t>windows</a:t>
            </a:r>
            <a:r>
              <a:rPr lang="nl-BE" dirty="0" smtClean="0"/>
              <a:t> is </a:t>
            </a:r>
            <a:r>
              <a:rPr lang="nl-BE" dirty="0" err="1" smtClean="0"/>
              <a:t>for</a:t>
            </a:r>
            <a:r>
              <a:rPr lang="nl-BE" dirty="0" smtClean="0"/>
              <a:t> files, plots, packages, </a:t>
            </a:r>
            <a:r>
              <a:rPr lang="nl-BE" dirty="0" err="1" smtClean="0"/>
              <a:t>and</a:t>
            </a:r>
            <a:r>
              <a:rPr lang="nl-BE" dirty="0" smtClean="0"/>
              <a:t> help</a:t>
            </a:r>
          </a:p>
        </p:txBody>
      </p:sp>
      <p:sp>
        <p:nvSpPr>
          <p:cNvPr id="18" name="TextBox 17"/>
          <p:cNvSpPr txBox="1"/>
          <p:nvPr/>
        </p:nvSpPr>
        <p:spPr>
          <a:xfrm>
            <a:off x="5362342" y="2710661"/>
            <a:ext cx="3657600" cy="646331"/>
          </a:xfrm>
          <a:prstGeom prst="rect">
            <a:avLst/>
          </a:prstGeom>
          <a:solidFill>
            <a:schemeClr val="bg1"/>
          </a:solidFill>
          <a:ln>
            <a:solidFill>
              <a:schemeClr val="tx1"/>
            </a:solidFill>
          </a:ln>
        </p:spPr>
        <p:txBody>
          <a:bodyPr wrap="square" rtlCol="0">
            <a:spAutoFit/>
          </a:bodyPr>
          <a:lstStyle/>
          <a:p>
            <a:r>
              <a:rPr lang="nl-BE" dirty="0" err="1" smtClean="0"/>
              <a:t>This</a:t>
            </a:r>
            <a:r>
              <a:rPr lang="nl-BE" dirty="0" smtClean="0"/>
              <a:t> </a:t>
            </a:r>
            <a:r>
              <a:rPr lang="nl-BE" dirty="0" err="1" smtClean="0"/>
              <a:t>window</a:t>
            </a:r>
            <a:r>
              <a:rPr lang="nl-BE" dirty="0" smtClean="0"/>
              <a:t> </a:t>
            </a:r>
            <a:r>
              <a:rPr lang="nl-BE" dirty="0" err="1" smtClean="0"/>
              <a:t>gives</a:t>
            </a:r>
            <a:r>
              <a:rPr lang="nl-BE" dirty="0" smtClean="0"/>
              <a:t> </a:t>
            </a:r>
            <a:r>
              <a:rPr lang="nl-BE" dirty="0" err="1" smtClean="0"/>
              <a:t>an</a:t>
            </a:r>
            <a:r>
              <a:rPr lang="nl-BE" dirty="0" smtClean="0"/>
              <a:t> </a:t>
            </a:r>
            <a:r>
              <a:rPr lang="nl-BE" dirty="0" err="1" smtClean="0"/>
              <a:t>overview</a:t>
            </a:r>
            <a:r>
              <a:rPr lang="nl-BE" dirty="0" smtClean="0"/>
              <a:t> of </a:t>
            </a:r>
            <a:r>
              <a:rPr lang="nl-BE" dirty="0" err="1" smtClean="0"/>
              <a:t>all</a:t>
            </a:r>
            <a:r>
              <a:rPr lang="nl-BE" dirty="0" smtClean="0"/>
              <a:t> </a:t>
            </a:r>
            <a:r>
              <a:rPr lang="nl-BE" dirty="0" err="1" smtClean="0"/>
              <a:t>objects</a:t>
            </a:r>
            <a:r>
              <a:rPr lang="nl-BE" dirty="0" smtClean="0"/>
              <a:t> in </a:t>
            </a:r>
            <a:r>
              <a:rPr lang="nl-BE" dirty="0" err="1" smtClean="0"/>
              <a:t>the</a:t>
            </a:r>
            <a:r>
              <a:rPr lang="nl-BE" dirty="0" smtClean="0"/>
              <a:t> </a:t>
            </a:r>
            <a:r>
              <a:rPr lang="nl-BE" dirty="0" err="1" smtClean="0"/>
              <a:t>active</a:t>
            </a:r>
            <a:r>
              <a:rPr lang="nl-BE" dirty="0" smtClean="0"/>
              <a:t> </a:t>
            </a:r>
            <a:r>
              <a:rPr lang="nl-BE" dirty="0" err="1" smtClean="0"/>
              <a:t>workspace</a:t>
            </a:r>
            <a:endParaRPr lang="nl-BE" b="1" dirty="0" smtClean="0"/>
          </a:p>
        </p:txBody>
      </p:sp>
      <p:sp>
        <p:nvSpPr>
          <p:cNvPr id="19" name="Title 1"/>
          <p:cNvSpPr>
            <a:spLocks noGrp="1"/>
          </p:cNvSpPr>
          <p:nvPr>
            <p:ph type="title"/>
          </p:nvPr>
        </p:nvSpPr>
        <p:spPr>
          <a:xfrm>
            <a:off x="0" y="-22180"/>
            <a:ext cx="7467600" cy="838200"/>
          </a:xfrm>
        </p:spPr>
        <p:txBody>
          <a:bodyPr>
            <a:normAutofit/>
          </a:bodyPr>
          <a:lstStyle/>
          <a:p>
            <a:r>
              <a:rPr lang="nl-BE" sz="3200" dirty="0" err="1" smtClean="0"/>
              <a:t>Analyzing</a:t>
            </a:r>
            <a:r>
              <a:rPr lang="nl-BE" sz="3200" dirty="0" smtClean="0"/>
              <a:t> </a:t>
            </a:r>
            <a:r>
              <a:rPr lang="nl-BE" sz="3200" dirty="0" err="1" smtClean="0"/>
              <a:t>population</a:t>
            </a:r>
            <a:r>
              <a:rPr lang="nl-BE" sz="3200" dirty="0" smtClean="0"/>
              <a:t> genetic data in </a:t>
            </a:r>
            <a:endParaRPr lang="en-US" sz="3200" dirty="0"/>
          </a:p>
        </p:txBody>
      </p:sp>
      <p:pic>
        <p:nvPicPr>
          <p:cNvPr id="20" name="Picture 19" descr="R logo">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3750" y="125289"/>
            <a:ext cx="952500" cy="723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0272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4800600"/>
          </a:xfrm>
        </p:spPr>
        <p:txBody>
          <a:bodyPr>
            <a:noAutofit/>
          </a:bodyPr>
          <a:lstStyle/>
          <a:p>
            <a:r>
              <a:rPr lang="nl-BE" sz="1800" dirty="0" smtClean="0"/>
              <a:t>One of the R packages we will use is </a:t>
            </a:r>
            <a:r>
              <a:rPr lang="nl-BE" sz="1800" i="1" dirty="0" smtClean="0"/>
              <a:t>adegenet</a:t>
            </a:r>
            <a:r>
              <a:rPr lang="nl-BE" sz="1800" dirty="0" smtClean="0"/>
              <a:t> developed by Thibaut </a:t>
            </a:r>
            <a:r>
              <a:rPr lang="nl-BE" sz="1800" dirty="0" err="1" smtClean="0"/>
              <a:t>Jombart</a:t>
            </a:r>
            <a:r>
              <a:rPr lang="nl-BE" sz="1800" dirty="0" smtClean="0"/>
              <a:t> </a:t>
            </a:r>
            <a:r>
              <a:rPr lang="nl-BE" sz="1400" dirty="0" smtClean="0"/>
              <a:t>(https://sites.google.com/site/thibautjombart).</a:t>
            </a:r>
          </a:p>
          <a:p>
            <a:endParaRPr lang="nl-BE" sz="1200" dirty="0" smtClean="0"/>
          </a:p>
          <a:p>
            <a:r>
              <a:rPr lang="nl-BE" sz="1800" dirty="0" err="1" smtClean="0"/>
              <a:t>Install</a:t>
            </a:r>
            <a:r>
              <a:rPr lang="nl-BE" sz="1800" dirty="0" smtClean="0"/>
              <a:t> </a:t>
            </a:r>
            <a:r>
              <a:rPr lang="nl-BE" sz="1800" dirty="0" err="1" smtClean="0"/>
              <a:t>the</a:t>
            </a:r>
            <a:r>
              <a:rPr lang="nl-BE" sz="1800" dirty="0" smtClean="0"/>
              <a:t> </a:t>
            </a:r>
            <a:r>
              <a:rPr lang="nl-BE" sz="1800" dirty="0" err="1" smtClean="0"/>
              <a:t>latest</a:t>
            </a:r>
            <a:r>
              <a:rPr lang="nl-BE" sz="1800" dirty="0" smtClean="0"/>
              <a:t> </a:t>
            </a:r>
            <a:r>
              <a:rPr lang="nl-BE" sz="1800" dirty="0" err="1" smtClean="0"/>
              <a:t>version</a:t>
            </a:r>
            <a:r>
              <a:rPr lang="nl-BE" sz="1800" dirty="0" smtClean="0"/>
              <a:t> 2.1.1 </a:t>
            </a:r>
            <a:r>
              <a:rPr lang="nl-BE" sz="1800" dirty="0" err="1" smtClean="0"/>
              <a:t>by</a:t>
            </a:r>
            <a:r>
              <a:rPr lang="nl-BE" sz="1800" dirty="0" smtClean="0"/>
              <a:t> </a:t>
            </a:r>
            <a:r>
              <a:rPr lang="nl-BE" sz="1800" dirty="0" err="1" smtClean="0"/>
              <a:t>typing</a:t>
            </a:r>
            <a:r>
              <a:rPr lang="nl-BE" sz="1800" dirty="0" smtClean="0"/>
              <a:t> the following script in the R Console on </a:t>
            </a:r>
            <a:r>
              <a:rPr lang="nl-BE" sz="1800" dirty="0" err="1" smtClean="0"/>
              <a:t>your</a:t>
            </a:r>
            <a:r>
              <a:rPr lang="nl-BE" sz="1800" dirty="0" smtClean="0"/>
              <a:t> laptop:</a:t>
            </a:r>
          </a:p>
          <a:p>
            <a:pPr marL="0" indent="0">
              <a:buNone/>
            </a:pPr>
            <a:r>
              <a:rPr lang="nl-BE" sz="2400" dirty="0"/>
              <a:t>	</a:t>
            </a:r>
            <a:r>
              <a:rPr lang="nl-BE" sz="2400" dirty="0" err="1" smtClean="0">
                <a:latin typeface="Courier New" panose="02070309020205020404" pitchFamily="49" charset="0"/>
                <a:ea typeface="Thorndale Duospace WT J" panose="02020609050405020304" pitchFamily="49" charset="-128"/>
                <a:cs typeface="Courier New" panose="02070309020205020404" pitchFamily="49" charset="0"/>
              </a:rPr>
              <a:t>install.packages</a:t>
            </a: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a:t>
            </a:r>
            <a:r>
              <a:rPr lang="nl-BE" sz="2400" dirty="0" err="1" smtClean="0">
                <a:latin typeface="Courier New" panose="02070309020205020404" pitchFamily="49" charset="0"/>
                <a:ea typeface="Thorndale Duospace WT J" panose="02020609050405020304" pitchFamily="49" charset="-128"/>
                <a:cs typeface="Courier New" panose="02070309020205020404" pitchFamily="49" charset="0"/>
              </a:rPr>
              <a:t>adegenet</a:t>
            </a: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a:t>
            </a:r>
          </a:p>
          <a:p>
            <a:pPr marL="0" indent="0">
              <a:buNone/>
            </a:pPr>
            <a:r>
              <a:rPr lang="nl-BE" sz="1200" dirty="0" smtClean="0"/>
              <a:t>        </a:t>
            </a:r>
            <a:r>
              <a:rPr lang="nl-BE" sz="1200" dirty="0" err="1" smtClean="0"/>
              <a:t>Note</a:t>
            </a:r>
            <a:r>
              <a:rPr lang="nl-BE" sz="1200" dirty="0" smtClean="0"/>
              <a:t>: </a:t>
            </a:r>
            <a:r>
              <a:rPr lang="nl-BE" sz="1200" dirty="0" err="1" smtClean="0"/>
              <a:t>some</a:t>
            </a:r>
            <a:r>
              <a:rPr lang="nl-BE" sz="1200" dirty="0" smtClean="0"/>
              <a:t> laptops </a:t>
            </a:r>
            <a:r>
              <a:rPr lang="nl-BE" sz="1200" dirty="0" err="1" smtClean="0"/>
              <a:t>might</a:t>
            </a:r>
            <a:r>
              <a:rPr lang="nl-BE" sz="1200" dirty="0" smtClean="0"/>
              <a:t> </a:t>
            </a:r>
            <a:r>
              <a:rPr lang="nl-BE" sz="1200" dirty="0" err="1" smtClean="0"/>
              <a:t>not</a:t>
            </a:r>
            <a:r>
              <a:rPr lang="nl-BE" sz="1200" dirty="0" smtClean="0"/>
              <a:t> </a:t>
            </a:r>
            <a:r>
              <a:rPr lang="nl-BE" sz="1200" dirty="0" err="1" smtClean="0"/>
              <a:t>install</a:t>
            </a:r>
            <a:r>
              <a:rPr lang="nl-BE" sz="1200" dirty="0" smtClean="0"/>
              <a:t> </a:t>
            </a:r>
            <a:r>
              <a:rPr lang="nl-BE" sz="1200" dirty="0" err="1" smtClean="0"/>
              <a:t>properly</a:t>
            </a:r>
            <a:r>
              <a:rPr lang="nl-BE" sz="1200" dirty="0" smtClean="0"/>
              <a:t> </a:t>
            </a:r>
            <a:r>
              <a:rPr lang="nl-BE" sz="1200" dirty="0" err="1" smtClean="0"/>
              <a:t>the</a:t>
            </a:r>
            <a:r>
              <a:rPr lang="nl-BE" sz="1200" dirty="0" smtClean="0"/>
              <a:t> software. </a:t>
            </a:r>
            <a:r>
              <a:rPr lang="nl-BE" sz="1200" dirty="0" err="1" smtClean="0"/>
              <a:t>Please</a:t>
            </a:r>
            <a:r>
              <a:rPr lang="nl-BE" sz="1200" dirty="0" smtClean="0"/>
              <a:t> </a:t>
            </a:r>
            <a:r>
              <a:rPr lang="nl-BE" sz="1200" dirty="0" err="1" smtClean="0"/>
              <a:t>inform</a:t>
            </a:r>
            <a:r>
              <a:rPr lang="nl-BE" sz="1200" dirty="0" smtClean="0"/>
              <a:t> </a:t>
            </a:r>
            <a:r>
              <a:rPr lang="nl-BE" sz="1200" dirty="0" err="1" smtClean="0"/>
              <a:t>us</a:t>
            </a:r>
            <a:r>
              <a:rPr lang="nl-BE" sz="1200" dirty="0" smtClean="0"/>
              <a:t>.</a:t>
            </a:r>
          </a:p>
          <a:p>
            <a:r>
              <a:rPr lang="nl-BE" sz="1800" dirty="0" err="1" smtClean="0"/>
              <a:t>Create</a:t>
            </a:r>
            <a:r>
              <a:rPr lang="nl-BE" sz="1800" dirty="0" smtClean="0"/>
              <a:t> </a:t>
            </a:r>
            <a:r>
              <a:rPr lang="nl-BE" sz="1800" dirty="0" err="1" smtClean="0"/>
              <a:t>your</a:t>
            </a:r>
            <a:r>
              <a:rPr lang="nl-BE" sz="1800" dirty="0" smtClean="0"/>
              <a:t> </a:t>
            </a:r>
            <a:r>
              <a:rPr lang="nl-BE" sz="1800" dirty="0" err="1" smtClean="0"/>
              <a:t>own</a:t>
            </a:r>
            <a:r>
              <a:rPr lang="nl-BE" sz="1800" dirty="0"/>
              <a:t> </a:t>
            </a:r>
            <a:r>
              <a:rPr lang="nl-BE" sz="1800" dirty="0" smtClean="0"/>
              <a:t>personal </a:t>
            </a:r>
            <a:r>
              <a:rPr lang="nl-BE" sz="1800" dirty="0" err="1" smtClean="0"/>
              <a:t>library</a:t>
            </a:r>
            <a:r>
              <a:rPr lang="nl-BE" sz="1800" dirty="0" smtClean="0"/>
              <a:t> </a:t>
            </a:r>
            <a:r>
              <a:rPr lang="nl-BE" sz="1800" dirty="0" err="1" smtClean="0"/>
              <a:t>by</a:t>
            </a:r>
            <a:r>
              <a:rPr lang="nl-BE" sz="1800" dirty="0" smtClean="0"/>
              <a:t> pressing ‘yes’ &amp; </a:t>
            </a:r>
            <a:r>
              <a:rPr lang="nl-BE" sz="1800" dirty="0" err="1" smtClean="0"/>
              <a:t>choose</a:t>
            </a:r>
            <a:r>
              <a:rPr lang="nl-BE" sz="1800" dirty="0" smtClean="0"/>
              <a:t> Belgium as the CRAN </a:t>
            </a:r>
            <a:r>
              <a:rPr lang="nl-BE" sz="1800" dirty="0" err="1" smtClean="0"/>
              <a:t>mirror</a:t>
            </a:r>
            <a:r>
              <a:rPr lang="nl-BE" sz="1800" dirty="0" smtClean="0"/>
              <a:t>.</a:t>
            </a:r>
          </a:p>
          <a:p>
            <a:endParaRPr lang="nl-BE" sz="1200" dirty="0" smtClean="0"/>
          </a:p>
          <a:p>
            <a:r>
              <a:rPr lang="nl-BE" sz="1800" dirty="0" err="1" smtClean="0"/>
              <a:t>Now</a:t>
            </a:r>
            <a:r>
              <a:rPr lang="nl-BE" sz="1800" dirty="0" smtClean="0"/>
              <a:t> load the package </a:t>
            </a:r>
            <a:r>
              <a:rPr lang="nl-BE" sz="1800" dirty="0" err="1" smtClean="0"/>
              <a:t>into</a:t>
            </a:r>
            <a:r>
              <a:rPr lang="nl-BE" sz="1800" dirty="0" smtClean="0"/>
              <a:t> the R Console:</a:t>
            </a:r>
          </a:p>
          <a:p>
            <a:pPr marL="0" indent="0">
              <a:buNone/>
            </a:pPr>
            <a:r>
              <a:rPr lang="nl-BE" sz="2400" dirty="0" smtClean="0">
                <a:latin typeface="Thorndale Duospace WT J" panose="02020609050405020304" pitchFamily="49" charset="-128"/>
                <a:ea typeface="Thorndale Duospace WT J" panose="02020609050405020304" pitchFamily="49" charset="-128"/>
                <a:cs typeface="Thorndale Duospace WT J" panose="02020609050405020304" pitchFamily="49" charset="-128"/>
              </a:rPr>
              <a:t>	</a:t>
            </a:r>
            <a:r>
              <a:rPr lang="nl-BE" sz="2400" dirty="0" err="1" smtClean="0">
                <a:latin typeface="Courier New" panose="02070309020205020404" pitchFamily="49" charset="0"/>
                <a:ea typeface="Thorndale Duospace WT J" panose="02020609050405020304" pitchFamily="49" charset="-128"/>
                <a:cs typeface="Courier New" panose="02070309020205020404" pitchFamily="49" charset="0"/>
              </a:rPr>
              <a:t>library</a:t>
            </a: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a:t>
            </a:r>
            <a:r>
              <a:rPr lang="nl-BE" sz="2400" dirty="0" err="1" smtClean="0">
                <a:latin typeface="Courier New" panose="02070309020205020404" pitchFamily="49" charset="0"/>
                <a:ea typeface="Thorndale Duospace WT J" panose="02020609050405020304" pitchFamily="49" charset="-128"/>
                <a:cs typeface="Courier New" panose="02070309020205020404" pitchFamily="49" charset="0"/>
              </a:rPr>
              <a:t>adegenet</a:t>
            </a: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a:t>
            </a:r>
          </a:p>
          <a:p>
            <a:pPr>
              <a:buNone/>
            </a:pPr>
            <a:endParaRPr lang="nl-BE" sz="1200" dirty="0" smtClean="0"/>
          </a:p>
          <a:p>
            <a:r>
              <a:rPr lang="nl-BE" sz="1800" dirty="0" smtClean="0"/>
              <a:t>For more information on the package:</a:t>
            </a:r>
          </a:p>
          <a:p>
            <a:pPr marL="0" indent="0">
              <a:buNone/>
            </a:pPr>
            <a:r>
              <a:rPr lang="nl-BE" sz="2400" dirty="0" smtClean="0">
                <a:latin typeface="Thorndale Duospace WT J" panose="02020609050405020304" pitchFamily="49" charset="-128"/>
                <a:ea typeface="Thorndale Duospace WT J" panose="02020609050405020304" pitchFamily="49" charset="-128"/>
                <a:cs typeface="Thorndale Duospace WT J" panose="02020609050405020304" pitchFamily="49" charset="-128"/>
              </a:rPr>
              <a:t>	</a:t>
            </a:r>
            <a:r>
              <a:rPr lang="nl-BE" sz="2400" dirty="0" err="1" smtClean="0">
                <a:latin typeface="Courier New" panose="02070309020205020404" pitchFamily="49" charset="0"/>
                <a:ea typeface="Thorndale Duospace WT J" panose="02020609050405020304" pitchFamily="49" charset="-128"/>
                <a:cs typeface="Courier New" panose="02070309020205020404" pitchFamily="49" charset="0"/>
              </a:rPr>
              <a:t>library</a:t>
            </a: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(help=</a:t>
            </a:r>
            <a:r>
              <a:rPr lang="nl-BE" sz="2400" dirty="0" smtClean="0">
                <a:latin typeface="Arial" panose="020B0604020202020204" pitchFamily="34" charset="0"/>
                <a:ea typeface="Thorndale Duospace WT J" panose="02020609050405020304" pitchFamily="49" charset="-128"/>
                <a:cs typeface="Arial" panose="020B0604020202020204" pitchFamily="34" charset="0"/>
              </a:rPr>
              <a:t>ʺ</a:t>
            </a:r>
            <a:r>
              <a:rPr lang="nl-BE" sz="2400" dirty="0" err="1" smtClean="0">
                <a:latin typeface="Courier New" panose="02070309020205020404" pitchFamily="49" charset="0"/>
                <a:ea typeface="Thorndale Duospace WT J" panose="02020609050405020304" pitchFamily="49" charset="-128"/>
                <a:cs typeface="Courier New" panose="02070309020205020404" pitchFamily="49" charset="0"/>
              </a:rPr>
              <a:t>adegenet</a:t>
            </a:r>
            <a:r>
              <a:rPr lang="nl-BE" sz="2400" dirty="0">
                <a:latin typeface="Arial" panose="020B0604020202020204" pitchFamily="34" charset="0"/>
                <a:ea typeface="Thorndale Duospace WT J" panose="02020609050405020304" pitchFamily="49" charset="-128"/>
                <a:cs typeface="Arial" panose="020B0604020202020204" pitchFamily="34" charset="0"/>
              </a:rPr>
              <a:t> </a:t>
            </a:r>
            <a:r>
              <a:rPr lang="nl-BE" sz="2400" dirty="0" smtClean="0">
                <a:latin typeface="Arial" panose="020B0604020202020204" pitchFamily="34" charset="0"/>
                <a:ea typeface="Thorndale Duospace WT J" panose="02020609050405020304" pitchFamily="49" charset="-128"/>
                <a:cs typeface="Arial" panose="020B0604020202020204" pitchFamily="34" charset="0"/>
              </a:rPr>
              <a:t>ʺ</a:t>
            </a: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a:t>
            </a:r>
          </a:p>
          <a:p>
            <a:pPr marL="0" indent="0">
              <a:buNone/>
            </a:pPr>
            <a:r>
              <a:rPr lang="nl-BE" sz="2400" dirty="0" smtClean="0"/>
              <a:t>	</a:t>
            </a:r>
            <a:r>
              <a:rPr lang="nl-BE" sz="1800" dirty="0" smtClean="0"/>
              <a:t>OR type: </a:t>
            </a:r>
          </a:p>
          <a:p>
            <a:pPr marL="0" indent="0">
              <a:buNone/>
            </a:pP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	?</a:t>
            </a:r>
            <a:r>
              <a:rPr lang="nl-BE" sz="2400" dirty="0" err="1" smtClean="0">
                <a:latin typeface="Courier New" panose="02070309020205020404" pitchFamily="49" charset="0"/>
                <a:ea typeface="Thorndale Duospace WT J" panose="02020609050405020304" pitchFamily="49" charset="-128"/>
                <a:cs typeface="Courier New" panose="02070309020205020404" pitchFamily="49" charset="0"/>
              </a:rPr>
              <a:t>adegenet</a:t>
            </a:r>
            <a:endParaRPr lang="nl-BE" sz="24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E8E3867-C017-4551-8B97-5630FC55518C}" type="slidenum">
              <a:rPr lang="en-US" smtClean="0"/>
              <a:pPr/>
              <a:t>35</a:t>
            </a:fld>
            <a:endParaRPr lang="en-US"/>
          </a:p>
        </p:txBody>
      </p:sp>
      <p:cxnSp>
        <p:nvCxnSpPr>
          <p:cNvPr id="5" name="Straight Arrow Connector 4"/>
          <p:cNvCxnSpPr/>
          <p:nvPr/>
        </p:nvCxnSpPr>
        <p:spPr>
          <a:xfrm flipH="1">
            <a:off x="6012632" y="3931315"/>
            <a:ext cx="648072" cy="4320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660704" y="3501008"/>
            <a:ext cx="2483296" cy="646331"/>
          </a:xfrm>
          <a:prstGeom prst="rect">
            <a:avLst/>
          </a:prstGeom>
          <a:noFill/>
          <a:ln>
            <a:solidFill>
              <a:srgbClr val="FF3300"/>
            </a:solidFill>
          </a:ln>
        </p:spPr>
        <p:txBody>
          <a:bodyPr wrap="square" rtlCol="0">
            <a:spAutoFit/>
          </a:bodyPr>
          <a:lstStyle/>
          <a:p>
            <a:r>
              <a:rPr lang="nl-BE" dirty="0" err="1" smtClean="0"/>
              <a:t>Retype</a:t>
            </a:r>
            <a:r>
              <a:rPr lang="nl-BE" dirty="0" smtClean="0"/>
              <a:t> “ </a:t>
            </a:r>
            <a:r>
              <a:rPr lang="nl-BE" dirty="0" err="1" smtClean="0"/>
              <a:t>after</a:t>
            </a:r>
            <a:r>
              <a:rPr lang="nl-BE" dirty="0" smtClean="0"/>
              <a:t> </a:t>
            </a:r>
            <a:r>
              <a:rPr lang="nl-BE" dirty="0" err="1" smtClean="0"/>
              <a:t>loading</a:t>
            </a:r>
            <a:r>
              <a:rPr lang="nl-BE" dirty="0" smtClean="0"/>
              <a:t> </a:t>
            </a:r>
            <a:r>
              <a:rPr lang="nl-BE" dirty="0" err="1" smtClean="0"/>
              <a:t>the</a:t>
            </a:r>
            <a:r>
              <a:rPr lang="nl-BE" dirty="0" smtClean="0"/>
              <a:t> code line!</a:t>
            </a:r>
            <a:endParaRPr lang="nl-BE" dirty="0"/>
          </a:p>
        </p:txBody>
      </p:sp>
    </p:spTree>
    <p:extLst>
      <p:ext uri="{BB962C8B-B14F-4D97-AF65-F5344CB8AC3E}">
        <p14:creationId xmlns:p14="http://schemas.microsoft.com/office/powerpoint/2010/main" val="3886505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80728"/>
            <a:ext cx="8229600" cy="4525963"/>
          </a:xfrm>
        </p:spPr>
        <p:txBody>
          <a:bodyPr>
            <a:noAutofit/>
          </a:bodyPr>
          <a:lstStyle/>
          <a:p>
            <a:r>
              <a:rPr lang="nl-BE" sz="1800" dirty="0" smtClean="0"/>
              <a:t>Save data file </a:t>
            </a:r>
            <a:r>
              <a:rPr lang="nl-BE" sz="1800" i="1" dirty="0" smtClean="0"/>
              <a:t>I0D53A-POPGEN-data-GENEPOP.pop</a:t>
            </a:r>
            <a:r>
              <a:rPr lang="nl-BE" sz="1800" dirty="0" smtClean="0"/>
              <a:t> in a new folder </a:t>
            </a:r>
            <a:r>
              <a:rPr lang="nl-BE" sz="1800" i="1" dirty="0" err="1" smtClean="0"/>
              <a:t>Popgen</a:t>
            </a:r>
            <a:r>
              <a:rPr lang="nl-BE" sz="1800" dirty="0" smtClean="0"/>
              <a:t> on </a:t>
            </a:r>
            <a:r>
              <a:rPr lang="nl-BE" sz="1800" dirty="0" err="1" smtClean="0"/>
              <a:t>your</a:t>
            </a:r>
            <a:r>
              <a:rPr lang="nl-BE" sz="1800" dirty="0" smtClean="0"/>
              <a:t> desktop</a:t>
            </a:r>
          </a:p>
          <a:p>
            <a:pPr>
              <a:buNone/>
            </a:pPr>
            <a:endParaRPr lang="nl-BE" sz="1800" dirty="0" smtClean="0"/>
          </a:p>
          <a:p>
            <a:r>
              <a:rPr lang="nl-BE" sz="1800" dirty="0" err="1" smtClean="0"/>
              <a:t>Rename</a:t>
            </a:r>
            <a:r>
              <a:rPr lang="nl-BE" sz="1800" dirty="0" smtClean="0"/>
              <a:t> the file ‘</a:t>
            </a:r>
            <a:r>
              <a:rPr lang="nl-BE" sz="1800" i="1" dirty="0" err="1" smtClean="0"/>
              <a:t>stickle.gen</a:t>
            </a:r>
            <a:r>
              <a:rPr lang="nl-BE" sz="1800" dirty="0" smtClean="0"/>
              <a:t>’ </a:t>
            </a:r>
          </a:p>
          <a:p>
            <a:pPr>
              <a:buNone/>
            </a:pPr>
            <a:r>
              <a:rPr lang="nl-BE" sz="1800" dirty="0" smtClean="0"/>
              <a:t>	(</a:t>
            </a:r>
            <a:r>
              <a:rPr lang="nl-BE" sz="1800" dirty="0" err="1" smtClean="0"/>
              <a:t>changing</a:t>
            </a:r>
            <a:r>
              <a:rPr lang="nl-BE" sz="1800" dirty="0" smtClean="0"/>
              <a:t> </a:t>
            </a:r>
            <a:r>
              <a:rPr lang="nl-BE" sz="1800" dirty="0" err="1" smtClean="0"/>
              <a:t>its</a:t>
            </a:r>
            <a:r>
              <a:rPr lang="nl-BE" sz="1800" dirty="0" smtClean="0"/>
              <a:t> </a:t>
            </a:r>
            <a:r>
              <a:rPr lang="nl-BE" sz="1800" dirty="0" err="1" smtClean="0"/>
              <a:t>extension</a:t>
            </a:r>
            <a:r>
              <a:rPr lang="nl-BE" sz="1800" dirty="0" smtClean="0"/>
              <a:t> </a:t>
            </a:r>
            <a:r>
              <a:rPr lang="nl-BE" sz="1800" dirty="0" err="1" smtClean="0"/>
              <a:t>from</a:t>
            </a:r>
            <a:r>
              <a:rPr lang="nl-BE" sz="1800" dirty="0" smtClean="0"/>
              <a:t> .pop </a:t>
            </a:r>
            <a:r>
              <a:rPr lang="nl-BE" sz="1800" dirty="0" err="1" smtClean="0"/>
              <a:t>into</a:t>
            </a:r>
            <a:r>
              <a:rPr lang="nl-BE" sz="1800" dirty="0" smtClean="0"/>
              <a:t> .gen)</a:t>
            </a:r>
          </a:p>
          <a:p>
            <a:endParaRPr lang="nl-BE" sz="1200" dirty="0"/>
          </a:p>
          <a:p>
            <a:r>
              <a:rPr lang="nl-BE" sz="1800" dirty="0" smtClean="0"/>
              <a:t>Set </a:t>
            </a:r>
            <a:r>
              <a:rPr lang="nl-BE" sz="1800" dirty="0" err="1" smtClean="0"/>
              <a:t>your</a:t>
            </a:r>
            <a:r>
              <a:rPr lang="nl-BE" sz="1800" dirty="0" smtClean="0"/>
              <a:t> </a:t>
            </a:r>
            <a:r>
              <a:rPr lang="nl-BE" sz="1800" dirty="0" err="1" smtClean="0"/>
              <a:t>working</a:t>
            </a:r>
            <a:r>
              <a:rPr lang="nl-BE" sz="1800" dirty="0" smtClean="0"/>
              <a:t> directory in R. The </a:t>
            </a:r>
            <a:r>
              <a:rPr lang="nl-BE" sz="1800" dirty="0" err="1" smtClean="0"/>
              <a:t>working</a:t>
            </a:r>
            <a:r>
              <a:rPr lang="nl-BE" sz="1800" dirty="0" smtClean="0"/>
              <a:t> directory is the </a:t>
            </a:r>
            <a:r>
              <a:rPr lang="nl-BE" sz="1800" dirty="0" err="1" smtClean="0"/>
              <a:t>physical</a:t>
            </a:r>
            <a:r>
              <a:rPr lang="nl-BE" sz="1800" dirty="0" smtClean="0"/>
              <a:t> place on </a:t>
            </a:r>
            <a:r>
              <a:rPr lang="nl-BE" sz="1800" dirty="0" err="1" smtClean="0"/>
              <a:t>your</a:t>
            </a:r>
            <a:r>
              <a:rPr lang="nl-BE" sz="1800" dirty="0" smtClean="0"/>
              <a:t> computer </a:t>
            </a:r>
            <a:r>
              <a:rPr lang="nl-BE" sz="1800" dirty="0" err="1" smtClean="0"/>
              <a:t>where</a:t>
            </a:r>
            <a:r>
              <a:rPr lang="nl-BE" sz="1800" dirty="0" smtClean="0"/>
              <a:t> R </a:t>
            </a:r>
            <a:r>
              <a:rPr lang="nl-BE" sz="1800" dirty="0" err="1" smtClean="0"/>
              <a:t>will</a:t>
            </a:r>
            <a:r>
              <a:rPr lang="nl-BE" sz="1800" dirty="0" smtClean="0"/>
              <a:t> look </a:t>
            </a:r>
            <a:r>
              <a:rPr lang="nl-BE" sz="1800" dirty="0" err="1" smtClean="0"/>
              <a:t>for</a:t>
            </a:r>
            <a:r>
              <a:rPr lang="nl-BE" sz="1800" dirty="0" smtClean="0"/>
              <a:t> input files and </a:t>
            </a:r>
            <a:r>
              <a:rPr lang="nl-BE" sz="1800" dirty="0" err="1" smtClean="0"/>
              <a:t>write</a:t>
            </a:r>
            <a:r>
              <a:rPr lang="nl-BE" sz="1800" dirty="0" smtClean="0"/>
              <a:t> </a:t>
            </a:r>
            <a:r>
              <a:rPr lang="nl-BE" sz="1800" dirty="0" err="1" smtClean="0"/>
              <a:t>away</a:t>
            </a:r>
            <a:r>
              <a:rPr lang="nl-BE" sz="1800" dirty="0" smtClean="0"/>
              <a:t> output files.</a:t>
            </a:r>
          </a:p>
          <a:p>
            <a:pPr>
              <a:buNone/>
            </a:pPr>
            <a:endParaRPr lang="nl-BE" sz="1200" dirty="0" smtClean="0"/>
          </a:p>
          <a:p>
            <a:pPr marL="0" indent="0">
              <a:buNone/>
            </a:pPr>
            <a:r>
              <a:rPr lang="nl-BE" sz="2400" dirty="0">
                <a:latin typeface="Courier New" panose="02070309020205020404" pitchFamily="49" charset="0"/>
                <a:ea typeface="Thorndale Duospace WT J" panose="02020609050405020304" pitchFamily="49" charset="-128"/>
                <a:cs typeface="Courier New" panose="02070309020205020404" pitchFamily="49" charset="0"/>
              </a:rPr>
              <a:t>	</a:t>
            </a:r>
            <a:r>
              <a:rPr lang="nl-BE" sz="2400" dirty="0" err="1">
                <a:latin typeface="Courier New" panose="02070309020205020404" pitchFamily="49" charset="0"/>
                <a:ea typeface="Thorndale Duospace WT J" panose="02020609050405020304" pitchFamily="49" charset="-128"/>
                <a:cs typeface="Courier New" panose="02070309020205020404" pitchFamily="49" charset="0"/>
              </a:rPr>
              <a:t>setwd</a:t>
            </a:r>
            <a:r>
              <a:rPr lang="nl-BE" sz="2400" dirty="0">
                <a:latin typeface="Courier New" panose="02070309020205020404" pitchFamily="49" charset="0"/>
                <a:ea typeface="Thorndale Duospace WT J" panose="02020609050405020304" pitchFamily="49" charset="-128"/>
                <a:cs typeface="Courier New" panose="02070309020205020404" pitchFamily="49" charset="0"/>
              </a:rPr>
              <a:t>('H:/</a:t>
            </a: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Desktop/</a:t>
            </a:r>
            <a:r>
              <a:rPr lang="nl-BE" sz="2400" dirty="0" err="1" smtClean="0">
                <a:latin typeface="Courier New" panose="02070309020205020404" pitchFamily="49" charset="0"/>
                <a:ea typeface="Thorndale Duospace WT J" panose="02020609050405020304" pitchFamily="49" charset="-128"/>
                <a:cs typeface="Courier New" panose="02070309020205020404" pitchFamily="49" charset="0"/>
              </a:rPr>
              <a:t>Popgen</a:t>
            </a: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a:t>
            </a:r>
            <a:endParaRPr lang="nl-BE" sz="2400" dirty="0">
              <a:latin typeface="Courier New" panose="02070309020205020404" pitchFamily="49" charset="0"/>
              <a:ea typeface="Thorndale Duospace WT J" panose="02020609050405020304" pitchFamily="49" charset="-128"/>
              <a:cs typeface="Courier New" panose="02070309020205020404" pitchFamily="49" charset="0"/>
            </a:endParaRPr>
          </a:p>
          <a:p>
            <a:pPr marL="0" indent="0">
              <a:buNone/>
            </a:pPr>
            <a:r>
              <a:rPr lang="nl-BE" sz="2400" dirty="0"/>
              <a:t>	</a:t>
            </a:r>
            <a:endParaRPr lang="nl-BE" sz="2400" dirty="0" smtClean="0"/>
          </a:p>
          <a:p>
            <a:r>
              <a:rPr lang="nl-BE" sz="1800" dirty="0" err="1" smtClean="0"/>
              <a:t>If</a:t>
            </a:r>
            <a:r>
              <a:rPr lang="nl-BE" sz="1800" dirty="0" smtClean="0"/>
              <a:t> </a:t>
            </a:r>
            <a:r>
              <a:rPr lang="nl-BE" sz="1800" dirty="0" err="1" smtClean="0"/>
              <a:t>you</a:t>
            </a:r>
            <a:r>
              <a:rPr lang="nl-BE" sz="1800" dirty="0" smtClean="0"/>
              <a:t> want to </a:t>
            </a:r>
            <a:r>
              <a:rPr lang="nl-BE" sz="1800" dirty="0" err="1" smtClean="0"/>
              <a:t>know</a:t>
            </a:r>
            <a:r>
              <a:rPr lang="nl-BE" sz="1800" dirty="0" smtClean="0"/>
              <a:t> </a:t>
            </a:r>
            <a:r>
              <a:rPr lang="nl-BE" sz="1800" dirty="0" err="1" smtClean="0"/>
              <a:t>what</a:t>
            </a:r>
            <a:r>
              <a:rPr lang="nl-BE" sz="1800" dirty="0" smtClean="0"/>
              <a:t> the </a:t>
            </a:r>
            <a:r>
              <a:rPr lang="nl-BE" sz="1800" dirty="0" err="1" smtClean="0"/>
              <a:t>actual</a:t>
            </a:r>
            <a:r>
              <a:rPr lang="nl-BE" sz="1800" dirty="0" smtClean="0"/>
              <a:t> </a:t>
            </a:r>
            <a:r>
              <a:rPr lang="nl-BE" sz="1800" dirty="0" err="1" smtClean="0"/>
              <a:t>working</a:t>
            </a:r>
            <a:r>
              <a:rPr lang="nl-BE" sz="1800" dirty="0" smtClean="0"/>
              <a:t> directory is, type:</a:t>
            </a:r>
          </a:p>
          <a:p>
            <a:pPr>
              <a:buNone/>
            </a:pPr>
            <a:endParaRPr lang="nl-BE" sz="1200" dirty="0" smtClean="0"/>
          </a:p>
          <a:p>
            <a:pPr marL="0" indent="0">
              <a:buNone/>
            </a:pPr>
            <a:r>
              <a:rPr lang="nl-BE" sz="2400" dirty="0" smtClean="0"/>
              <a:t>	</a:t>
            </a:r>
            <a:r>
              <a:rPr lang="nl-BE" sz="2400" dirty="0" err="1" smtClean="0">
                <a:latin typeface="Courier New" panose="02070309020205020404" pitchFamily="49" charset="0"/>
                <a:ea typeface="Thorndale Duospace WT J" panose="02020609050405020304" pitchFamily="49" charset="-128"/>
                <a:cs typeface="Courier New" panose="02070309020205020404" pitchFamily="49" charset="0"/>
              </a:rPr>
              <a:t>getwd</a:t>
            </a:r>
            <a:r>
              <a:rPr lang="nl-BE" sz="2400" dirty="0" smtClean="0">
                <a:latin typeface="Courier New" panose="02070309020205020404" pitchFamily="49" charset="0"/>
                <a:ea typeface="Thorndale Duospace WT J" panose="02020609050405020304" pitchFamily="49" charset="-128"/>
                <a:cs typeface="Courier New" panose="02070309020205020404" pitchFamily="49" charset="0"/>
              </a:rPr>
              <a:t>()</a:t>
            </a:r>
          </a:p>
          <a:p>
            <a:pPr marL="0" indent="0">
              <a:buNone/>
            </a:pPr>
            <a:endParaRPr lang="en-US" sz="2400" dirty="0">
              <a:latin typeface="Courier New" panose="02070309020205020404" pitchFamily="49" charset="0"/>
              <a:ea typeface="Thorndale Duospace WT J" panose="02020609050405020304" pitchFamily="49" charset="-128"/>
              <a:cs typeface="Courier New" panose="02070309020205020404" pitchFamily="49" charset="0"/>
            </a:endParaRPr>
          </a:p>
          <a:p>
            <a:pPr marL="0" indent="0">
              <a:buNone/>
            </a:pPr>
            <a:endParaRPr lang="nl-BE" sz="2400" dirty="0">
              <a:latin typeface="Courier New" panose="02070309020205020404" pitchFamily="49" charset="0"/>
              <a:ea typeface="Thorndale Duospace WT J" panose="02020609050405020304" pitchFamily="49" charset="-128"/>
              <a:cs typeface="Courier New" panose="02070309020205020404" pitchFamily="49" charset="0"/>
            </a:endParaRPr>
          </a:p>
          <a:p>
            <a:endParaRPr lang="nl-BE" sz="2400" dirty="0" smtClean="0"/>
          </a:p>
          <a:p>
            <a:endParaRPr lang="en-US" sz="2400" dirty="0"/>
          </a:p>
        </p:txBody>
      </p:sp>
      <p:sp>
        <p:nvSpPr>
          <p:cNvPr id="4" name="Slide Number Placeholder 3"/>
          <p:cNvSpPr>
            <a:spLocks noGrp="1"/>
          </p:cNvSpPr>
          <p:nvPr>
            <p:ph type="sldNum" sz="quarter" idx="12"/>
          </p:nvPr>
        </p:nvSpPr>
        <p:spPr/>
        <p:txBody>
          <a:bodyPr/>
          <a:lstStyle/>
          <a:p>
            <a:fld id="{EE8E3867-C017-4551-8B97-5630FC55518C}" type="slidenum">
              <a:rPr lang="en-US" smtClean="0"/>
              <a:pPr/>
              <a:t>36</a:t>
            </a:fld>
            <a:endParaRPr lang="en-US"/>
          </a:p>
        </p:txBody>
      </p:sp>
      <p:sp>
        <p:nvSpPr>
          <p:cNvPr id="5" name="Title 1"/>
          <p:cNvSpPr txBox="1">
            <a:spLocks/>
          </p:cNvSpPr>
          <p:nvPr/>
        </p:nvSpPr>
        <p:spPr bwMode="auto">
          <a:xfrm>
            <a:off x="0" y="-22180"/>
            <a:ext cx="7467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nl-BE" sz="3200" kern="0" dirty="0" err="1" smtClean="0"/>
              <a:t>Analyzing</a:t>
            </a:r>
            <a:r>
              <a:rPr lang="nl-BE" sz="3200" kern="0" dirty="0" smtClean="0"/>
              <a:t> </a:t>
            </a:r>
            <a:r>
              <a:rPr lang="nl-BE" sz="3200" kern="0" dirty="0" err="1" smtClean="0"/>
              <a:t>population</a:t>
            </a:r>
            <a:r>
              <a:rPr lang="nl-BE" sz="3200" kern="0" dirty="0" smtClean="0"/>
              <a:t> </a:t>
            </a:r>
            <a:r>
              <a:rPr lang="nl-BE" sz="3200" kern="0" dirty="0" err="1" smtClean="0"/>
              <a:t>genetic</a:t>
            </a:r>
            <a:r>
              <a:rPr lang="nl-BE" sz="3200" kern="0" dirty="0" smtClean="0"/>
              <a:t> data</a:t>
            </a:r>
            <a:endParaRPr lang="en-US" sz="3200" kern="0" dirty="0"/>
          </a:p>
        </p:txBody>
      </p:sp>
    </p:spTree>
    <p:extLst>
      <p:ext uri="{BB962C8B-B14F-4D97-AF65-F5344CB8AC3E}">
        <p14:creationId xmlns:p14="http://schemas.microsoft.com/office/powerpoint/2010/main" val="1459944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endParaRPr lang="nl-BE" sz="1800" dirty="0" smtClean="0"/>
          </a:p>
          <a:p>
            <a:r>
              <a:rPr lang="nl-BE" sz="1800" dirty="0" smtClean="0"/>
              <a:t>Read file into R:</a:t>
            </a:r>
          </a:p>
          <a:p>
            <a:pPr marL="0" indent="0">
              <a:buNone/>
            </a:pPr>
            <a:r>
              <a:rPr lang="nl-BE" sz="1800" dirty="0" smtClean="0">
                <a:latin typeface="Courier New" panose="02070309020205020404" pitchFamily="49" charset="0"/>
                <a:ea typeface="Thorndale Duospace WT J" panose="02020609050405020304" pitchFamily="49" charset="-128"/>
                <a:cs typeface="Courier New" panose="02070309020205020404" pitchFamily="49" charset="0"/>
              </a:rPr>
              <a:t>  </a:t>
            </a:r>
            <a:r>
              <a:rPr lang="nl-BE" sz="1800" dirty="0" err="1" smtClean="0">
                <a:latin typeface="Courier New" panose="02070309020205020404" pitchFamily="49" charset="0"/>
                <a:ea typeface="Thorndale Duospace WT J" panose="02020609050405020304" pitchFamily="49" charset="-128"/>
                <a:cs typeface="Courier New" panose="02070309020205020404" pitchFamily="49" charset="0"/>
              </a:rPr>
              <a:t>read.genepop</a:t>
            </a:r>
            <a:r>
              <a:rPr lang="nl-BE" sz="1800" dirty="0" smtClean="0">
                <a:latin typeface="Courier New" panose="02070309020205020404" pitchFamily="49" charset="0"/>
                <a:ea typeface="Thorndale Duospace WT J" panose="02020609050405020304" pitchFamily="49" charset="-128"/>
                <a:cs typeface="Courier New" panose="02070309020205020404" pitchFamily="49" charset="0"/>
              </a:rPr>
              <a:t>(ʼ</a:t>
            </a:r>
            <a:r>
              <a:rPr lang="en-US" sz="1800" dirty="0" err="1" smtClean="0">
                <a:latin typeface="Courier New" panose="02070309020205020404" pitchFamily="49" charset="0"/>
                <a:ea typeface="Thorndale Duospace WT J" panose="02020609050405020304" pitchFamily="49" charset="-128"/>
                <a:cs typeface="Courier New" panose="02070309020205020404" pitchFamily="49" charset="0"/>
              </a:rPr>
              <a:t>stickle.gen</a:t>
            </a:r>
            <a:r>
              <a:rPr lang="nl-BE" sz="1800" dirty="0" smtClean="0">
                <a:latin typeface="Courier New" panose="02070309020205020404" pitchFamily="49" charset="0"/>
                <a:ea typeface="Thorndale Duospace WT J" panose="02020609050405020304" pitchFamily="49" charset="-128"/>
                <a:cs typeface="Courier New" panose="02070309020205020404" pitchFamily="49" charset="0"/>
              </a:rPr>
              <a:t>’)</a:t>
            </a:r>
            <a:endParaRPr lang="en-US" sz="1800" dirty="0" smtClean="0">
              <a:latin typeface="Courier New" panose="02070309020205020404" pitchFamily="49" charset="0"/>
              <a:ea typeface="Thorndale Duospace WT J" panose="02020609050405020304" pitchFamily="49" charset="-128"/>
              <a:cs typeface="Courier New" panose="02070309020205020404" pitchFamily="49" charset="0"/>
            </a:endParaRPr>
          </a:p>
          <a:p>
            <a:endParaRPr lang="nl-BE" sz="1000" dirty="0" smtClean="0"/>
          </a:p>
          <a:p>
            <a:r>
              <a:rPr lang="nl-BE" sz="1800" dirty="0" err="1" smtClean="0"/>
              <a:t>All</a:t>
            </a:r>
            <a:r>
              <a:rPr lang="nl-BE" sz="1800" dirty="0" smtClean="0"/>
              <a:t> </a:t>
            </a:r>
            <a:r>
              <a:rPr lang="nl-BE" sz="1800" dirty="0" err="1" smtClean="0"/>
              <a:t>you</a:t>
            </a:r>
            <a:r>
              <a:rPr lang="nl-BE" sz="1800" dirty="0" smtClean="0"/>
              <a:t> </a:t>
            </a:r>
            <a:r>
              <a:rPr lang="nl-BE" sz="1800" dirty="0" err="1" smtClean="0"/>
              <a:t>did</a:t>
            </a:r>
            <a:r>
              <a:rPr lang="nl-BE" sz="1800" dirty="0" smtClean="0"/>
              <a:t> </a:t>
            </a:r>
            <a:r>
              <a:rPr lang="nl-BE" sz="1800" dirty="0" err="1" smtClean="0"/>
              <a:t>so</a:t>
            </a:r>
            <a:r>
              <a:rPr lang="nl-BE" sz="1800" dirty="0" smtClean="0"/>
              <a:t> far was reading </a:t>
            </a:r>
            <a:r>
              <a:rPr lang="nl-BE" sz="1800" dirty="0" err="1" smtClean="0"/>
              <a:t>your</a:t>
            </a:r>
            <a:r>
              <a:rPr lang="nl-BE" sz="1800" dirty="0" smtClean="0"/>
              <a:t> data. </a:t>
            </a:r>
            <a:r>
              <a:rPr lang="nl-BE" sz="1800" dirty="0" err="1" smtClean="0"/>
              <a:t>You</a:t>
            </a:r>
            <a:r>
              <a:rPr lang="nl-BE" sz="1800" dirty="0" smtClean="0"/>
              <a:t> </a:t>
            </a:r>
            <a:r>
              <a:rPr lang="nl-BE" sz="1800" dirty="0" err="1" smtClean="0"/>
              <a:t>did</a:t>
            </a:r>
            <a:r>
              <a:rPr lang="nl-BE" sz="1800" dirty="0" smtClean="0"/>
              <a:t> </a:t>
            </a:r>
            <a:r>
              <a:rPr lang="nl-BE" sz="1800" dirty="0" err="1" smtClean="0"/>
              <a:t>not</a:t>
            </a:r>
            <a:r>
              <a:rPr lang="nl-BE" sz="1800" dirty="0" smtClean="0"/>
              <a:t> store </a:t>
            </a:r>
            <a:r>
              <a:rPr lang="nl-BE" sz="1800" dirty="0" err="1" smtClean="0"/>
              <a:t>your</a:t>
            </a:r>
            <a:r>
              <a:rPr lang="nl-BE" sz="1800" dirty="0" smtClean="0"/>
              <a:t> data </a:t>
            </a:r>
            <a:r>
              <a:rPr lang="nl-BE" sz="1800" dirty="0" err="1" smtClean="0"/>
              <a:t>yet</a:t>
            </a:r>
            <a:r>
              <a:rPr lang="nl-BE" sz="1800" dirty="0" smtClean="0"/>
              <a:t>, </a:t>
            </a:r>
            <a:r>
              <a:rPr lang="nl-BE" sz="1800" dirty="0" err="1" smtClean="0"/>
              <a:t>so</a:t>
            </a:r>
            <a:r>
              <a:rPr lang="nl-BE" sz="1800" dirty="0" smtClean="0"/>
              <a:t> </a:t>
            </a:r>
            <a:r>
              <a:rPr lang="nl-BE" sz="1800" dirty="0" err="1" smtClean="0"/>
              <a:t>you</a:t>
            </a:r>
            <a:r>
              <a:rPr lang="nl-BE" sz="1800" dirty="0" smtClean="0"/>
              <a:t> </a:t>
            </a:r>
            <a:r>
              <a:rPr lang="nl-BE" sz="1800" dirty="0" err="1" smtClean="0"/>
              <a:t>can</a:t>
            </a:r>
            <a:r>
              <a:rPr lang="nl-BE" sz="1800" dirty="0" smtClean="0"/>
              <a:t> </a:t>
            </a:r>
            <a:r>
              <a:rPr lang="nl-BE" sz="1800" dirty="0" err="1" smtClean="0"/>
              <a:t>not</a:t>
            </a:r>
            <a:r>
              <a:rPr lang="nl-BE" sz="1800" dirty="0" smtClean="0"/>
              <a:t> </a:t>
            </a:r>
            <a:r>
              <a:rPr lang="nl-BE" sz="1800" dirty="0" err="1" smtClean="0"/>
              <a:t>recall</a:t>
            </a:r>
            <a:r>
              <a:rPr lang="nl-BE" sz="1800" dirty="0" smtClean="0"/>
              <a:t> </a:t>
            </a:r>
            <a:r>
              <a:rPr lang="nl-BE" sz="1800" dirty="0" err="1" smtClean="0"/>
              <a:t>it</a:t>
            </a:r>
            <a:r>
              <a:rPr lang="nl-BE" sz="1800" dirty="0" smtClean="0"/>
              <a:t> later on.</a:t>
            </a:r>
          </a:p>
          <a:p>
            <a:endParaRPr lang="nl-BE" sz="1400" dirty="0" smtClean="0"/>
          </a:p>
          <a:p>
            <a:r>
              <a:rPr lang="nl-BE" sz="1800" dirty="0" smtClean="0"/>
              <a:t>Read file into R </a:t>
            </a:r>
            <a:r>
              <a:rPr lang="nl-BE" sz="1800" u="sng" dirty="0" smtClean="0"/>
              <a:t>and</a:t>
            </a:r>
            <a:r>
              <a:rPr lang="nl-BE" sz="1800" dirty="0" smtClean="0"/>
              <a:t> store it in an object called </a:t>
            </a:r>
            <a:r>
              <a:rPr lang="nl-BE" sz="1800" i="1" dirty="0" smtClean="0"/>
              <a:t>data</a:t>
            </a:r>
          </a:p>
          <a:p>
            <a:pPr marL="0" indent="0">
              <a:buNone/>
            </a:pPr>
            <a:r>
              <a:rPr lang="nl-BE" sz="1600" dirty="0" smtClean="0">
                <a:latin typeface="Courier New" panose="02070309020205020404" pitchFamily="49" charset="0"/>
                <a:ea typeface="Thorndale Duospace WT J" panose="02020609050405020304" pitchFamily="49" charset="-128"/>
                <a:cs typeface="Courier New" panose="02070309020205020404" pitchFamily="49" charset="0"/>
              </a:rPr>
              <a:t>  data &lt;- </a:t>
            </a:r>
            <a:r>
              <a:rPr lang="nl-BE" sz="1600" dirty="0" err="1">
                <a:latin typeface="Courier New" panose="02070309020205020404" pitchFamily="49" charset="0"/>
                <a:ea typeface="Thorndale Duospace WT J" panose="02020609050405020304" pitchFamily="49" charset="-128"/>
                <a:cs typeface="Courier New" panose="02070309020205020404" pitchFamily="49" charset="0"/>
              </a:rPr>
              <a:t>read.genepop</a:t>
            </a:r>
            <a:r>
              <a:rPr lang="nl-BE" sz="1600" dirty="0">
                <a:latin typeface="Courier New" panose="02070309020205020404" pitchFamily="49" charset="0"/>
                <a:ea typeface="Thorndale Duospace WT J" panose="02020609050405020304" pitchFamily="49" charset="-128"/>
                <a:cs typeface="Courier New" panose="02070309020205020404" pitchFamily="49" charset="0"/>
              </a:rPr>
              <a:t>(ʼ</a:t>
            </a:r>
            <a:r>
              <a:rPr lang="en-US" sz="1600" dirty="0" err="1" smtClean="0">
                <a:latin typeface="Courier New" panose="02070309020205020404" pitchFamily="49" charset="0"/>
                <a:ea typeface="Thorndale Duospace WT J" panose="02020609050405020304" pitchFamily="49" charset="-128"/>
                <a:cs typeface="Courier New" panose="02070309020205020404" pitchFamily="49" charset="0"/>
              </a:rPr>
              <a:t>stickle.gen</a:t>
            </a:r>
            <a:r>
              <a:rPr lang="nl-BE" sz="1600" dirty="0" smtClean="0">
                <a:latin typeface="Courier New" panose="02070309020205020404" pitchFamily="49" charset="0"/>
                <a:ea typeface="Thorndale Duospace WT J" panose="02020609050405020304" pitchFamily="49" charset="-128"/>
                <a:cs typeface="Courier New" panose="02070309020205020404" pitchFamily="49" charset="0"/>
              </a:rPr>
              <a:t>’)</a:t>
            </a:r>
            <a:endParaRPr lang="en-US" sz="1600" dirty="0" smtClean="0">
              <a:latin typeface="Courier New" panose="02070309020205020404" pitchFamily="49" charset="0"/>
              <a:ea typeface="Thorndale Duospace WT J" panose="02020609050405020304" pitchFamily="49" charset="-128"/>
              <a:cs typeface="Courier New" panose="02070309020205020404" pitchFamily="49" charset="0"/>
            </a:endParaRPr>
          </a:p>
          <a:p>
            <a:endParaRPr lang="nl-BE" sz="1400" dirty="0" smtClean="0"/>
          </a:p>
          <a:p>
            <a:r>
              <a:rPr lang="nl-BE" sz="1800" i="1" dirty="0" err="1"/>
              <a:t>r</a:t>
            </a:r>
            <a:r>
              <a:rPr lang="nl-BE" sz="1800" i="1" dirty="0" err="1" smtClean="0"/>
              <a:t>ead.genepop</a:t>
            </a:r>
            <a:r>
              <a:rPr lang="nl-BE" sz="1800" i="1" dirty="0" smtClean="0"/>
              <a:t>() </a:t>
            </a:r>
            <a:r>
              <a:rPr lang="nl-BE" sz="1800" dirty="0" smtClean="0"/>
              <a:t>is </a:t>
            </a:r>
            <a:r>
              <a:rPr lang="nl-BE" sz="1800" dirty="0" err="1" smtClean="0"/>
              <a:t>what</a:t>
            </a:r>
            <a:r>
              <a:rPr lang="nl-BE" sz="1800" dirty="0" smtClean="0"/>
              <a:t> we call a </a:t>
            </a:r>
            <a:r>
              <a:rPr lang="nl-BE" sz="1800" b="1" dirty="0" smtClean="0"/>
              <a:t>FUNCTION. </a:t>
            </a:r>
            <a:r>
              <a:rPr lang="nl-BE" sz="1800" dirty="0" err="1"/>
              <a:t>F</a:t>
            </a:r>
            <a:r>
              <a:rPr lang="nl-BE" sz="1800" dirty="0" err="1" smtClean="0"/>
              <a:t>unctions</a:t>
            </a:r>
            <a:r>
              <a:rPr lang="nl-BE" sz="1800" dirty="0" smtClean="0"/>
              <a:t> are scripts </a:t>
            </a:r>
            <a:r>
              <a:rPr lang="nl-BE" sz="1800" dirty="0" err="1" smtClean="0"/>
              <a:t>that</a:t>
            </a:r>
            <a:r>
              <a:rPr lang="nl-BE" sz="1800" dirty="0" smtClean="0"/>
              <a:t> </a:t>
            </a:r>
            <a:r>
              <a:rPr lang="nl-BE" sz="1800" dirty="0" err="1" smtClean="0"/>
              <a:t>can</a:t>
            </a:r>
            <a:r>
              <a:rPr lang="nl-BE" sz="1800" dirty="0" smtClean="0"/>
              <a:t> </a:t>
            </a:r>
            <a:r>
              <a:rPr lang="nl-BE" sz="1800" dirty="0" err="1" smtClean="0"/>
              <a:t>be</a:t>
            </a:r>
            <a:r>
              <a:rPr lang="nl-BE" sz="1800" dirty="0" smtClean="0"/>
              <a:t> run in the R Console </a:t>
            </a:r>
            <a:r>
              <a:rPr lang="nl-BE" sz="1800" dirty="0" err="1" smtClean="0"/>
              <a:t>and</a:t>
            </a:r>
            <a:r>
              <a:rPr lang="nl-BE" sz="1800" dirty="0" smtClean="0"/>
              <a:t> </a:t>
            </a:r>
            <a:r>
              <a:rPr lang="nl-BE" sz="1800" dirty="0" err="1" smtClean="0"/>
              <a:t>which</a:t>
            </a:r>
            <a:r>
              <a:rPr lang="nl-BE" sz="1800" dirty="0" smtClean="0"/>
              <a:t> </a:t>
            </a:r>
            <a:r>
              <a:rPr lang="nl-BE" sz="1800" dirty="0" err="1" smtClean="0"/>
              <a:t>will</a:t>
            </a:r>
            <a:r>
              <a:rPr lang="nl-BE" sz="1800" dirty="0" smtClean="0"/>
              <a:t> </a:t>
            </a:r>
            <a:r>
              <a:rPr lang="nl-BE" sz="1800" dirty="0" err="1" smtClean="0"/>
              <a:t>give</a:t>
            </a:r>
            <a:r>
              <a:rPr lang="nl-BE" sz="1800" dirty="0" smtClean="0"/>
              <a:t> </a:t>
            </a:r>
            <a:r>
              <a:rPr lang="nl-BE" sz="1800" dirty="0" err="1" smtClean="0"/>
              <a:t>you</a:t>
            </a:r>
            <a:r>
              <a:rPr lang="nl-BE" sz="1800" dirty="0" smtClean="0"/>
              <a:t> </a:t>
            </a:r>
            <a:r>
              <a:rPr lang="nl-BE" sz="1800" dirty="0" err="1" smtClean="0"/>
              <a:t>an</a:t>
            </a:r>
            <a:r>
              <a:rPr lang="nl-BE" sz="1800" dirty="0" smtClean="0"/>
              <a:t> output.</a:t>
            </a:r>
          </a:p>
          <a:p>
            <a:endParaRPr lang="nl-BE" sz="1400" dirty="0" smtClean="0"/>
          </a:p>
          <a:p>
            <a:r>
              <a:rPr lang="nl-BE" sz="1800" dirty="0" smtClean="0"/>
              <a:t>To see how such a function looks like, type:</a:t>
            </a:r>
          </a:p>
          <a:p>
            <a:pPr marL="0" indent="0">
              <a:buNone/>
            </a:pPr>
            <a:r>
              <a:rPr lang="nl-BE" sz="1800" dirty="0" smtClean="0">
                <a:latin typeface="Courier New" panose="02070309020205020404" pitchFamily="49" charset="0"/>
                <a:ea typeface="Thorndale Duospace WT J" panose="02020609050405020304" pitchFamily="49" charset="-128"/>
                <a:cs typeface="Courier New" panose="02070309020205020404" pitchFamily="49" charset="0"/>
              </a:rPr>
              <a:t>	read.genepop</a:t>
            </a:r>
            <a:endParaRPr lang="en-US" sz="1800" dirty="0" smtClean="0">
              <a:latin typeface="Courier New" panose="02070309020205020404" pitchFamily="49" charset="0"/>
              <a:ea typeface="Thorndale Duospace WT J" panose="02020609050405020304" pitchFamily="49" charset="-128"/>
              <a:cs typeface="Courier New" panose="02070309020205020404" pitchFamily="49" charset="0"/>
            </a:endParaRPr>
          </a:p>
          <a:p>
            <a:pPr marL="0" indent="0">
              <a:buNone/>
            </a:pPr>
            <a:endParaRPr lang="nl-BE" sz="1400" dirty="0"/>
          </a:p>
          <a:p>
            <a:r>
              <a:rPr lang="nl-BE" sz="1800" dirty="0" err="1" smtClean="0"/>
              <a:t>You’ll</a:t>
            </a:r>
            <a:r>
              <a:rPr lang="nl-BE" sz="1800" dirty="0" smtClean="0"/>
              <a:t> </a:t>
            </a:r>
            <a:r>
              <a:rPr lang="nl-BE" sz="1800" dirty="0" err="1" smtClean="0"/>
              <a:t>notice</a:t>
            </a:r>
            <a:r>
              <a:rPr lang="nl-BE" sz="1800" dirty="0" smtClean="0"/>
              <a:t> </a:t>
            </a:r>
            <a:r>
              <a:rPr lang="nl-BE" sz="1800" dirty="0" err="1" smtClean="0"/>
              <a:t>that</a:t>
            </a:r>
            <a:r>
              <a:rPr lang="nl-BE" sz="1800" dirty="0" smtClean="0"/>
              <a:t> </a:t>
            </a:r>
            <a:r>
              <a:rPr lang="nl-BE" sz="1800" dirty="0" err="1" smtClean="0"/>
              <a:t>there</a:t>
            </a:r>
            <a:r>
              <a:rPr lang="nl-BE" sz="1800" dirty="0" smtClean="0"/>
              <a:t> is a lot of </a:t>
            </a:r>
            <a:r>
              <a:rPr lang="nl-BE" sz="1800" dirty="0" err="1" smtClean="0"/>
              <a:t>scripting</a:t>
            </a:r>
            <a:r>
              <a:rPr lang="nl-BE" sz="1800" dirty="0" smtClean="0"/>
              <a:t> </a:t>
            </a:r>
            <a:r>
              <a:rPr lang="nl-BE" sz="1800" dirty="0" err="1" smtClean="0"/>
              <a:t>behind</a:t>
            </a:r>
            <a:r>
              <a:rPr lang="nl-BE" sz="1800" dirty="0" smtClean="0"/>
              <a:t> the </a:t>
            </a:r>
            <a:r>
              <a:rPr lang="nl-BE" sz="1800" dirty="0" err="1" smtClean="0"/>
              <a:t>function</a:t>
            </a:r>
            <a:r>
              <a:rPr lang="nl-BE" sz="1800" dirty="0" smtClean="0"/>
              <a:t>. </a:t>
            </a:r>
            <a:r>
              <a:rPr lang="nl-BE" sz="1800" dirty="0" err="1" smtClean="0"/>
              <a:t>Experienced</a:t>
            </a:r>
            <a:r>
              <a:rPr lang="nl-BE" sz="1800" dirty="0" smtClean="0"/>
              <a:t> R </a:t>
            </a:r>
            <a:r>
              <a:rPr lang="nl-BE" sz="1800" dirty="0" err="1" smtClean="0"/>
              <a:t>programmers</a:t>
            </a:r>
            <a:r>
              <a:rPr lang="nl-BE" sz="1800" dirty="0" smtClean="0"/>
              <a:t> </a:t>
            </a:r>
            <a:r>
              <a:rPr lang="nl-BE" sz="1800" dirty="0" err="1" smtClean="0"/>
              <a:t>write</a:t>
            </a:r>
            <a:r>
              <a:rPr lang="nl-BE" sz="1800" dirty="0" smtClean="0"/>
              <a:t> </a:t>
            </a:r>
            <a:r>
              <a:rPr lang="nl-BE" sz="1800" dirty="0" err="1" smtClean="0"/>
              <a:t>their</a:t>
            </a:r>
            <a:r>
              <a:rPr lang="nl-BE" sz="1800" dirty="0" smtClean="0"/>
              <a:t> </a:t>
            </a:r>
            <a:r>
              <a:rPr lang="nl-BE" sz="1800" dirty="0" err="1" smtClean="0"/>
              <a:t>own</a:t>
            </a:r>
            <a:r>
              <a:rPr lang="nl-BE" sz="1800" dirty="0" smtClean="0"/>
              <a:t> </a:t>
            </a:r>
            <a:r>
              <a:rPr lang="nl-BE" sz="1800" dirty="0" err="1" smtClean="0"/>
              <a:t>functions</a:t>
            </a:r>
            <a:r>
              <a:rPr lang="nl-BE" sz="1800" dirty="0" smtClean="0"/>
              <a:t>. Type in the following to obtain more information about a function</a:t>
            </a:r>
          </a:p>
          <a:p>
            <a:pPr>
              <a:buNone/>
            </a:pPr>
            <a:r>
              <a:rPr lang="nl-BE" sz="1800" dirty="0" smtClean="0">
                <a:latin typeface="Courier New" panose="02070309020205020404" pitchFamily="49" charset="0"/>
                <a:ea typeface="Thorndale Duospace WT J" panose="02020609050405020304" pitchFamily="49" charset="-128"/>
                <a:cs typeface="Courier New" panose="02070309020205020404" pitchFamily="49" charset="0"/>
              </a:rPr>
              <a:t>		?</a:t>
            </a:r>
            <a:r>
              <a:rPr lang="nl-BE" sz="1800" dirty="0" err="1" smtClean="0">
                <a:latin typeface="Courier New" panose="02070309020205020404" pitchFamily="49" charset="0"/>
                <a:ea typeface="Thorndale Duospace WT J" panose="02020609050405020304" pitchFamily="49" charset="-128"/>
                <a:cs typeface="Courier New" panose="02070309020205020404" pitchFamily="49" charset="0"/>
              </a:rPr>
              <a:t>read.genepop</a:t>
            </a:r>
            <a:r>
              <a:rPr lang="nl-BE" sz="1800" dirty="0" smtClean="0">
                <a:latin typeface="Courier New" panose="02070309020205020404" pitchFamily="49" charset="0"/>
                <a:ea typeface="Thorndale Duospace WT J" panose="02020609050405020304" pitchFamily="49" charset="-128"/>
                <a:cs typeface="Courier New" panose="02070309020205020404" pitchFamily="49" charset="0"/>
              </a:rPr>
              <a:t> </a:t>
            </a:r>
            <a:endParaRPr lang="nl-BE" sz="1800" dirty="0" smtClean="0"/>
          </a:p>
          <a:p>
            <a:pPr>
              <a:buNone/>
            </a:pPr>
            <a:endParaRPr lang="nl-BE" sz="1400" dirty="0" smtClean="0"/>
          </a:p>
          <a:p>
            <a:r>
              <a:rPr lang="nl-BE" sz="1800" dirty="0" smtClean="0"/>
              <a:t>Remark: you can import data from other softwares as well:</a:t>
            </a:r>
          </a:p>
          <a:p>
            <a:pPr>
              <a:buNone/>
            </a:pPr>
            <a:r>
              <a:rPr lang="nl-BE" sz="1800" dirty="0" smtClean="0">
                <a:latin typeface="Courier New" panose="02070309020205020404" pitchFamily="49" charset="0"/>
                <a:ea typeface="Thorndale Duospace WT J" panose="02020609050405020304" pitchFamily="49" charset="-128"/>
                <a:cs typeface="Courier New" panose="02070309020205020404" pitchFamily="49" charset="0"/>
              </a:rPr>
              <a:t>		read.genetix	</a:t>
            </a:r>
            <a:r>
              <a:rPr lang="nl-BE" sz="1800" dirty="0" smtClean="0"/>
              <a:t>or </a:t>
            </a:r>
            <a:r>
              <a:rPr lang="nl-BE" sz="1800" dirty="0" err="1" smtClean="0">
                <a:latin typeface="Courier New" panose="02070309020205020404" pitchFamily="49" charset="0"/>
                <a:ea typeface="Thorndale Duospace WT J" panose="02020609050405020304" pitchFamily="49" charset="-128"/>
                <a:cs typeface="Courier New" panose="02070309020205020404" pitchFamily="49" charset="0"/>
              </a:rPr>
              <a:t>read.fstat</a:t>
            </a:r>
            <a:endParaRPr lang="nl-BE" sz="1800" dirty="0" smtClean="0"/>
          </a:p>
          <a:p>
            <a:pPr marL="0" indent="0">
              <a:buNone/>
            </a:pPr>
            <a:r>
              <a:rPr lang="nl-BE" sz="1800" dirty="0" smtClean="0">
                <a:latin typeface="Courier New" panose="02070309020205020404" pitchFamily="49" charset="0"/>
                <a:ea typeface="Thorndale Duospace WT J" panose="02020609050405020304" pitchFamily="49" charset="-128"/>
                <a:cs typeface="Courier New" panose="02070309020205020404" pitchFamily="49" charset="0"/>
              </a:rPr>
              <a:t>	</a:t>
            </a:r>
          </a:p>
          <a:p>
            <a:pPr marL="0" indent="0">
              <a:buNone/>
            </a:pPr>
            <a:endParaRPr lang="en-US" sz="1800" dirty="0" smtClean="0">
              <a:latin typeface="Courier New" panose="02070309020205020404" pitchFamily="49" charset="0"/>
              <a:ea typeface="Thorndale Duospace WT J" panose="02020609050405020304" pitchFamily="49" charset="-128"/>
              <a:cs typeface="Courier New" panose="02070309020205020404" pitchFamily="49" charset="0"/>
            </a:endParaRPr>
          </a:p>
          <a:p>
            <a:pPr marL="0" indent="0">
              <a:buNone/>
            </a:pPr>
            <a:endParaRPr lang="nl-BE" sz="1800" dirty="0" smtClean="0"/>
          </a:p>
          <a:p>
            <a:endParaRPr lang="nl-BE" sz="1800" dirty="0" smtClean="0"/>
          </a:p>
          <a:p>
            <a:endParaRPr lang="nl-BE" sz="1800" dirty="0" smtClean="0"/>
          </a:p>
          <a:p>
            <a:pPr marL="0" indent="0">
              <a:buNone/>
            </a:pPr>
            <a:endParaRPr lang="nl-BE" sz="1800" dirty="0" smtClean="0"/>
          </a:p>
          <a:p>
            <a:endParaRPr lang="en-US" sz="1800" dirty="0"/>
          </a:p>
        </p:txBody>
      </p:sp>
      <p:sp>
        <p:nvSpPr>
          <p:cNvPr id="4" name="Slide Number Placeholder 3"/>
          <p:cNvSpPr>
            <a:spLocks noGrp="1"/>
          </p:cNvSpPr>
          <p:nvPr>
            <p:ph type="sldNum" sz="quarter" idx="12"/>
          </p:nvPr>
        </p:nvSpPr>
        <p:spPr/>
        <p:txBody>
          <a:bodyPr/>
          <a:lstStyle/>
          <a:p>
            <a:fld id="{EE8E3867-C017-4551-8B97-5630FC55518C}" type="slidenum">
              <a:rPr lang="en-US" smtClean="0"/>
              <a:pPr/>
              <a:t>37</a:t>
            </a:fld>
            <a:endParaRPr lang="en-US"/>
          </a:p>
        </p:txBody>
      </p:sp>
      <p:sp>
        <p:nvSpPr>
          <p:cNvPr id="2" name="Rounded Rectangular Callout 1"/>
          <p:cNvSpPr/>
          <p:nvPr/>
        </p:nvSpPr>
        <p:spPr>
          <a:xfrm>
            <a:off x="2915816" y="116632"/>
            <a:ext cx="3384376" cy="47667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err="1" smtClean="0">
                <a:solidFill>
                  <a:schemeClr val="tx1"/>
                </a:solidFill>
              </a:rPr>
              <a:t>Pay</a:t>
            </a:r>
            <a:r>
              <a:rPr lang="nl-BE" sz="1400" dirty="0" smtClean="0">
                <a:solidFill>
                  <a:schemeClr val="tx1"/>
                </a:solidFill>
              </a:rPr>
              <a:t> attention </a:t>
            </a:r>
            <a:r>
              <a:rPr lang="nl-BE" sz="1400" dirty="0" err="1" smtClean="0">
                <a:solidFill>
                  <a:schemeClr val="tx1"/>
                </a:solidFill>
              </a:rPr>
              <a:t>to</a:t>
            </a:r>
            <a:r>
              <a:rPr lang="nl-BE" sz="1400" dirty="0" smtClean="0">
                <a:solidFill>
                  <a:schemeClr val="tx1"/>
                </a:solidFill>
              </a:rPr>
              <a:t> </a:t>
            </a:r>
            <a:r>
              <a:rPr lang="nl-BE" sz="1400" dirty="0" err="1" smtClean="0">
                <a:solidFill>
                  <a:schemeClr val="tx1"/>
                </a:solidFill>
              </a:rPr>
              <a:t>the</a:t>
            </a:r>
            <a:r>
              <a:rPr lang="nl-BE" sz="1400" dirty="0" smtClean="0">
                <a:solidFill>
                  <a:schemeClr val="tx1"/>
                </a:solidFill>
              </a:rPr>
              <a:t> quotes </a:t>
            </a:r>
            <a:r>
              <a:rPr lang="nl-BE" sz="1400" dirty="0" err="1" smtClean="0">
                <a:solidFill>
                  <a:schemeClr val="tx1"/>
                </a:solidFill>
              </a:rPr>
              <a:t>by</a:t>
            </a:r>
            <a:r>
              <a:rPr lang="nl-BE" sz="1400" dirty="0" smtClean="0">
                <a:solidFill>
                  <a:schemeClr val="tx1"/>
                </a:solidFill>
              </a:rPr>
              <a:t> editing in R or a </a:t>
            </a:r>
            <a:r>
              <a:rPr lang="nl-BE" sz="1400" dirty="0" err="1" smtClean="0">
                <a:solidFill>
                  <a:schemeClr val="tx1"/>
                </a:solidFill>
              </a:rPr>
              <a:t>text</a:t>
            </a:r>
            <a:r>
              <a:rPr lang="nl-BE" sz="1400" dirty="0" smtClean="0">
                <a:solidFill>
                  <a:schemeClr val="tx1"/>
                </a:solidFill>
              </a:rPr>
              <a:t> editor</a:t>
            </a:r>
            <a:endParaRPr lang="nl-BE" sz="1400" dirty="0">
              <a:solidFill>
                <a:schemeClr val="tx1"/>
              </a:solidFill>
            </a:endParaRPr>
          </a:p>
        </p:txBody>
      </p:sp>
    </p:spTree>
    <p:extLst>
      <p:ext uri="{BB962C8B-B14F-4D97-AF65-F5344CB8AC3E}">
        <p14:creationId xmlns:p14="http://schemas.microsoft.com/office/powerpoint/2010/main" val="2390806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515"/>
            <a:ext cx="8839200" cy="5411575"/>
          </a:xfrm>
        </p:spPr>
        <p:txBody>
          <a:bodyPr>
            <a:normAutofit/>
          </a:bodyPr>
          <a:lstStyle/>
          <a:p>
            <a:pPr marL="0" indent="0">
              <a:buNone/>
            </a:pPr>
            <a:endParaRPr lang="nl-BE" sz="2400" dirty="0" smtClean="0"/>
          </a:p>
          <a:p>
            <a:endParaRPr lang="en-US" sz="24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071" y="26350"/>
            <a:ext cx="6468832"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6" name="Straight Arrow Connector 5"/>
          <p:cNvCxnSpPr/>
          <p:nvPr/>
        </p:nvCxnSpPr>
        <p:spPr>
          <a:xfrm flipV="1">
            <a:off x="914400" y="4267200"/>
            <a:ext cx="3962400" cy="1981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77544" y="3140968"/>
            <a:ext cx="3866456" cy="2031325"/>
          </a:xfrm>
          <a:prstGeom prst="rect">
            <a:avLst/>
          </a:prstGeom>
          <a:noFill/>
        </p:spPr>
        <p:txBody>
          <a:bodyPr wrap="square" rtlCol="0">
            <a:spAutoFit/>
          </a:bodyPr>
          <a:lstStyle/>
          <a:p>
            <a:r>
              <a:rPr lang="nl-BE" dirty="0" smtClean="0"/>
              <a:t>‘data’ is </a:t>
            </a:r>
            <a:r>
              <a:rPr lang="nl-BE" dirty="0" err="1" smtClean="0"/>
              <a:t>what</a:t>
            </a:r>
            <a:r>
              <a:rPr lang="nl-BE" dirty="0" smtClean="0"/>
              <a:t> we call </a:t>
            </a:r>
            <a:r>
              <a:rPr lang="nl-BE" dirty="0" err="1" smtClean="0"/>
              <a:t>an</a:t>
            </a:r>
            <a:r>
              <a:rPr lang="nl-BE" dirty="0" smtClean="0"/>
              <a:t> </a:t>
            </a:r>
            <a:r>
              <a:rPr lang="nl-BE" b="1" dirty="0" smtClean="0"/>
              <a:t>OBJECT</a:t>
            </a:r>
            <a:r>
              <a:rPr lang="nl-BE" dirty="0" smtClean="0"/>
              <a:t>. </a:t>
            </a:r>
          </a:p>
          <a:p>
            <a:r>
              <a:rPr lang="nl-BE" dirty="0" err="1" smtClean="0"/>
              <a:t>Objects</a:t>
            </a:r>
            <a:r>
              <a:rPr lang="nl-BE" dirty="0" smtClean="0"/>
              <a:t> </a:t>
            </a:r>
            <a:r>
              <a:rPr lang="nl-BE" dirty="0" err="1" smtClean="0"/>
              <a:t>can</a:t>
            </a:r>
            <a:r>
              <a:rPr lang="nl-BE" dirty="0" smtClean="0"/>
              <a:t> have </a:t>
            </a:r>
            <a:r>
              <a:rPr lang="nl-BE" dirty="0" err="1" smtClean="0"/>
              <a:t>any</a:t>
            </a:r>
            <a:r>
              <a:rPr lang="nl-BE" dirty="0" smtClean="0"/>
              <a:t> form:</a:t>
            </a:r>
          </a:p>
          <a:p>
            <a:r>
              <a:rPr lang="nl-BE" dirty="0" smtClean="0"/>
              <a:t>a matrix</a:t>
            </a:r>
          </a:p>
          <a:p>
            <a:r>
              <a:rPr lang="nl-BE" dirty="0" smtClean="0"/>
              <a:t>a dataframe 	</a:t>
            </a:r>
          </a:p>
          <a:p>
            <a:r>
              <a:rPr lang="nl-BE" dirty="0" smtClean="0"/>
              <a:t>a list of </a:t>
            </a:r>
            <a:r>
              <a:rPr lang="nl-BE" dirty="0" err="1" smtClean="0"/>
              <a:t>numbers</a:t>
            </a:r>
            <a:r>
              <a:rPr lang="nl-BE" dirty="0" smtClean="0"/>
              <a:t> or </a:t>
            </a:r>
            <a:r>
              <a:rPr lang="nl-BE" dirty="0" err="1" smtClean="0"/>
              <a:t>characters</a:t>
            </a:r>
            <a:endParaRPr lang="nl-BE" dirty="0" smtClean="0"/>
          </a:p>
          <a:p>
            <a:r>
              <a:rPr lang="nl-BE" dirty="0" smtClean="0"/>
              <a:t>a special package </a:t>
            </a:r>
            <a:r>
              <a:rPr lang="nl-BE" dirty="0" err="1" smtClean="0"/>
              <a:t>related</a:t>
            </a:r>
            <a:r>
              <a:rPr lang="nl-BE" dirty="0" smtClean="0"/>
              <a:t> format</a:t>
            </a:r>
          </a:p>
          <a:p>
            <a:r>
              <a:rPr lang="nl-BE" dirty="0" smtClean="0"/>
              <a:t>…</a:t>
            </a:r>
          </a:p>
        </p:txBody>
      </p:sp>
      <p:sp>
        <p:nvSpPr>
          <p:cNvPr id="7" name="Slide Number Placeholder 6"/>
          <p:cNvSpPr>
            <a:spLocks noGrp="1"/>
          </p:cNvSpPr>
          <p:nvPr>
            <p:ph type="sldNum" sz="quarter" idx="12"/>
          </p:nvPr>
        </p:nvSpPr>
        <p:spPr>
          <a:xfrm>
            <a:off x="6629400" y="6356350"/>
            <a:ext cx="2133600" cy="365125"/>
          </a:xfrm>
        </p:spPr>
        <p:txBody>
          <a:bodyPr/>
          <a:lstStyle/>
          <a:p>
            <a:fld id="{EE8E3867-C017-4551-8B97-5630FC55518C}" type="slidenum">
              <a:rPr lang="en-US" smtClean="0"/>
              <a:pPr/>
              <a:t>38</a:t>
            </a:fld>
            <a:endParaRPr lang="en-US"/>
          </a:p>
        </p:txBody>
      </p:sp>
    </p:spTree>
    <p:extLst>
      <p:ext uri="{BB962C8B-B14F-4D97-AF65-F5344CB8AC3E}">
        <p14:creationId xmlns:p14="http://schemas.microsoft.com/office/powerpoint/2010/main" val="1927543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b="1798"/>
          <a:stretch>
            <a:fillRect/>
          </a:stretch>
        </p:blipFill>
        <p:spPr bwMode="auto">
          <a:xfrm>
            <a:off x="228600" y="1066800"/>
            <a:ext cx="5562600" cy="5791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Content Placeholder 2"/>
          <p:cNvSpPr>
            <a:spLocks noGrp="1"/>
          </p:cNvSpPr>
          <p:nvPr>
            <p:ph idx="1"/>
          </p:nvPr>
        </p:nvSpPr>
        <p:spPr>
          <a:xfrm>
            <a:off x="395536" y="244683"/>
            <a:ext cx="8458200" cy="5411575"/>
          </a:xfrm>
        </p:spPr>
        <p:txBody>
          <a:bodyPr>
            <a:normAutofit/>
          </a:bodyPr>
          <a:lstStyle/>
          <a:p>
            <a:r>
              <a:rPr lang="nl-BE" sz="2000" dirty="0" smtClean="0"/>
              <a:t>To see the structure of an object, use the function </a:t>
            </a:r>
            <a:r>
              <a:rPr lang="nl-BE" sz="2000" i="1" dirty="0" smtClean="0"/>
              <a:t>str()</a:t>
            </a:r>
          </a:p>
          <a:p>
            <a:pPr marL="0" indent="0">
              <a:buNone/>
            </a:pPr>
            <a:r>
              <a:rPr lang="nl-BE" sz="2000" dirty="0" smtClean="0">
                <a:latin typeface="Courier New" panose="02070309020205020404" pitchFamily="49" charset="0"/>
                <a:ea typeface="Thorndale Duospace WT J" panose="02020609050405020304" pitchFamily="49" charset="-128"/>
                <a:cs typeface="Courier New" panose="02070309020205020404" pitchFamily="49" charset="0"/>
              </a:rPr>
              <a:t>	str(data)</a:t>
            </a:r>
          </a:p>
          <a:p>
            <a:endParaRPr lang="nl-BE" sz="2000" dirty="0" smtClean="0"/>
          </a:p>
          <a:p>
            <a:pPr marL="0" indent="0">
              <a:buNone/>
            </a:pPr>
            <a:endParaRPr lang="nl-BE" sz="2000" dirty="0" smtClean="0"/>
          </a:p>
          <a:p>
            <a:endParaRPr lang="en-US" sz="2000" dirty="0"/>
          </a:p>
        </p:txBody>
      </p:sp>
      <p:cxnSp>
        <p:nvCxnSpPr>
          <p:cNvPr id="6" name="Straight Arrow Connector 5"/>
          <p:cNvCxnSpPr/>
          <p:nvPr/>
        </p:nvCxnSpPr>
        <p:spPr>
          <a:xfrm flipV="1">
            <a:off x="1271899" y="1548884"/>
            <a:ext cx="4038600" cy="2799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10200" y="1364218"/>
            <a:ext cx="3886200" cy="369332"/>
          </a:xfrm>
          <a:prstGeom prst="rect">
            <a:avLst/>
          </a:prstGeom>
          <a:noFill/>
        </p:spPr>
        <p:txBody>
          <a:bodyPr wrap="square" rtlCol="0">
            <a:spAutoFit/>
          </a:bodyPr>
          <a:lstStyle/>
          <a:p>
            <a:r>
              <a:rPr lang="nl-BE" dirty="0" smtClean="0"/>
              <a:t>The object </a:t>
            </a:r>
            <a:r>
              <a:rPr lang="nl-BE" i="1" dirty="0" smtClean="0"/>
              <a:t>data</a:t>
            </a:r>
            <a:r>
              <a:rPr lang="nl-BE" dirty="0" smtClean="0"/>
              <a:t> is of type ‘</a:t>
            </a:r>
            <a:r>
              <a:rPr lang="nl-BE" dirty="0" err="1" smtClean="0"/>
              <a:t>genind</a:t>
            </a:r>
            <a:r>
              <a:rPr lang="nl-BE" dirty="0" smtClean="0"/>
              <a:t>’</a:t>
            </a:r>
          </a:p>
        </p:txBody>
      </p:sp>
      <p:cxnSp>
        <p:nvCxnSpPr>
          <p:cNvPr id="13" name="Straight Arrow Connector 12"/>
          <p:cNvCxnSpPr/>
          <p:nvPr/>
        </p:nvCxnSpPr>
        <p:spPr>
          <a:xfrm>
            <a:off x="3710299" y="1873508"/>
            <a:ext cx="1600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10200" y="1750142"/>
            <a:ext cx="3886200" cy="1200329"/>
          </a:xfrm>
          <a:prstGeom prst="rect">
            <a:avLst/>
          </a:prstGeom>
          <a:noFill/>
        </p:spPr>
        <p:txBody>
          <a:bodyPr wrap="square" rtlCol="0">
            <a:spAutoFit/>
          </a:bodyPr>
          <a:lstStyle/>
          <a:p>
            <a:r>
              <a:rPr lang="nl-BE" dirty="0" smtClean="0"/>
              <a:t>A ‘</a:t>
            </a:r>
            <a:r>
              <a:rPr lang="nl-BE" dirty="0" err="1" smtClean="0"/>
              <a:t>genind</a:t>
            </a:r>
            <a:r>
              <a:rPr lang="nl-BE" dirty="0" smtClean="0"/>
              <a:t>’ object </a:t>
            </a:r>
            <a:r>
              <a:rPr lang="nl-BE" dirty="0" err="1" smtClean="0"/>
              <a:t>typically</a:t>
            </a:r>
            <a:r>
              <a:rPr lang="nl-BE" dirty="0" smtClean="0"/>
              <a:t> </a:t>
            </a:r>
            <a:r>
              <a:rPr lang="nl-BE" dirty="0" err="1" smtClean="0"/>
              <a:t>contains</a:t>
            </a:r>
            <a:r>
              <a:rPr lang="nl-BE" dirty="0" smtClean="0"/>
              <a:t> 12 </a:t>
            </a:r>
            <a:r>
              <a:rPr lang="nl-BE" dirty="0" err="1" smtClean="0"/>
              <a:t>slots</a:t>
            </a:r>
            <a:r>
              <a:rPr lang="nl-BE" dirty="0" smtClean="0"/>
              <a:t>, </a:t>
            </a:r>
            <a:r>
              <a:rPr lang="nl-BE" dirty="0" err="1" smtClean="0"/>
              <a:t>such</a:t>
            </a:r>
            <a:r>
              <a:rPr lang="nl-BE" dirty="0" smtClean="0"/>
              <a:t> as the </a:t>
            </a:r>
            <a:r>
              <a:rPr lang="nl-BE" dirty="0" err="1" smtClean="0"/>
              <a:t>names</a:t>
            </a:r>
            <a:r>
              <a:rPr lang="nl-BE" dirty="0" smtClean="0"/>
              <a:t> of the </a:t>
            </a:r>
            <a:r>
              <a:rPr lang="nl-BE" dirty="0" err="1" smtClean="0"/>
              <a:t>loci</a:t>
            </a:r>
            <a:r>
              <a:rPr lang="nl-BE" dirty="0" smtClean="0"/>
              <a:t>, the </a:t>
            </a:r>
            <a:r>
              <a:rPr lang="nl-BE" dirty="0" err="1" smtClean="0"/>
              <a:t>names</a:t>
            </a:r>
            <a:r>
              <a:rPr lang="nl-BE" dirty="0" smtClean="0"/>
              <a:t> of the </a:t>
            </a:r>
            <a:r>
              <a:rPr lang="nl-BE" dirty="0" err="1" smtClean="0"/>
              <a:t>population</a:t>
            </a:r>
            <a:r>
              <a:rPr lang="nl-BE" dirty="0" smtClean="0"/>
              <a:t>, </a:t>
            </a:r>
            <a:r>
              <a:rPr lang="nl-BE" dirty="0" err="1" smtClean="0"/>
              <a:t>ploidy</a:t>
            </a:r>
            <a:r>
              <a:rPr lang="nl-BE" dirty="0" smtClean="0"/>
              <a:t> level, etc.</a:t>
            </a:r>
          </a:p>
        </p:txBody>
      </p:sp>
      <p:sp>
        <p:nvSpPr>
          <p:cNvPr id="18" name="TextBox 17"/>
          <p:cNvSpPr txBox="1"/>
          <p:nvPr/>
        </p:nvSpPr>
        <p:spPr>
          <a:xfrm>
            <a:off x="5486400" y="4794192"/>
            <a:ext cx="3886200" cy="1477328"/>
          </a:xfrm>
          <a:prstGeom prst="rect">
            <a:avLst/>
          </a:prstGeom>
          <a:noFill/>
        </p:spPr>
        <p:txBody>
          <a:bodyPr wrap="square" rtlCol="0">
            <a:spAutoFit/>
          </a:bodyPr>
          <a:lstStyle/>
          <a:p>
            <a:r>
              <a:rPr lang="nl-BE" dirty="0" err="1" smtClean="0"/>
              <a:t>Explore</a:t>
            </a:r>
            <a:r>
              <a:rPr lang="nl-BE" dirty="0" smtClean="0"/>
              <a:t> the </a:t>
            </a:r>
            <a:r>
              <a:rPr lang="nl-BE" dirty="0" err="1" smtClean="0"/>
              <a:t>slots</a:t>
            </a:r>
            <a:r>
              <a:rPr lang="nl-BE" dirty="0" smtClean="0"/>
              <a:t> of the object </a:t>
            </a:r>
            <a:r>
              <a:rPr lang="nl-BE" i="1" dirty="0" smtClean="0"/>
              <a:t>data</a:t>
            </a:r>
            <a:r>
              <a:rPr lang="nl-BE" dirty="0" smtClean="0"/>
              <a:t> </a:t>
            </a:r>
            <a:r>
              <a:rPr lang="nl-BE" dirty="0" err="1" smtClean="0"/>
              <a:t>using</a:t>
            </a:r>
            <a:r>
              <a:rPr lang="nl-BE" dirty="0" smtClean="0"/>
              <a:t> the @ </a:t>
            </a:r>
            <a:r>
              <a:rPr lang="nl-BE" dirty="0" err="1" smtClean="0"/>
              <a:t>sign</a:t>
            </a:r>
            <a:r>
              <a:rPr lang="nl-BE" dirty="0" smtClean="0"/>
              <a:t>, e.g.:</a:t>
            </a:r>
          </a:p>
          <a:p>
            <a:r>
              <a:rPr lang="nl-BE" dirty="0" err="1" smtClean="0">
                <a:latin typeface="Courier New" panose="02070309020205020404" pitchFamily="49" charset="0"/>
                <a:ea typeface="Thorndale Duospace WT J" panose="02020609050405020304" pitchFamily="49" charset="-128"/>
                <a:cs typeface="Courier New" panose="02070309020205020404" pitchFamily="49" charset="0"/>
              </a:rPr>
              <a:t>data@pop.names</a:t>
            </a:r>
            <a:endParaRPr lang="nl-BE" dirty="0" smtClean="0">
              <a:latin typeface="Courier New" panose="02070309020205020404" pitchFamily="49" charset="0"/>
              <a:ea typeface="Thorndale Duospace WT J" panose="02020609050405020304" pitchFamily="49" charset="-128"/>
              <a:cs typeface="Courier New" panose="02070309020205020404" pitchFamily="49" charset="0"/>
            </a:endParaRPr>
          </a:p>
          <a:p>
            <a:r>
              <a:rPr lang="nl-BE" dirty="0" err="1" smtClean="0">
                <a:latin typeface="Courier New" panose="02070309020205020404" pitchFamily="49" charset="0"/>
                <a:ea typeface="Thorndale Duospace WT J" panose="02020609050405020304" pitchFamily="49" charset="-128"/>
                <a:cs typeface="Courier New" panose="02070309020205020404" pitchFamily="49" charset="0"/>
              </a:rPr>
              <a:t>data@ploidy</a:t>
            </a:r>
            <a:endParaRPr lang="nl-BE" dirty="0" smtClean="0"/>
          </a:p>
          <a:p>
            <a:endParaRPr lang="nl-BE" dirty="0" smtClean="0"/>
          </a:p>
        </p:txBody>
      </p:sp>
      <p:cxnSp>
        <p:nvCxnSpPr>
          <p:cNvPr id="19" name="Straight Arrow Connector 18"/>
          <p:cNvCxnSpPr/>
          <p:nvPr/>
        </p:nvCxnSpPr>
        <p:spPr>
          <a:xfrm flipV="1">
            <a:off x="1767199" y="5105400"/>
            <a:ext cx="35433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EE8E3867-C017-4551-8B97-5630FC55518C}" type="slidenum">
              <a:rPr lang="en-US" smtClean="0"/>
              <a:pPr/>
              <a:t>39</a:t>
            </a:fld>
            <a:endParaRPr lang="en-US"/>
          </a:p>
        </p:txBody>
      </p:sp>
    </p:spTree>
    <p:extLst>
      <p:ext uri="{BB962C8B-B14F-4D97-AF65-F5344CB8AC3E}">
        <p14:creationId xmlns:p14="http://schemas.microsoft.com/office/powerpoint/2010/main" val="940139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p:spPr>
        <p:txBody>
          <a:bodyPr/>
          <a:lstStyle/>
          <a:p>
            <a:fld id="{A7EDB224-BD9E-40F6-8B49-99F5C05C5889}" type="slidenum">
              <a:rPr lang="en-GB" smtClean="0"/>
              <a:pPr/>
              <a:t>4</a:t>
            </a:fld>
            <a:endParaRPr lang="en-GB" smtClean="0"/>
          </a:p>
        </p:txBody>
      </p:sp>
      <p:sp>
        <p:nvSpPr>
          <p:cNvPr id="3075" name="Text Box 2"/>
          <p:cNvSpPr txBox="1">
            <a:spLocks noChangeArrowheads="1"/>
          </p:cNvSpPr>
          <p:nvPr/>
        </p:nvSpPr>
        <p:spPr bwMode="auto">
          <a:xfrm>
            <a:off x="228600" y="115888"/>
            <a:ext cx="8763000" cy="6755696"/>
          </a:xfrm>
          <a:prstGeom prst="rect">
            <a:avLst/>
          </a:prstGeom>
          <a:noFill/>
          <a:ln w="9525">
            <a:noFill/>
            <a:miter lim="800000"/>
            <a:headEnd/>
            <a:tailEnd/>
          </a:ln>
        </p:spPr>
        <p:txBody>
          <a:bodyPr>
            <a:spAutoFit/>
          </a:bodyPr>
          <a:lstStyle/>
          <a:p>
            <a:pPr>
              <a:spcBef>
                <a:spcPct val="50000"/>
              </a:spcBef>
            </a:pPr>
            <a:r>
              <a:rPr lang="fr-BE" sz="3200" dirty="0" smtClean="0"/>
              <a:t>A few cases of </a:t>
            </a:r>
            <a:r>
              <a:rPr lang="fr-BE" sz="3200" dirty="0"/>
              <a:t>population </a:t>
            </a:r>
            <a:r>
              <a:rPr lang="fr-BE" sz="3200" dirty="0" err="1" smtClean="0"/>
              <a:t>genetics</a:t>
            </a:r>
            <a:r>
              <a:rPr lang="fr-BE" sz="3200" dirty="0"/>
              <a:t>.</a:t>
            </a:r>
          </a:p>
          <a:p>
            <a:pPr>
              <a:spcBef>
                <a:spcPct val="50000"/>
              </a:spcBef>
            </a:pPr>
            <a:endParaRPr lang="fr-BE" sz="2000" dirty="0" smtClean="0"/>
          </a:p>
          <a:p>
            <a:pPr>
              <a:spcBef>
                <a:spcPct val="50000"/>
              </a:spcBef>
              <a:spcAft>
                <a:spcPts val="600"/>
              </a:spcAft>
            </a:pPr>
            <a:r>
              <a:rPr lang="fr-BE" sz="2000" dirty="0" smtClean="0"/>
              <a:t>Population </a:t>
            </a:r>
            <a:r>
              <a:rPr lang="fr-BE" sz="2000" dirty="0"/>
              <a:t>genetics </a:t>
            </a:r>
            <a:r>
              <a:rPr lang="fr-BE" sz="2000" dirty="0" err="1"/>
              <a:t>is</a:t>
            </a:r>
            <a:r>
              <a:rPr lang="fr-BE" sz="2000" dirty="0"/>
              <a:t> </a:t>
            </a:r>
            <a:r>
              <a:rPr lang="fr-BE" sz="2000" dirty="0" err="1" smtClean="0"/>
              <a:t>embedded</a:t>
            </a:r>
            <a:r>
              <a:rPr lang="fr-BE" sz="2000" dirty="0" smtClean="0"/>
              <a:t> in the </a:t>
            </a:r>
            <a:r>
              <a:rPr lang="fr-BE" sz="2000" dirty="0" err="1" smtClean="0"/>
              <a:t>natural</a:t>
            </a:r>
            <a:r>
              <a:rPr lang="fr-BE" sz="2000" dirty="0" smtClean="0"/>
              <a:t> </a:t>
            </a:r>
            <a:r>
              <a:rPr lang="fr-BE" sz="2000" dirty="0" err="1" smtClean="0"/>
              <a:t>environment</a:t>
            </a:r>
            <a:r>
              <a:rPr lang="fr-BE" sz="2000" dirty="0" smtClean="0"/>
              <a:t>. </a:t>
            </a:r>
            <a:r>
              <a:rPr lang="fr-BE" sz="2000" dirty="0" err="1" smtClean="0"/>
              <a:t>Here</a:t>
            </a:r>
            <a:r>
              <a:rPr lang="fr-BE" sz="2000" dirty="0" smtClean="0"/>
              <a:t> are a few cases </a:t>
            </a:r>
            <a:r>
              <a:rPr lang="fr-BE" sz="2000" dirty="0" err="1" smtClean="0"/>
              <a:t>you</a:t>
            </a:r>
            <a:r>
              <a:rPr lang="fr-BE" sz="2000" dirty="0" smtClean="0"/>
              <a:t> </a:t>
            </a:r>
            <a:r>
              <a:rPr lang="fr-BE" sz="2000" dirty="0" err="1" smtClean="0"/>
              <a:t>might</a:t>
            </a:r>
            <a:r>
              <a:rPr lang="fr-BE" sz="2000" dirty="0" smtClean="0"/>
              <a:t> </a:t>
            </a:r>
            <a:r>
              <a:rPr lang="fr-BE" sz="2000" dirty="0" err="1" smtClean="0"/>
              <a:t>be</a:t>
            </a:r>
            <a:r>
              <a:rPr lang="fr-BE" sz="2000" dirty="0" smtClean="0"/>
              <a:t> </a:t>
            </a:r>
            <a:r>
              <a:rPr lang="fr-BE" sz="2000" dirty="0" err="1" smtClean="0"/>
              <a:t>familiar</a:t>
            </a:r>
            <a:r>
              <a:rPr lang="fr-BE" sz="2000" dirty="0" smtClean="0"/>
              <a:t> </a:t>
            </a:r>
            <a:r>
              <a:rPr lang="fr-BE" sz="2000" dirty="0" err="1" smtClean="0"/>
              <a:t>with</a:t>
            </a:r>
            <a:r>
              <a:rPr lang="fr-BE" sz="2000" dirty="0" smtClean="0"/>
              <a:t>. </a:t>
            </a:r>
            <a:endParaRPr lang="fr-BE" sz="2000" dirty="0"/>
          </a:p>
          <a:p>
            <a:pPr>
              <a:spcBef>
                <a:spcPct val="40000"/>
              </a:spcBef>
              <a:buFontTx/>
              <a:buChar char="-"/>
            </a:pPr>
            <a:r>
              <a:rPr lang="fr-BE" sz="2000" dirty="0"/>
              <a:t> </a:t>
            </a:r>
            <a:r>
              <a:rPr lang="fr-BE" dirty="0"/>
              <a:t>Resistance to </a:t>
            </a:r>
            <a:r>
              <a:rPr lang="fr-BE" dirty="0" smtClean="0"/>
              <a:t>the insecticide DDT </a:t>
            </a:r>
            <a:r>
              <a:rPr lang="fr-BE" dirty="0" err="1"/>
              <a:t>across</a:t>
            </a:r>
            <a:r>
              <a:rPr lang="fr-BE" dirty="0"/>
              <a:t> </a:t>
            </a:r>
            <a:r>
              <a:rPr lang="fr-BE" dirty="0" err="1"/>
              <a:t>Africa</a:t>
            </a:r>
            <a:r>
              <a:rPr lang="fr-BE" dirty="0"/>
              <a:t> </a:t>
            </a:r>
            <a:r>
              <a:rPr lang="fr-BE" dirty="0" err="1"/>
              <a:t>among</a:t>
            </a:r>
            <a:r>
              <a:rPr lang="fr-BE" dirty="0"/>
              <a:t> populations of </a:t>
            </a:r>
            <a:r>
              <a:rPr lang="fr-BE" i="1" dirty="0" err="1"/>
              <a:t>Anopheles</a:t>
            </a:r>
            <a:r>
              <a:rPr lang="fr-BE" dirty="0"/>
              <a:t> </a:t>
            </a:r>
            <a:r>
              <a:rPr lang="fr-BE" dirty="0" err="1"/>
              <a:t>mosquitoes</a:t>
            </a:r>
            <a:r>
              <a:rPr lang="fr-BE" dirty="0"/>
              <a:t>, </a:t>
            </a:r>
            <a:r>
              <a:rPr lang="fr-BE" dirty="0" err="1"/>
              <a:t>which</a:t>
            </a:r>
            <a:r>
              <a:rPr lang="fr-BE" dirty="0"/>
              <a:t> carry the malaria parasite </a:t>
            </a:r>
            <a:r>
              <a:rPr lang="fr-BE" i="1" dirty="0" err="1" smtClean="0"/>
              <a:t>Trypanosoma</a:t>
            </a:r>
            <a:r>
              <a:rPr lang="fr-BE" i="1" dirty="0" smtClean="0"/>
              <a:t>. </a:t>
            </a:r>
            <a:r>
              <a:rPr lang="fr-BE" dirty="0" err="1" smtClean="0"/>
              <a:t>Resistance</a:t>
            </a:r>
            <a:r>
              <a:rPr lang="fr-BE" dirty="0" smtClean="0"/>
              <a:t> </a:t>
            </a:r>
            <a:r>
              <a:rPr lang="fr-BE" dirty="0" err="1" smtClean="0"/>
              <a:t>is</a:t>
            </a:r>
            <a:r>
              <a:rPr lang="fr-BE" dirty="0" smtClean="0"/>
              <a:t> due to a mutation in </a:t>
            </a:r>
            <a:r>
              <a:rPr lang="fr-BE" dirty="0"/>
              <a:t>the </a:t>
            </a:r>
            <a:r>
              <a:rPr lang="fr-BE" dirty="0" err="1"/>
              <a:t>glutathione</a:t>
            </a:r>
            <a:r>
              <a:rPr lang="fr-BE" dirty="0"/>
              <a:t> </a:t>
            </a:r>
            <a:r>
              <a:rPr lang="fr-BE" dirty="0" smtClean="0"/>
              <a:t>S-</a:t>
            </a:r>
            <a:r>
              <a:rPr lang="fr-BE" dirty="0" err="1" smtClean="0"/>
              <a:t>transferase</a:t>
            </a:r>
            <a:r>
              <a:rPr lang="fr-BE" dirty="0" smtClean="0"/>
              <a:t> </a:t>
            </a:r>
            <a:r>
              <a:rPr lang="fr-BE" dirty="0" err="1"/>
              <a:t>gene</a:t>
            </a:r>
            <a:r>
              <a:rPr lang="fr-BE" dirty="0"/>
              <a:t> </a:t>
            </a:r>
            <a:r>
              <a:rPr lang="fr-BE" sz="1400" dirty="0"/>
              <a:t>(https://</a:t>
            </a:r>
            <a:r>
              <a:rPr lang="fr-BE" sz="1400" dirty="0" smtClean="0"/>
              <a:t>www.sciencemag.org/news/2016/10/after-40-years-most-important-weapon-against-mosquitoes-may-be-failing).</a:t>
            </a:r>
          </a:p>
          <a:p>
            <a:pPr>
              <a:spcBef>
                <a:spcPct val="40000"/>
              </a:spcBef>
              <a:buFontTx/>
              <a:buChar char="-"/>
            </a:pPr>
            <a:endParaRPr lang="fr-BE" sz="2000" i="1" dirty="0"/>
          </a:p>
          <a:p>
            <a:pPr>
              <a:buFontTx/>
              <a:buChar char="-"/>
            </a:pPr>
            <a:r>
              <a:rPr lang="fr-BE" sz="2000" dirty="0"/>
              <a:t> </a:t>
            </a:r>
            <a:r>
              <a:rPr lang="fr-BE" dirty="0"/>
              <a:t>O</a:t>
            </a:r>
            <a:r>
              <a:rPr lang="fr-BE" dirty="0" smtClean="0"/>
              <a:t>ccurrence of the </a:t>
            </a:r>
            <a:r>
              <a:rPr lang="fr-BE" dirty="0" err="1" smtClean="0"/>
              <a:t>autosomal</a:t>
            </a:r>
            <a:r>
              <a:rPr lang="fr-BE" dirty="0" smtClean="0"/>
              <a:t> </a:t>
            </a:r>
            <a:r>
              <a:rPr lang="fr-BE" dirty="0" err="1" smtClean="0"/>
              <a:t>recessive</a:t>
            </a:r>
            <a:r>
              <a:rPr lang="fr-BE" dirty="0" smtClean="0"/>
              <a:t> </a:t>
            </a:r>
            <a:r>
              <a:rPr lang="fr-BE" dirty="0" err="1" smtClean="0"/>
              <a:t>disease</a:t>
            </a:r>
            <a:r>
              <a:rPr lang="fr-BE" dirty="0" smtClean="0"/>
              <a:t> </a:t>
            </a:r>
            <a:r>
              <a:rPr lang="fr-BE" dirty="0" err="1"/>
              <a:t>cystic</a:t>
            </a:r>
            <a:r>
              <a:rPr lang="fr-BE" dirty="0"/>
              <a:t> </a:t>
            </a:r>
            <a:r>
              <a:rPr lang="fr-BE" dirty="0" err="1"/>
              <a:t>fibrosis</a:t>
            </a:r>
            <a:r>
              <a:rPr lang="fr-BE" dirty="0"/>
              <a:t> in the </a:t>
            </a:r>
            <a:r>
              <a:rPr lang="fr-BE" dirty="0" err="1"/>
              <a:t>European</a:t>
            </a:r>
            <a:r>
              <a:rPr lang="fr-BE" dirty="0"/>
              <a:t> </a:t>
            </a:r>
            <a:r>
              <a:rPr lang="fr-BE" dirty="0" smtClean="0"/>
              <a:t>population due to a mutation in the</a:t>
            </a:r>
            <a:r>
              <a:rPr lang="nl-BE" dirty="0"/>
              <a:t> </a:t>
            </a:r>
            <a:r>
              <a:rPr lang="nl-BE" dirty="0" err="1"/>
              <a:t>cystic</a:t>
            </a:r>
            <a:r>
              <a:rPr lang="nl-BE" dirty="0"/>
              <a:t> fibrosis </a:t>
            </a:r>
            <a:r>
              <a:rPr lang="nl-BE" dirty="0" err="1"/>
              <a:t>transmembrane</a:t>
            </a:r>
            <a:r>
              <a:rPr lang="nl-BE" dirty="0"/>
              <a:t> </a:t>
            </a:r>
            <a:r>
              <a:rPr lang="nl-BE" dirty="0" err="1"/>
              <a:t>conductance</a:t>
            </a:r>
            <a:r>
              <a:rPr lang="nl-BE" dirty="0"/>
              <a:t> </a:t>
            </a:r>
            <a:r>
              <a:rPr lang="nl-BE" dirty="0" smtClean="0"/>
              <a:t>regulator </a:t>
            </a:r>
            <a:r>
              <a:rPr lang="nl-BE" dirty="0"/>
              <a:t>gene </a:t>
            </a:r>
            <a:r>
              <a:rPr lang="nl-BE" sz="1400" dirty="0" smtClean="0"/>
              <a:t>(https</a:t>
            </a:r>
            <a:r>
              <a:rPr lang="nl-BE" sz="1400" dirty="0"/>
              <a:t>://www.cff.org/What-is-CF/Genetics/CF-Genetics-The-Basics/#:~:</a:t>
            </a:r>
            <a:r>
              <a:rPr lang="nl-BE" sz="1400" dirty="0" smtClean="0"/>
              <a:t>text=Cystic%20fibrosis%20is%20an%20example,and%20is%20a%20CF%20carrier).</a:t>
            </a:r>
            <a:r>
              <a:rPr lang="nl-BE" sz="1400" u="sng" dirty="0" smtClean="0"/>
              <a:t> </a:t>
            </a:r>
            <a:endParaRPr lang="fr-BE" sz="1400" dirty="0" smtClean="0"/>
          </a:p>
          <a:p>
            <a:pPr>
              <a:buFontTx/>
              <a:buChar char="-"/>
            </a:pPr>
            <a:endParaRPr lang="fr-BE" dirty="0"/>
          </a:p>
          <a:p>
            <a:pPr>
              <a:buFontTx/>
              <a:buChar char="-"/>
            </a:pPr>
            <a:r>
              <a:rPr lang="fr-BE" dirty="0"/>
              <a:t> Dispersal of the </a:t>
            </a:r>
            <a:r>
              <a:rPr lang="fr-BE" dirty="0" err="1"/>
              <a:t>oak</a:t>
            </a:r>
            <a:r>
              <a:rPr lang="fr-BE" dirty="0"/>
              <a:t> </a:t>
            </a:r>
            <a:r>
              <a:rPr lang="fr-BE" i="1" dirty="0"/>
              <a:t>Quercus </a:t>
            </a:r>
            <a:r>
              <a:rPr lang="fr-BE" dirty="0" err="1" smtClean="0"/>
              <a:t>across</a:t>
            </a:r>
            <a:r>
              <a:rPr lang="fr-BE" dirty="0" smtClean="0"/>
              <a:t> </a:t>
            </a:r>
            <a:r>
              <a:rPr lang="fr-BE" dirty="0"/>
              <a:t>Europe </a:t>
            </a:r>
            <a:r>
              <a:rPr lang="fr-BE" dirty="0" err="1"/>
              <a:t>after</a:t>
            </a:r>
            <a:r>
              <a:rPr lang="fr-BE" dirty="0"/>
              <a:t> the last </a:t>
            </a:r>
            <a:r>
              <a:rPr lang="fr-BE" dirty="0" err="1"/>
              <a:t>Ice</a:t>
            </a:r>
            <a:r>
              <a:rPr lang="fr-BE" dirty="0"/>
              <a:t> </a:t>
            </a:r>
            <a:r>
              <a:rPr lang="fr-BE" dirty="0" err="1"/>
              <a:t>age</a:t>
            </a:r>
            <a:r>
              <a:rPr lang="fr-BE" dirty="0"/>
              <a:t> </a:t>
            </a:r>
            <a:r>
              <a:rPr lang="fr-BE" dirty="0" smtClean="0"/>
              <a:t>(</a:t>
            </a:r>
            <a:r>
              <a:rPr lang="fr-BE" dirty="0" err="1" smtClean="0"/>
              <a:t>starting</a:t>
            </a:r>
            <a:r>
              <a:rPr lang="fr-BE" dirty="0" smtClean="0"/>
              <a:t> 14,000 </a:t>
            </a:r>
            <a:r>
              <a:rPr lang="fr-BE" dirty="0" err="1" smtClean="0"/>
              <a:t>years</a:t>
            </a:r>
            <a:r>
              <a:rPr lang="fr-BE" dirty="0" smtClean="0"/>
              <a:t> </a:t>
            </a:r>
            <a:r>
              <a:rPr lang="fr-BE" dirty="0" err="1"/>
              <a:t>ago</a:t>
            </a:r>
            <a:r>
              <a:rPr lang="fr-BE" dirty="0" smtClean="0"/>
              <a:t>) </a:t>
            </a:r>
            <a:r>
              <a:rPr lang="fr-BE" dirty="0" err="1" smtClean="0"/>
              <a:t>such</a:t>
            </a:r>
            <a:r>
              <a:rPr lang="fr-BE" dirty="0" smtClean="0"/>
              <a:t> </a:t>
            </a:r>
            <a:r>
              <a:rPr lang="fr-BE" dirty="0" err="1" smtClean="0"/>
              <a:t>that</a:t>
            </a:r>
            <a:r>
              <a:rPr lang="fr-BE" dirty="0" smtClean="0"/>
              <a:t> </a:t>
            </a:r>
            <a:r>
              <a:rPr lang="fr-BE" dirty="0" err="1" smtClean="0"/>
              <a:t>its</a:t>
            </a:r>
            <a:r>
              <a:rPr lang="fr-BE" dirty="0" smtClean="0"/>
              <a:t> </a:t>
            </a:r>
            <a:r>
              <a:rPr lang="fr-BE" dirty="0" err="1" smtClean="0"/>
              <a:t>genetic</a:t>
            </a:r>
            <a:r>
              <a:rPr lang="fr-BE" dirty="0" smtClean="0"/>
              <a:t> </a:t>
            </a:r>
            <a:r>
              <a:rPr lang="fr-BE" dirty="0" err="1" smtClean="0"/>
              <a:t>diversity</a:t>
            </a:r>
            <a:r>
              <a:rPr lang="fr-BE" dirty="0" smtClean="0"/>
              <a:t> traces the </a:t>
            </a:r>
            <a:r>
              <a:rPr lang="fr-BE" dirty="0" err="1" smtClean="0"/>
              <a:t>expanding</a:t>
            </a:r>
            <a:r>
              <a:rPr lang="fr-BE" dirty="0" smtClean="0"/>
              <a:t> populations </a:t>
            </a:r>
            <a:r>
              <a:rPr lang="fr-BE" sz="1200" dirty="0" smtClean="0"/>
              <a:t>(Newton et al. 1999 Trends in </a:t>
            </a:r>
            <a:r>
              <a:rPr lang="fr-BE" sz="1200" dirty="0" err="1" smtClean="0"/>
              <a:t>Ecology</a:t>
            </a:r>
            <a:r>
              <a:rPr lang="fr-BE" sz="1200" dirty="0" smtClean="0"/>
              <a:t> and Evolution 14:140-145).</a:t>
            </a:r>
          </a:p>
          <a:p>
            <a:pPr>
              <a:buFontTx/>
              <a:buChar char="-"/>
            </a:pPr>
            <a:endParaRPr lang="fr-BE" dirty="0"/>
          </a:p>
          <a:p>
            <a:pPr>
              <a:buFontTx/>
              <a:buChar char="-"/>
            </a:pPr>
            <a:r>
              <a:rPr lang="fr-BE" dirty="0"/>
              <a:t> </a:t>
            </a:r>
            <a:r>
              <a:rPr lang="fr-BE" dirty="0" err="1" smtClean="0"/>
              <a:t>Tracing</a:t>
            </a:r>
            <a:r>
              <a:rPr lang="fr-BE" dirty="0" smtClean="0"/>
              <a:t> of </a:t>
            </a:r>
            <a:r>
              <a:rPr lang="fr-BE" dirty="0" err="1" smtClean="0"/>
              <a:t>escaped</a:t>
            </a:r>
            <a:r>
              <a:rPr lang="fr-BE" dirty="0" smtClean="0"/>
              <a:t> </a:t>
            </a:r>
            <a:r>
              <a:rPr lang="fr-BE" dirty="0" err="1" smtClean="0"/>
              <a:t>farmed</a:t>
            </a:r>
            <a:r>
              <a:rPr lang="fr-BE" dirty="0" smtClean="0"/>
              <a:t> Atlantic </a:t>
            </a:r>
            <a:r>
              <a:rPr lang="fr-BE" dirty="0" err="1"/>
              <a:t>salmon</a:t>
            </a:r>
            <a:r>
              <a:rPr lang="fr-BE" dirty="0"/>
              <a:t> </a:t>
            </a:r>
            <a:r>
              <a:rPr lang="fr-BE" dirty="0" smtClean="0"/>
              <a:t>in </a:t>
            </a:r>
            <a:r>
              <a:rPr lang="fr-BE" dirty="0" err="1" smtClean="0"/>
              <a:t>Norwegian</a:t>
            </a:r>
            <a:r>
              <a:rPr lang="fr-BE" dirty="0" smtClean="0"/>
              <a:t> fjords for </a:t>
            </a:r>
            <a:r>
              <a:rPr lang="fr-BE" dirty="0" err="1" smtClean="0"/>
              <a:t>environmental</a:t>
            </a:r>
            <a:r>
              <a:rPr lang="fr-BE" dirty="0" smtClean="0"/>
              <a:t> management </a:t>
            </a:r>
            <a:r>
              <a:rPr lang="fr-BE" sz="1400" dirty="0" smtClean="0"/>
              <a:t>(Glover et al. 2009 - </a:t>
            </a:r>
            <a:r>
              <a:rPr lang="en-US" sz="1400" dirty="0"/>
              <a:t>DOI</a:t>
            </a:r>
            <a:r>
              <a:rPr lang="en-US" sz="1400" b="1" dirty="0"/>
              <a:t>:</a:t>
            </a:r>
            <a:r>
              <a:rPr lang="en-US" sz="1400" dirty="0"/>
              <a:t> </a:t>
            </a:r>
            <a:r>
              <a:rPr lang="en-US" sz="1400" dirty="0" smtClean="0"/>
              <a:t>10.1093/</a:t>
            </a:r>
            <a:r>
              <a:rPr lang="en-US" sz="1400" dirty="0" err="1" smtClean="0"/>
              <a:t>icesjms</a:t>
            </a:r>
            <a:r>
              <a:rPr lang="en-US" sz="1400" dirty="0" smtClean="0"/>
              <a:t>/fsn056)</a:t>
            </a:r>
            <a:r>
              <a:rPr lang="fr-BE" sz="1400" dirty="0" smtClean="0"/>
              <a:t>.   </a:t>
            </a:r>
            <a:endParaRPr lang="fr-BE" sz="1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575705" cy="4724400"/>
          </a:xfrm>
        </p:spPr>
        <p:txBody>
          <a:bodyPr>
            <a:normAutofit/>
          </a:bodyPr>
          <a:lstStyle/>
          <a:p>
            <a:pPr>
              <a:buNone/>
            </a:pPr>
            <a:r>
              <a:rPr lang="en-US" sz="1900" dirty="0" err="1" smtClean="0"/>
              <a:t>Adegenet</a:t>
            </a:r>
            <a:r>
              <a:rPr lang="en-US" sz="1900" dirty="0" smtClean="0"/>
              <a:t> contains a number of functions to </a:t>
            </a:r>
            <a:r>
              <a:rPr lang="en-US" sz="1900" dirty="0" err="1" smtClean="0"/>
              <a:t>analyse</a:t>
            </a:r>
            <a:r>
              <a:rPr lang="en-US" sz="1900" dirty="0" smtClean="0"/>
              <a:t> genetic variation</a:t>
            </a:r>
            <a:endParaRPr lang="nl-BE" sz="1900" dirty="0"/>
          </a:p>
          <a:p>
            <a:endParaRPr lang="nl-BE" sz="1900" dirty="0" smtClean="0"/>
          </a:p>
          <a:p>
            <a:r>
              <a:rPr lang="nl-BE" sz="1900" dirty="0" err="1" smtClean="0"/>
              <a:t>Estimate</a:t>
            </a:r>
            <a:r>
              <a:rPr lang="nl-BE" sz="1900" dirty="0" smtClean="0"/>
              <a:t> expected heterozygosity using the function </a:t>
            </a:r>
            <a:r>
              <a:rPr lang="nl-BE" sz="1900" i="1" dirty="0" smtClean="0"/>
              <a:t>Hs</a:t>
            </a:r>
            <a:r>
              <a:rPr lang="nl-BE" sz="1900" dirty="0" smtClean="0"/>
              <a:t>().</a:t>
            </a:r>
          </a:p>
          <a:p>
            <a:pPr>
              <a:buNone/>
            </a:pPr>
            <a:r>
              <a:rPr lang="nl-BE" sz="1900" dirty="0" smtClean="0">
                <a:latin typeface="Courier New" panose="02070309020205020404" pitchFamily="49" charset="0"/>
                <a:cs typeface="Courier New" panose="02070309020205020404" pitchFamily="49" charset="0"/>
              </a:rPr>
              <a:t>		Hexp &lt;- Hs(data)</a:t>
            </a:r>
            <a:endParaRPr lang="nl-BE" sz="1900" dirty="0" smtClean="0"/>
          </a:p>
          <a:p>
            <a:endParaRPr lang="nl-BE" sz="1900" dirty="0" smtClean="0"/>
          </a:p>
          <a:p>
            <a:r>
              <a:rPr lang="nl-BE" sz="1900" dirty="0" smtClean="0"/>
              <a:t>Obtain the number of alleles per population using the function </a:t>
            </a:r>
            <a:r>
              <a:rPr lang="nl-BE" sz="1900" i="1" dirty="0" smtClean="0"/>
              <a:t>summary().</a:t>
            </a:r>
            <a:endParaRPr lang="nl-BE" sz="1900" dirty="0" smtClean="0"/>
          </a:p>
          <a:p>
            <a:pPr>
              <a:buNone/>
            </a:pPr>
            <a:r>
              <a:rPr lang="nl-BE" sz="1900" dirty="0" smtClean="0">
                <a:latin typeface="Courier New" panose="02070309020205020404" pitchFamily="49" charset="0"/>
                <a:cs typeface="Courier New" panose="02070309020205020404" pitchFamily="49" charset="0"/>
              </a:rPr>
              <a:t>		sum &lt;- summary(data)</a:t>
            </a:r>
            <a:endParaRPr lang="nl-BE" sz="1900" dirty="0" smtClean="0"/>
          </a:p>
          <a:p>
            <a:pPr>
              <a:buNone/>
            </a:pPr>
            <a:r>
              <a:rPr lang="nl-BE" sz="1900" dirty="0" smtClean="0">
                <a:latin typeface="Courier New" panose="02070309020205020404" pitchFamily="49" charset="0"/>
                <a:cs typeface="Courier New" panose="02070309020205020404" pitchFamily="49" charset="0"/>
              </a:rPr>
              <a:t>		nall &lt;- </a:t>
            </a:r>
            <a:r>
              <a:rPr lang="nl-BE" sz="1900" dirty="0" err="1" smtClean="0">
                <a:latin typeface="Courier New" panose="02070309020205020404" pitchFamily="49" charset="0"/>
                <a:cs typeface="Courier New" panose="02070309020205020404" pitchFamily="49" charset="0"/>
              </a:rPr>
              <a:t>sum$pop.n.all</a:t>
            </a:r>
            <a:endParaRPr lang="nl-BE" sz="1900" dirty="0" smtClean="0"/>
          </a:p>
          <a:p>
            <a:endParaRPr lang="nl-BE" sz="1900" dirty="0" smtClean="0"/>
          </a:p>
          <a:p>
            <a:r>
              <a:rPr lang="nl-BE" sz="1900" dirty="0" smtClean="0"/>
              <a:t>Visualize the </a:t>
            </a:r>
            <a:r>
              <a:rPr lang="nl-BE" sz="1900" dirty="0" err="1" smtClean="0"/>
              <a:t>results</a:t>
            </a:r>
            <a:r>
              <a:rPr lang="nl-BE" sz="1900" dirty="0" smtClean="0"/>
              <a:t> using the function </a:t>
            </a:r>
            <a:r>
              <a:rPr lang="nl-BE" sz="1900" i="1" dirty="0" smtClean="0"/>
              <a:t>barplot()</a:t>
            </a:r>
            <a:r>
              <a:rPr lang="nl-BE" sz="1900" dirty="0" smtClean="0"/>
              <a:t>, for instance:</a:t>
            </a:r>
          </a:p>
          <a:p>
            <a:pPr>
              <a:buNone/>
            </a:pPr>
            <a:r>
              <a:rPr lang="nl-BE" sz="1900" dirty="0" smtClean="0">
                <a:latin typeface="Courier New" panose="02070309020205020404" pitchFamily="49" charset="0"/>
                <a:cs typeface="Courier New" panose="02070309020205020404" pitchFamily="49" charset="0"/>
              </a:rPr>
              <a:t>barplot(nall, xlab = </a:t>
            </a:r>
            <a:r>
              <a:rPr lang="nl-BE" sz="2000" dirty="0" err="1">
                <a:latin typeface="Courier New" panose="02070309020205020404" pitchFamily="49" charset="0"/>
                <a:ea typeface="Thorndale Duospace WT J" panose="02020609050405020304" pitchFamily="49" charset="-128"/>
                <a:cs typeface="Courier New" panose="02070309020205020404" pitchFamily="49" charset="0"/>
              </a:rPr>
              <a:t>ʼ</a:t>
            </a:r>
            <a:r>
              <a:rPr lang="nl-BE" sz="1900" dirty="0" err="1" smtClean="0">
                <a:latin typeface="Courier New" panose="02070309020205020404" pitchFamily="49" charset="0"/>
                <a:cs typeface="Courier New" panose="02070309020205020404" pitchFamily="49" charset="0"/>
              </a:rPr>
              <a:t>Population</a:t>
            </a:r>
            <a:r>
              <a:rPr lang="nl-BE" sz="1900" dirty="0" smtClean="0">
                <a:latin typeface="Courier New" panose="02070309020205020404" pitchFamily="49" charset="0"/>
                <a:cs typeface="Courier New" panose="02070309020205020404" pitchFamily="49" charset="0"/>
              </a:rPr>
              <a:t>’, ylab = </a:t>
            </a:r>
            <a:r>
              <a:rPr lang="nl-BE" sz="2000" dirty="0" err="1">
                <a:latin typeface="Courier New" panose="02070309020205020404" pitchFamily="49" charset="0"/>
                <a:ea typeface="Thorndale Duospace WT J" panose="02020609050405020304" pitchFamily="49" charset="-128"/>
                <a:cs typeface="Courier New" panose="02070309020205020404" pitchFamily="49" charset="0"/>
              </a:rPr>
              <a:t>ʼ</a:t>
            </a:r>
            <a:r>
              <a:rPr lang="nl-BE" sz="1900" dirty="0" err="1" smtClean="0">
                <a:latin typeface="Courier New" panose="02070309020205020404" pitchFamily="49" charset="0"/>
                <a:cs typeface="Courier New" panose="02070309020205020404" pitchFamily="49" charset="0"/>
              </a:rPr>
              <a:t>Number</a:t>
            </a:r>
            <a:r>
              <a:rPr lang="nl-BE" sz="1900" dirty="0" smtClean="0">
                <a:latin typeface="Courier New" panose="02070309020205020404" pitchFamily="49" charset="0"/>
                <a:cs typeface="Courier New" panose="02070309020205020404" pitchFamily="49" charset="0"/>
              </a:rPr>
              <a:t> of alleles’)</a:t>
            </a:r>
            <a:endParaRPr lang="nl-BE" sz="1900" dirty="0" smtClean="0"/>
          </a:p>
          <a:p>
            <a:endParaRPr lang="nl-BE" sz="1900" dirty="0"/>
          </a:p>
          <a:p>
            <a:pPr marL="0" indent="0">
              <a:buNone/>
            </a:pPr>
            <a:endParaRPr lang="en-US" sz="1900" dirty="0">
              <a:latin typeface="Courier New" panose="02070309020205020404" pitchFamily="49" charset="0"/>
              <a:cs typeface="Courier New" panose="02070309020205020404" pitchFamily="49" charset="0"/>
            </a:endParaRPr>
          </a:p>
        </p:txBody>
      </p:sp>
      <p:sp>
        <p:nvSpPr>
          <p:cNvPr id="6" name="Title 1"/>
          <p:cNvSpPr txBox="1">
            <a:spLocks/>
          </p:cNvSpPr>
          <p:nvPr/>
        </p:nvSpPr>
        <p:spPr>
          <a:xfrm>
            <a:off x="7620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l-BE" dirty="0" err="1" smtClean="0"/>
              <a:t>Calculating</a:t>
            </a:r>
            <a:r>
              <a:rPr lang="nl-BE" dirty="0" smtClean="0"/>
              <a:t> </a:t>
            </a:r>
            <a:r>
              <a:rPr lang="nl-BE" dirty="0" err="1" smtClean="0"/>
              <a:t>genetic</a:t>
            </a:r>
            <a:r>
              <a:rPr lang="nl-BE" dirty="0" smtClean="0"/>
              <a:t> </a:t>
            </a:r>
            <a:r>
              <a:rPr lang="nl-BE" dirty="0" err="1" smtClean="0"/>
              <a:t>variation</a:t>
            </a:r>
            <a:endParaRPr lang="en-US" dirty="0"/>
          </a:p>
        </p:txBody>
      </p:sp>
      <p:sp>
        <p:nvSpPr>
          <p:cNvPr id="5" name="Slide Number Placeholder 4"/>
          <p:cNvSpPr>
            <a:spLocks noGrp="1"/>
          </p:cNvSpPr>
          <p:nvPr>
            <p:ph type="sldNum" sz="quarter" idx="12"/>
          </p:nvPr>
        </p:nvSpPr>
        <p:spPr/>
        <p:txBody>
          <a:bodyPr/>
          <a:lstStyle/>
          <a:p>
            <a:fld id="{EE8E3867-C017-4551-8B97-5630FC55518C}" type="slidenum">
              <a:rPr lang="en-US" smtClean="0"/>
              <a:pPr/>
              <a:t>40</a:t>
            </a:fld>
            <a:endParaRPr lang="en-US"/>
          </a:p>
        </p:txBody>
      </p:sp>
    </p:spTree>
    <p:extLst>
      <p:ext uri="{BB962C8B-B14F-4D97-AF65-F5344CB8AC3E}">
        <p14:creationId xmlns:p14="http://schemas.microsoft.com/office/powerpoint/2010/main" val="1194156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43896"/>
            <a:ext cx="8225327" cy="5709303"/>
          </a:xfrm>
        </p:spPr>
        <p:txBody>
          <a:bodyPr>
            <a:normAutofit/>
          </a:bodyPr>
          <a:lstStyle/>
          <a:p>
            <a:r>
              <a:rPr lang="nl-BE" sz="2000" dirty="0" smtClean="0"/>
              <a:t>You </a:t>
            </a:r>
            <a:r>
              <a:rPr lang="nl-BE" sz="2000" dirty="0" err="1" smtClean="0"/>
              <a:t>should</a:t>
            </a:r>
            <a:r>
              <a:rPr lang="nl-BE" sz="2000" dirty="0" smtClean="0"/>
              <a:t> </a:t>
            </a:r>
            <a:r>
              <a:rPr lang="nl-BE" sz="2000" dirty="0" err="1" smtClean="0"/>
              <a:t>obtain</a:t>
            </a:r>
            <a:r>
              <a:rPr lang="nl-BE" sz="2000" dirty="0" smtClean="0"/>
              <a:t> something like this:</a:t>
            </a:r>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a:latin typeface="Courier New" panose="02070309020205020404" pitchFamily="49" charset="0"/>
              <a:cs typeface="Courier New" panose="02070309020205020404" pitchFamily="49" charset="0"/>
            </a:endParaRPr>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a:latin typeface="Courier New" panose="02070309020205020404" pitchFamily="49" charset="0"/>
              <a:cs typeface="Courier New" panose="02070309020205020404" pitchFamily="49" charset="0"/>
            </a:endParaRPr>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a:latin typeface="Courier New" panose="02070309020205020404" pitchFamily="49" charset="0"/>
              <a:cs typeface="Courier New" panose="02070309020205020404" pitchFamily="49" charset="0"/>
            </a:endParaRPr>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a:latin typeface="Courier New" panose="02070309020205020404" pitchFamily="49" charset="0"/>
              <a:cs typeface="Courier New" panose="02070309020205020404" pitchFamily="49" charset="0"/>
            </a:endParaRPr>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a:latin typeface="Courier New" panose="02070309020205020404" pitchFamily="49" charset="0"/>
              <a:cs typeface="Courier New" panose="02070309020205020404" pitchFamily="49" charset="0"/>
            </a:endParaRPr>
          </a:p>
          <a:p>
            <a:r>
              <a:rPr lang="nl-BE" sz="2000" dirty="0" err="1" smtClean="0"/>
              <a:t>What</a:t>
            </a:r>
            <a:r>
              <a:rPr lang="nl-BE" sz="2000" dirty="0" smtClean="0"/>
              <a:t> do </a:t>
            </a:r>
            <a:r>
              <a:rPr lang="nl-BE" sz="2000" dirty="0" err="1" smtClean="0"/>
              <a:t>you</a:t>
            </a:r>
            <a:r>
              <a:rPr lang="nl-BE" sz="2000" dirty="0" smtClean="0"/>
              <a:t> </a:t>
            </a:r>
            <a:r>
              <a:rPr lang="nl-BE" sz="2000" dirty="0" err="1" smtClean="0"/>
              <a:t>notice</a:t>
            </a:r>
            <a:r>
              <a:rPr lang="nl-BE" sz="2000" dirty="0" smtClean="0"/>
              <a:t>?</a:t>
            </a:r>
          </a:p>
          <a:p>
            <a:r>
              <a:rPr lang="nl-BE" sz="2000" dirty="0" smtClean="0"/>
              <a:t>How do </a:t>
            </a:r>
            <a:r>
              <a:rPr lang="nl-BE" sz="2000" dirty="0" err="1" smtClean="0"/>
              <a:t>you</a:t>
            </a:r>
            <a:r>
              <a:rPr lang="nl-BE" sz="2000" dirty="0" smtClean="0"/>
              <a:t> </a:t>
            </a:r>
            <a:r>
              <a:rPr lang="nl-BE" sz="2000" dirty="0" err="1" smtClean="0"/>
              <a:t>interpret</a:t>
            </a:r>
            <a:r>
              <a:rPr lang="nl-BE" sz="2000" dirty="0" smtClean="0"/>
              <a:t> </a:t>
            </a:r>
            <a:r>
              <a:rPr lang="nl-BE" sz="2000" dirty="0" err="1" smtClean="0"/>
              <a:t>the</a:t>
            </a:r>
            <a:r>
              <a:rPr lang="nl-BE" sz="2000" dirty="0" smtClean="0"/>
              <a:t> </a:t>
            </a:r>
            <a:r>
              <a:rPr lang="nl-BE" sz="2000" dirty="0" err="1" smtClean="0"/>
              <a:t>histograms</a:t>
            </a:r>
            <a:r>
              <a:rPr lang="nl-BE" sz="2000" dirty="0" smtClean="0"/>
              <a:t>?</a:t>
            </a:r>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smtClean="0"/>
          </a:p>
          <a:p>
            <a:endParaRPr lang="nl-BE" sz="2000" dirty="0"/>
          </a:p>
          <a:p>
            <a:pPr marL="0" indent="0">
              <a:buNone/>
            </a:pPr>
            <a:endParaRPr lang="en-US" sz="20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EE8E3867-C017-4551-8B97-5630FC55518C}" type="slidenum">
              <a:rPr lang="en-US" smtClean="0"/>
              <a:pPr/>
              <a:t>41</a:t>
            </a:fld>
            <a:endParaRPr lang="en-US"/>
          </a:p>
        </p:txBody>
      </p:sp>
      <p:pic>
        <p:nvPicPr>
          <p:cNvPr id="6" name="Picture 5" descr="Rplot.pdf"/>
          <p:cNvPicPr>
            <a:picLocks noChangeAspect="1"/>
          </p:cNvPicPr>
          <p:nvPr/>
        </p:nvPicPr>
        <p:blipFill>
          <a:blip r:embed="rId2" cstate="print"/>
          <a:stretch>
            <a:fillRect/>
          </a:stretch>
        </p:blipFill>
        <p:spPr>
          <a:xfrm>
            <a:off x="4572000" y="1143000"/>
            <a:ext cx="4572000" cy="4572000"/>
          </a:xfrm>
          <a:prstGeom prst="rect">
            <a:avLst/>
          </a:prstGeom>
        </p:spPr>
      </p:pic>
      <p:pic>
        <p:nvPicPr>
          <p:cNvPr id="7" name="Picture 6" descr="Rplot.pdf"/>
          <p:cNvPicPr>
            <a:picLocks noChangeAspect="1"/>
          </p:cNvPicPr>
          <p:nvPr/>
        </p:nvPicPr>
        <p:blipFill>
          <a:blip r:embed="rId3" cstate="print"/>
          <a:stretch>
            <a:fillRect/>
          </a:stretch>
        </p:blipFill>
        <p:spPr>
          <a:xfrm>
            <a:off x="0" y="1143000"/>
            <a:ext cx="4572000" cy="4572000"/>
          </a:xfrm>
          <a:prstGeom prst="rect">
            <a:avLst/>
          </a:prstGeom>
        </p:spPr>
      </p:pic>
    </p:spTree>
    <p:extLst>
      <p:ext uri="{BB962C8B-B14F-4D97-AF65-F5344CB8AC3E}">
        <p14:creationId xmlns:p14="http://schemas.microsoft.com/office/powerpoint/2010/main" val="34804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43897"/>
            <a:ext cx="8001000" cy="5257800"/>
          </a:xfrm>
        </p:spPr>
        <p:txBody>
          <a:bodyPr>
            <a:normAutofit/>
          </a:bodyPr>
          <a:lstStyle/>
          <a:p>
            <a:r>
              <a:rPr lang="nl-BE" sz="2000" dirty="0" smtClean="0"/>
              <a:t>Another R package is </a:t>
            </a:r>
            <a:r>
              <a:rPr lang="nl-BE" sz="2000" i="1" dirty="0" err="1" smtClean="0"/>
              <a:t>hierfstat</a:t>
            </a:r>
            <a:r>
              <a:rPr lang="nl-BE" sz="2000" dirty="0" smtClean="0"/>
              <a:t> </a:t>
            </a:r>
            <a:r>
              <a:rPr lang="nl-BE" sz="2000" dirty="0" err="1" smtClean="0"/>
              <a:t>version</a:t>
            </a:r>
            <a:r>
              <a:rPr lang="nl-BE" sz="2000" dirty="0" smtClean="0"/>
              <a:t> </a:t>
            </a:r>
            <a:r>
              <a:rPr lang="nl-BE" sz="2000" dirty="0"/>
              <a:t>0.04-22</a:t>
            </a:r>
            <a:r>
              <a:rPr lang="nl-BE" sz="2000" dirty="0" smtClean="0"/>
              <a:t> </a:t>
            </a:r>
            <a:r>
              <a:rPr lang="nl-BE" sz="1400" dirty="0" err="1" smtClean="0"/>
              <a:t>by</a:t>
            </a:r>
            <a:r>
              <a:rPr lang="nl-BE" sz="1400" dirty="0" smtClean="0"/>
              <a:t> </a:t>
            </a:r>
            <a:r>
              <a:rPr lang="nl-BE" sz="1400" dirty="0" err="1" smtClean="0"/>
              <a:t>Jérôme</a:t>
            </a:r>
            <a:r>
              <a:rPr lang="nl-BE" sz="1400" dirty="0" smtClean="0"/>
              <a:t> </a:t>
            </a:r>
            <a:r>
              <a:rPr lang="nl-BE" sz="1400" dirty="0" err="1" smtClean="0"/>
              <a:t>Goudet</a:t>
            </a:r>
            <a:r>
              <a:rPr lang="nl-BE" sz="1400" dirty="0" smtClean="0"/>
              <a:t> (http://www.unil.ch/dee/page16479_en.html).</a:t>
            </a:r>
          </a:p>
          <a:p>
            <a:endParaRPr lang="nl-BE" sz="2000" dirty="0"/>
          </a:p>
          <a:p>
            <a:r>
              <a:rPr lang="nl-BE" sz="2000" dirty="0" err="1" smtClean="0"/>
              <a:t>Install</a:t>
            </a:r>
            <a:r>
              <a:rPr lang="nl-BE" sz="2000" dirty="0" smtClean="0"/>
              <a:t> </a:t>
            </a:r>
            <a:r>
              <a:rPr lang="nl-BE" sz="2000" dirty="0" err="1" smtClean="0"/>
              <a:t>this</a:t>
            </a:r>
            <a:r>
              <a:rPr lang="nl-BE" sz="2000" dirty="0" smtClean="0"/>
              <a:t> package in R </a:t>
            </a:r>
            <a:r>
              <a:rPr lang="nl-BE" sz="2000" dirty="0" err="1" smtClean="0"/>
              <a:t>and</a:t>
            </a:r>
            <a:r>
              <a:rPr lang="nl-BE" sz="2000" dirty="0" smtClean="0"/>
              <a:t> load the package</a:t>
            </a:r>
          </a:p>
          <a:p>
            <a:endParaRPr lang="nl-BE" sz="2000" dirty="0"/>
          </a:p>
          <a:p>
            <a:r>
              <a:rPr lang="nl-BE" sz="2000" dirty="0" smtClean="0"/>
              <a:t>Have a look at the content of the package</a:t>
            </a:r>
          </a:p>
          <a:p>
            <a:endParaRPr lang="nl-BE" sz="2000" dirty="0"/>
          </a:p>
          <a:p>
            <a:r>
              <a:rPr lang="nl-BE" sz="2000" dirty="0" err="1" smtClean="0"/>
              <a:t>Now</a:t>
            </a:r>
            <a:r>
              <a:rPr lang="nl-BE" sz="2000" dirty="0" smtClean="0"/>
              <a:t> access file (</a:t>
            </a:r>
            <a:r>
              <a:rPr lang="nl-BE" sz="2000" dirty="0">
                <a:latin typeface="Courier New" panose="02070309020205020404" pitchFamily="49" charset="0"/>
                <a:ea typeface="Thorndale Duospace WT J" panose="02020609050405020304" pitchFamily="49" charset="-128"/>
                <a:cs typeface="Courier New" panose="02070309020205020404" pitchFamily="49" charset="0"/>
              </a:rPr>
              <a:t>ʼ</a:t>
            </a:r>
            <a:r>
              <a:rPr lang="en-US" sz="2000" dirty="0" smtClean="0">
                <a:latin typeface="Courier New" panose="02070309020205020404" pitchFamily="49" charset="0"/>
                <a:ea typeface="Thorndale Duospace WT J" panose="02020609050405020304" pitchFamily="49" charset="-128"/>
                <a:cs typeface="Courier New" panose="02070309020205020404" pitchFamily="49" charset="0"/>
              </a:rPr>
              <a:t>stickle.dat</a:t>
            </a:r>
            <a:r>
              <a:rPr lang="nl-BE" sz="2000" dirty="0" smtClean="0">
                <a:latin typeface="Courier New" panose="02070309020205020404" pitchFamily="49" charset="0"/>
                <a:ea typeface="Thorndale Duospace WT J" panose="02020609050405020304" pitchFamily="49" charset="-128"/>
                <a:cs typeface="Courier New" panose="02070309020205020404" pitchFamily="49" charset="0"/>
              </a:rPr>
              <a:t>’)</a:t>
            </a:r>
            <a:r>
              <a:rPr lang="nl-BE" sz="2000" dirty="0" smtClean="0"/>
              <a:t>in </a:t>
            </a:r>
            <a:r>
              <a:rPr lang="nl-BE" sz="2000" dirty="0" err="1" smtClean="0"/>
              <a:t>fstat</a:t>
            </a:r>
            <a:r>
              <a:rPr lang="nl-BE" sz="2000" dirty="0" smtClean="0"/>
              <a:t> </a:t>
            </a:r>
            <a:r>
              <a:rPr lang="nl-BE" sz="2000" dirty="0"/>
              <a:t>format </a:t>
            </a:r>
            <a:endParaRPr lang="nl-BE" sz="2000" dirty="0" smtClean="0"/>
          </a:p>
          <a:p>
            <a:endParaRPr lang="nl-BE" sz="2000" dirty="0"/>
          </a:p>
          <a:p>
            <a:r>
              <a:rPr lang="nl-BE" sz="2000" dirty="0" smtClean="0"/>
              <a:t>Read </a:t>
            </a:r>
            <a:r>
              <a:rPr lang="nl-BE" sz="2000" dirty="0" err="1" smtClean="0"/>
              <a:t>this</a:t>
            </a:r>
            <a:r>
              <a:rPr lang="nl-BE" sz="2000" dirty="0" smtClean="0"/>
              <a:t> file in R </a:t>
            </a:r>
            <a:r>
              <a:rPr lang="nl-BE" sz="2000" dirty="0" err="1" smtClean="0"/>
              <a:t>using</a:t>
            </a:r>
            <a:r>
              <a:rPr lang="nl-BE" sz="2000" dirty="0" smtClean="0"/>
              <a:t> </a:t>
            </a:r>
            <a:r>
              <a:rPr lang="nl-BE" sz="2000" i="1" dirty="0" err="1" smtClean="0"/>
              <a:t>read.fstat</a:t>
            </a:r>
            <a:r>
              <a:rPr lang="nl-BE" sz="2000" dirty="0" smtClean="0"/>
              <a:t> </a:t>
            </a:r>
            <a:r>
              <a:rPr lang="nl-BE" sz="2000" dirty="0" err="1" smtClean="0"/>
              <a:t>into</a:t>
            </a:r>
            <a:r>
              <a:rPr lang="nl-BE" sz="2000" dirty="0" smtClean="0"/>
              <a:t> </a:t>
            </a:r>
            <a:r>
              <a:rPr lang="nl-BE" sz="2000" dirty="0" err="1" smtClean="0"/>
              <a:t>an</a:t>
            </a:r>
            <a:r>
              <a:rPr lang="nl-BE" sz="2000" dirty="0" smtClean="0"/>
              <a:t> object</a:t>
            </a:r>
          </a:p>
          <a:p>
            <a:pPr marL="0" indent="0">
              <a:buNone/>
            </a:pPr>
            <a:r>
              <a:rPr lang="nl-BE" sz="2000" dirty="0"/>
              <a:t>	</a:t>
            </a:r>
            <a:endParaRPr lang="nl-BE" sz="2000" dirty="0" smtClean="0"/>
          </a:p>
          <a:p>
            <a:r>
              <a:rPr lang="nl-BE" sz="2000" dirty="0" err="1" smtClean="0"/>
              <a:t>Estimate</a:t>
            </a:r>
            <a:r>
              <a:rPr lang="nl-BE" sz="2000" dirty="0" smtClean="0"/>
              <a:t> the </a:t>
            </a:r>
            <a:r>
              <a:rPr lang="nl-BE" sz="2000" dirty="0" err="1" smtClean="0"/>
              <a:t>allelic</a:t>
            </a:r>
            <a:r>
              <a:rPr lang="nl-BE" sz="2000" dirty="0" smtClean="0"/>
              <a:t> </a:t>
            </a:r>
            <a:r>
              <a:rPr lang="nl-BE" sz="2000" dirty="0" err="1" smtClean="0"/>
              <a:t>richness</a:t>
            </a:r>
            <a:r>
              <a:rPr lang="nl-BE" sz="2000" dirty="0" smtClean="0"/>
              <a:t> </a:t>
            </a:r>
            <a:r>
              <a:rPr lang="nl-BE" sz="2000" dirty="0" err="1" smtClean="0"/>
              <a:t>using</a:t>
            </a:r>
            <a:r>
              <a:rPr lang="nl-BE" sz="2000" dirty="0" smtClean="0"/>
              <a:t> the </a:t>
            </a:r>
            <a:r>
              <a:rPr lang="nl-BE" sz="2000" dirty="0" err="1" smtClean="0"/>
              <a:t>function</a:t>
            </a:r>
            <a:r>
              <a:rPr lang="nl-BE" sz="2000" dirty="0" smtClean="0"/>
              <a:t> </a:t>
            </a:r>
            <a:r>
              <a:rPr lang="nl-BE" sz="2000" i="1" dirty="0" err="1" smtClean="0"/>
              <a:t>allelic.richness</a:t>
            </a:r>
            <a:r>
              <a:rPr lang="nl-BE" sz="2000" i="1" dirty="0" smtClean="0"/>
              <a:t>() </a:t>
            </a:r>
            <a:r>
              <a:rPr lang="nl-BE" sz="2000" dirty="0" err="1" smtClean="0"/>
              <a:t>and</a:t>
            </a:r>
            <a:r>
              <a:rPr lang="nl-BE" sz="2000" dirty="0" smtClean="0"/>
              <a:t> store the </a:t>
            </a:r>
            <a:r>
              <a:rPr lang="nl-BE" sz="2000" dirty="0" err="1" smtClean="0"/>
              <a:t>results</a:t>
            </a:r>
            <a:r>
              <a:rPr lang="nl-BE" sz="2000" dirty="0" smtClean="0"/>
              <a:t> </a:t>
            </a:r>
            <a:r>
              <a:rPr lang="nl-BE" sz="2000" dirty="0" err="1" smtClean="0"/>
              <a:t>into</a:t>
            </a:r>
            <a:r>
              <a:rPr lang="nl-BE" sz="2000" dirty="0" smtClean="0"/>
              <a:t> </a:t>
            </a:r>
            <a:r>
              <a:rPr lang="nl-BE" sz="2000" dirty="0" err="1" smtClean="0"/>
              <a:t>an</a:t>
            </a:r>
            <a:r>
              <a:rPr lang="nl-BE" sz="2000" dirty="0" smtClean="0"/>
              <a:t> object </a:t>
            </a:r>
            <a:r>
              <a:rPr lang="nl-BE" sz="2000" dirty="0" err="1" smtClean="0"/>
              <a:t>called</a:t>
            </a:r>
            <a:r>
              <a:rPr lang="nl-BE" sz="2000" dirty="0" smtClean="0"/>
              <a:t> </a:t>
            </a:r>
            <a:r>
              <a:rPr lang="nl-BE" sz="2000" i="1" dirty="0" smtClean="0"/>
              <a:t>AR</a:t>
            </a:r>
            <a:endParaRPr lang="nl-BE" sz="2000" dirty="0"/>
          </a:p>
          <a:p>
            <a:endParaRPr lang="nl-BE" sz="2000" dirty="0" smtClean="0"/>
          </a:p>
          <a:p>
            <a:endParaRPr lang="nl-BE" sz="2000" dirty="0"/>
          </a:p>
          <a:p>
            <a:endParaRPr lang="nl-BE" sz="2000" dirty="0" smtClean="0"/>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smtClean="0"/>
          </a:p>
          <a:p>
            <a:endParaRPr lang="nl-BE" sz="2000" dirty="0"/>
          </a:p>
          <a:p>
            <a:pPr mar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E8E3867-C017-4551-8B97-5630FC55518C}" type="slidenum">
              <a:rPr lang="en-US" smtClean="0"/>
              <a:pPr/>
              <a:t>42</a:t>
            </a:fld>
            <a:endParaRPr lang="en-US" dirty="0"/>
          </a:p>
        </p:txBody>
      </p:sp>
    </p:spTree>
    <p:extLst>
      <p:ext uri="{BB962C8B-B14F-4D97-AF65-F5344CB8AC3E}">
        <p14:creationId xmlns:p14="http://schemas.microsoft.com/office/powerpoint/2010/main" val="1571529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728105" cy="5257800"/>
          </a:xfrm>
        </p:spPr>
        <p:txBody>
          <a:bodyPr>
            <a:normAutofit/>
          </a:bodyPr>
          <a:lstStyle/>
          <a:p>
            <a:endParaRPr lang="nl-BE" sz="2000" dirty="0" smtClean="0"/>
          </a:p>
          <a:p>
            <a:r>
              <a:rPr lang="nl-BE" sz="2000" dirty="0" err="1" smtClean="0"/>
              <a:t>What</a:t>
            </a:r>
            <a:r>
              <a:rPr lang="nl-BE" sz="2000" dirty="0" smtClean="0"/>
              <a:t> do </a:t>
            </a:r>
            <a:r>
              <a:rPr lang="nl-BE" sz="2000" dirty="0" err="1" smtClean="0"/>
              <a:t>you</a:t>
            </a:r>
            <a:r>
              <a:rPr lang="nl-BE" sz="2000" dirty="0" smtClean="0"/>
              <a:t> </a:t>
            </a:r>
            <a:r>
              <a:rPr lang="nl-BE" sz="2000" dirty="0" err="1" smtClean="0"/>
              <a:t>see</a:t>
            </a:r>
            <a:r>
              <a:rPr lang="nl-BE" sz="2000" dirty="0" smtClean="0"/>
              <a:t> </a:t>
            </a:r>
            <a:r>
              <a:rPr lang="nl-BE" sz="2000" dirty="0" err="1" smtClean="0"/>
              <a:t>below</a:t>
            </a:r>
            <a:r>
              <a:rPr lang="nl-BE" sz="2000" dirty="0" smtClean="0"/>
              <a:t> and </a:t>
            </a:r>
            <a:r>
              <a:rPr lang="nl-BE" sz="2000" dirty="0" err="1" smtClean="0"/>
              <a:t>try</a:t>
            </a:r>
            <a:r>
              <a:rPr lang="nl-BE" sz="2000" dirty="0" smtClean="0"/>
              <a:t> to </a:t>
            </a:r>
            <a:r>
              <a:rPr lang="nl-BE" sz="2000" dirty="0" err="1" smtClean="0"/>
              <a:t>understand</a:t>
            </a:r>
            <a:r>
              <a:rPr lang="nl-BE" sz="2000" dirty="0" smtClean="0"/>
              <a:t> the </a:t>
            </a:r>
            <a:r>
              <a:rPr lang="nl-BE" sz="2000" dirty="0" err="1" smtClean="0"/>
              <a:t>results</a:t>
            </a:r>
            <a:r>
              <a:rPr lang="nl-BE" sz="2000" dirty="0" smtClean="0"/>
              <a:t>?</a:t>
            </a:r>
          </a:p>
          <a:p>
            <a:endParaRPr lang="nl-BE" sz="2000" dirty="0" smtClean="0"/>
          </a:p>
          <a:p>
            <a:endParaRPr lang="nl-BE" sz="2000" dirty="0"/>
          </a:p>
          <a:p>
            <a:endParaRPr lang="nl-BE" sz="2000" dirty="0" smtClean="0"/>
          </a:p>
          <a:p>
            <a:pPr marL="0" indent="0">
              <a:buNone/>
            </a:pPr>
            <a:endParaRPr lang="nl-BE" sz="2000" dirty="0" smtClean="0">
              <a:latin typeface="Courier New" panose="02070309020205020404" pitchFamily="49" charset="0"/>
              <a:cs typeface="Courier New" panose="02070309020205020404" pitchFamily="49" charset="0"/>
            </a:endParaRPr>
          </a:p>
          <a:p>
            <a:pPr marL="0" indent="0">
              <a:buNone/>
            </a:pPr>
            <a:endParaRPr lang="nl-BE" sz="2000" dirty="0" smtClean="0"/>
          </a:p>
          <a:p>
            <a:endParaRPr lang="nl-BE" sz="2000" dirty="0"/>
          </a:p>
          <a:p>
            <a:pPr marL="0" indent="0">
              <a:buNone/>
            </a:pPr>
            <a:endParaRPr lang="en-US" sz="2000" dirty="0">
              <a:latin typeface="Courier New" panose="02070309020205020404" pitchFamily="49" charset="0"/>
              <a:cs typeface="Courier New" panose="02070309020205020404" pitchFamily="49" charset="0"/>
            </a:endParaRPr>
          </a:p>
        </p:txBody>
      </p:sp>
      <p:grpSp>
        <p:nvGrpSpPr>
          <p:cNvPr id="2" name="Group 12"/>
          <p:cNvGrpSpPr/>
          <p:nvPr/>
        </p:nvGrpSpPr>
        <p:grpSpPr>
          <a:xfrm>
            <a:off x="685800" y="1143000"/>
            <a:ext cx="8420368" cy="3146286"/>
            <a:chOff x="716511" y="1629459"/>
            <a:chExt cx="8420368" cy="3146286"/>
          </a:xfrm>
        </p:grpSpPr>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511" y="1905000"/>
              <a:ext cx="5953125" cy="2162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4" name="Straight Arrow Connector 3"/>
            <p:cNvCxnSpPr/>
            <p:nvPr/>
          </p:nvCxnSpPr>
          <p:spPr>
            <a:xfrm flipV="1">
              <a:off x="1562100" y="2028825"/>
              <a:ext cx="3543300" cy="3279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0679" y="1629459"/>
              <a:ext cx="3886200" cy="707886"/>
            </a:xfrm>
            <a:prstGeom prst="rect">
              <a:avLst/>
            </a:prstGeom>
            <a:noFill/>
          </p:spPr>
          <p:txBody>
            <a:bodyPr wrap="square" rtlCol="0">
              <a:spAutoFit/>
            </a:bodyPr>
            <a:lstStyle/>
            <a:p>
              <a:r>
                <a:rPr lang="nl-BE" sz="2000" dirty="0" smtClean="0"/>
                <a:t>Minimum </a:t>
              </a:r>
              <a:r>
                <a:rPr lang="nl-BE" sz="2000" dirty="0" err="1" smtClean="0"/>
                <a:t>number</a:t>
              </a:r>
              <a:r>
                <a:rPr lang="nl-BE" sz="2000" dirty="0" smtClean="0"/>
                <a:t> of </a:t>
              </a:r>
              <a:r>
                <a:rPr lang="nl-BE" sz="2000" dirty="0" err="1" smtClean="0"/>
                <a:t>alleles</a:t>
              </a:r>
              <a:r>
                <a:rPr lang="nl-BE" sz="2000" dirty="0" smtClean="0"/>
                <a:t> </a:t>
              </a:r>
              <a:r>
                <a:rPr lang="nl-BE" sz="2000" dirty="0" err="1" smtClean="0"/>
                <a:t>used</a:t>
              </a:r>
              <a:r>
                <a:rPr lang="nl-BE" sz="2000" dirty="0" smtClean="0"/>
                <a:t> </a:t>
              </a:r>
              <a:r>
                <a:rPr lang="nl-BE" sz="2000" dirty="0" err="1" smtClean="0"/>
                <a:t>to</a:t>
              </a:r>
              <a:r>
                <a:rPr lang="nl-BE" sz="2000" dirty="0" smtClean="0"/>
                <a:t> </a:t>
              </a:r>
              <a:r>
                <a:rPr lang="nl-BE" sz="2000" dirty="0" err="1" smtClean="0"/>
                <a:t>rarify</a:t>
              </a:r>
              <a:r>
                <a:rPr lang="nl-BE" sz="2000" dirty="0" smtClean="0"/>
                <a:t> the data is 76.</a:t>
              </a:r>
            </a:p>
          </p:txBody>
        </p:sp>
        <p:cxnSp>
          <p:nvCxnSpPr>
            <p:cNvPr id="8" name="Straight Arrow Connector 7"/>
            <p:cNvCxnSpPr/>
            <p:nvPr/>
          </p:nvCxnSpPr>
          <p:spPr>
            <a:xfrm>
              <a:off x="1752600" y="3743325"/>
              <a:ext cx="2667000" cy="6477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24400" y="4067859"/>
              <a:ext cx="3886200" cy="707886"/>
            </a:xfrm>
            <a:prstGeom prst="rect">
              <a:avLst/>
            </a:prstGeom>
            <a:noFill/>
          </p:spPr>
          <p:txBody>
            <a:bodyPr wrap="square" rtlCol="0">
              <a:spAutoFit/>
            </a:bodyPr>
            <a:lstStyle/>
            <a:p>
              <a:r>
                <a:rPr lang="nl-BE" sz="2000" dirty="0" smtClean="0"/>
                <a:t>The </a:t>
              </a:r>
              <a:r>
                <a:rPr lang="nl-BE" sz="2000" dirty="0" err="1" smtClean="0"/>
                <a:t>allelic</a:t>
              </a:r>
              <a:r>
                <a:rPr lang="nl-BE" sz="2000" dirty="0" smtClean="0"/>
                <a:t> </a:t>
              </a:r>
              <a:r>
                <a:rPr lang="nl-BE" sz="2000" dirty="0" err="1" smtClean="0"/>
                <a:t>richness</a:t>
              </a:r>
              <a:r>
                <a:rPr lang="nl-BE" sz="2000" dirty="0" smtClean="0"/>
                <a:t> of </a:t>
              </a:r>
              <a:r>
                <a:rPr lang="nl-BE" sz="2000" dirty="0" err="1" smtClean="0"/>
                <a:t>population</a:t>
              </a:r>
              <a:r>
                <a:rPr lang="nl-BE" sz="2000" dirty="0" smtClean="0"/>
                <a:t> 1 </a:t>
              </a:r>
              <a:r>
                <a:rPr lang="nl-BE" sz="2000" dirty="0" err="1" smtClean="0"/>
                <a:t>for</a:t>
              </a:r>
              <a:r>
                <a:rPr lang="nl-BE" sz="2000" dirty="0" smtClean="0"/>
                <a:t> locus </a:t>
              </a:r>
              <a:r>
                <a:rPr lang="nl-BE" sz="2000" i="1" dirty="0" smtClean="0"/>
                <a:t>Gac10b</a:t>
              </a:r>
              <a:r>
                <a:rPr lang="nl-BE" sz="2000" dirty="0" smtClean="0"/>
                <a:t> </a:t>
              </a:r>
              <a:r>
                <a:rPr lang="nl-BE" sz="2000" dirty="0" err="1" smtClean="0"/>
                <a:t>equals</a:t>
              </a:r>
              <a:r>
                <a:rPr lang="nl-BE" sz="2000" dirty="0" smtClean="0"/>
                <a:t> 27.25</a:t>
              </a:r>
            </a:p>
          </p:txBody>
        </p:sp>
      </p:grpSp>
      <p:sp>
        <p:nvSpPr>
          <p:cNvPr id="16" name="Content Placeholder 2"/>
          <p:cNvSpPr txBox="1">
            <a:spLocks/>
          </p:cNvSpPr>
          <p:nvPr/>
        </p:nvSpPr>
        <p:spPr>
          <a:xfrm>
            <a:off x="-21364" y="4572000"/>
            <a:ext cx="8728105" cy="1981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nl-BE" sz="2000" dirty="0" smtClean="0"/>
          </a:p>
          <a:p>
            <a:r>
              <a:rPr lang="nl-BE" sz="2000" dirty="0" smtClean="0"/>
              <a:t>Estimate the mean allelic </a:t>
            </a:r>
            <a:r>
              <a:rPr lang="nl-BE" sz="2000" dirty="0" err="1" smtClean="0"/>
              <a:t>richness</a:t>
            </a:r>
            <a:r>
              <a:rPr lang="nl-BE" sz="2000" dirty="0" smtClean="0"/>
              <a:t> over all loci per population</a:t>
            </a:r>
          </a:p>
          <a:p>
            <a:pPr marL="0" indent="0">
              <a:buFont typeface="Arial" panose="020B0604020202020204" pitchFamily="34" charset="0"/>
              <a:buNone/>
            </a:pPr>
            <a:r>
              <a:rPr lang="nl-BE" sz="2000" dirty="0" smtClean="0">
                <a:latin typeface="Courier New" panose="02070309020205020404" pitchFamily="49" charset="0"/>
                <a:cs typeface="Courier New" panose="02070309020205020404" pitchFamily="49" charset="0"/>
              </a:rPr>
              <a:t>	meanAR &lt;- colMeans(AR$Ar)</a:t>
            </a:r>
            <a:endParaRPr lang="nl-BE" sz="2000" dirty="0" smtClean="0"/>
          </a:p>
          <a:p>
            <a:endParaRPr lang="nl-BE" sz="2000" dirty="0" smtClean="0"/>
          </a:p>
          <a:p>
            <a:r>
              <a:rPr lang="nl-BE" sz="2000" dirty="0" err="1" smtClean="0"/>
              <a:t>Generate</a:t>
            </a:r>
            <a:r>
              <a:rPr lang="nl-BE" sz="2000" dirty="0" smtClean="0"/>
              <a:t> a </a:t>
            </a:r>
            <a:r>
              <a:rPr lang="nl-BE" sz="2000" dirty="0" err="1" smtClean="0"/>
              <a:t>barplot</a:t>
            </a:r>
            <a:r>
              <a:rPr lang="nl-BE" sz="2000" dirty="0" smtClean="0"/>
              <a:t> of </a:t>
            </a:r>
            <a:r>
              <a:rPr lang="nl-BE" sz="2000" dirty="0" err="1" smtClean="0"/>
              <a:t>the</a:t>
            </a:r>
            <a:r>
              <a:rPr lang="nl-BE" sz="2000" dirty="0" smtClean="0"/>
              <a:t> </a:t>
            </a:r>
            <a:r>
              <a:rPr lang="nl-BE" sz="2000" dirty="0" err="1" smtClean="0"/>
              <a:t>results</a:t>
            </a:r>
            <a:r>
              <a:rPr lang="nl-BE" sz="2000" dirty="0" smtClean="0"/>
              <a:t>. </a:t>
            </a:r>
            <a:endParaRPr lang="nl-BE" sz="2000" dirty="0" smtClean="0"/>
          </a:p>
          <a:p>
            <a:pPr marL="0" indent="0">
              <a:buFont typeface="Arial" panose="020B0604020202020204" pitchFamily="34" charset="0"/>
              <a:buNone/>
            </a:pPr>
            <a:endParaRPr lang="nl-BE" sz="200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nl-BE" sz="2000" dirty="0" smtClean="0"/>
          </a:p>
          <a:p>
            <a:endParaRPr lang="nl-BE" sz="2000" dirty="0" smtClean="0"/>
          </a:p>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p:txBody>
      </p:sp>
      <p:sp>
        <p:nvSpPr>
          <p:cNvPr id="11" name="Slide Number Placeholder 3"/>
          <p:cNvSpPr>
            <a:spLocks noGrp="1"/>
          </p:cNvSpPr>
          <p:nvPr>
            <p:ph type="sldNum" sz="quarter" idx="12"/>
          </p:nvPr>
        </p:nvSpPr>
        <p:spPr>
          <a:xfrm>
            <a:off x="6553200" y="6245225"/>
            <a:ext cx="2133600" cy="476250"/>
          </a:xfrm>
        </p:spPr>
        <p:txBody>
          <a:bodyPr/>
          <a:lstStyle/>
          <a:p>
            <a:fld id="{EE8E3867-C017-4551-8B97-5630FC55518C}" type="slidenum">
              <a:rPr lang="en-US" smtClean="0"/>
              <a:pPr/>
              <a:t>43</a:t>
            </a:fld>
            <a:endParaRPr lang="en-US" dirty="0"/>
          </a:p>
        </p:txBody>
      </p:sp>
    </p:spTree>
    <p:extLst>
      <p:ext uri="{BB962C8B-B14F-4D97-AF65-F5344CB8AC3E}">
        <p14:creationId xmlns:p14="http://schemas.microsoft.com/office/powerpoint/2010/main" val="3372376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6512" y="1524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l-BE" dirty="0" err="1" smtClean="0"/>
              <a:t>Calculating</a:t>
            </a:r>
            <a:r>
              <a:rPr lang="nl-BE" dirty="0" smtClean="0"/>
              <a:t> </a:t>
            </a:r>
            <a:r>
              <a:rPr lang="nl-BE" dirty="0" err="1" smtClean="0"/>
              <a:t>genetic</a:t>
            </a:r>
            <a:r>
              <a:rPr lang="nl-BE" dirty="0" smtClean="0"/>
              <a:t> </a:t>
            </a:r>
            <a:r>
              <a:rPr lang="nl-BE" dirty="0" err="1" smtClean="0"/>
              <a:t>structure</a:t>
            </a:r>
            <a:endParaRPr lang="en-US" dirty="0"/>
          </a:p>
        </p:txBody>
      </p:sp>
      <p:sp>
        <p:nvSpPr>
          <p:cNvPr id="3" name="Content Placeholder 2"/>
          <p:cNvSpPr>
            <a:spLocks noGrp="1"/>
          </p:cNvSpPr>
          <p:nvPr>
            <p:ph idx="1"/>
          </p:nvPr>
        </p:nvSpPr>
        <p:spPr>
          <a:xfrm>
            <a:off x="381000" y="965448"/>
            <a:ext cx="8347105" cy="5775920"/>
          </a:xfrm>
        </p:spPr>
        <p:txBody>
          <a:bodyPr>
            <a:normAutofit/>
          </a:bodyPr>
          <a:lstStyle/>
          <a:p>
            <a:r>
              <a:rPr lang="nl-BE" sz="1800" dirty="0" smtClean="0"/>
              <a:t>First, </a:t>
            </a:r>
            <a:r>
              <a:rPr lang="nl-BE" sz="1800" dirty="0" err="1" smtClean="0"/>
              <a:t>let’s</a:t>
            </a:r>
            <a:r>
              <a:rPr lang="nl-BE" sz="1800" dirty="0" smtClean="0"/>
              <a:t> </a:t>
            </a:r>
            <a:r>
              <a:rPr lang="nl-BE" sz="1800" dirty="0" err="1" smtClean="0"/>
              <a:t>assess</a:t>
            </a:r>
            <a:r>
              <a:rPr lang="nl-BE" sz="1800" dirty="0" smtClean="0"/>
              <a:t> the pairwise genetic differentiation as estimated with FST</a:t>
            </a:r>
          </a:p>
          <a:p>
            <a:pPr marL="0" indent="0">
              <a:buNone/>
            </a:pPr>
            <a:r>
              <a:rPr lang="nl-BE" sz="1800" dirty="0" smtClean="0">
                <a:latin typeface="Courier New" panose="02070309020205020404" pitchFamily="49" charset="0"/>
                <a:cs typeface="Courier New" panose="02070309020205020404" pitchFamily="49" charset="0"/>
              </a:rPr>
              <a:t>	pp &lt;- pairwise.fst(data)</a:t>
            </a:r>
          </a:p>
          <a:p>
            <a:pPr marL="0" indent="0">
              <a:buNone/>
            </a:pPr>
            <a:endParaRPr lang="nl-BE" sz="1800" dirty="0"/>
          </a:p>
          <a:p>
            <a:r>
              <a:rPr lang="nl-BE" sz="1800" dirty="0" smtClean="0"/>
              <a:t>Have look at the object </a:t>
            </a:r>
            <a:r>
              <a:rPr lang="nl-BE" sz="1800" i="1" dirty="0" smtClean="0"/>
              <a:t>pp</a:t>
            </a:r>
            <a:endParaRPr lang="nl-BE" sz="1800" dirty="0" smtClean="0"/>
          </a:p>
          <a:p>
            <a:pPr marL="0" indent="0">
              <a:buNone/>
            </a:pPr>
            <a:r>
              <a:rPr lang="nl-BE" sz="1800" dirty="0" smtClean="0">
                <a:latin typeface="Courier New" panose="02070309020205020404" pitchFamily="49" charset="0"/>
                <a:cs typeface="Courier New" panose="02070309020205020404" pitchFamily="49" charset="0"/>
              </a:rPr>
              <a:t>	pp</a:t>
            </a:r>
            <a:endParaRPr lang="nl-BE" sz="1800" dirty="0" smtClean="0"/>
          </a:p>
          <a:p>
            <a:pPr marL="0" indent="0">
              <a:buNone/>
            </a:pPr>
            <a:endParaRPr lang="nl-BE" sz="1800" dirty="0" smtClean="0"/>
          </a:p>
          <a:p>
            <a:pPr marL="0" indent="0">
              <a:buNone/>
            </a:pPr>
            <a:endParaRPr lang="nl-BE" sz="1800" dirty="0"/>
          </a:p>
          <a:p>
            <a:pPr marL="0" indent="0">
              <a:buNone/>
            </a:pPr>
            <a:endParaRPr lang="nl-BE" sz="1800" dirty="0" smtClean="0"/>
          </a:p>
          <a:p>
            <a:pPr marL="0" indent="0">
              <a:buNone/>
            </a:pPr>
            <a:endParaRPr lang="nl-BE" sz="1800" dirty="0"/>
          </a:p>
          <a:p>
            <a:pPr marL="0" indent="0">
              <a:buNone/>
            </a:pPr>
            <a:endParaRPr lang="nl-BE" sz="1800" dirty="0" smtClean="0"/>
          </a:p>
          <a:p>
            <a:pPr marL="0" indent="0">
              <a:buNone/>
            </a:pPr>
            <a:endParaRPr lang="nl-BE" sz="1800" dirty="0"/>
          </a:p>
          <a:p>
            <a:r>
              <a:rPr lang="nl-BE" sz="1800" dirty="0" err="1" smtClean="0"/>
              <a:t>What</a:t>
            </a:r>
            <a:r>
              <a:rPr lang="nl-BE" sz="1800" dirty="0" smtClean="0"/>
              <a:t> do </a:t>
            </a:r>
            <a:r>
              <a:rPr lang="nl-BE" sz="1800" dirty="0" err="1" smtClean="0"/>
              <a:t>you</a:t>
            </a:r>
            <a:r>
              <a:rPr lang="nl-BE" sz="1800" dirty="0" smtClean="0"/>
              <a:t> </a:t>
            </a:r>
            <a:r>
              <a:rPr lang="nl-BE" sz="1800" dirty="0" err="1" smtClean="0"/>
              <a:t>see</a:t>
            </a:r>
            <a:r>
              <a:rPr lang="nl-BE" sz="1800" dirty="0" smtClean="0"/>
              <a:t>? </a:t>
            </a:r>
          </a:p>
          <a:p>
            <a:endParaRPr lang="nl-BE" sz="1800" dirty="0" smtClean="0"/>
          </a:p>
          <a:p>
            <a:r>
              <a:rPr lang="nl-BE" sz="1800" dirty="0" smtClean="0"/>
              <a:t>You can write these </a:t>
            </a:r>
            <a:r>
              <a:rPr lang="nl-BE" sz="1800" dirty="0" err="1" smtClean="0"/>
              <a:t>results</a:t>
            </a:r>
            <a:r>
              <a:rPr lang="nl-BE" sz="1800" dirty="0" smtClean="0"/>
              <a:t> </a:t>
            </a:r>
            <a:r>
              <a:rPr lang="nl-BE" sz="1800" dirty="0" err="1" smtClean="0"/>
              <a:t>into</a:t>
            </a:r>
            <a:r>
              <a:rPr lang="nl-BE" sz="1800" dirty="0" smtClean="0"/>
              <a:t> your </a:t>
            </a:r>
            <a:r>
              <a:rPr lang="nl-BE" sz="1800" dirty="0" err="1" smtClean="0"/>
              <a:t>working</a:t>
            </a:r>
            <a:r>
              <a:rPr lang="nl-BE" sz="1800" dirty="0" smtClean="0"/>
              <a:t> directory Popgen3 using:</a:t>
            </a:r>
          </a:p>
          <a:p>
            <a:pPr marL="0" indent="0">
              <a:buNone/>
            </a:pPr>
            <a:r>
              <a:rPr lang="nl-BE" sz="1800" dirty="0" smtClean="0">
                <a:latin typeface="Courier New" panose="02070309020205020404" pitchFamily="49" charset="0"/>
                <a:cs typeface="Courier New" panose="02070309020205020404" pitchFamily="49" charset="0"/>
              </a:rPr>
              <a:t>	write.table(as.matrix(pp), file = </a:t>
            </a:r>
            <a:r>
              <a:rPr lang="nl-BE" sz="1800" dirty="0">
                <a:latin typeface="Courier New" panose="02070309020205020404" pitchFamily="49" charset="0"/>
                <a:ea typeface="Thorndale Duospace WT J" panose="02020609050405020304" pitchFamily="49" charset="-128"/>
                <a:cs typeface="Courier New" panose="02070309020205020404" pitchFamily="49" charset="0"/>
              </a:rPr>
              <a:t>ʼ</a:t>
            </a:r>
            <a:r>
              <a:rPr lang="nl-BE" sz="1800" dirty="0" smtClean="0">
                <a:latin typeface="Courier New" panose="02070309020205020404" pitchFamily="49" charset="0"/>
                <a:cs typeface="Courier New" panose="02070309020205020404" pitchFamily="49" charset="0"/>
              </a:rPr>
              <a:t>pairwisefst.txt’)</a:t>
            </a:r>
          </a:p>
          <a:p>
            <a:pPr marL="0" indent="0">
              <a:buNone/>
            </a:pPr>
            <a:endParaRPr lang="nl-BE" sz="1800" dirty="0">
              <a:latin typeface="Courier New" panose="02070309020205020404" pitchFamily="49" charset="0"/>
              <a:cs typeface="Courier New" panose="02070309020205020404" pitchFamily="49" charset="0"/>
            </a:endParaRPr>
          </a:p>
          <a:p>
            <a:r>
              <a:rPr lang="nl-BE" sz="1800" dirty="0"/>
              <a:t>You can import the file pairwisefst.txt </a:t>
            </a:r>
            <a:r>
              <a:rPr lang="nl-BE" sz="1800" dirty="0" err="1" smtClean="0"/>
              <a:t>into</a:t>
            </a:r>
            <a:r>
              <a:rPr lang="nl-BE" sz="1800" dirty="0" smtClean="0"/>
              <a:t> </a:t>
            </a:r>
            <a:r>
              <a:rPr lang="nl-BE" sz="1800" dirty="0" err="1" smtClean="0"/>
              <a:t>MS-Excel</a:t>
            </a:r>
            <a:r>
              <a:rPr lang="nl-BE" sz="1800" dirty="0" smtClean="0"/>
              <a:t> (do this at home).</a:t>
            </a:r>
            <a:endParaRPr lang="en-US" sz="1800" dirty="0"/>
          </a:p>
        </p:txBody>
      </p:sp>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79" y="2774429"/>
            <a:ext cx="5219700" cy="1590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7" name="Straight Arrow Connector 6"/>
          <p:cNvCxnSpPr/>
          <p:nvPr/>
        </p:nvCxnSpPr>
        <p:spPr>
          <a:xfrm flipV="1">
            <a:off x="4724400" y="3187824"/>
            <a:ext cx="10668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43600" y="2294274"/>
            <a:ext cx="2895600" cy="1200329"/>
          </a:xfrm>
          <a:prstGeom prst="rect">
            <a:avLst/>
          </a:prstGeom>
          <a:noFill/>
        </p:spPr>
        <p:txBody>
          <a:bodyPr wrap="square" rtlCol="0">
            <a:spAutoFit/>
          </a:bodyPr>
          <a:lstStyle/>
          <a:p>
            <a:r>
              <a:rPr lang="nl-BE" dirty="0" smtClean="0"/>
              <a:t>The </a:t>
            </a:r>
            <a:r>
              <a:rPr lang="nl-BE" dirty="0" err="1" smtClean="0"/>
              <a:t>pairwise</a:t>
            </a:r>
            <a:r>
              <a:rPr lang="nl-BE" dirty="0" smtClean="0"/>
              <a:t> F</a:t>
            </a:r>
            <a:r>
              <a:rPr lang="nl-BE" baseline="-25000" dirty="0" smtClean="0"/>
              <a:t>ST</a:t>
            </a:r>
            <a:r>
              <a:rPr lang="nl-BE" dirty="0" smtClean="0"/>
              <a:t> </a:t>
            </a:r>
            <a:r>
              <a:rPr lang="nl-BE" dirty="0" err="1" smtClean="0"/>
              <a:t>value</a:t>
            </a:r>
            <a:r>
              <a:rPr lang="nl-BE" dirty="0" smtClean="0"/>
              <a:t> </a:t>
            </a:r>
            <a:r>
              <a:rPr lang="nl-BE" dirty="0" err="1" smtClean="0"/>
              <a:t>between</a:t>
            </a:r>
            <a:r>
              <a:rPr lang="nl-BE" dirty="0" smtClean="0"/>
              <a:t> </a:t>
            </a:r>
            <a:r>
              <a:rPr lang="nl-BE" dirty="0" err="1" smtClean="0"/>
              <a:t>population</a:t>
            </a:r>
            <a:r>
              <a:rPr lang="nl-BE" dirty="0" smtClean="0"/>
              <a:t> </a:t>
            </a:r>
            <a:r>
              <a:rPr lang="nl-BE" dirty="0" err="1" smtClean="0"/>
              <a:t>six</a:t>
            </a:r>
            <a:r>
              <a:rPr lang="nl-BE" dirty="0" smtClean="0"/>
              <a:t> </a:t>
            </a:r>
            <a:r>
              <a:rPr lang="nl-BE" dirty="0" err="1" smtClean="0"/>
              <a:t>and</a:t>
            </a:r>
            <a:r>
              <a:rPr lang="nl-BE" dirty="0" smtClean="0"/>
              <a:t> </a:t>
            </a:r>
            <a:r>
              <a:rPr lang="nl-BE" dirty="0" err="1" smtClean="0"/>
              <a:t>population</a:t>
            </a:r>
            <a:r>
              <a:rPr lang="nl-BE" dirty="0" smtClean="0"/>
              <a:t> five is </a:t>
            </a:r>
            <a:r>
              <a:rPr lang="nl-BE" dirty="0" err="1" smtClean="0"/>
              <a:t>equal</a:t>
            </a:r>
            <a:r>
              <a:rPr lang="nl-BE" dirty="0" smtClean="0"/>
              <a:t> </a:t>
            </a:r>
            <a:r>
              <a:rPr lang="nl-BE" dirty="0" err="1" smtClean="0"/>
              <a:t>to</a:t>
            </a:r>
            <a:r>
              <a:rPr lang="nl-BE" dirty="0" smtClean="0"/>
              <a:t> 0.12</a:t>
            </a:r>
          </a:p>
        </p:txBody>
      </p:sp>
      <p:sp>
        <p:nvSpPr>
          <p:cNvPr id="6" name="Slide Number Placeholder 5"/>
          <p:cNvSpPr>
            <a:spLocks noGrp="1"/>
          </p:cNvSpPr>
          <p:nvPr>
            <p:ph type="sldNum" sz="quarter" idx="12"/>
          </p:nvPr>
        </p:nvSpPr>
        <p:spPr/>
        <p:txBody>
          <a:bodyPr/>
          <a:lstStyle/>
          <a:p>
            <a:fld id="{EE8E3867-C017-4551-8B97-5630FC55518C}" type="slidenum">
              <a:rPr lang="en-US" smtClean="0"/>
              <a:pPr/>
              <a:t>44</a:t>
            </a:fld>
            <a:endParaRPr lang="en-US"/>
          </a:p>
        </p:txBody>
      </p:sp>
    </p:spTree>
    <p:extLst>
      <p:ext uri="{BB962C8B-B14F-4D97-AF65-F5344CB8AC3E}">
        <p14:creationId xmlns:p14="http://schemas.microsoft.com/office/powerpoint/2010/main" val="18524636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610600" cy="6934200"/>
          </a:xfrm>
        </p:spPr>
        <p:txBody>
          <a:bodyPr>
            <a:normAutofit/>
          </a:bodyPr>
          <a:lstStyle/>
          <a:p>
            <a:r>
              <a:rPr lang="nl-BE" sz="1800" dirty="0" err="1" smtClean="0"/>
              <a:t>Let’s</a:t>
            </a:r>
            <a:r>
              <a:rPr lang="nl-BE" sz="1800" dirty="0" smtClean="0"/>
              <a:t> now assess the variability between populations using a Discriminant Analysis of Principal Components (DAPC). DAPC is a method </a:t>
            </a:r>
            <a:r>
              <a:rPr lang="nl-BE" sz="1800" dirty="0" err="1" smtClean="0"/>
              <a:t>that</a:t>
            </a:r>
            <a:r>
              <a:rPr lang="nl-BE" sz="1800" dirty="0" smtClean="0"/>
              <a:t> </a:t>
            </a:r>
            <a:r>
              <a:rPr lang="nl-BE" sz="1800" dirty="0" err="1" smtClean="0"/>
              <a:t>describes</a:t>
            </a:r>
            <a:r>
              <a:rPr lang="nl-BE" sz="1800" dirty="0" smtClean="0"/>
              <a:t> the diversity between </a:t>
            </a:r>
            <a:r>
              <a:rPr lang="nl-BE" sz="1800" b="1" dirty="0" err="1" smtClean="0"/>
              <a:t>pre-defined</a:t>
            </a:r>
            <a:r>
              <a:rPr lang="nl-BE" sz="1800" b="1" dirty="0" smtClean="0"/>
              <a:t> </a:t>
            </a:r>
            <a:r>
              <a:rPr lang="nl-BE" sz="1800" dirty="0" err="1" smtClean="0"/>
              <a:t>groups</a:t>
            </a:r>
            <a:r>
              <a:rPr lang="nl-BE" sz="1800" dirty="0" smtClean="0"/>
              <a:t>; it optimizes the variability between groups while minimizing the variability within groups. This is fundamentally different than for instance the Principal Component Analysis (PCA), which describes the global diversity, possibly overlooking differences </a:t>
            </a:r>
            <a:r>
              <a:rPr lang="nl-BE" sz="1800" dirty="0" err="1" smtClean="0"/>
              <a:t>between</a:t>
            </a:r>
            <a:r>
              <a:rPr lang="nl-BE" sz="1800" dirty="0" smtClean="0"/>
              <a:t> </a:t>
            </a:r>
            <a:r>
              <a:rPr lang="nl-BE" sz="1800" dirty="0" err="1" smtClean="0"/>
              <a:t>groups</a:t>
            </a:r>
            <a:r>
              <a:rPr lang="nl-BE" sz="1800" dirty="0" smtClean="0"/>
              <a:t>. </a:t>
            </a:r>
            <a:r>
              <a:rPr lang="nl-BE" sz="1800" dirty="0" err="1" smtClean="0"/>
              <a:t>If</a:t>
            </a:r>
            <a:r>
              <a:rPr lang="nl-BE" sz="1800" dirty="0" smtClean="0"/>
              <a:t> </a:t>
            </a:r>
            <a:r>
              <a:rPr lang="nl-BE" sz="1800" dirty="0" err="1" smtClean="0"/>
              <a:t>you</a:t>
            </a:r>
            <a:r>
              <a:rPr lang="nl-BE" sz="1800" dirty="0" smtClean="0"/>
              <a:t> want </a:t>
            </a:r>
            <a:r>
              <a:rPr lang="nl-BE" sz="1800" dirty="0" err="1" smtClean="0"/>
              <a:t>to</a:t>
            </a:r>
            <a:r>
              <a:rPr lang="nl-BE" sz="1800" dirty="0" smtClean="0"/>
              <a:t> </a:t>
            </a:r>
            <a:r>
              <a:rPr lang="nl-BE" sz="1800" dirty="0" err="1" smtClean="0"/>
              <a:t>learn</a:t>
            </a:r>
            <a:r>
              <a:rPr lang="nl-BE" sz="1800" dirty="0" smtClean="0"/>
              <a:t> more </a:t>
            </a:r>
            <a:r>
              <a:rPr lang="nl-BE" sz="1800" dirty="0" err="1" smtClean="0"/>
              <a:t>see</a:t>
            </a:r>
            <a:r>
              <a:rPr lang="nl-BE" sz="1800" dirty="0" smtClean="0"/>
              <a:t> </a:t>
            </a:r>
            <a:r>
              <a:rPr lang="nl-BE" sz="1800" dirty="0" err="1" smtClean="0"/>
              <a:t>Jombart</a:t>
            </a:r>
            <a:r>
              <a:rPr lang="nl-BE" sz="1800" dirty="0" smtClean="0"/>
              <a:t> et al. BMC Genetics 11; 94 (2010)</a:t>
            </a:r>
          </a:p>
          <a:p>
            <a:pPr>
              <a:buNone/>
            </a:pPr>
            <a:endParaRPr lang="nl-BE" sz="1800" dirty="0" smtClean="0"/>
          </a:p>
          <a:p>
            <a:r>
              <a:rPr lang="nl-BE" sz="1800" dirty="0" smtClean="0"/>
              <a:t>DAPC analyses can be performed using the function </a:t>
            </a:r>
            <a:r>
              <a:rPr lang="nl-BE" sz="1800" i="1" dirty="0" smtClean="0"/>
              <a:t>dapc()</a:t>
            </a:r>
            <a:endParaRPr lang="nl-BE" sz="1800" dirty="0" smtClean="0"/>
          </a:p>
          <a:p>
            <a:pPr marL="0" indent="0">
              <a:buNone/>
            </a:pPr>
            <a:r>
              <a:rPr lang="nl-BE" sz="1800" dirty="0" smtClean="0">
                <a:latin typeface="Courier New" panose="02070309020205020404" pitchFamily="49" charset="0"/>
                <a:cs typeface="Courier New" panose="02070309020205020404" pitchFamily="49" charset="0"/>
              </a:rPr>
              <a:t>	dapcstickle &lt;- dapc(data, n.pca = 40, n.da = 5)</a:t>
            </a:r>
          </a:p>
          <a:p>
            <a:endParaRPr lang="nl-BE" sz="1800" dirty="0" smtClean="0"/>
          </a:p>
          <a:p>
            <a:r>
              <a:rPr lang="nl-BE" sz="1800" dirty="0" smtClean="0"/>
              <a:t>Define 40 </a:t>
            </a:r>
            <a:r>
              <a:rPr lang="nl-BE" sz="1800" dirty="0" err="1" smtClean="0"/>
              <a:t>PCAs</a:t>
            </a:r>
            <a:r>
              <a:rPr lang="nl-BE" sz="1800" dirty="0" smtClean="0"/>
              <a:t> and 5 discriminant functions.</a:t>
            </a:r>
          </a:p>
          <a:p>
            <a:endParaRPr lang="nl-BE" sz="1800" dirty="0"/>
          </a:p>
          <a:p>
            <a:r>
              <a:rPr lang="nl-BE" sz="1800" dirty="0" smtClean="0"/>
              <a:t>Have a look at your newly created object</a:t>
            </a:r>
          </a:p>
          <a:p>
            <a:pPr marL="0" indent="0">
              <a:buNone/>
            </a:pPr>
            <a:r>
              <a:rPr lang="nl-BE" sz="1800" dirty="0" smtClean="0">
                <a:latin typeface="Courier New" panose="02070309020205020404" pitchFamily="49" charset="0"/>
                <a:cs typeface="Courier New" panose="02070309020205020404" pitchFamily="49" charset="0"/>
              </a:rPr>
              <a:t>	dapcstickle</a:t>
            </a:r>
          </a:p>
          <a:p>
            <a:pPr marL="0" indent="0">
              <a:buNone/>
            </a:pPr>
            <a:endParaRPr lang="nl-BE" sz="1800" dirty="0" smtClean="0">
              <a:latin typeface="Courier New" panose="02070309020205020404" pitchFamily="49" charset="0"/>
              <a:cs typeface="Courier New" panose="02070309020205020404" pitchFamily="49" charset="0"/>
            </a:endParaRPr>
          </a:p>
          <a:p>
            <a:r>
              <a:rPr lang="nl-BE" sz="1800" dirty="0" err="1" smtClean="0"/>
              <a:t>Let’s</a:t>
            </a:r>
            <a:r>
              <a:rPr lang="nl-BE" sz="1800" dirty="0" smtClean="0"/>
              <a:t> now visualize the results:</a:t>
            </a:r>
          </a:p>
          <a:p>
            <a:pPr marL="0" indent="0">
              <a:buNone/>
            </a:pPr>
            <a:r>
              <a:rPr lang="nl-BE" sz="1800" dirty="0" smtClean="0">
                <a:latin typeface="Courier New" panose="02070309020205020404" pitchFamily="49" charset="0"/>
                <a:cs typeface="Courier New" panose="02070309020205020404" pitchFamily="49" charset="0"/>
              </a:rPr>
              <a:t>	scatter(dapcstickle)</a:t>
            </a:r>
          </a:p>
          <a:p>
            <a:pPr marL="0" indent="0">
              <a:buNone/>
            </a:pPr>
            <a:endParaRPr lang="nl-BE" sz="1800" dirty="0">
              <a:latin typeface="Courier New" panose="02070309020205020404" pitchFamily="49" charset="0"/>
              <a:cs typeface="Courier New" panose="02070309020205020404" pitchFamily="49" charset="0"/>
            </a:endParaRPr>
          </a:p>
          <a:p>
            <a:r>
              <a:rPr lang="nl-BE" sz="1800" dirty="0" smtClean="0"/>
              <a:t>What do </a:t>
            </a:r>
            <a:r>
              <a:rPr lang="nl-BE" sz="1800" dirty="0" err="1" smtClean="0"/>
              <a:t>you</a:t>
            </a:r>
            <a:r>
              <a:rPr lang="nl-BE" sz="1800" dirty="0" smtClean="0"/>
              <a:t> </a:t>
            </a:r>
            <a:r>
              <a:rPr lang="nl-BE" sz="1800" dirty="0" err="1" smtClean="0"/>
              <a:t>see</a:t>
            </a:r>
            <a:r>
              <a:rPr lang="nl-BE" sz="1800" dirty="0" smtClean="0"/>
              <a:t>?</a:t>
            </a:r>
            <a:endParaRPr lang="nl-BE" sz="1800" dirty="0"/>
          </a:p>
          <a:p>
            <a:endParaRPr lang="nl-BE" sz="1800" dirty="0"/>
          </a:p>
          <a:p>
            <a:pPr marL="0" indent="0">
              <a:buNone/>
            </a:pPr>
            <a:endParaRPr lang="en-US" sz="1800" dirty="0">
              <a:latin typeface="Courier New" panose="02070309020205020404" pitchFamily="49" charset="0"/>
              <a:cs typeface="Courier New" panose="02070309020205020404" pitchFamily="49" charset="0"/>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3537297"/>
            <a:ext cx="2667000" cy="26630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E8E3867-C017-4551-8B97-5630FC55518C}" type="slidenum">
              <a:rPr lang="en-US" smtClean="0"/>
              <a:pPr/>
              <a:t>45</a:t>
            </a:fld>
            <a:endParaRPr lang="en-US"/>
          </a:p>
        </p:txBody>
      </p:sp>
      <p:cxnSp>
        <p:nvCxnSpPr>
          <p:cNvPr id="6" name="Straight Arrow Connector 5"/>
          <p:cNvCxnSpPr/>
          <p:nvPr/>
        </p:nvCxnSpPr>
        <p:spPr>
          <a:xfrm flipV="1">
            <a:off x="7812360" y="2825510"/>
            <a:ext cx="576064" cy="216024"/>
          </a:xfrm>
          <a:prstGeom prst="straightConnector1">
            <a:avLst/>
          </a:prstGeom>
          <a:ln w="38100">
            <a:headEnd w="lg" len="med"/>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288194" y="2564190"/>
            <a:ext cx="1080120" cy="369332"/>
          </a:xfrm>
          <a:prstGeom prst="rect">
            <a:avLst/>
          </a:prstGeom>
          <a:noFill/>
        </p:spPr>
        <p:txBody>
          <a:bodyPr wrap="square" rtlCol="0">
            <a:spAutoFit/>
          </a:bodyPr>
          <a:lstStyle/>
          <a:p>
            <a:r>
              <a:rPr lang="nl-BE" dirty="0" smtClean="0"/>
              <a:t># </a:t>
            </a:r>
            <a:r>
              <a:rPr lang="nl-BE" dirty="0" err="1" smtClean="0"/>
              <a:t>axes</a:t>
            </a:r>
            <a:endParaRPr lang="nl-BE" dirty="0"/>
          </a:p>
        </p:txBody>
      </p:sp>
    </p:spTree>
    <p:extLst>
      <p:ext uri="{BB962C8B-B14F-4D97-AF65-F5344CB8AC3E}">
        <p14:creationId xmlns:p14="http://schemas.microsoft.com/office/powerpoint/2010/main" val="1415205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70905" cy="6858000"/>
          </a:xfrm>
        </p:spPr>
        <p:txBody>
          <a:bodyPr>
            <a:normAutofit/>
          </a:bodyPr>
          <a:lstStyle/>
          <a:p>
            <a:endParaRPr lang="nl-BE" sz="2000" dirty="0" smtClean="0"/>
          </a:p>
          <a:p>
            <a:r>
              <a:rPr lang="nl-BE" sz="2000" dirty="0" smtClean="0"/>
              <a:t>DAPC in itself requires prior groups to be defined. However, groups are often unknown or uncertain, so we need to identify genetic clusters. </a:t>
            </a:r>
            <a:r>
              <a:rPr lang="nl-BE" sz="2000" dirty="0" err="1" smtClean="0"/>
              <a:t>Here</a:t>
            </a:r>
            <a:r>
              <a:rPr lang="nl-BE" sz="2000" dirty="0" smtClean="0"/>
              <a:t> we will </a:t>
            </a:r>
            <a:r>
              <a:rPr lang="nl-BE" sz="2000" dirty="0" err="1" smtClean="0"/>
              <a:t>use</a:t>
            </a:r>
            <a:r>
              <a:rPr lang="nl-BE" sz="2000" dirty="0" smtClean="0"/>
              <a:t> a </a:t>
            </a:r>
            <a:r>
              <a:rPr lang="nl-BE" sz="2000" dirty="0" err="1" smtClean="0"/>
              <a:t>genetic</a:t>
            </a:r>
            <a:r>
              <a:rPr lang="nl-BE" sz="2000" dirty="0" smtClean="0"/>
              <a:t> clustering approach in R. </a:t>
            </a:r>
          </a:p>
          <a:p>
            <a:endParaRPr lang="nl-BE" sz="2000" dirty="0" smtClean="0"/>
          </a:p>
          <a:p>
            <a:r>
              <a:rPr lang="nl-BE" sz="2000" dirty="0" smtClean="0"/>
              <a:t>The function </a:t>
            </a:r>
            <a:r>
              <a:rPr lang="nl-BE" sz="2000" i="1" dirty="0" smtClean="0"/>
              <a:t>find.clusters</a:t>
            </a:r>
            <a:r>
              <a:rPr lang="nl-BE" sz="2000" dirty="0" smtClean="0"/>
              <a:t> is an algorithm that performs </a:t>
            </a:r>
            <a:r>
              <a:rPr lang="nl-BE" sz="2000" i="1" dirty="0" smtClean="0"/>
              <a:t>k-</a:t>
            </a:r>
            <a:r>
              <a:rPr lang="nl-BE" sz="2000" dirty="0" smtClean="0"/>
              <a:t>means clustering during which it tries to find a given number </a:t>
            </a:r>
            <a:r>
              <a:rPr lang="nl-BE" sz="2000" i="1" dirty="0" smtClean="0"/>
              <a:t>k</a:t>
            </a:r>
            <a:r>
              <a:rPr lang="nl-BE" sz="2000" dirty="0" smtClean="0"/>
              <a:t> of groups maximizing the variation between these groups. </a:t>
            </a:r>
          </a:p>
          <a:p>
            <a:endParaRPr lang="nl-BE" sz="2000" dirty="0" smtClean="0"/>
          </a:p>
          <a:p>
            <a:r>
              <a:rPr lang="en-US" sz="2000" dirty="0" smtClean="0"/>
              <a:t>To identify the optimal number of clusters, </a:t>
            </a:r>
            <a:r>
              <a:rPr lang="en-US" sz="2000" i="1" dirty="0" err="1" smtClean="0"/>
              <a:t>k</a:t>
            </a:r>
            <a:r>
              <a:rPr lang="en-US" sz="2000" dirty="0" smtClean="0"/>
              <a:t>-means is run sequentially with increasing values of </a:t>
            </a:r>
            <a:r>
              <a:rPr lang="en-US" sz="2000" i="1" dirty="0" err="1" smtClean="0"/>
              <a:t>k</a:t>
            </a:r>
            <a:r>
              <a:rPr lang="en-US" sz="2000" dirty="0" smtClean="0"/>
              <a:t>, and different clustering solutions are compared using Bayesian Information Criterion (BIC). Ideally, the optimal clustering solution should correspond to the lowest BIC. In practice, the ’best’ BIC is often indicated by an elbow in the curve of BIC values as a function of </a:t>
            </a:r>
            <a:r>
              <a:rPr lang="en-US" sz="2000" i="1" dirty="0" err="1" smtClean="0"/>
              <a:t>k</a:t>
            </a:r>
            <a:r>
              <a:rPr lang="en-US" sz="2000" dirty="0" smtClean="0"/>
              <a:t>.</a:t>
            </a:r>
            <a:endParaRPr lang="nl-BE" sz="2000" dirty="0" smtClean="0"/>
          </a:p>
          <a:p>
            <a:endParaRPr lang="nl-BE" sz="2000" dirty="0" smtClean="0"/>
          </a:p>
          <a:p>
            <a:pPr>
              <a:buNone/>
            </a:pPr>
            <a:r>
              <a:rPr lang="nl-BE" sz="2000" dirty="0" smtClean="0">
                <a:latin typeface="Courier New" panose="02070309020205020404" pitchFamily="49" charset="0"/>
                <a:cs typeface="Courier New" panose="02070309020205020404" pitchFamily="49" charset="0"/>
              </a:rPr>
              <a:t>		</a:t>
            </a:r>
          </a:p>
          <a:p>
            <a:endParaRPr lang="nl-BE" sz="2000" dirty="0" smtClean="0"/>
          </a:p>
          <a:p>
            <a:endParaRPr lang="nl-BE" sz="2000" dirty="0" smtClean="0"/>
          </a:p>
          <a:p>
            <a:pPr mar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E8E3867-C017-4551-8B97-5630FC55518C}" type="slidenum">
              <a:rPr lang="en-US" smtClean="0"/>
              <a:pPr/>
              <a:t>46</a:t>
            </a:fld>
            <a:endParaRPr lang="en-US"/>
          </a:p>
        </p:txBody>
      </p:sp>
    </p:spTree>
    <p:extLst>
      <p:ext uri="{BB962C8B-B14F-4D97-AF65-F5344CB8AC3E}">
        <p14:creationId xmlns:p14="http://schemas.microsoft.com/office/powerpoint/2010/main" val="244668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79784"/>
            <a:ext cx="8194705" cy="6705600"/>
          </a:xfrm>
        </p:spPr>
        <p:txBody>
          <a:bodyPr>
            <a:normAutofit/>
          </a:bodyPr>
          <a:lstStyle/>
          <a:p>
            <a:r>
              <a:rPr lang="nl-BE" sz="2000" dirty="0" smtClean="0"/>
              <a:t>Run the following script in R:</a:t>
            </a:r>
          </a:p>
          <a:p>
            <a:pPr>
              <a:buNone/>
            </a:pPr>
            <a:r>
              <a:rPr lang="nl-BE" sz="2000" dirty="0" smtClean="0">
                <a:latin typeface="Courier New" panose="02070309020205020404" pitchFamily="49" charset="0"/>
                <a:cs typeface="Courier New" panose="02070309020205020404" pitchFamily="49" charset="0"/>
              </a:rPr>
              <a:t>		clust &lt;- find.clusters(data, n.pca = 100)</a:t>
            </a:r>
          </a:p>
          <a:p>
            <a:endParaRPr lang="nl-BE" sz="800" dirty="0" smtClean="0"/>
          </a:p>
          <a:p>
            <a:r>
              <a:rPr lang="nl-BE" sz="2000" dirty="0" smtClean="0"/>
              <a:t>R will now ask you to choose the number of clusters. It will give you a plot like the one below, which are the BIC (</a:t>
            </a:r>
            <a:r>
              <a:rPr lang="nl-BE" sz="2000" dirty="0" err="1" smtClean="0"/>
              <a:t>Bayesian</a:t>
            </a:r>
            <a:r>
              <a:rPr lang="nl-BE" sz="2000" dirty="0" smtClean="0"/>
              <a:t> information </a:t>
            </a:r>
            <a:r>
              <a:rPr lang="nl-BE" sz="2000" dirty="0" err="1" smtClean="0"/>
              <a:t>criterion</a:t>
            </a:r>
            <a:r>
              <a:rPr lang="nl-BE" sz="2000" dirty="0" smtClean="0"/>
              <a:t>, a </a:t>
            </a:r>
            <a:r>
              <a:rPr lang="nl-BE" sz="2000" dirty="0" err="1" smtClean="0"/>
              <a:t>criterion</a:t>
            </a:r>
            <a:r>
              <a:rPr lang="nl-BE" sz="2000" dirty="0" smtClean="0"/>
              <a:t> </a:t>
            </a:r>
            <a:r>
              <a:rPr lang="nl-BE" sz="2000" dirty="0" err="1" smtClean="0"/>
              <a:t>for</a:t>
            </a:r>
            <a:r>
              <a:rPr lang="nl-BE" sz="2000" dirty="0" smtClean="0"/>
              <a:t> model </a:t>
            </a:r>
            <a:r>
              <a:rPr lang="nl-BE" sz="2000" dirty="0" err="1" smtClean="0"/>
              <a:t>selection</a:t>
            </a:r>
            <a:r>
              <a:rPr lang="nl-BE" sz="2000" dirty="0" smtClean="0"/>
              <a:t> </a:t>
            </a:r>
            <a:r>
              <a:rPr lang="nl-BE" sz="2000" dirty="0" err="1" smtClean="0"/>
              <a:t>used</a:t>
            </a:r>
            <a:r>
              <a:rPr lang="nl-BE" sz="2000" dirty="0" smtClean="0"/>
              <a:t> e.g. in </a:t>
            </a:r>
            <a:r>
              <a:rPr lang="nl-BE" sz="2000" dirty="0" err="1" smtClean="0"/>
              <a:t>phylogenomics</a:t>
            </a:r>
            <a:r>
              <a:rPr lang="nl-BE" sz="2000" dirty="0" smtClean="0"/>
              <a:t>) </a:t>
            </a:r>
            <a:r>
              <a:rPr lang="nl-BE" sz="2000" dirty="0" err="1" smtClean="0"/>
              <a:t>values</a:t>
            </a:r>
            <a:r>
              <a:rPr lang="nl-BE" sz="2000" dirty="0" smtClean="0"/>
              <a:t> (y-axis) for each </a:t>
            </a:r>
            <a:r>
              <a:rPr lang="nl-BE" sz="2000" i="1" dirty="0" smtClean="0"/>
              <a:t>k</a:t>
            </a:r>
            <a:r>
              <a:rPr lang="nl-BE" sz="2000" dirty="0" smtClean="0"/>
              <a:t> groups (x-axis). You can see that the BIC value does not decrease </a:t>
            </a:r>
            <a:r>
              <a:rPr lang="nl-BE" sz="2000" dirty="0" err="1" smtClean="0"/>
              <a:t>substantially</a:t>
            </a:r>
            <a:r>
              <a:rPr lang="nl-BE" sz="2000" dirty="0" smtClean="0"/>
              <a:t> </a:t>
            </a:r>
            <a:r>
              <a:rPr lang="nl-BE" sz="2000" dirty="0" err="1" smtClean="0"/>
              <a:t>any</a:t>
            </a:r>
            <a:r>
              <a:rPr lang="nl-BE" sz="2000" dirty="0" smtClean="0"/>
              <a:t> more </a:t>
            </a:r>
            <a:r>
              <a:rPr lang="nl-BE" sz="2000" dirty="0" err="1" smtClean="0"/>
              <a:t>around</a:t>
            </a:r>
            <a:r>
              <a:rPr lang="nl-BE" sz="2000" dirty="0" smtClean="0"/>
              <a:t>  </a:t>
            </a:r>
            <a:r>
              <a:rPr lang="nl-BE" sz="2000" i="1" dirty="0" smtClean="0"/>
              <a:t>k </a:t>
            </a:r>
            <a:r>
              <a:rPr lang="nl-BE" sz="2000" dirty="0" smtClean="0"/>
              <a:t>= 7 or k = 8. We </a:t>
            </a:r>
            <a:r>
              <a:rPr lang="nl-BE" sz="2000" dirty="0" err="1" smtClean="0"/>
              <a:t>expect</a:t>
            </a:r>
            <a:r>
              <a:rPr lang="nl-BE" sz="2000" dirty="0" smtClean="0"/>
              <a:t> k = 7 </a:t>
            </a:r>
            <a:r>
              <a:rPr lang="nl-BE" sz="2000" dirty="0" err="1" smtClean="0"/>
              <a:t>since</a:t>
            </a:r>
            <a:r>
              <a:rPr lang="nl-BE" sz="2000" dirty="0" smtClean="0"/>
              <a:t> we </a:t>
            </a:r>
            <a:r>
              <a:rPr lang="nl-BE" sz="2000" dirty="0" err="1" smtClean="0"/>
              <a:t>study</a:t>
            </a:r>
            <a:r>
              <a:rPr lang="nl-BE" sz="2000" dirty="0" smtClean="0"/>
              <a:t> 7 </a:t>
            </a:r>
            <a:r>
              <a:rPr lang="nl-BE" sz="2000" dirty="0" err="1" smtClean="0"/>
              <a:t>populations</a:t>
            </a:r>
            <a:r>
              <a:rPr lang="nl-BE" sz="2000" dirty="0" smtClean="0"/>
              <a:t>.</a:t>
            </a:r>
          </a:p>
          <a:p>
            <a:endParaRPr lang="nl-BE" sz="2000" dirty="0" smtClean="0"/>
          </a:p>
          <a:p>
            <a:endParaRPr lang="nl-BE" sz="2000" dirty="0" smtClean="0"/>
          </a:p>
          <a:p>
            <a:endParaRPr lang="nl-BE" sz="2000" dirty="0" smtClean="0"/>
          </a:p>
          <a:p>
            <a:endParaRPr lang="nl-BE" sz="2000" dirty="0" smtClean="0"/>
          </a:p>
          <a:p>
            <a:endParaRPr lang="nl-BE" sz="2000" dirty="0" smtClean="0"/>
          </a:p>
          <a:p>
            <a:pPr mar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E8E3867-C017-4551-8B97-5630FC55518C}" type="slidenum">
              <a:rPr lang="en-US" smtClean="0"/>
              <a:pPr/>
              <a:t>47</a:t>
            </a:fld>
            <a:endParaRPr lang="en-US"/>
          </a:p>
        </p:txBody>
      </p:sp>
      <p:pic>
        <p:nvPicPr>
          <p:cNvPr id="5" name="Picture 4" descr="Rplot.pdf"/>
          <p:cNvPicPr>
            <a:picLocks noChangeAspect="1"/>
          </p:cNvPicPr>
          <p:nvPr/>
        </p:nvPicPr>
        <p:blipFill>
          <a:blip r:embed="rId2" cstate="print"/>
          <a:stretch>
            <a:fillRect/>
          </a:stretch>
        </p:blipFill>
        <p:spPr>
          <a:xfrm>
            <a:off x="2796492" y="3101658"/>
            <a:ext cx="3733800" cy="3733800"/>
          </a:xfrm>
          <a:prstGeom prst="rect">
            <a:avLst/>
          </a:prstGeom>
        </p:spPr>
      </p:pic>
      <p:cxnSp>
        <p:nvCxnSpPr>
          <p:cNvPr id="6" name="Straight Arrow Connector 5"/>
          <p:cNvCxnSpPr/>
          <p:nvPr/>
        </p:nvCxnSpPr>
        <p:spPr>
          <a:xfrm rot="5400000">
            <a:off x="3542928" y="4962128"/>
            <a:ext cx="1371600" cy="609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49092" y="4244658"/>
            <a:ext cx="3048000" cy="369332"/>
          </a:xfrm>
          <a:prstGeom prst="rect">
            <a:avLst/>
          </a:prstGeom>
          <a:noFill/>
        </p:spPr>
        <p:txBody>
          <a:bodyPr wrap="square" rtlCol="0">
            <a:spAutoFit/>
          </a:bodyPr>
          <a:lstStyle/>
          <a:p>
            <a:r>
              <a:rPr lang="nl-BE" i="1" dirty="0" smtClean="0"/>
              <a:t>k</a:t>
            </a:r>
            <a:r>
              <a:rPr lang="nl-BE" dirty="0" smtClean="0"/>
              <a:t> = 7</a:t>
            </a:r>
            <a:endParaRPr lang="nl-BE" i="1" dirty="0" smtClean="0"/>
          </a:p>
        </p:txBody>
      </p:sp>
    </p:spTree>
    <p:extLst>
      <p:ext uri="{BB962C8B-B14F-4D97-AF65-F5344CB8AC3E}">
        <p14:creationId xmlns:p14="http://schemas.microsoft.com/office/powerpoint/2010/main" val="24466854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70905" cy="6705600"/>
          </a:xfrm>
        </p:spPr>
        <p:txBody>
          <a:bodyPr>
            <a:normAutofit/>
          </a:bodyPr>
          <a:lstStyle/>
          <a:p>
            <a:r>
              <a:rPr lang="nl-BE" sz="2000" dirty="0" smtClean="0"/>
              <a:t>Have a look at the </a:t>
            </a:r>
            <a:r>
              <a:rPr lang="nl-BE" sz="2000" dirty="0" err="1" smtClean="0"/>
              <a:t>result</a:t>
            </a:r>
            <a:r>
              <a:rPr lang="nl-BE" sz="2000" dirty="0" smtClean="0"/>
              <a:t> </a:t>
            </a:r>
            <a:r>
              <a:rPr lang="nl-BE" sz="2000" dirty="0" err="1" smtClean="0"/>
              <a:t>for</a:t>
            </a:r>
            <a:r>
              <a:rPr lang="nl-BE" sz="2000" dirty="0" smtClean="0"/>
              <a:t> k = 8:</a:t>
            </a:r>
          </a:p>
          <a:p>
            <a:pPr>
              <a:buNone/>
            </a:pPr>
            <a:r>
              <a:rPr lang="nl-BE" sz="2000" dirty="0" smtClean="0">
                <a:latin typeface="Courier New" panose="02070309020205020404" pitchFamily="49" charset="0"/>
                <a:cs typeface="Courier New" panose="02070309020205020404" pitchFamily="49" charset="0"/>
              </a:rPr>
              <a:t>		clust</a:t>
            </a:r>
          </a:p>
          <a:p>
            <a:endParaRPr lang="nl-BE" sz="2000" dirty="0" smtClean="0"/>
          </a:p>
          <a:p>
            <a:r>
              <a:rPr lang="nl-BE" sz="2000" dirty="0" smtClean="0"/>
              <a:t>By typing the following script </a:t>
            </a:r>
            <a:r>
              <a:rPr lang="nl-BE" sz="2000" dirty="0" err="1" smtClean="0"/>
              <a:t>you’ll</a:t>
            </a:r>
            <a:r>
              <a:rPr lang="nl-BE" sz="2000" dirty="0" smtClean="0"/>
              <a:t> see to which cluster all individuals are assigned:</a:t>
            </a:r>
          </a:p>
          <a:p>
            <a:pPr>
              <a:buNone/>
            </a:pPr>
            <a:r>
              <a:rPr lang="nl-BE" sz="2000" dirty="0" smtClean="0">
                <a:latin typeface="Courier New" panose="02070309020205020404" pitchFamily="49" charset="0"/>
                <a:cs typeface="Courier New" panose="02070309020205020404" pitchFamily="49" charset="0"/>
              </a:rPr>
              <a:t>		as.data.frame(clust$grp)</a:t>
            </a:r>
            <a:endParaRPr lang="nl-BE" sz="2000" dirty="0" smtClean="0"/>
          </a:p>
          <a:p>
            <a:endParaRPr lang="nl-BE" sz="2000" dirty="0" smtClean="0"/>
          </a:p>
          <a:p>
            <a:r>
              <a:rPr lang="nl-BE" sz="2000" dirty="0" smtClean="0"/>
              <a:t>We </a:t>
            </a:r>
            <a:r>
              <a:rPr lang="nl-BE" sz="2000" dirty="0" err="1" smtClean="0"/>
              <a:t>create</a:t>
            </a:r>
            <a:r>
              <a:rPr lang="nl-BE" sz="2000" dirty="0" smtClean="0"/>
              <a:t> a table that shows the </a:t>
            </a:r>
            <a:r>
              <a:rPr lang="nl-BE" sz="2000" dirty="0" err="1" smtClean="0"/>
              <a:t>number</a:t>
            </a:r>
            <a:r>
              <a:rPr lang="nl-BE" sz="2000" dirty="0" smtClean="0"/>
              <a:t> of individuals for a certain population assigned to a certain cluster</a:t>
            </a:r>
          </a:p>
          <a:p>
            <a:pPr>
              <a:buNone/>
            </a:pPr>
            <a:r>
              <a:rPr lang="nl-BE" sz="2000" dirty="0" smtClean="0">
                <a:latin typeface="Courier New" panose="02070309020205020404" pitchFamily="49" charset="0"/>
                <a:cs typeface="Courier New" panose="02070309020205020404" pitchFamily="49" charset="0"/>
              </a:rPr>
              <a:t>		table(clust$grp,data$pop)</a:t>
            </a:r>
            <a:endParaRPr lang="nl-BE" sz="2000" dirty="0" smtClean="0"/>
          </a:p>
          <a:p>
            <a:endParaRPr lang="nl-BE" sz="2000" dirty="0" smtClean="0"/>
          </a:p>
          <a:p>
            <a:endParaRPr lang="nl-BE" sz="2000" dirty="0" smtClean="0"/>
          </a:p>
          <a:p>
            <a:endParaRPr lang="nl-BE" sz="2000" dirty="0" smtClean="0"/>
          </a:p>
          <a:p>
            <a:endParaRPr lang="nl-BE" sz="2000" dirty="0" smtClean="0"/>
          </a:p>
          <a:p>
            <a:pPr mar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E8E3867-C017-4551-8B97-5630FC55518C}" type="slidenum">
              <a:rPr lang="en-US" smtClean="0"/>
              <a:pPr/>
              <a:t>48</a:t>
            </a:fld>
            <a:endParaRPr lang="en-US"/>
          </a:p>
        </p:txBody>
      </p:sp>
      <p:pic>
        <p:nvPicPr>
          <p:cNvPr id="6" name="Picture 5" descr="Screenshot 2013-10-22 10.13.00.png"/>
          <p:cNvPicPr>
            <a:picLocks noChangeAspect="1"/>
          </p:cNvPicPr>
          <p:nvPr/>
        </p:nvPicPr>
        <p:blipFill>
          <a:blip r:embed="rId2" cstate="print"/>
          <a:stretch>
            <a:fillRect/>
          </a:stretch>
        </p:blipFill>
        <p:spPr>
          <a:xfrm>
            <a:off x="1447800" y="3886200"/>
            <a:ext cx="2349500" cy="1841500"/>
          </a:xfrm>
          <a:prstGeom prst="rect">
            <a:avLst/>
          </a:prstGeom>
        </p:spPr>
      </p:pic>
      <p:sp>
        <p:nvSpPr>
          <p:cNvPr id="7" name="TextBox 6"/>
          <p:cNvSpPr txBox="1"/>
          <p:nvPr/>
        </p:nvSpPr>
        <p:spPr>
          <a:xfrm>
            <a:off x="5334000" y="3962400"/>
            <a:ext cx="2895600" cy="369332"/>
          </a:xfrm>
          <a:prstGeom prst="rect">
            <a:avLst/>
          </a:prstGeom>
          <a:noFill/>
        </p:spPr>
        <p:txBody>
          <a:bodyPr wrap="square" rtlCol="0">
            <a:spAutoFit/>
          </a:bodyPr>
          <a:lstStyle/>
          <a:p>
            <a:r>
              <a:rPr lang="nl-BE" dirty="0" smtClean="0"/>
              <a:t>Populations</a:t>
            </a:r>
          </a:p>
        </p:txBody>
      </p:sp>
      <p:cxnSp>
        <p:nvCxnSpPr>
          <p:cNvPr id="8" name="Straight Arrow Connector 7"/>
          <p:cNvCxnSpPr/>
          <p:nvPr/>
        </p:nvCxnSpPr>
        <p:spPr>
          <a:xfrm>
            <a:off x="3810000" y="4038600"/>
            <a:ext cx="1371600" cy="76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9800" y="6019800"/>
            <a:ext cx="2895600" cy="369332"/>
          </a:xfrm>
          <a:prstGeom prst="rect">
            <a:avLst/>
          </a:prstGeom>
          <a:noFill/>
        </p:spPr>
        <p:txBody>
          <a:bodyPr wrap="square" rtlCol="0">
            <a:spAutoFit/>
          </a:bodyPr>
          <a:lstStyle/>
          <a:p>
            <a:r>
              <a:rPr lang="nl-BE" dirty="0" smtClean="0"/>
              <a:t>Clusters</a:t>
            </a:r>
          </a:p>
        </p:txBody>
      </p:sp>
      <p:cxnSp>
        <p:nvCxnSpPr>
          <p:cNvPr id="11" name="Straight Arrow Connector 10"/>
          <p:cNvCxnSpPr>
            <a:endCxn id="10" idx="1"/>
          </p:cNvCxnSpPr>
          <p:nvPr/>
        </p:nvCxnSpPr>
        <p:spPr>
          <a:xfrm>
            <a:off x="1752600" y="5791200"/>
            <a:ext cx="457200" cy="4132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657600" y="4267200"/>
            <a:ext cx="137160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81600" y="5029200"/>
            <a:ext cx="3048000" cy="646331"/>
          </a:xfrm>
          <a:prstGeom prst="rect">
            <a:avLst/>
          </a:prstGeom>
          <a:noFill/>
        </p:spPr>
        <p:txBody>
          <a:bodyPr wrap="square" rtlCol="0">
            <a:spAutoFit/>
          </a:bodyPr>
          <a:lstStyle/>
          <a:p>
            <a:r>
              <a:rPr lang="nl-BE" dirty="0" smtClean="0"/>
              <a:t>44 individuals of population seven are assigned to cluster 1</a:t>
            </a:r>
          </a:p>
        </p:txBody>
      </p:sp>
    </p:spTree>
    <p:extLst>
      <p:ext uri="{BB962C8B-B14F-4D97-AF65-F5344CB8AC3E}">
        <p14:creationId xmlns:p14="http://schemas.microsoft.com/office/powerpoint/2010/main" val="24466854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70905" cy="6705600"/>
          </a:xfrm>
        </p:spPr>
        <p:txBody>
          <a:bodyPr>
            <a:normAutofit/>
          </a:bodyPr>
          <a:lstStyle/>
          <a:p>
            <a:r>
              <a:rPr lang="nl-BE" sz="2000" dirty="0" err="1" smtClean="0"/>
              <a:t>You</a:t>
            </a:r>
            <a:r>
              <a:rPr lang="nl-BE" sz="2000" dirty="0" smtClean="0"/>
              <a:t> </a:t>
            </a:r>
            <a:r>
              <a:rPr lang="nl-BE" sz="2000" dirty="0" err="1" smtClean="0"/>
              <a:t>visualize</a:t>
            </a:r>
            <a:r>
              <a:rPr lang="nl-BE" sz="2000" dirty="0" smtClean="0"/>
              <a:t> the previous table using the function </a:t>
            </a:r>
            <a:r>
              <a:rPr lang="nl-BE" sz="2000" i="1" dirty="0" smtClean="0"/>
              <a:t>table.value()</a:t>
            </a:r>
            <a:r>
              <a:rPr lang="nl-BE" sz="2000" dirty="0" smtClean="0"/>
              <a:t>:</a:t>
            </a:r>
          </a:p>
          <a:p>
            <a:pPr>
              <a:buNone/>
            </a:pPr>
            <a:r>
              <a:rPr lang="nl-BE" sz="2000" dirty="0" smtClean="0">
                <a:latin typeface="Courier New" panose="02070309020205020404" pitchFamily="49" charset="0"/>
                <a:cs typeface="Courier New" panose="02070309020205020404" pitchFamily="49" charset="0"/>
              </a:rPr>
              <a:t>		table.value(table(clust$grp,data$pop))</a:t>
            </a:r>
            <a:endParaRPr lang="nl-BE" sz="2000" dirty="0" smtClean="0"/>
          </a:p>
          <a:p>
            <a:endParaRPr lang="nl-BE" sz="2000" dirty="0" smtClean="0"/>
          </a:p>
          <a:p>
            <a:endParaRPr lang="nl-BE" sz="2000" dirty="0"/>
          </a:p>
          <a:p>
            <a:endParaRPr lang="nl-BE" sz="2000" dirty="0" smtClean="0"/>
          </a:p>
          <a:p>
            <a:endParaRPr lang="nl-BE" sz="2000" dirty="0"/>
          </a:p>
          <a:p>
            <a:endParaRPr lang="nl-BE" sz="2000" dirty="0" smtClean="0"/>
          </a:p>
          <a:p>
            <a:endParaRPr lang="nl-BE" sz="2000" dirty="0"/>
          </a:p>
          <a:p>
            <a:endParaRPr lang="nl-BE" sz="2000" dirty="0" smtClean="0"/>
          </a:p>
          <a:p>
            <a:endParaRPr lang="nl-BE" sz="2000" dirty="0"/>
          </a:p>
          <a:p>
            <a:endParaRPr lang="nl-BE" sz="2000" dirty="0" smtClean="0"/>
          </a:p>
          <a:p>
            <a:endParaRPr lang="nl-BE" sz="2000" dirty="0"/>
          </a:p>
          <a:p>
            <a:endParaRPr lang="nl-BE" sz="2000" dirty="0" smtClean="0"/>
          </a:p>
          <a:p>
            <a:endParaRPr lang="nl-BE" sz="2000" dirty="0"/>
          </a:p>
          <a:p>
            <a:endParaRPr lang="nl-BE" sz="2000" dirty="0" smtClean="0"/>
          </a:p>
          <a:p>
            <a:r>
              <a:rPr lang="nl-BE" sz="2000" dirty="0" err="1" smtClean="0"/>
              <a:t>What</a:t>
            </a:r>
            <a:r>
              <a:rPr lang="nl-BE" sz="2000" dirty="0" smtClean="0"/>
              <a:t> do </a:t>
            </a:r>
            <a:r>
              <a:rPr lang="nl-BE" sz="2000" dirty="0" err="1" smtClean="0"/>
              <a:t>you</a:t>
            </a:r>
            <a:r>
              <a:rPr lang="nl-BE" sz="2000" dirty="0" smtClean="0"/>
              <a:t> </a:t>
            </a:r>
            <a:r>
              <a:rPr lang="nl-BE" sz="2000" dirty="0" err="1" smtClean="0"/>
              <a:t>notice</a:t>
            </a:r>
            <a:r>
              <a:rPr lang="nl-BE" sz="2000" dirty="0" smtClean="0"/>
              <a:t>?</a:t>
            </a:r>
          </a:p>
          <a:p>
            <a:r>
              <a:rPr lang="nl-BE" sz="2000" dirty="0" smtClean="0"/>
              <a:t>How do </a:t>
            </a:r>
            <a:r>
              <a:rPr lang="nl-BE" sz="2000" dirty="0" err="1" smtClean="0"/>
              <a:t>you</a:t>
            </a:r>
            <a:r>
              <a:rPr lang="nl-BE" sz="2000" dirty="0" smtClean="0"/>
              <a:t> </a:t>
            </a:r>
            <a:r>
              <a:rPr lang="nl-BE" sz="2000" dirty="0" err="1" smtClean="0"/>
              <a:t>intepret</a:t>
            </a:r>
            <a:r>
              <a:rPr lang="nl-BE" sz="2000" dirty="0" smtClean="0"/>
              <a:t> </a:t>
            </a:r>
            <a:r>
              <a:rPr lang="nl-BE" sz="2000" dirty="0" err="1" smtClean="0"/>
              <a:t>this</a:t>
            </a:r>
            <a:r>
              <a:rPr lang="nl-BE" sz="2000" dirty="0" smtClean="0"/>
              <a:t>?</a:t>
            </a:r>
          </a:p>
          <a:p>
            <a:endParaRPr lang="nl-BE" sz="2000" dirty="0" smtClean="0"/>
          </a:p>
          <a:p>
            <a:endParaRPr lang="nl-BE" sz="2000" dirty="0" smtClean="0"/>
          </a:p>
          <a:p>
            <a:endParaRPr lang="nl-BE" sz="2000" dirty="0" smtClean="0"/>
          </a:p>
          <a:p>
            <a:pPr mar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E8E3867-C017-4551-8B97-5630FC55518C}" type="slidenum">
              <a:rPr lang="en-US" smtClean="0"/>
              <a:pPr/>
              <a:t>49</a:t>
            </a:fld>
            <a:endParaRPr lang="en-US"/>
          </a:p>
        </p:txBody>
      </p:sp>
      <p:pic>
        <p:nvPicPr>
          <p:cNvPr id="12" name="Picture 11" descr="Rplot.pdf"/>
          <p:cNvPicPr>
            <a:picLocks noChangeAspect="1"/>
          </p:cNvPicPr>
          <p:nvPr/>
        </p:nvPicPr>
        <p:blipFill>
          <a:blip r:embed="rId2" cstate="print"/>
          <a:stretch>
            <a:fillRect/>
          </a:stretch>
        </p:blipFill>
        <p:spPr>
          <a:xfrm>
            <a:off x="990600" y="1447800"/>
            <a:ext cx="4114800" cy="4114800"/>
          </a:xfrm>
          <a:prstGeom prst="rect">
            <a:avLst/>
          </a:prstGeom>
        </p:spPr>
      </p:pic>
    </p:spTree>
    <p:extLst>
      <p:ext uri="{BB962C8B-B14F-4D97-AF65-F5344CB8AC3E}">
        <p14:creationId xmlns:p14="http://schemas.microsoft.com/office/powerpoint/2010/main" val="2446685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773113" y="1834480"/>
            <a:ext cx="8120062" cy="4114800"/>
          </a:xfrm>
        </p:spPr>
        <p:txBody>
          <a:bodyPr/>
          <a:lstStyle/>
          <a:p>
            <a:pPr marL="609600" indent="-609600" defTabSz="762000" eaLnBrk="1" hangingPunct="1">
              <a:buFontTx/>
              <a:buAutoNum type="arabicPeriod"/>
            </a:pPr>
            <a:r>
              <a:rPr lang="nl-BE" sz="2400" dirty="0" err="1" smtClean="0"/>
              <a:t>Detecting</a:t>
            </a:r>
            <a:r>
              <a:rPr lang="nl-BE" sz="2400" dirty="0" smtClean="0"/>
              <a:t> </a:t>
            </a:r>
            <a:r>
              <a:rPr lang="nl-BE" sz="2400" dirty="0" err="1" smtClean="0"/>
              <a:t>genetic</a:t>
            </a:r>
            <a:r>
              <a:rPr lang="nl-BE" sz="2400" dirty="0" smtClean="0"/>
              <a:t> </a:t>
            </a:r>
            <a:r>
              <a:rPr lang="nl-BE" sz="2400" dirty="0" err="1" smtClean="0"/>
              <a:t>variation</a:t>
            </a:r>
            <a:endParaRPr lang="nl-BE" sz="2400" dirty="0" smtClean="0"/>
          </a:p>
          <a:p>
            <a:pPr marL="609600" indent="-609600" defTabSz="762000" eaLnBrk="1" hangingPunct="1">
              <a:buFontTx/>
              <a:buAutoNum type="arabicPeriod"/>
            </a:pPr>
            <a:r>
              <a:rPr lang="en-US" sz="2400" dirty="0" smtClean="0"/>
              <a:t>The timescale of population genetics</a:t>
            </a:r>
          </a:p>
          <a:p>
            <a:pPr marL="609600" indent="-609600" defTabSz="762000" eaLnBrk="1" hangingPunct="1">
              <a:buNone/>
            </a:pPr>
            <a:r>
              <a:rPr lang="nl-BE" sz="2400" dirty="0" smtClean="0"/>
              <a:t>3.    The </a:t>
            </a:r>
            <a:r>
              <a:rPr lang="nl-BE" sz="2400" dirty="0" err="1" smtClean="0"/>
              <a:t>gene-pool</a:t>
            </a:r>
            <a:r>
              <a:rPr lang="nl-BE" sz="2400" dirty="0" smtClean="0"/>
              <a:t> concept and the </a:t>
            </a:r>
            <a:r>
              <a:rPr lang="nl-BE" sz="2400" dirty="0" err="1" smtClean="0"/>
              <a:t>Hardy-Weinberg</a:t>
            </a:r>
            <a:r>
              <a:rPr lang="nl-BE" sz="2400" dirty="0" smtClean="0"/>
              <a:t> </a:t>
            </a:r>
            <a:r>
              <a:rPr lang="nl-BE" sz="2400" dirty="0" err="1" smtClean="0"/>
              <a:t>law</a:t>
            </a:r>
            <a:endParaRPr lang="nl-BE" sz="2400" dirty="0" smtClean="0"/>
          </a:p>
          <a:p>
            <a:pPr marL="609600" indent="-609600" defTabSz="762000" eaLnBrk="1" hangingPunct="1">
              <a:buNone/>
            </a:pPr>
            <a:r>
              <a:rPr lang="nl-BE" sz="2400" dirty="0" smtClean="0"/>
              <a:t>4.    </a:t>
            </a:r>
            <a:r>
              <a:rPr lang="nl-BE" sz="2400" dirty="0" err="1" smtClean="0"/>
              <a:t>Genetic</a:t>
            </a:r>
            <a:r>
              <a:rPr lang="nl-BE" sz="2400" dirty="0" smtClean="0"/>
              <a:t> </a:t>
            </a:r>
            <a:r>
              <a:rPr lang="nl-BE" sz="2400" dirty="0" err="1" smtClean="0"/>
              <a:t>variation</a:t>
            </a:r>
            <a:r>
              <a:rPr lang="nl-BE" sz="2400" dirty="0" smtClean="0"/>
              <a:t> and </a:t>
            </a:r>
            <a:r>
              <a:rPr lang="nl-BE" sz="2400" dirty="0" err="1" smtClean="0"/>
              <a:t>its</a:t>
            </a:r>
            <a:r>
              <a:rPr lang="nl-BE" sz="2400" dirty="0" smtClean="0"/>
              <a:t> </a:t>
            </a:r>
            <a:r>
              <a:rPr lang="nl-BE" sz="2400" dirty="0" err="1" smtClean="0"/>
              <a:t>measurement</a:t>
            </a:r>
            <a:endParaRPr lang="nl-BE" sz="2400" dirty="0" smtClean="0"/>
          </a:p>
          <a:p>
            <a:pPr marL="609600" indent="-609600" defTabSz="762000" eaLnBrk="1" hangingPunct="1">
              <a:buAutoNum type="arabicPeriod" startAt="5"/>
            </a:pPr>
            <a:r>
              <a:rPr lang="en-US" sz="2400" dirty="0" smtClean="0"/>
              <a:t>Genetic divergence and its measurement</a:t>
            </a:r>
          </a:p>
          <a:p>
            <a:pPr marL="609600" indent="-609600" defTabSz="762000" eaLnBrk="1" hangingPunct="1">
              <a:buAutoNum type="arabicPeriod" startAt="5"/>
            </a:pPr>
            <a:r>
              <a:rPr lang="en-US" sz="2400" dirty="0" smtClean="0"/>
              <a:t>Deviations from HWE and exercises</a:t>
            </a:r>
            <a:endParaRPr lang="nl-BE" sz="2400" dirty="0" smtClean="0"/>
          </a:p>
        </p:txBody>
      </p:sp>
      <p:sp>
        <p:nvSpPr>
          <p:cNvPr id="5123" name="Rectangle 3"/>
          <p:cNvSpPr>
            <a:spLocks noGrp="1" noChangeArrowheads="1"/>
          </p:cNvSpPr>
          <p:nvPr>
            <p:ph type="title"/>
          </p:nvPr>
        </p:nvSpPr>
        <p:spPr/>
        <p:txBody>
          <a:bodyPr/>
          <a:lstStyle/>
          <a:p>
            <a:pPr eaLnBrk="1" hangingPunct="1"/>
            <a:r>
              <a:rPr lang="fr-BE" dirty="0" err="1" smtClean="0">
                <a:solidFill>
                  <a:schemeClr val="tx1"/>
                </a:solidFill>
              </a:rPr>
              <a:t>Outline</a:t>
            </a:r>
            <a:endParaRPr lang="en-GB" dirty="0" smtClean="0">
              <a:solidFill>
                <a:schemeClr val="tx1"/>
              </a:solidFill>
            </a:endParaRPr>
          </a:p>
        </p:txBody>
      </p:sp>
      <p:sp>
        <p:nvSpPr>
          <p:cNvPr id="5124" name="Slide Number Placeholder 5"/>
          <p:cNvSpPr>
            <a:spLocks noGrp="1"/>
          </p:cNvSpPr>
          <p:nvPr>
            <p:ph type="sldNum" sz="quarter" idx="12"/>
          </p:nvPr>
        </p:nvSpPr>
        <p:spPr>
          <a:noFill/>
        </p:spPr>
        <p:txBody>
          <a:bodyPr/>
          <a:lstStyle/>
          <a:p>
            <a:fld id="{ABBFC55D-4970-4CD8-A39F-99B5D611D5C0}"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539750" y="404664"/>
            <a:ext cx="8208714" cy="3323987"/>
          </a:xfrm>
          <a:prstGeom prst="rect">
            <a:avLst/>
          </a:prstGeom>
          <a:noFill/>
          <a:ln w="9525">
            <a:noFill/>
            <a:miter lim="800000"/>
            <a:headEnd/>
            <a:tailEnd/>
          </a:ln>
        </p:spPr>
        <p:txBody>
          <a:bodyPr wrap="square">
            <a:spAutoFit/>
          </a:bodyPr>
          <a:lstStyle/>
          <a:p>
            <a:pPr>
              <a:spcBef>
                <a:spcPct val="50000"/>
              </a:spcBef>
            </a:pPr>
            <a:r>
              <a:rPr lang="en-US" sz="2800" b="1" dirty="0"/>
              <a:t>Task </a:t>
            </a:r>
            <a:r>
              <a:rPr lang="en-US" sz="2800" b="1" dirty="0" smtClean="0"/>
              <a:t>1: A </a:t>
            </a:r>
            <a:r>
              <a:rPr lang="en-US" sz="2800" b="1" dirty="0"/>
              <a:t>concise interpretation of the genetic pattern of </a:t>
            </a:r>
            <a:r>
              <a:rPr lang="en-US" sz="2800" b="1" dirty="0" err="1"/>
              <a:t>threespine</a:t>
            </a:r>
            <a:r>
              <a:rPr lang="en-US" sz="2800" b="1" dirty="0"/>
              <a:t> stickleback</a:t>
            </a:r>
            <a:r>
              <a:rPr lang="en-US" sz="2800" dirty="0"/>
              <a:t>:</a:t>
            </a:r>
          </a:p>
          <a:p>
            <a:pPr>
              <a:spcBef>
                <a:spcPct val="50000"/>
              </a:spcBef>
              <a:buFontTx/>
              <a:buChar char="-"/>
            </a:pPr>
            <a:r>
              <a:rPr lang="en-US" sz="2000" dirty="0" smtClean="0"/>
              <a:t> What </a:t>
            </a:r>
            <a:r>
              <a:rPr lang="en-US" sz="2000" dirty="0"/>
              <a:t>do you think of the genetic diversity? </a:t>
            </a:r>
            <a:endParaRPr lang="en-US" sz="1400" dirty="0">
              <a:solidFill>
                <a:srgbClr val="FF0000"/>
              </a:solidFill>
            </a:endParaRPr>
          </a:p>
          <a:p>
            <a:pPr>
              <a:spcBef>
                <a:spcPct val="50000"/>
              </a:spcBef>
              <a:buFontTx/>
              <a:buChar char="-"/>
            </a:pPr>
            <a:r>
              <a:rPr lang="en-US" sz="2000" dirty="0"/>
              <a:t> What about the </a:t>
            </a:r>
            <a:r>
              <a:rPr lang="en-US" sz="2000" dirty="0" smtClean="0"/>
              <a:t>genetic divergence among </a:t>
            </a:r>
            <a:r>
              <a:rPr lang="en-US" sz="2000" dirty="0"/>
              <a:t>the inland samples? </a:t>
            </a:r>
            <a:endParaRPr lang="en-US" sz="2000" dirty="0" smtClean="0"/>
          </a:p>
          <a:p>
            <a:pPr>
              <a:spcBef>
                <a:spcPct val="50000"/>
              </a:spcBef>
              <a:buFontTx/>
              <a:buChar char="-"/>
            </a:pPr>
            <a:r>
              <a:rPr lang="en-US" sz="2000" dirty="0"/>
              <a:t> </a:t>
            </a:r>
            <a:r>
              <a:rPr lang="en-US" sz="2000" dirty="0" smtClean="0"/>
              <a:t>What </a:t>
            </a:r>
            <a:r>
              <a:rPr lang="en-US" sz="2000" dirty="0"/>
              <a:t>about the </a:t>
            </a:r>
            <a:r>
              <a:rPr lang="en-US" sz="2000" dirty="0" smtClean="0"/>
              <a:t>genetic divergence among </a:t>
            </a:r>
            <a:r>
              <a:rPr lang="en-US" sz="2000" dirty="0"/>
              <a:t>the coastal samples? </a:t>
            </a:r>
            <a:endParaRPr lang="en-US" sz="2000" dirty="0" smtClean="0"/>
          </a:p>
          <a:p>
            <a:pPr>
              <a:spcBef>
                <a:spcPct val="50000"/>
              </a:spcBef>
              <a:buFontTx/>
              <a:buChar char="-"/>
            </a:pPr>
            <a:endParaRPr lang="en-US" sz="1600" dirty="0" smtClean="0"/>
          </a:p>
          <a:p>
            <a:pPr>
              <a:spcBef>
                <a:spcPct val="50000"/>
              </a:spcBef>
            </a:pPr>
            <a:r>
              <a:rPr lang="en-US" sz="1600" dirty="0" smtClean="0"/>
              <a:t>Suggestion: The introduction and discussion sections of the paper by Raeymaekers et al. (2005) provide you useful information to fully grasp the interpretation. </a:t>
            </a:r>
            <a:endParaRPr lang="en-GB" sz="1600" dirty="0"/>
          </a:p>
        </p:txBody>
      </p:sp>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xfrm>
            <a:off x="6732588" y="6408738"/>
            <a:ext cx="2133600" cy="476250"/>
          </a:xfrm>
          <a:noFill/>
        </p:spPr>
        <p:txBody>
          <a:bodyPr/>
          <a:lstStyle/>
          <a:p>
            <a:fld id="{BBC48C9B-29A1-40B5-95C8-858B68F19881}" type="slidenum">
              <a:rPr lang="en-US" altLang="nl-BE" smtClean="0"/>
              <a:pPr/>
              <a:t>51</a:t>
            </a:fld>
            <a:endParaRPr lang="en-US" altLang="nl-BE" smtClean="0"/>
          </a:p>
        </p:txBody>
      </p:sp>
      <p:sp>
        <p:nvSpPr>
          <p:cNvPr id="6147" name="Text Box 4"/>
          <p:cNvSpPr txBox="1">
            <a:spLocks noChangeArrowheads="1"/>
          </p:cNvSpPr>
          <p:nvPr/>
        </p:nvSpPr>
        <p:spPr bwMode="auto">
          <a:xfrm>
            <a:off x="252413" y="1268413"/>
            <a:ext cx="6191250" cy="2840037"/>
          </a:xfrm>
          <a:prstGeom prst="rect">
            <a:avLst/>
          </a:prstGeom>
          <a:noFill/>
          <a:ln w="9525">
            <a:noFill/>
            <a:miter lim="800000"/>
            <a:headEnd/>
            <a:tailEnd/>
          </a:ln>
        </p:spPr>
        <p:txBody>
          <a:bodyPr>
            <a:spAutoFit/>
          </a:bodyPr>
          <a:lstStyle/>
          <a:p>
            <a:pPr>
              <a:spcBef>
                <a:spcPct val="50000"/>
              </a:spcBef>
            </a:pPr>
            <a:r>
              <a:rPr lang="nl-BE" altLang="nl-BE"/>
              <a:t>Gene flow/migration (</a:t>
            </a:r>
            <a:r>
              <a:rPr lang="nl-BE" altLang="nl-BE">
                <a:solidFill>
                  <a:srgbClr val="0000FF"/>
                </a:solidFill>
              </a:rPr>
              <a:t>m</a:t>
            </a:r>
            <a:r>
              <a:rPr lang="nl-BE" altLang="nl-BE"/>
              <a:t>): transfer of alleles and genes from one population to the other. It may change allele frequencies considerably.</a:t>
            </a:r>
            <a:endParaRPr lang="en-US" altLang="nl-BE"/>
          </a:p>
          <a:p>
            <a:pPr>
              <a:spcBef>
                <a:spcPct val="50000"/>
              </a:spcBef>
            </a:pPr>
            <a:r>
              <a:rPr lang="nl-BE" altLang="nl-BE"/>
              <a:t>Genetic drift: accumulation of random events that change the make up of a gene pool slightly. Genetic drift ~ 1/effective population size (</a:t>
            </a:r>
            <a:r>
              <a:rPr lang="nl-BE" altLang="nl-BE">
                <a:solidFill>
                  <a:srgbClr val="0000FF"/>
                </a:solidFill>
              </a:rPr>
              <a:t>Ne</a:t>
            </a:r>
            <a:r>
              <a:rPr lang="nl-BE" altLang="nl-BE"/>
              <a:t>)</a:t>
            </a:r>
          </a:p>
          <a:p>
            <a:pPr>
              <a:spcBef>
                <a:spcPct val="50000"/>
              </a:spcBef>
            </a:pPr>
            <a:r>
              <a:rPr lang="nl-BE" altLang="nl-BE"/>
              <a:t>Mutation (</a:t>
            </a:r>
            <a:r>
              <a:rPr lang="nl-BE" altLang="nl-BE">
                <a:solidFill>
                  <a:srgbClr val="0000FF"/>
                </a:solidFill>
              </a:rPr>
              <a:t>µ</a:t>
            </a:r>
            <a:r>
              <a:rPr lang="nl-BE" altLang="nl-BE"/>
              <a:t>): change to the nucleotide sequence of the genetic material, either in single nucleotides (10</a:t>
            </a:r>
            <a:r>
              <a:rPr lang="nl-BE" altLang="nl-BE" baseline="30000"/>
              <a:t>-3</a:t>
            </a:r>
            <a:r>
              <a:rPr lang="nl-BE" altLang="nl-BE"/>
              <a:t>&lt;µ&lt;10</a:t>
            </a:r>
            <a:r>
              <a:rPr lang="nl-BE" altLang="nl-BE" baseline="30000"/>
              <a:t>-8  </a:t>
            </a:r>
            <a:r>
              <a:rPr lang="nl-BE" altLang="nl-BE"/>
              <a:t>events per generation) or chromosome fragments</a:t>
            </a:r>
          </a:p>
        </p:txBody>
      </p:sp>
      <p:graphicFrame>
        <p:nvGraphicFramePr>
          <p:cNvPr id="6241" name="Group 97"/>
          <p:cNvGraphicFramePr>
            <a:graphicFrameLocks noGrp="1"/>
          </p:cNvGraphicFramePr>
          <p:nvPr/>
        </p:nvGraphicFramePr>
        <p:xfrm>
          <a:off x="468313" y="4365625"/>
          <a:ext cx="8394700" cy="2286000"/>
        </p:xfrm>
        <a:graphic>
          <a:graphicData uri="http://schemas.openxmlformats.org/drawingml/2006/table">
            <a:tbl>
              <a:tblPr/>
              <a:tblGrid>
                <a:gridCol w="2628900">
                  <a:extLst>
                    <a:ext uri="{9D8B030D-6E8A-4147-A177-3AD203B41FA5}">
                      <a16:colId xmlns:a16="http://schemas.microsoft.com/office/drawing/2014/main" val="20000"/>
                    </a:ext>
                  </a:extLst>
                </a:gridCol>
                <a:gridCol w="1730375">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2632075">
                  <a:extLst>
                    <a:ext uri="{9D8B030D-6E8A-4147-A177-3AD203B41FA5}">
                      <a16:colId xmlns:a16="http://schemas.microsoft.com/office/drawing/2014/main" val="20003"/>
                    </a:ext>
                  </a:extLst>
                </a:gridCol>
              </a:tblGrid>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dirty="0" err="1" smtClean="0">
                          <a:ln>
                            <a:noFill/>
                          </a:ln>
                          <a:solidFill>
                            <a:schemeClr val="tx1"/>
                          </a:solidFill>
                          <a:effectLst/>
                          <a:latin typeface="Arial" charset="0"/>
                        </a:rPr>
                        <a:t>Relative</a:t>
                      </a:r>
                      <a:r>
                        <a:rPr kumimoji="0" lang="nl-BE" sz="1600" b="0" i="0" u="none" strike="noStrike" cap="none" normalizeH="0" baseline="0" dirty="0" smtClean="0">
                          <a:ln>
                            <a:noFill/>
                          </a:ln>
                          <a:solidFill>
                            <a:schemeClr val="tx1"/>
                          </a:solidFill>
                          <a:effectLst/>
                          <a:latin typeface="Arial" charset="0"/>
                        </a:rPr>
                        <a:t> IMPACT</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Lowland/coastal </a:t>
                      </a:r>
                    </a:p>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 1, 2, 3 and 4)</a:t>
                      </a:r>
                      <a:endParaRPr kumimoji="0" lang="nl-B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Inland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 5, 6 and 7)</a:t>
                      </a:r>
                      <a:endParaRPr kumimoji="0" lang="nl-B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Arial" charset="0"/>
                        </a:rPr>
                        <a:t>Comments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accent2"/>
                          </a:solidFill>
                          <a:effectLst/>
                          <a:latin typeface="Times New Roman" pitchFamily="18" charset="0"/>
                          <a:cs typeface="Times New Roman" pitchFamily="18" charset="0"/>
                        </a:rPr>
                        <a:t>Gene flow/migration</a:t>
                      </a:r>
                      <a:endParaRPr kumimoji="0" lang="nl-BE" sz="1600" b="0" i="0" u="none" strike="noStrike" cap="none" normalizeH="0" baseline="0" smtClean="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Higher</a:t>
                      </a:r>
                      <a:endParaRPr kumimoji="0" lang="nl-B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Lower</a:t>
                      </a:r>
                      <a:endParaRPr kumimoji="0" lang="nl-B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Large connectivity in the coastal area</a:t>
                      </a:r>
                      <a:endParaRPr kumimoji="0" lang="nl-B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accent2"/>
                          </a:solidFill>
                          <a:effectLst/>
                          <a:latin typeface="Times New Roman" pitchFamily="18" charset="0"/>
                          <a:cs typeface="Times New Roman" pitchFamily="18" charset="0"/>
                        </a:rPr>
                        <a:t>Genetic drift</a:t>
                      </a:r>
                      <a:endParaRPr kumimoji="0" lang="nl-BE" sz="1600" b="0" i="0" u="none" strike="noStrike" cap="none" normalizeH="0" baseline="0" smtClean="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Low</a:t>
                      </a:r>
                      <a:endParaRPr kumimoji="0" lang="nl-B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Medium</a:t>
                      </a:r>
                      <a:endParaRPr kumimoji="0" lang="nl-B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Inland populations are often (very) small</a:t>
                      </a:r>
                      <a:endParaRPr kumimoji="0" lang="nl-B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accent2"/>
                          </a:solidFill>
                          <a:effectLst/>
                          <a:latin typeface="Times New Roman" pitchFamily="18" charset="0"/>
                          <a:cs typeface="Times New Roman" pitchFamily="18" charset="0"/>
                        </a:rPr>
                        <a:t>Mutation</a:t>
                      </a:r>
                      <a:endParaRPr kumimoji="0" lang="nl-BE" sz="1600" b="0" i="0" u="none" strike="noStrike" cap="none" normalizeH="0" baseline="0" smtClean="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Low</a:t>
                      </a:r>
                      <a:endParaRPr kumimoji="0" lang="nl-BE"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dirty="0" smtClean="0">
                          <a:ln>
                            <a:noFill/>
                          </a:ln>
                          <a:solidFill>
                            <a:schemeClr val="tx1"/>
                          </a:solidFill>
                          <a:effectLst/>
                          <a:latin typeface="Times New Roman" pitchFamily="18" charset="0"/>
                          <a:cs typeface="Times New Roman" pitchFamily="18" charset="0"/>
                        </a:rPr>
                        <a:t>Low</a:t>
                      </a:r>
                      <a:endParaRPr kumimoji="0" lang="nl-BE" sz="16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Mutation rate is from 10</a:t>
                      </a:r>
                      <a:r>
                        <a:rPr kumimoji="0" lang="nl-BE" sz="1200" b="0" i="0" u="none" strike="noStrike" cap="none" normalizeH="0" baseline="30000" smtClean="0">
                          <a:ln>
                            <a:noFill/>
                          </a:ln>
                          <a:solidFill>
                            <a:schemeClr val="tx1"/>
                          </a:solidFill>
                          <a:effectLst/>
                          <a:latin typeface="Arial" charset="0"/>
                        </a:rPr>
                        <a:t>-4</a:t>
                      </a:r>
                      <a:r>
                        <a:rPr kumimoji="0" lang="nl-BE" sz="1200" b="0" i="0" u="none" strike="noStrike" cap="none" normalizeH="0" baseline="0" smtClean="0">
                          <a:ln>
                            <a:noFill/>
                          </a:ln>
                          <a:solidFill>
                            <a:schemeClr val="tx1"/>
                          </a:solidFill>
                          <a:effectLst/>
                          <a:latin typeface="Arial" charset="0"/>
                        </a:rPr>
                        <a:t> to 10</a:t>
                      </a:r>
                      <a:r>
                        <a:rPr kumimoji="0" lang="nl-BE" sz="1200" b="0" i="0" u="none" strike="noStrike" cap="none" normalizeH="0" baseline="30000" smtClean="0">
                          <a:ln>
                            <a:noFill/>
                          </a:ln>
                          <a:solidFill>
                            <a:schemeClr val="tx1"/>
                          </a:solidFill>
                          <a:effectLst/>
                          <a:latin typeface="Arial" charset="0"/>
                        </a:rPr>
                        <a:t>-6</a:t>
                      </a:r>
                      <a:endParaRPr kumimoji="0" lang="nl-B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rgbClr val="A6A6A6"/>
                          </a:solidFill>
                          <a:effectLst/>
                          <a:latin typeface="Times New Roman" pitchFamily="18" charset="0"/>
                          <a:cs typeface="Times New Roman" pitchFamily="18" charset="0"/>
                        </a:rPr>
                        <a:t>Selection</a:t>
                      </a:r>
                      <a:endParaRPr kumimoji="0" lang="nl-BE" sz="1600" b="0" i="0" u="none" strike="noStrike" cap="none" normalizeH="0" baseline="0" smtClean="0">
                        <a:ln>
                          <a:noFill/>
                        </a:ln>
                        <a:solidFill>
                          <a:srgbClr val="A6A6A6"/>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rgbClr val="A6A6A6"/>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dirty="0" smtClean="0">
                          <a:ln>
                            <a:noFill/>
                          </a:ln>
                          <a:solidFill>
                            <a:srgbClr val="A6A6A6"/>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200" b="0" i="0" u="none" strike="noStrike" cap="none" normalizeH="0" baseline="0" dirty="0" smtClean="0">
                          <a:ln>
                            <a:noFill/>
                          </a:ln>
                          <a:solidFill>
                            <a:schemeClr val="tx1"/>
                          </a:solidFill>
                          <a:effectLst/>
                          <a:latin typeface="Arial" charset="0"/>
                        </a:rPr>
                        <a:t>Does </a:t>
                      </a:r>
                      <a:r>
                        <a:rPr kumimoji="0" lang="nl-BE" sz="1200" b="0" i="0" u="none" strike="noStrike" cap="none" normalizeH="0" baseline="0" dirty="0" err="1" smtClean="0">
                          <a:ln>
                            <a:noFill/>
                          </a:ln>
                          <a:solidFill>
                            <a:schemeClr val="tx1"/>
                          </a:solidFill>
                          <a:effectLst/>
                          <a:latin typeface="Arial" charset="0"/>
                        </a:rPr>
                        <a:t>selection</a:t>
                      </a:r>
                      <a:r>
                        <a:rPr kumimoji="0" lang="nl-BE" sz="1200" b="0" i="0" u="none" strike="noStrike" cap="none" normalizeH="0" baseline="0" dirty="0" smtClean="0">
                          <a:ln>
                            <a:noFill/>
                          </a:ln>
                          <a:solidFill>
                            <a:schemeClr val="tx1"/>
                          </a:solidFill>
                          <a:effectLst/>
                          <a:latin typeface="Arial" charset="0"/>
                        </a:rPr>
                        <a:t> drive </a:t>
                      </a:r>
                      <a:r>
                        <a:rPr kumimoji="0" lang="nl-BE" sz="1200" b="0" i="0" u="none" strike="noStrike" cap="none" normalizeH="0" baseline="0" dirty="0" err="1" smtClean="0">
                          <a:ln>
                            <a:noFill/>
                          </a:ln>
                          <a:solidFill>
                            <a:schemeClr val="tx1"/>
                          </a:solidFill>
                          <a:effectLst/>
                          <a:latin typeface="Arial" charset="0"/>
                        </a:rPr>
                        <a:t>populations</a:t>
                      </a:r>
                      <a:r>
                        <a:rPr kumimoji="0" lang="nl-BE" sz="1200" b="0" i="0" u="none" strike="noStrike" cap="none" normalizeH="0" baseline="0" dirty="0" smtClean="0">
                          <a:ln>
                            <a:noFill/>
                          </a:ln>
                          <a:solidFill>
                            <a:schemeClr val="tx1"/>
                          </a:solidFill>
                          <a:effectLst/>
                          <a:latin typeface="Arial" charset="0"/>
                        </a:rPr>
                        <a:t> to separate </a:t>
                      </a:r>
                      <a:r>
                        <a:rPr kumimoji="0" lang="nl-BE" sz="1200" b="0" i="0" u="none" strike="noStrike" cap="none" normalizeH="0" baseline="0" dirty="0" err="1" smtClean="0">
                          <a:ln>
                            <a:noFill/>
                          </a:ln>
                          <a:solidFill>
                            <a:schemeClr val="tx1"/>
                          </a:solidFill>
                          <a:effectLst/>
                          <a:latin typeface="Arial" charset="0"/>
                        </a:rPr>
                        <a:t>characteristics</a:t>
                      </a:r>
                      <a:r>
                        <a:rPr kumimoji="0" lang="nl-BE" sz="1200" b="0" i="0" u="none" strike="noStrike" cap="none" normalizeH="0" baseline="0" dirty="0" smtClean="0">
                          <a:ln>
                            <a:noFill/>
                          </a:ln>
                          <a:solidFill>
                            <a:schemeClr val="tx1"/>
                          </a:solidFill>
                          <a:effectLst/>
                          <a:latin typeface="Arial" charset="0"/>
                        </a:rPr>
                        <a:t>?</a:t>
                      </a:r>
                      <a:endParaRPr kumimoji="0" lang="nl-BE" sz="1800" b="0" i="0" u="none" strike="noStrike" cap="none" normalizeH="0" baseline="0" dirty="0" smtClean="0">
                        <a:ln>
                          <a:noFill/>
                        </a:ln>
                        <a:solidFill>
                          <a:srgbClr val="A6A6A6"/>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7204" name="Picture 3" descr="kaartje artikel finaal"/>
          <p:cNvPicPr>
            <a:picLocks noChangeAspect="1" noChangeArrowheads="1"/>
          </p:cNvPicPr>
          <p:nvPr/>
        </p:nvPicPr>
        <p:blipFill>
          <a:blip r:embed="rId3" cstate="print"/>
          <a:srcRect/>
          <a:stretch>
            <a:fillRect/>
          </a:stretch>
        </p:blipFill>
        <p:spPr bwMode="auto">
          <a:xfrm>
            <a:off x="6224588" y="2074863"/>
            <a:ext cx="2955925" cy="2071687"/>
          </a:xfrm>
          <a:prstGeom prst="rect">
            <a:avLst/>
          </a:prstGeom>
          <a:noFill/>
          <a:ln w="9525">
            <a:noFill/>
            <a:miter lim="800000"/>
            <a:headEnd/>
            <a:tailEnd/>
          </a:ln>
        </p:spPr>
      </p:pic>
      <p:sp>
        <p:nvSpPr>
          <p:cNvPr id="7205" name="Text Box 10"/>
          <p:cNvSpPr txBox="1">
            <a:spLocks noChangeArrowheads="1"/>
          </p:cNvSpPr>
          <p:nvPr/>
        </p:nvSpPr>
        <p:spPr bwMode="auto">
          <a:xfrm>
            <a:off x="7037388" y="2646363"/>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1</a:t>
            </a:r>
            <a:endParaRPr lang="en-GB" altLang="nl-BE" b="1">
              <a:solidFill>
                <a:srgbClr val="FF0000"/>
              </a:solidFill>
              <a:latin typeface="Times New Roman" pitchFamily="18" charset="0"/>
            </a:endParaRPr>
          </a:p>
        </p:txBody>
      </p:sp>
      <p:sp>
        <p:nvSpPr>
          <p:cNvPr id="7206" name="Text Box 11"/>
          <p:cNvSpPr txBox="1">
            <a:spLocks noChangeArrowheads="1"/>
          </p:cNvSpPr>
          <p:nvPr/>
        </p:nvSpPr>
        <p:spPr bwMode="auto">
          <a:xfrm>
            <a:off x="7466013" y="2432050"/>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2</a:t>
            </a:r>
            <a:endParaRPr lang="en-GB" altLang="nl-BE" b="1">
              <a:solidFill>
                <a:srgbClr val="FF0000"/>
              </a:solidFill>
              <a:latin typeface="Times New Roman" pitchFamily="18" charset="0"/>
            </a:endParaRPr>
          </a:p>
        </p:txBody>
      </p:sp>
      <p:sp>
        <p:nvSpPr>
          <p:cNvPr id="7207" name="Text Box 13"/>
          <p:cNvSpPr txBox="1">
            <a:spLocks noChangeArrowheads="1"/>
          </p:cNvSpPr>
          <p:nvPr/>
        </p:nvSpPr>
        <p:spPr bwMode="auto">
          <a:xfrm>
            <a:off x="7466013" y="2789238"/>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4</a:t>
            </a:r>
            <a:endParaRPr lang="en-GB" altLang="nl-BE" b="1">
              <a:solidFill>
                <a:srgbClr val="FF0000"/>
              </a:solidFill>
              <a:latin typeface="Times New Roman" pitchFamily="18" charset="0"/>
            </a:endParaRPr>
          </a:p>
        </p:txBody>
      </p:sp>
      <p:sp>
        <p:nvSpPr>
          <p:cNvPr id="7208" name="Text Box 14"/>
          <p:cNvSpPr txBox="1">
            <a:spLocks noChangeArrowheads="1"/>
          </p:cNvSpPr>
          <p:nvPr/>
        </p:nvSpPr>
        <p:spPr bwMode="auto">
          <a:xfrm>
            <a:off x="7323138" y="3146425"/>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5</a:t>
            </a:r>
            <a:endParaRPr lang="en-GB" altLang="nl-BE" b="1">
              <a:solidFill>
                <a:srgbClr val="FF0000"/>
              </a:solidFill>
              <a:latin typeface="Times New Roman" pitchFamily="18" charset="0"/>
            </a:endParaRPr>
          </a:p>
        </p:txBody>
      </p:sp>
      <p:sp>
        <p:nvSpPr>
          <p:cNvPr id="7209" name="Text Box 15"/>
          <p:cNvSpPr txBox="1">
            <a:spLocks noChangeArrowheads="1"/>
          </p:cNvSpPr>
          <p:nvPr/>
        </p:nvSpPr>
        <p:spPr bwMode="auto">
          <a:xfrm>
            <a:off x="7751763" y="3217863"/>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6</a:t>
            </a:r>
            <a:endParaRPr lang="en-GB" altLang="nl-BE" b="1">
              <a:solidFill>
                <a:srgbClr val="FF0000"/>
              </a:solidFill>
              <a:latin typeface="Times New Roman" pitchFamily="18" charset="0"/>
            </a:endParaRPr>
          </a:p>
        </p:txBody>
      </p:sp>
      <p:sp>
        <p:nvSpPr>
          <p:cNvPr id="7210" name="Text Box 16"/>
          <p:cNvSpPr txBox="1">
            <a:spLocks noChangeArrowheads="1"/>
          </p:cNvSpPr>
          <p:nvPr/>
        </p:nvSpPr>
        <p:spPr bwMode="auto">
          <a:xfrm>
            <a:off x="8108950" y="2717800"/>
            <a:ext cx="304800" cy="366713"/>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7</a:t>
            </a:r>
            <a:endParaRPr lang="en-GB" altLang="nl-BE" b="1">
              <a:solidFill>
                <a:srgbClr val="FF0000"/>
              </a:solidFill>
              <a:latin typeface="Times New Roman" pitchFamily="18" charset="0"/>
            </a:endParaRPr>
          </a:p>
        </p:txBody>
      </p:sp>
      <p:sp>
        <p:nvSpPr>
          <p:cNvPr id="7211" name="Text Box 127"/>
          <p:cNvSpPr txBox="1">
            <a:spLocks noChangeArrowheads="1"/>
          </p:cNvSpPr>
          <p:nvPr/>
        </p:nvSpPr>
        <p:spPr bwMode="auto">
          <a:xfrm>
            <a:off x="7251700" y="2646363"/>
            <a:ext cx="304800" cy="366712"/>
          </a:xfrm>
          <a:prstGeom prst="rect">
            <a:avLst/>
          </a:prstGeom>
          <a:noFill/>
          <a:ln w="9525">
            <a:noFill/>
            <a:miter lim="800000"/>
            <a:headEnd/>
            <a:tailEnd/>
          </a:ln>
        </p:spPr>
        <p:txBody>
          <a:bodyPr>
            <a:spAutoFit/>
          </a:bodyPr>
          <a:lstStyle/>
          <a:p>
            <a:pPr>
              <a:spcBef>
                <a:spcPct val="50000"/>
              </a:spcBef>
            </a:pPr>
            <a:r>
              <a:rPr lang="en-US" altLang="nl-BE" b="1">
                <a:solidFill>
                  <a:srgbClr val="FF0000"/>
                </a:solidFill>
                <a:latin typeface="Times New Roman" pitchFamily="18" charset="0"/>
              </a:rPr>
              <a:t>3</a:t>
            </a:r>
            <a:endParaRPr lang="en-GB" altLang="nl-BE" b="1">
              <a:solidFill>
                <a:srgbClr val="FF0000"/>
              </a:solidFill>
              <a:latin typeface="Times New Roman" pitchFamily="18" charset="0"/>
            </a:endParaRPr>
          </a:p>
        </p:txBody>
      </p:sp>
      <p:sp>
        <p:nvSpPr>
          <p:cNvPr id="7212" name="Text Box 4"/>
          <p:cNvSpPr txBox="1">
            <a:spLocks noChangeArrowheads="1"/>
          </p:cNvSpPr>
          <p:nvPr/>
        </p:nvSpPr>
        <p:spPr bwMode="auto">
          <a:xfrm>
            <a:off x="252413" y="188913"/>
            <a:ext cx="9144000" cy="1066800"/>
          </a:xfrm>
          <a:prstGeom prst="rect">
            <a:avLst/>
          </a:prstGeom>
          <a:noFill/>
          <a:ln w="9525">
            <a:noFill/>
            <a:miter lim="800000"/>
            <a:headEnd/>
            <a:tailEnd/>
          </a:ln>
        </p:spPr>
        <p:txBody>
          <a:bodyPr>
            <a:spAutoFit/>
          </a:bodyPr>
          <a:lstStyle/>
          <a:p>
            <a:pPr>
              <a:spcBef>
                <a:spcPct val="50000"/>
              </a:spcBef>
            </a:pPr>
            <a:r>
              <a:rPr lang="nl-BE" altLang="nl-BE" sz="3200" dirty="0"/>
              <a:t>Part </a:t>
            </a:r>
            <a:r>
              <a:rPr lang="nl-BE" altLang="nl-BE" sz="3200" dirty="0" smtClean="0"/>
              <a:t>1: </a:t>
            </a:r>
            <a:r>
              <a:rPr lang="nl-BE" altLang="nl-BE" sz="3200" dirty="0" err="1"/>
              <a:t>Looking</a:t>
            </a:r>
            <a:r>
              <a:rPr lang="nl-BE" altLang="nl-BE" sz="3200" dirty="0"/>
              <a:t> </a:t>
            </a:r>
            <a:r>
              <a:rPr lang="nl-BE" altLang="nl-BE" sz="3200" dirty="0" err="1"/>
              <a:t>for</a:t>
            </a:r>
            <a:r>
              <a:rPr lang="nl-BE" altLang="nl-BE" sz="3200" dirty="0"/>
              <a:t> </a:t>
            </a:r>
            <a:r>
              <a:rPr lang="nl-BE" altLang="nl-BE" sz="3200" dirty="0" err="1"/>
              <a:t>evidence</a:t>
            </a:r>
            <a:r>
              <a:rPr lang="nl-BE" altLang="nl-BE" sz="3200" dirty="0"/>
              <a:t> of gene </a:t>
            </a:r>
            <a:r>
              <a:rPr lang="nl-BE" altLang="nl-BE" sz="3200" dirty="0" err="1"/>
              <a:t>flow</a:t>
            </a:r>
            <a:r>
              <a:rPr lang="nl-BE" altLang="nl-BE" sz="3200" dirty="0"/>
              <a:t>, </a:t>
            </a:r>
            <a:r>
              <a:rPr lang="nl-BE" altLang="nl-BE" sz="3200" dirty="0" err="1"/>
              <a:t>mutation</a:t>
            </a:r>
            <a:r>
              <a:rPr lang="nl-BE" altLang="nl-BE" sz="3200" dirty="0"/>
              <a:t> and drift </a:t>
            </a:r>
            <a:r>
              <a:rPr lang="nl-BE" altLang="nl-BE" sz="3200" dirty="0">
                <a:solidFill>
                  <a:srgbClr val="0000FF"/>
                </a:solidFill>
              </a:rPr>
              <a:t>(= </a:t>
            </a:r>
            <a:r>
              <a:rPr lang="nl-BE" altLang="nl-BE" sz="3200" dirty="0" err="1">
                <a:solidFill>
                  <a:srgbClr val="0000FF"/>
                </a:solidFill>
              </a:rPr>
              <a:t>neutral</a:t>
            </a:r>
            <a:r>
              <a:rPr lang="nl-BE" altLang="nl-BE" sz="3200" dirty="0">
                <a:solidFill>
                  <a:srgbClr val="0000FF"/>
                </a:solidFill>
              </a:rPr>
              <a:t> </a:t>
            </a:r>
            <a:r>
              <a:rPr lang="nl-BE" altLang="nl-BE" sz="3200" dirty="0" err="1">
                <a:solidFill>
                  <a:srgbClr val="0000FF"/>
                </a:solidFill>
              </a:rPr>
              <a:t>evolution</a:t>
            </a:r>
            <a:r>
              <a:rPr lang="nl-BE" altLang="nl-BE" sz="3200" dirty="0">
                <a:solidFill>
                  <a:srgbClr val="0000FF"/>
                </a:solidFill>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D635DD2-1B4C-4297-9B21-DA4E9C1C05C5}" type="slidenum">
              <a:rPr lang="en-GB" smtClean="0"/>
              <a:pPr>
                <a:defRPr/>
              </a:pPr>
              <a:t>52</a:t>
            </a:fld>
            <a:endParaRPr lang="en-GB"/>
          </a:p>
        </p:txBody>
      </p:sp>
      <p:sp>
        <p:nvSpPr>
          <p:cNvPr id="3" name="TextBox 2"/>
          <p:cNvSpPr txBox="1"/>
          <p:nvPr/>
        </p:nvSpPr>
        <p:spPr>
          <a:xfrm>
            <a:off x="467544" y="558180"/>
            <a:ext cx="7956376" cy="369332"/>
          </a:xfrm>
          <a:prstGeom prst="rect">
            <a:avLst/>
          </a:prstGeom>
          <a:noFill/>
        </p:spPr>
        <p:txBody>
          <a:bodyPr wrap="square" rtlCol="0">
            <a:spAutoFit/>
          </a:bodyPr>
          <a:lstStyle/>
          <a:p>
            <a:r>
              <a:rPr lang="nl-BE" dirty="0" err="1" smtClean="0"/>
              <a:t>Appropriate</a:t>
            </a:r>
            <a:r>
              <a:rPr lang="nl-BE" dirty="0" smtClean="0"/>
              <a:t> tables </a:t>
            </a:r>
            <a:r>
              <a:rPr lang="nl-BE" dirty="0" err="1" smtClean="0"/>
              <a:t>from</a:t>
            </a:r>
            <a:r>
              <a:rPr lang="nl-BE" dirty="0" smtClean="0"/>
              <a:t> Raeymaekers et al. (2005)</a:t>
            </a:r>
            <a:endParaRPr lang="nl-BE" dirty="0"/>
          </a:p>
        </p:txBody>
      </p:sp>
      <p:pic>
        <p:nvPicPr>
          <p:cNvPr id="4098" name="Picture 2"/>
          <p:cNvPicPr>
            <a:picLocks noChangeAspect="1" noChangeArrowheads="1"/>
          </p:cNvPicPr>
          <p:nvPr/>
        </p:nvPicPr>
        <p:blipFill>
          <a:blip r:embed="rId2" cstate="print"/>
          <a:srcRect/>
          <a:stretch>
            <a:fillRect/>
          </a:stretch>
        </p:blipFill>
        <p:spPr bwMode="auto">
          <a:xfrm>
            <a:off x="0" y="2348880"/>
            <a:ext cx="9143999" cy="1806222"/>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5770" y="1268760"/>
            <a:ext cx="9154742" cy="115209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79512" y="5105400"/>
            <a:ext cx="6505575" cy="1752600"/>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179512" y="4547592"/>
            <a:ext cx="6610350" cy="609600"/>
          </a:xfrm>
          <a:prstGeom prst="rect">
            <a:avLst/>
          </a:prstGeom>
          <a:noFill/>
          <a:ln w="9525">
            <a:noFill/>
            <a:miter lim="800000"/>
            <a:headEnd/>
            <a:tailEnd/>
          </a:ln>
        </p:spPr>
      </p:pic>
      <p:pic>
        <p:nvPicPr>
          <p:cNvPr id="4102" name="Picture 6"/>
          <p:cNvPicPr>
            <a:picLocks noChangeAspect="1" noChangeArrowheads="1"/>
          </p:cNvPicPr>
          <p:nvPr/>
        </p:nvPicPr>
        <p:blipFill>
          <a:blip r:embed="rId6" cstate="print"/>
          <a:srcRect/>
          <a:stretch>
            <a:fillRect/>
          </a:stretch>
        </p:blipFill>
        <p:spPr bwMode="auto">
          <a:xfrm>
            <a:off x="6885633" y="4653136"/>
            <a:ext cx="2258367" cy="1559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p>
            <a:fld id="{1359F1C3-29A0-42BB-8291-406D263586D4}" type="slidenum">
              <a:rPr lang="en-US" altLang="nl-BE" smtClean="0"/>
              <a:pPr/>
              <a:t>53</a:t>
            </a:fld>
            <a:endParaRPr lang="en-US" altLang="nl-BE" smtClean="0"/>
          </a:p>
        </p:txBody>
      </p:sp>
      <p:sp>
        <p:nvSpPr>
          <p:cNvPr id="7171" name="Text Box 4"/>
          <p:cNvSpPr txBox="1">
            <a:spLocks noChangeArrowheads="1"/>
          </p:cNvSpPr>
          <p:nvPr/>
        </p:nvSpPr>
        <p:spPr bwMode="auto">
          <a:xfrm>
            <a:off x="468312" y="333375"/>
            <a:ext cx="8496175" cy="1031051"/>
          </a:xfrm>
          <a:prstGeom prst="rect">
            <a:avLst/>
          </a:prstGeom>
          <a:noFill/>
          <a:ln w="9525">
            <a:noFill/>
            <a:miter lim="800000"/>
            <a:headEnd/>
            <a:tailEnd/>
          </a:ln>
        </p:spPr>
        <p:txBody>
          <a:bodyPr wrap="square">
            <a:spAutoFit/>
          </a:bodyPr>
          <a:lstStyle/>
          <a:p>
            <a:pPr>
              <a:spcBef>
                <a:spcPct val="50000"/>
              </a:spcBef>
            </a:pPr>
            <a:r>
              <a:rPr lang="nl-BE" altLang="nl-BE" sz="2800" b="1" dirty="0" err="1" smtClean="0"/>
              <a:t>Task</a:t>
            </a:r>
            <a:r>
              <a:rPr lang="nl-BE" altLang="nl-BE" sz="2800" b="1" dirty="0" smtClean="0"/>
              <a:t> 2: </a:t>
            </a:r>
            <a:r>
              <a:rPr lang="nl-BE" altLang="nl-BE" sz="2800" b="1" dirty="0" err="1" smtClean="0"/>
              <a:t>Simulate</a:t>
            </a:r>
            <a:r>
              <a:rPr lang="nl-BE" altLang="nl-BE" sz="2800" b="1" dirty="0" smtClean="0"/>
              <a:t> </a:t>
            </a:r>
            <a:r>
              <a:rPr lang="nl-BE" altLang="nl-BE" sz="2800" b="1" dirty="0" err="1" smtClean="0"/>
              <a:t>neutral</a:t>
            </a:r>
            <a:r>
              <a:rPr lang="nl-BE" altLang="nl-BE" sz="2800" b="1" dirty="0" smtClean="0"/>
              <a:t> </a:t>
            </a:r>
            <a:r>
              <a:rPr lang="nl-BE" altLang="nl-BE" sz="2800" b="1" dirty="0" err="1" smtClean="0"/>
              <a:t>evolution</a:t>
            </a:r>
            <a:r>
              <a:rPr lang="nl-BE" altLang="nl-BE" sz="2800" b="1" dirty="0" smtClean="0"/>
              <a:t> </a:t>
            </a:r>
            <a:r>
              <a:rPr lang="nl-BE" altLang="nl-BE" sz="2800" b="1" dirty="0" err="1" smtClean="0"/>
              <a:t>with</a:t>
            </a:r>
            <a:r>
              <a:rPr lang="nl-BE" altLang="nl-BE" sz="2800" b="1" dirty="0" smtClean="0"/>
              <a:t> </a:t>
            </a:r>
            <a:r>
              <a:rPr lang="nl-BE" altLang="nl-BE" sz="2800" b="1" dirty="0" err="1" smtClean="0"/>
              <a:t>EasyPop</a:t>
            </a:r>
            <a:endParaRPr lang="nl-BE" altLang="nl-BE" sz="2800" b="1" dirty="0"/>
          </a:p>
          <a:p>
            <a:pPr>
              <a:spcBef>
                <a:spcPct val="50000"/>
              </a:spcBef>
            </a:pPr>
            <a:endParaRPr lang="en-US" altLang="nl-BE" sz="2200" dirty="0"/>
          </a:p>
        </p:txBody>
      </p:sp>
      <p:sp>
        <p:nvSpPr>
          <p:cNvPr id="7173" name="Rectangle 5"/>
          <p:cNvSpPr>
            <a:spLocks noChangeArrowheads="1"/>
          </p:cNvSpPr>
          <p:nvPr/>
        </p:nvSpPr>
        <p:spPr bwMode="auto">
          <a:xfrm>
            <a:off x="504824" y="1412776"/>
            <a:ext cx="8027616" cy="4832092"/>
          </a:xfrm>
          <a:prstGeom prst="rect">
            <a:avLst/>
          </a:prstGeom>
          <a:noFill/>
          <a:ln w="9525">
            <a:noFill/>
            <a:miter lim="800000"/>
            <a:headEnd/>
            <a:tailEnd/>
          </a:ln>
        </p:spPr>
        <p:txBody>
          <a:bodyPr wrap="square">
            <a:spAutoFit/>
          </a:bodyPr>
          <a:lstStyle/>
          <a:p>
            <a:r>
              <a:rPr lang="nl-BE" altLang="nl-BE" sz="2200" dirty="0" smtClean="0"/>
              <a:t>The logic:</a:t>
            </a:r>
          </a:p>
          <a:p>
            <a:r>
              <a:rPr lang="nl-BE" altLang="nl-BE" sz="2200" dirty="0" err="1" smtClean="0"/>
              <a:t>To</a:t>
            </a:r>
            <a:r>
              <a:rPr lang="nl-BE" altLang="nl-BE" sz="2200" dirty="0" smtClean="0"/>
              <a:t> get a feel </a:t>
            </a:r>
            <a:r>
              <a:rPr lang="nl-BE" altLang="nl-BE" sz="2200" dirty="0" err="1" smtClean="0"/>
              <a:t>for</a:t>
            </a:r>
            <a:r>
              <a:rPr lang="nl-BE" altLang="nl-BE" sz="2200" dirty="0" smtClean="0"/>
              <a:t> </a:t>
            </a:r>
            <a:r>
              <a:rPr lang="nl-BE" altLang="nl-BE" sz="2200" dirty="0" err="1" smtClean="0"/>
              <a:t>the</a:t>
            </a:r>
            <a:r>
              <a:rPr lang="nl-BE" altLang="nl-BE" sz="2200" dirty="0" smtClean="0"/>
              <a:t> </a:t>
            </a:r>
            <a:r>
              <a:rPr lang="nl-BE" altLang="nl-BE" sz="2200" dirty="0" err="1" smtClean="0"/>
              <a:t>evolutionary</a:t>
            </a:r>
            <a:r>
              <a:rPr lang="nl-BE" altLang="nl-BE" sz="2200" dirty="0" smtClean="0"/>
              <a:t> impact of order of magnitude changes in </a:t>
            </a:r>
            <a:r>
              <a:rPr lang="nl-BE" altLang="nl-BE" sz="2200" dirty="0" err="1" smtClean="0"/>
              <a:t>population</a:t>
            </a:r>
            <a:r>
              <a:rPr lang="nl-BE" altLang="nl-BE" sz="2200" dirty="0" smtClean="0"/>
              <a:t> parameters, </a:t>
            </a:r>
            <a:r>
              <a:rPr lang="nl-BE" altLang="nl-BE" sz="2200" dirty="0" err="1" smtClean="0"/>
              <a:t>simulate</a:t>
            </a:r>
            <a:r>
              <a:rPr lang="nl-BE" altLang="nl-BE" sz="2200" dirty="0" smtClean="0"/>
              <a:t> data </a:t>
            </a:r>
            <a:r>
              <a:rPr lang="nl-BE" altLang="nl-BE" sz="2200" dirty="0" err="1" smtClean="0"/>
              <a:t>and</a:t>
            </a:r>
            <a:r>
              <a:rPr lang="nl-BE" altLang="nl-BE" sz="2200" dirty="0" smtClean="0"/>
              <a:t> </a:t>
            </a:r>
            <a:r>
              <a:rPr lang="nl-BE" altLang="nl-BE" sz="2200" dirty="0" err="1" smtClean="0"/>
              <a:t>evaluate</a:t>
            </a:r>
            <a:r>
              <a:rPr lang="nl-BE" altLang="nl-BE" sz="2200" dirty="0" smtClean="0"/>
              <a:t> </a:t>
            </a:r>
            <a:r>
              <a:rPr lang="nl-BE" altLang="nl-BE" sz="2200" dirty="0" err="1" smtClean="0"/>
              <a:t>them</a:t>
            </a:r>
            <a:r>
              <a:rPr lang="nl-BE" altLang="nl-BE" sz="2200" dirty="0" smtClean="0"/>
              <a:t> </a:t>
            </a:r>
            <a:r>
              <a:rPr lang="nl-BE" altLang="nl-BE" sz="2200" dirty="0" err="1" smtClean="0"/>
              <a:t>with</a:t>
            </a:r>
            <a:r>
              <a:rPr lang="nl-BE" altLang="nl-BE" sz="2200" dirty="0" smtClean="0"/>
              <a:t> </a:t>
            </a:r>
            <a:r>
              <a:rPr lang="nl-BE" altLang="nl-BE" sz="2200" dirty="0" err="1" smtClean="0"/>
              <a:t>population</a:t>
            </a:r>
            <a:r>
              <a:rPr lang="nl-BE" altLang="nl-BE" sz="2200" dirty="0" smtClean="0"/>
              <a:t> </a:t>
            </a:r>
            <a:r>
              <a:rPr lang="nl-BE" altLang="nl-BE" sz="2200" dirty="0" err="1" smtClean="0"/>
              <a:t>genetic</a:t>
            </a:r>
            <a:r>
              <a:rPr lang="nl-BE" altLang="nl-BE" sz="2200" dirty="0" smtClean="0"/>
              <a:t> tools.  </a:t>
            </a:r>
            <a:endParaRPr lang="nl-BE" altLang="nl-BE" sz="2200" dirty="0"/>
          </a:p>
          <a:p>
            <a:endParaRPr lang="nl-BE" altLang="nl-BE" sz="2200" dirty="0"/>
          </a:p>
          <a:p>
            <a:r>
              <a:rPr lang="nl-BE" altLang="nl-BE" sz="2200" i="1" dirty="0"/>
              <a:t>- Parameter of interest: F</a:t>
            </a:r>
            <a:r>
              <a:rPr lang="nl-BE" altLang="nl-BE" sz="2200" i="1" baseline="-25000" dirty="0"/>
              <a:t>ST</a:t>
            </a:r>
          </a:p>
          <a:p>
            <a:endParaRPr lang="nl-BE" altLang="nl-BE" sz="2200" i="1" dirty="0"/>
          </a:p>
          <a:p>
            <a:pPr>
              <a:buFontTx/>
              <a:buChar char="-"/>
            </a:pPr>
            <a:r>
              <a:rPr lang="nl-BE" altLang="nl-BE" sz="2200" i="1" dirty="0" smtClean="0"/>
              <a:t> </a:t>
            </a:r>
            <a:r>
              <a:rPr lang="nl-BE" altLang="nl-BE" sz="2200" i="1" dirty="0" err="1" smtClean="0"/>
              <a:t>Modifiers</a:t>
            </a:r>
            <a:r>
              <a:rPr lang="nl-BE" altLang="nl-BE" sz="2200" i="1" dirty="0" smtClean="0"/>
              <a:t> </a:t>
            </a:r>
            <a:r>
              <a:rPr lang="nl-BE" altLang="nl-BE" sz="2200" i="1" dirty="0"/>
              <a:t>of </a:t>
            </a:r>
            <a:r>
              <a:rPr lang="nl-BE" altLang="nl-BE" sz="2200" i="1" dirty="0" err="1"/>
              <a:t>neutral</a:t>
            </a:r>
            <a:r>
              <a:rPr lang="nl-BE" altLang="nl-BE" sz="2200" i="1" dirty="0"/>
              <a:t> </a:t>
            </a:r>
            <a:r>
              <a:rPr lang="nl-BE" altLang="nl-BE" sz="2200" i="1" dirty="0" err="1"/>
              <a:t>evolution</a:t>
            </a:r>
            <a:r>
              <a:rPr lang="nl-BE" altLang="nl-BE" sz="2200" i="1" dirty="0" smtClean="0"/>
              <a:t>:</a:t>
            </a:r>
            <a:endParaRPr lang="nl-BE" altLang="nl-BE" sz="2200" i="1" dirty="0"/>
          </a:p>
          <a:p>
            <a:r>
              <a:rPr lang="nl-BE" altLang="nl-BE" sz="2200" i="1" dirty="0"/>
              <a:t> m (</a:t>
            </a:r>
            <a:r>
              <a:rPr lang="nl-BE" altLang="nl-BE" sz="2200" i="1" dirty="0" err="1"/>
              <a:t>migration</a:t>
            </a:r>
            <a:r>
              <a:rPr lang="nl-BE" altLang="nl-BE" sz="2200" i="1" dirty="0"/>
              <a:t> </a:t>
            </a:r>
            <a:r>
              <a:rPr lang="nl-BE" altLang="nl-BE" sz="2200" i="1" dirty="0" err="1"/>
              <a:t>rate</a:t>
            </a:r>
            <a:r>
              <a:rPr lang="nl-BE" altLang="nl-BE" sz="2200" i="1" dirty="0"/>
              <a:t>)</a:t>
            </a:r>
          </a:p>
          <a:p>
            <a:r>
              <a:rPr lang="nl-BE" altLang="nl-BE" sz="2200" i="1" dirty="0"/>
              <a:t> Ne (</a:t>
            </a:r>
            <a:r>
              <a:rPr lang="nl-BE" altLang="nl-BE" sz="2200" i="1" dirty="0" err="1"/>
              <a:t>effective</a:t>
            </a:r>
            <a:r>
              <a:rPr lang="nl-BE" altLang="nl-BE" sz="2200" i="1" dirty="0"/>
              <a:t> </a:t>
            </a:r>
            <a:r>
              <a:rPr lang="nl-BE" altLang="nl-BE" sz="2200" i="1" dirty="0" err="1"/>
              <a:t>population</a:t>
            </a:r>
            <a:r>
              <a:rPr lang="nl-BE" altLang="nl-BE" sz="2200" i="1" dirty="0"/>
              <a:t> </a:t>
            </a:r>
            <a:r>
              <a:rPr lang="nl-BE" altLang="nl-BE" sz="2200" i="1" dirty="0" err="1"/>
              <a:t>size</a:t>
            </a:r>
            <a:r>
              <a:rPr lang="nl-BE" altLang="nl-BE" sz="2200" i="1" dirty="0"/>
              <a:t>; drift ~1/Ne)</a:t>
            </a:r>
          </a:p>
          <a:p>
            <a:r>
              <a:rPr lang="nl-BE" altLang="nl-BE" sz="2200" i="1" dirty="0"/>
              <a:t> µ (</a:t>
            </a:r>
            <a:r>
              <a:rPr lang="nl-BE" altLang="nl-BE" sz="2200" i="1" dirty="0" err="1"/>
              <a:t>mutation</a:t>
            </a:r>
            <a:r>
              <a:rPr lang="nl-BE" altLang="nl-BE" sz="2200" i="1" dirty="0"/>
              <a:t> </a:t>
            </a:r>
            <a:r>
              <a:rPr lang="nl-BE" altLang="nl-BE" sz="2200" i="1" dirty="0" err="1"/>
              <a:t>rate</a:t>
            </a:r>
            <a:r>
              <a:rPr lang="nl-BE" altLang="nl-BE" sz="2200" i="1" dirty="0"/>
              <a:t>)</a:t>
            </a:r>
          </a:p>
          <a:p>
            <a:endParaRPr lang="nl-BE" altLang="nl-BE" sz="2200" i="1" dirty="0"/>
          </a:p>
          <a:p>
            <a:r>
              <a:rPr lang="nl-BE" altLang="nl-BE" sz="2200" i="1" dirty="0"/>
              <a:t>- All </a:t>
            </a:r>
            <a:r>
              <a:rPr lang="nl-BE" altLang="nl-BE" sz="2200" i="1" dirty="0" err="1"/>
              <a:t>alleles</a:t>
            </a:r>
            <a:r>
              <a:rPr lang="nl-BE" altLang="nl-BE" sz="2200" i="1" dirty="0"/>
              <a:t> have </a:t>
            </a:r>
            <a:r>
              <a:rPr lang="nl-BE" altLang="nl-BE" sz="2200" i="1" dirty="0" err="1"/>
              <a:t>an</a:t>
            </a:r>
            <a:r>
              <a:rPr lang="nl-BE" altLang="nl-BE" sz="2200" i="1" dirty="0"/>
              <a:t> </a:t>
            </a:r>
            <a:r>
              <a:rPr lang="nl-BE" altLang="nl-BE" sz="2200" i="1" dirty="0" err="1"/>
              <a:t>equal</a:t>
            </a:r>
            <a:r>
              <a:rPr lang="nl-BE" altLang="nl-BE" sz="2200" i="1" dirty="0"/>
              <a:t> </a:t>
            </a:r>
            <a:r>
              <a:rPr lang="nl-BE" altLang="nl-BE" sz="2200" i="1" dirty="0" err="1"/>
              <a:t>probability</a:t>
            </a:r>
            <a:r>
              <a:rPr lang="nl-BE" altLang="nl-BE" sz="2200" i="1" dirty="0"/>
              <a:t> to </a:t>
            </a:r>
            <a:r>
              <a:rPr lang="nl-BE" altLang="nl-BE" sz="2200" i="1" dirty="0" err="1"/>
              <a:t>make</a:t>
            </a:r>
            <a:r>
              <a:rPr lang="nl-BE" altLang="nl-BE" sz="2200" i="1" dirty="0"/>
              <a:t> </a:t>
            </a:r>
            <a:r>
              <a:rPr lang="nl-BE" altLang="nl-BE" sz="2200" i="1" dirty="0" err="1"/>
              <a:t>it</a:t>
            </a:r>
            <a:r>
              <a:rPr lang="nl-BE" altLang="nl-BE" sz="2200" i="1" dirty="0"/>
              <a:t> to the </a:t>
            </a:r>
            <a:r>
              <a:rPr lang="nl-BE" altLang="nl-BE" sz="2200" i="1" dirty="0" err="1"/>
              <a:t>next</a:t>
            </a:r>
            <a:r>
              <a:rPr lang="nl-BE" altLang="nl-BE" sz="2200" i="1" dirty="0"/>
              <a:t> </a:t>
            </a:r>
            <a:r>
              <a:rPr lang="nl-BE" altLang="nl-BE" sz="2200" i="1" dirty="0" err="1"/>
              <a:t>generation</a:t>
            </a:r>
            <a:endParaRPr lang="fr-CA" altLang="nl-BE" sz="2200"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p>
            <a:fld id="{6B347308-A9EC-42B7-A0E0-DA1843145A29}" type="slidenum">
              <a:rPr lang="en-US" altLang="nl-BE" smtClean="0"/>
              <a:pPr/>
              <a:t>54</a:t>
            </a:fld>
            <a:endParaRPr lang="en-US" altLang="nl-BE" smtClean="0"/>
          </a:p>
        </p:txBody>
      </p:sp>
      <p:sp>
        <p:nvSpPr>
          <p:cNvPr id="9219" name="Text Box 4"/>
          <p:cNvSpPr txBox="1">
            <a:spLocks noChangeArrowheads="1"/>
          </p:cNvSpPr>
          <p:nvPr/>
        </p:nvSpPr>
        <p:spPr bwMode="auto">
          <a:xfrm>
            <a:off x="250825" y="3933825"/>
            <a:ext cx="2376488" cy="366713"/>
          </a:xfrm>
          <a:prstGeom prst="rect">
            <a:avLst/>
          </a:prstGeom>
          <a:noFill/>
          <a:ln w="9525">
            <a:noFill/>
            <a:miter lim="800000"/>
            <a:headEnd/>
            <a:tailEnd/>
          </a:ln>
        </p:spPr>
        <p:txBody>
          <a:bodyPr>
            <a:spAutoFit/>
          </a:bodyPr>
          <a:lstStyle/>
          <a:p>
            <a:pPr>
              <a:spcBef>
                <a:spcPct val="50000"/>
              </a:spcBef>
            </a:pPr>
            <a:endParaRPr lang="nl-BE" altLang="nl-BE"/>
          </a:p>
        </p:txBody>
      </p:sp>
      <p:sp>
        <p:nvSpPr>
          <p:cNvPr id="9220" name="Text Box 6"/>
          <p:cNvSpPr txBox="1">
            <a:spLocks noChangeArrowheads="1"/>
          </p:cNvSpPr>
          <p:nvPr/>
        </p:nvSpPr>
        <p:spPr bwMode="auto">
          <a:xfrm>
            <a:off x="682625" y="188640"/>
            <a:ext cx="7921625" cy="7355860"/>
          </a:xfrm>
          <a:prstGeom prst="rect">
            <a:avLst/>
          </a:prstGeom>
          <a:noFill/>
          <a:ln w="9525">
            <a:noFill/>
            <a:miter lim="800000"/>
            <a:headEnd/>
            <a:tailEnd/>
          </a:ln>
        </p:spPr>
        <p:txBody>
          <a:bodyPr>
            <a:spAutoFit/>
          </a:bodyPr>
          <a:lstStyle/>
          <a:p>
            <a:pPr>
              <a:spcBef>
                <a:spcPct val="50000"/>
              </a:spcBef>
            </a:pPr>
            <a:r>
              <a:rPr lang="en-US" altLang="nl-BE" sz="3200" dirty="0" smtClean="0"/>
              <a:t>About </a:t>
            </a:r>
            <a:r>
              <a:rPr lang="en-US" altLang="nl-BE" sz="3200" dirty="0" err="1" smtClean="0"/>
              <a:t>EasyPop</a:t>
            </a:r>
            <a:endParaRPr lang="en-US" altLang="nl-BE" sz="3200" dirty="0"/>
          </a:p>
          <a:p>
            <a:pPr>
              <a:spcBef>
                <a:spcPct val="50000"/>
              </a:spcBef>
            </a:pPr>
            <a:r>
              <a:rPr lang="en-US" altLang="nl-BE" dirty="0" err="1" smtClean="0"/>
              <a:t>EasyPop</a:t>
            </a:r>
            <a:r>
              <a:rPr lang="en-US" altLang="nl-BE" dirty="0" smtClean="0"/>
              <a:t> version 2.0.1 (Windows based) is </a:t>
            </a:r>
            <a:r>
              <a:rPr lang="en-US" altLang="nl-BE" dirty="0"/>
              <a:t>available </a:t>
            </a:r>
            <a:r>
              <a:rPr lang="en-US" altLang="nl-BE" dirty="0" smtClean="0"/>
              <a:t>from</a:t>
            </a:r>
            <a:endParaRPr lang="en-US" altLang="nl-BE" sz="1400" dirty="0" smtClean="0"/>
          </a:p>
          <a:p>
            <a:pPr>
              <a:spcBef>
                <a:spcPct val="50000"/>
              </a:spcBef>
            </a:pPr>
            <a:r>
              <a:rPr lang="en-US" altLang="nl-BE" sz="1400" dirty="0">
                <a:hlinkClick r:id="rId3"/>
              </a:rPr>
              <a:t>https://www.unil.ch/dee/en/home/menuinst/open-positions-and-public-resources/softwares--</a:t>
            </a:r>
            <a:r>
              <a:rPr lang="en-US" altLang="nl-BE" sz="1400" dirty="0" smtClean="0">
                <a:hlinkClick r:id="rId3"/>
              </a:rPr>
              <a:t>dataset/softwares/easypop.html</a:t>
            </a:r>
            <a:r>
              <a:rPr lang="en-US" altLang="nl-BE" sz="1400" dirty="0" smtClean="0"/>
              <a:t> </a:t>
            </a:r>
            <a:endParaRPr lang="en-US" altLang="nl-BE" sz="1400" dirty="0"/>
          </a:p>
          <a:p>
            <a:pPr>
              <a:spcBef>
                <a:spcPct val="50000"/>
              </a:spcBef>
            </a:pPr>
            <a:r>
              <a:rPr lang="en-US" altLang="nl-BE" b="1" dirty="0" err="1"/>
              <a:t>EasyPop</a:t>
            </a:r>
            <a:r>
              <a:rPr lang="en-US" altLang="nl-BE" dirty="0"/>
              <a:t> is a computer program </a:t>
            </a:r>
            <a:r>
              <a:rPr lang="en-US" altLang="nl-BE" dirty="0" smtClean="0"/>
              <a:t>simulating </a:t>
            </a:r>
            <a:r>
              <a:rPr lang="en-US" altLang="nl-BE" dirty="0"/>
              <a:t>population genetic datasets. It </a:t>
            </a:r>
            <a:r>
              <a:rPr lang="en-US" altLang="nl-BE" dirty="0" smtClean="0"/>
              <a:t>generates </a:t>
            </a:r>
            <a:r>
              <a:rPr lang="en-US" altLang="nl-BE" dirty="0"/>
              <a:t>genetic data for haploid, diploid, and </a:t>
            </a:r>
            <a:r>
              <a:rPr lang="en-US" altLang="nl-BE" dirty="0" err="1"/>
              <a:t>haplodiploid</a:t>
            </a:r>
            <a:r>
              <a:rPr lang="en-US" altLang="nl-BE" dirty="0"/>
              <a:t> organisms under a variety of mating systems. It includes various migration and mutation models. Output can be generated for the </a:t>
            </a:r>
            <a:r>
              <a:rPr lang="en-US" altLang="nl-BE" b="1" dirty="0"/>
              <a:t>FSTAT</a:t>
            </a:r>
            <a:r>
              <a:rPr lang="en-US" altLang="nl-BE" dirty="0"/>
              <a:t> (</a:t>
            </a:r>
            <a:r>
              <a:rPr lang="en-US" altLang="nl-BE" dirty="0">
                <a:hlinkClick r:id="rId4"/>
              </a:rPr>
              <a:t>http://www2.unil.ch/popgen/softwares/fstat.htm</a:t>
            </a:r>
            <a:r>
              <a:rPr lang="en-US" altLang="nl-BE" dirty="0"/>
              <a:t>), </a:t>
            </a:r>
            <a:r>
              <a:rPr lang="en-US" altLang="nl-BE" b="1" dirty="0"/>
              <a:t>GENEPOP</a:t>
            </a:r>
            <a:r>
              <a:rPr lang="en-US" altLang="nl-BE" dirty="0"/>
              <a:t> (</a:t>
            </a:r>
            <a:r>
              <a:rPr lang="en-US" altLang="nl-BE" dirty="0">
                <a:hlinkClick r:id="rId5"/>
              </a:rPr>
              <a:t>http://kimura.univ-montp2.fr/~rousset/Genepop.htm</a:t>
            </a:r>
            <a:r>
              <a:rPr lang="en-US" altLang="nl-BE" dirty="0"/>
              <a:t>) genetic analysis packages. Both FSTAT and GENEPOP files can be </a:t>
            </a:r>
            <a:r>
              <a:rPr lang="en-US" altLang="nl-BE" dirty="0" smtClean="0"/>
              <a:t>imported in R or converted with </a:t>
            </a:r>
            <a:r>
              <a:rPr lang="en-US" altLang="nl-BE" b="1" dirty="0" err="1" smtClean="0"/>
              <a:t>PGDSpider</a:t>
            </a:r>
            <a:r>
              <a:rPr lang="en-US" altLang="nl-BE" dirty="0" smtClean="0"/>
              <a:t> (</a:t>
            </a:r>
            <a:r>
              <a:rPr lang="en-US" altLang="nl-BE" dirty="0" smtClean="0">
                <a:hlinkClick r:id="rId6"/>
              </a:rPr>
              <a:t>http://cmpg.unibe.ch/software/PGDSpider/</a:t>
            </a:r>
            <a:r>
              <a:rPr lang="en-US" altLang="nl-BE" dirty="0" smtClean="0"/>
              <a:t>) to input formats of other software packages (e.g. </a:t>
            </a:r>
            <a:r>
              <a:rPr lang="en-US" altLang="nl-BE" b="1" dirty="0" smtClean="0"/>
              <a:t>ARLEQUIN</a:t>
            </a:r>
            <a:r>
              <a:rPr lang="en-US" altLang="nl-BE" dirty="0" smtClean="0"/>
              <a:t>; </a:t>
            </a:r>
            <a:r>
              <a:rPr lang="en-US" altLang="nl-BE" dirty="0" smtClean="0">
                <a:hlinkClick r:id="rId7"/>
              </a:rPr>
              <a:t>http</a:t>
            </a:r>
            <a:r>
              <a:rPr lang="en-US" altLang="nl-BE" dirty="0">
                <a:hlinkClick r:id="rId7"/>
              </a:rPr>
              <a:t>://cmpg.unibe.ch/software/arlequin35</a:t>
            </a:r>
            <a:r>
              <a:rPr lang="en-US" altLang="nl-BE" dirty="0" smtClean="0">
                <a:hlinkClick r:id="rId7"/>
              </a:rPr>
              <a:t>/</a:t>
            </a:r>
            <a:r>
              <a:rPr lang="en-US" altLang="nl-BE" dirty="0" smtClean="0"/>
              <a:t>)</a:t>
            </a:r>
            <a:endParaRPr lang="en-US" altLang="nl-BE" dirty="0"/>
          </a:p>
          <a:p>
            <a:pPr>
              <a:spcBef>
                <a:spcPct val="50000"/>
              </a:spcBef>
            </a:pPr>
            <a:endParaRPr lang="en-US" altLang="nl-BE" dirty="0"/>
          </a:p>
          <a:p>
            <a:pPr>
              <a:spcBef>
                <a:spcPct val="50000"/>
              </a:spcBef>
            </a:pPr>
            <a:r>
              <a:rPr lang="en-US" altLang="nl-BE" b="1" dirty="0"/>
              <a:t>Is </a:t>
            </a:r>
            <a:r>
              <a:rPr lang="en-US" altLang="nl-BE" b="1" dirty="0" err="1"/>
              <a:t>EasyPop</a:t>
            </a:r>
            <a:r>
              <a:rPr lang="en-US" altLang="nl-BE" b="1" dirty="0"/>
              <a:t> the right tool for you?</a:t>
            </a:r>
          </a:p>
          <a:p>
            <a:pPr>
              <a:spcBef>
                <a:spcPct val="50000"/>
              </a:spcBef>
            </a:pPr>
            <a:r>
              <a:rPr lang="en-US" altLang="nl-BE" dirty="0"/>
              <a:t>An inventory of population genetics modeling software is </a:t>
            </a:r>
            <a:r>
              <a:rPr lang="en-US" dirty="0"/>
              <a:t>available at the Genetic Simulation Resources website (</a:t>
            </a:r>
            <a:r>
              <a:rPr lang="en-US" dirty="0">
                <a:hlinkClick r:id="rId8"/>
              </a:rPr>
              <a:t>http://popmodels.cancercontrol.cancer.gov/gsr</a:t>
            </a:r>
            <a:r>
              <a:rPr lang="en-US" dirty="0" smtClean="0"/>
              <a:t>).</a:t>
            </a:r>
          </a:p>
          <a:p>
            <a:pPr>
              <a:spcBef>
                <a:spcPct val="50000"/>
              </a:spcBef>
            </a:pPr>
            <a:r>
              <a:rPr lang="en-US" altLang="nl-BE" dirty="0" smtClean="0"/>
              <a:t>An alternative for Linux and Apple users is </a:t>
            </a:r>
            <a:r>
              <a:rPr lang="en-US" altLang="nl-BE" i="1" dirty="0" err="1" smtClean="0"/>
              <a:t>simuPOP</a:t>
            </a:r>
            <a:r>
              <a:rPr lang="en-US" altLang="nl-BE" dirty="0" smtClean="0"/>
              <a:t> and </a:t>
            </a:r>
            <a:r>
              <a:rPr lang="en-US" altLang="nl-BE" i="1" dirty="0" smtClean="0"/>
              <a:t>SLIM</a:t>
            </a:r>
            <a:r>
              <a:rPr lang="en-US" altLang="nl-BE" dirty="0" smtClean="0"/>
              <a:t>.</a:t>
            </a:r>
            <a:endParaRPr lang="en-US" altLang="nl-BE" dirty="0"/>
          </a:p>
          <a:p>
            <a:pPr>
              <a:spcBef>
                <a:spcPct val="50000"/>
              </a:spcBef>
            </a:pPr>
            <a:r>
              <a:rPr lang="en-US" altLang="nl-BE" dirty="0"/>
              <a:t/>
            </a:r>
            <a:br>
              <a:rPr lang="en-US" altLang="nl-BE" dirty="0"/>
            </a:br>
            <a:endParaRPr lang="en-US" altLang="nl-BE"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p>
            <a:fld id="{48EA4DE4-4FF4-42F2-841D-4C84ADFB55FF}" type="slidenum">
              <a:rPr lang="en-US" altLang="nl-BE" smtClean="0"/>
              <a:pPr/>
              <a:t>55</a:t>
            </a:fld>
            <a:endParaRPr lang="en-US" altLang="nl-BE" smtClean="0"/>
          </a:p>
        </p:txBody>
      </p:sp>
      <p:pic>
        <p:nvPicPr>
          <p:cNvPr id="10243" name="Picture 4"/>
          <p:cNvPicPr>
            <a:picLocks noChangeAspect="1" noChangeArrowheads="1"/>
          </p:cNvPicPr>
          <p:nvPr/>
        </p:nvPicPr>
        <p:blipFill>
          <a:blip r:embed="rId3" cstate="print"/>
          <a:srcRect/>
          <a:stretch>
            <a:fillRect/>
          </a:stretch>
        </p:blipFill>
        <p:spPr bwMode="auto">
          <a:xfrm>
            <a:off x="-1355725" y="-303213"/>
            <a:ext cx="12192000" cy="7620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2"/>
          </p:nvPr>
        </p:nvSpPr>
        <p:spPr>
          <a:noFill/>
        </p:spPr>
        <p:txBody>
          <a:bodyPr/>
          <a:lstStyle/>
          <a:p>
            <a:fld id="{C376FD0A-6151-4806-9A24-DE182B362457}" type="slidenum">
              <a:rPr lang="en-US" altLang="nl-BE" smtClean="0"/>
              <a:pPr/>
              <a:t>56</a:t>
            </a:fld>
            <a:endParaRPr lang="en-US" altLang="nl-BE" smtClean="0"/>
          </a:p>
        </p:txBody>
      </p:sp>
      <p:sp>
        <p:nvSpPr>
          <p:cNvPr id="11267" name="TextBox 2"/>
          <p:cNvSpPr txBox="1">
            <a:spLocks noChangeArrowheads="1"/>
          </p:cNvSpPr>
          <p:nvPr/>
        </p:nvSpPr>
        <p:spPr bwMode="auto">
          <a:xfrm>
            <a:off x="468313" y="476250"/>
            <a:ext cx="8675687" cy="2693045"/>
          </a:xfrm>
          <a:prstGeom prst="rect">
            <a:avLst/>
          </a:prstGeom>
          <a:noFill/>
          <a:ln w="9525">
            <a:noFill/>
            <a:miter lim="800000"/>
            <a:headEnd/>
            <a:tailEnd/>
          </a:ln>
        </p:spPr>
        <p:txBody>
          <a:bodyPr>
            <a:spAutoFit/>
          </a:bodyPr>
          <a:lstStyle/>
          <a:p>
            <a:r>
              <a:rPr lang="nl-BE" altLang="nl-BE" sz="2800" dirty="0"/>
              <a:t>Step </a:t>
            </a:r>
            <a:r>
              <a:rPr lang="nl-BE" altLang="nl-BE" sz="2800" dirty="0" smtClean="0"/>
              <a:t>2.1</a:t>
            </a:r>
            <a:r>
              <a:rPr lang="nl-BE" altLang="nl-BE" sz="2800" dirty="0"/>
              <a:t>: </a:t>
            </a:r>
            <a:r>
              <a:rPr lang="nl-BE" altLang="nl-BE" sz="2800" dirty="0" err="1"/>
              <a:t>installing</a:t>
            </a:r>
            <a:r>
              <a:rPr lang="nl-BE" altLang="nl-BE" sz="2800" dirty="0"/>
              <a:t> and </a:t>
            </a:r>
            <a:r>
              <a:rPr lang="nl-BE" altLang="nl-BE" sz="2800" dirty="0" err="1"/>
              <a:t>understanding</a:t>
            </a:r>
            <a:r>
              <a:rPr lang="nl-BE" altLang="nl-BE" sz="2800" dirty="0"/>
              <a:t> </a:t>
            </a:r>
            <a:r>
              <a:rPr lang="nl-BE" altLang="nl-BE" sz="2800" dirty="0" err="1"/>
              <a:t>EasyPop</a:t>
            </a:r>
            <a:endParaRPr lang="nl-BE" altLang="nl-BE" sz="2800" dirty="0"/>
          </a:p>
          <a:p>
            <a:endParaRPr lang="nl-BE" altLang="nl-BE" dirty="0"/>
          </a:p>
          <a:p>
            <a:pPr>
              <a:spcAft>
                <a:spcPts val="600"/>
              </a:spcAft>
              <a:buFontTx/>
              <a:buChar char="-"/>
            </a:pPr>
            <a:r>
              <a:rPr lang="nl-BE" altLang="nl-BE" dirty="0" smtClean="0"/>
              <a:t> Download </a:t>
            </a:r>
            <a:r>
              <a:rPr lang="nl-BE" altLang="nl-BE" dirty="0" err="1"/>
              <a:t>EasyPop</a:t>
            </a:r>
            <a:r>
              <a:rPr lang="nl-BE" altLang="nl-BE" dirty="0"/>
              <a:t> </a:t>
            </a:r>
            <a:r>
              <a:rPr lang="nl-BE" altLang="nl-BE" dirty="0" err="1"/>
              <a:t>from</a:t>
            </a:r>
            <a:r>
              <a:rPr lang="nl-BE" altLang="nl-BE" dirty="0"/>
              <a:t> </a:t>
            </a:r>
            <a:r>
              <a:rPr lang="en-US" altLang="nl-BE" dirty="0" smtClean="0"/>
              <a:t>the web</a:t>
            </a:r>
            <a:endParaRPr lang="en-US" altLang="nl-BE" dirty="0"/>
          </a:p>
          <a:p>
            <a:pPr>
              <a:spcAft>
                <a:spcPts val="600"/>
              </a:spcAft>
            </a:pPr>
            <a:r>
              <a:rPr lang="en-US" altLang="nl-BE" dirty="0"/>
              <a:t>- </a:t>
            </a:r>
            <a:r>
              <a:rPr lang="en-US" altLang="nl-BE" dirty="0" err="1" smtClean="0"/>
              <a:t>Unizip</a:t>
            </a:r>
            <a:r>
              <a:rPr lang="en-US" altLang="nl-BE" dirty="0" smtClean="0"/>
              <a:t> and install </a:t>
            </a:r>
            <a:r>
              <a:rPr lang="en-US" altLang="nl-BE" dirty="0"/>
              <a:t>under C:\Workdir </a:t>
            </a:r>
            <a:r>
              <a:rPr lang="en-US" altLang="nl-BE" dirty="0" smtClean="0"/>
              <a:t>(the output file .</a:t>
            </a:r>
            <a:r>
              <a:rPr lang="en-US" altLang="nl-BE" dirty="0" err="1" smtClean="0"/>
              <a:t>equ</a:t>
            </a:r>
            <a:r>
              <a:rPr lang="en-US" altLang="nl-BE" dirty="0" smtClean="0"/>
              <a:t> will appear here)</a:t>
            </a:r>
            <a:endParaRPr lang="en-US" altLang="nl-BE" dirty="0"/>
          </a:p>
          <a:p>
            <a:pPr>
              <a:spcAft>
                <a:spcPts val="600"/>
              </a:spcAft>
            </a:pPr>
            <a:r>
              <a:rPr lang="en-US" altLang="nl-BE" dirty="0"/>
              <a:t> - The software functions appear in a dos environment as a line prompt.</a:t>
            </a:r>
            <a:r>
              <a:rPr lang="nl-BE" altLang="nl-BE" dirty="0"/>
              <a:t> </a:t>
            </a:r>
          </a:p>
          <a:p>
            <a:pPr>
              <a:spcAft>
                <a:spcPts val="600"/>
              </a:spcAft>
            </a:pPr>
            <a:r>
              <a:rPr lang="nl-BE" altLang="nl-BE" dirty="0"/>
              <a:t>- </a:t>
            </a:r>
            <a:r>
              <a:rPr lang="en-US" altLang="nl-BE" dirty="0"/>
              <a:t>Before starting… The program prompts for choices on a range of parameters important for simulating populations (see next slide). They are explained in the EASYPOP_201_userguide.pdf. So get prepared ahead of time.</a:t>
            </a:r>
            <a:endParaRPr lang="nl-BE" altLang="nl-BE"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p:spPr>
        <p:txBody>
          <a:bodyPr/>
          <a:lstStyle/>
          <a:p>
            <a:fld id="{85CF33A3-3101-4A91-8391-06DFDBBBED31}" type="slidenum">
              <a:rPr lang="en-US" altLang="nl-BE" smtClean="0"/>
              <a:pPr/>
              <a:t>57</a:t>
            </a:fld>
            <a:endParaRPr lang="en-US" altLang="nl-BE" smtClean="0"/>
          </a:p>
        </p:txBody>
      </p:sp>
      <p:sp>
        <p:nvSpPr>
          <p:cNvPr id="11267" name="Text Box 4"/>
          <p:cNvSpPr txBox="1">
            <a:spLocks noChangeArrowheads="1"/>
          </p:cNvSpPr>
          <p:nvPr/>
        </p:nvSpPr>
        <p:spPr bwMode="auto">
          <a:xfrm>
            <a:off x="250825" y="0"/>
            <a:ext cx="8424863" cy="6340475"/>
          </a:xfrm>
          <a:prstGeom prst="rect">
            <a:avLst/>
          </a:prstGeom>
          <a:noFill/>
          <a:ln w="9525">
            <a:noFill/>
            <a:miter lim="800000"/>
            <a:headEnd/>
            <a:tailEnd/>
          </a:ln>
        </p:spPr>
        <p:txBody>
          <a:bodyPr>
            <a:spAutoFit/>
          </a:bodyPr>
          <a:lstStyle/>
          <a:p>
            <a:pPr>
              <a:spcBef>
                <a:spcPct val="50000"/>
              </a:spcBef>
              <a:defRPr/>
            </a:pPr>
            <a:endParaRPr lang="en-US" sz="1200" dirty="0"/>
          </a:p>
          <a:p>
            <a:pPr>
              <a:spcBef>
                <a:spcPct val="50000"/>
              </a:spcBef>
              <a:defRPr/>
            </a:pPr>
            <a:r>
              <a:rPr lang="nl-BE" dirty="0" err="1"/>
              <a:t>Here</a:t>
            </a:r>
            <a:r>
              <a:rPr lang="nl-BE" dirty="0"/>
              <a:t> are </a:t>
            </a:r>
            <a:r>
              <a:rPr lang="nl-BE" dirty="0" err="1"/>
              <a:t>clarifications</a:t>
            </a:r>
            <a:r>
              <a:rPr lang="nl-BE" dirty="0"/>
              <a:t> </a:t>
            </a:r>
            <a:r>
              <a:rPr lang="nl-BE" dirty="0" err="1"/>
              <a:t>for</a:t>
            </a:r>
            <a:r>
              <a:rPr lang="nl-BE" dirty="0"/>
              <a:t> </a:t>
            </a:r>
            <a:r>
              <a:rPr lang="nl-BE" dirty="0" err="1"/>
              <a:t>some</a:t>
            </a:r>
            <a:r>
              <a:rPr lang="nl-BE" dirty="0"/>
              <a:t> of the </a:t>
            </a:r>
            <a:r>
              <a:rPr lang="nl-BE" dirty="0" err="1"/>
              <a:t>choices</a:t>
            </a:r>
            <a:r>
              <a:rPr lang="nl-BE" dirty="0"/>
              <a:t> </a:t>
            </a:r>
            <a:r>
              <a:rPr lang="nl-BE" dirty="0" err="1"/>
              <a:t>you</a:t>
            </a:r>
            <a:r>
              <a:rPr lang="nl-BE" dirty="0"/>
              <a:t> have to </a:t>
            </a:r>
            <a:r>
              <a:rPr lang="nl-BE" dirty="0" err="1"/>
              <a:t>make</a:t>
            </a:r>
            <a:r>
              <a:rPr lang="nl-BE" dirty="0"/>
              <a:t>:</a:t>
            </a:r>
          </a:p>
          <a:p>
            <a:pPr>
              <a:spcBef>
                <a:spcPct val="50000"/>
              </a:spcBef>
              <a:buFontTx/>
              <a:buChar char="-"/>
              <a:defRPr/>
            </a:pPr>
            <a:r>
              <a:rPr lang="nl-BE" sz="1400" dirty="0"/>
              <a:t> </a:t>
            </a:r>
            <a:r>
              <a:rPr lang="nl-BE" sz="1400" u="sng" dirty="0" err="1"/>
              <a:t>Ploidy</a:t>
            </a:r>
            <a:r>
              <a:rPr lang="nl-BE" sz="1400" u="sng" dirty="0"/>
              <a:t> level</a:t>
            </a:r>
            <a:r>
              <a:rPr lang="nl-BE" sz="1400" dirty="0"/>
              <a:t>: </a:t>
            </a:r>
            <a:r>
              <a:rPr lang="nl-BE" sz="1400" dirty="0" err="1"/>
              <a:t>haplo-diploid</a:t>
            </a:r>
            <a:r>
              <a:rPr lang="nl-BE" sz="1400" dirty="0"/>
              <a:t>/</a:t>
            </a:r>
            <a:r>
              <a:rPr lang="nl-BE" sz="1400" dirty="0" err="1"/>
              <a:t>haploid</a:t>
            </a:r>
            <a:r>
              <a:rPr lang="nl-BE" sz="1400" dirty="0"/>
              <a:t>/</a:t>
            </a:r>
            <a:r>
              <a:rPr lang="nl-BE" sz="1400" dirty="0" err="1"/>
              <a:t>diploid</a:t>
            </a:r>
            <a:r>
              <a:rPr lang="nl-BE" sz="1400" dirty="0"/>
              <a:t>: </a:t>
            </a:r>
            <a:r>
              <a:rPr lang="nl-BE" sz="1400" dirty="0" err="1"/>
              <a:t>relates</a:t>
            </a:r>
            <a:r>
              <a:rPr lang="nl-BE" sz="1400" dirty="0"/>
              <a:t> to </a:t>
            </a:r>
            <a:r>
              <a:rPr lang="nl-BE" sz="1400" dirty="0" err="1"/>
              <a:t>number</a:t>
            </a:r>
            <a:r>
              <a:rPr lang="nl-BE" sz="1400" dirty="0"/>
              <a:t> of </a:t>
            </a:r>
            <a:r>
              <a:rPr lang="nl-BE" sz="1400" dirty="0" err="1"/>
              <a:t>chromosome</a:t>
            </a:r>
            <a:r>
              <a:rPr lang="nl-BE" sz="1400" dirty="0"/>
              <a:t> sets (</a:t>
            </a:r>
            <a:r>
              <a:rPr lang="nl-BE" sz="1400" dirty="0" err="1"/>
              <a:t>humans</a:t>
            </a:r>
            <a:r>
              <a:rPr lang="nl-BE" sz="1400" dirty="0"/>
              <a:t> are </a:t>
            </a:r>
            <a:r>
              <a:rPr lang="nl-BE" sz="1400" b="1" dirty="0" err="1"/>
              <a:t>diploid</a:t>
            </a:r>
            <a:r>
              <a:rPr lang="nl-BE" sz="1400" dirty="0"/>
              <a:t> = 2n)</a:t>
            </a:r>
          </a:p>
          <a:p>
            <a:pPr>
              <a:spcBef>
                <a:spcPct val="50000"/>
              </a:spcBef>
              <a:buFontTx/>
              <a:buChar char="-"/>
              <a:defRPr/>
            </a:pPr>
            <a:r>
              <a:rPr lang="nl-BE" sz="1400" dirty="0"/>
              <a:t> </a:t>
            </a:r>
            <a:r>
              <a:rPr lang="nl-BE" sz="1400" u="sng" dirty="0" err="1"/>
              <a:t>Mating</a:t>
            </a:r>
            <a:r>
              <a:rPr lang="nl-BE" sz="1400" u="sng" dirty="0"/>
              <a:t> system</a:t>
            </a:r>
            <a:r>
              <a:rPr lang="nl-BE" sz="1400" dirty="0"/>
              <a:t>: Random </a:t>
            </a:r>
            <a:r>
              <a:rPr lang="nl-BE" sz="1400" dirty="0" err="1"/>
              <a:t>mating</a:t>
            </a:r>
            <a:r>
              <a:rPr lang="nl-BE" sz="1400" dirty="0"/>
              <a:t>/</a:t>
            </a:r>
            <a:r>
              <a:rPr lang="nl-BE" sz="1400" dirty="0" err="1"/>
              <a:t>polygyny</a:t>
            </a:r>
            <a:r>
              <a:rPr lang="nl-BE" sz="1400" dirty="0"/>
              <a:t>/</a:t>
            </a:r>
            <a:r>
              <a:rPr lang="nl-BE" sz="1400" dirty="0" err="1"/>
              <a:t>monogyny</a:t>
            </a:r>
            <a:r>
              <a:rPr lang="nl-BE" sz="1400" dirty="0"/>
              <a:t>: </a:t>
            </a:r>
            <a:r>
              <a:rPr lang="nl-BE" sz="1400" dirty="0" err="1"/>
              <a:t>social</a:t>
            </a:r>
            <a:r>
              <a:rPr lang="nl-BE" sz="1400" dirty="0"/>
              <a:t> </a:t>
            </a:r>
            <a:r>
              <a:rPr lang="nl-BE" sz="1400" dirty="0" err="1"/>
              <a:t>structures</a:t>
            </a:r>
            <a:r>
              <a:rPr lang="nl-BE" sz="1400" dirty="0"/>
              <a:t> </a:t>
            </a:r>
            <a:r>
              <a:rPr lang="nl-BE" sz="1400" dirty="0" err="1"/>
              <a:t>with</a:t>
            </a:r>
            <a:r>
              <a:rPr lang="nl-BE" sz="1400" dirty="0"/>
              <a:t> the most </a:t>
            </a:r>
            <a:r>
              <a:rPr lang="nl-BE" sz="1400" dirty="0" err="1"/>
              <a:t>simple</a:t>
            </a:r>
            <a:r>
              <a:rPr lang="nl-BE" sz="1400" dirty="0"/>
              <a:t> </a:t>
            </a:r>
            <a:r>
              <a:rPr lang="nl-BE" sz="1400" dirty="0" err="1"/>
              <a:t>form</a:t>
            </a:r>
            <a:r>
              <a:rPr lang="nl-BE" sz="1400" dirty="0"/>
              <a:t>: </a:t>
            </a:r>
            <a:r>
              <a:rPr lang="nl-BE" sz="1400" b="1" dirty="0"/>
              <a:t>random </a:t>
            </a:r>
            <a:r>
              <a:rPr lang="nl-BE" sz="1400" b="1" dirty="0" err="1"/>
              <a:t>mating</a:t>
            </a:r>
            <a:r>
              <a:rPr lang="nl-BE" sz="1400" b="1" dirty="0"/>
              <a:t> </a:t>
            </a:r>
            <a:r>
              <a:rPr lang="nl-BE" sz="1400" dirty="0"/>
              <a:t>(</a:t>
            </a:r>
            <a:r>
              <a:rPr lang="nl-BE" sz="1400" dirty="0" err="1"/>
              <a:t>each</a:t>
            </a:r>
            <a:r>
              <a:rPr lang="nl-BE" sz="1400" dirty="0"/>
              <a:t> male has </a:t>
            </a:r>
            <a:r>
              <a:rPr lang="nl-BE" sz="1400" dirty="0" err="1"/>
              <a:t>equal</a:t>
            </a:r>
            <a:r>
              <a:rPr lang="nl-BE" sz="1400" dirty="0"/>
              <a:t> </a:t>
            </a:r>
            <a:r>
              <a:rPr lang="nl-BE" sz="1400" dirty="0" err="1"/>
              <a:t>chances</a:t>
            </a:r>
            <a:r>
              <a:rPr lang="nl-BE" sz="1400" dirty="0"/>
              <a:t> to </a:t>
            </a:r>
            <a:r>
              <a:rPr lang="nl-BE" sz="1400" dirty="0" err="1"/>
              <a:t>father</a:t>
            </a:r>
            <a:r>
              <a:rPr lang="nl-BE" sz="1400" dirty="0"/>
              <a:t> </a:t>
            </a:r>
            <a:r>
              <a:rPr lang="nl-BE" sz="1400" dirty="0" err="1"/>
              <a:t>each</a:t>
            </a:r>
            <a:r>
              <a:rPr lang="nl-BE" sz="1400" dirty="0"/>
              <a:t> </a:t>
            </a:r>
            <a:r>
              <a:rPr lang="nl-BE" sz="1400" dirty="0" err="1"/>
              <a:t>newborn</a:t>
            </a:r>
            <a:r>
              <a:rPr lang="nl-BE" sz="1400" dirty="0"/>
              <a:t>)</a:t>
            </a:r>
          </a:p>
          <a:p>
            <a:pPr>
              <a:spcBef>
                <a:spcPct val="50000"/>
              </a:spcBef>
              <a:buFontTx/>
              <a:buChar char="-"/>
              <a:defRPr/>
            </a:pPr>
            <a:r>
              <a:rPr lang="nl-BE" sz="1400" dirty="0"/>
              <a:t> </a:t>
            </a:r>
            <a:r>
              <a:rPr lang="nl-BE" sz="1400" u="sng" dirty="0" err="1"/>
              <a:t>Number</a:t>
            </a:r>
            <a:r>
              <a:rPr lang="nl-BE" sz="1400" u="sng" dirty="0"/>
              <a:t> of </a:t>
            </a:r>
            <a:r>
              <a:rPr lang="nl-BE" sz="1400" u="sng" dirty="0" err="1"/>
              <a:t>females</a:t>
            </a:r>
            <a:r>
              <a:rPr lang="nl-BE" sz="1400" u="sng" dirty="0"/>
              <a:t>/</a:t>
            </a:r>
            <a:r>
              <a:rPr lang="nl-BE" sz="1400" u="sng" dirty="0" err="1"/>
              <a:t>males</a:t>
            </a:r>
            <a:r>
              <a:rPr lang="nl-BE" sz="1400" u="sng" dirty="0"/>
              <a:t> in </a:t>
            </a:r>
            <a:r>
              <a:rPr lang="nl-BE" sz="1400" u="sng" dirty="0" err="1"/>
              <a:t>each</a:t>
            </a:r>
            <a:r>
              <a:rPr lang="nl-BE" sz="1400" u="sng" dirty="0"/>
              <a:t> </a:t>
            </a:r>
            <a:r>
              <a:rPr lang="nl-BE" sz="1400" u="sng" dirty="0" err="1"/>
              <a:t>population</a:t>
            </a:r>
            <a:r>
              <a:rPr lang="nl-BE" sz="1400" dirty="0"/>
              <a:t>: is the </a:t>
            </a:r>
            <a:r>
              <a:rPr lang="nl-BE" sz="1400" dirty="0" err="1"/>
              <a:t>actual</a:t>
            </a:r>
            <a:r>
              <a:rPr lang="nl-BE" sz="1400" dirty="0"/>
              <a:t> </a:t>
            </a:r>
            <a:r>
              <a:rPr lang="nl-BE" sz="1400" dirty="0" err="1"/>
              <a:t>number</a:t>
            </a:r>
            <a:r>
              <a:rPr lang="nl-BE" sz="1400" dirty="0"/>
              <a:t> of </a:t>
            </a:r>
            <a:r>
              <a:rPr lang="nl-BE" sz="1400" dirty="0" err="1"/>
              <a:t>individuals</a:t>
            </a:r>
            <a:r>
              <a:rPr lang="nl-BE" sz="1400" dirty="0"/>
              <a:t> </a:t>
            </a:r>
            <a:r>
              <a:rPr lang="nl-BE" sz="1400" dirty="0" err="1"/>
              <a:t>breeding</a:t>
            </a:r>
            <a:r>
              <a:rPr lang="nl-BE" sz="1400" dirty="0"/>
              <a:t> = the </a:t>
            </a:r>
            <a:r>
              <a:rPr lang="nl-BE" sz="1400" dirty="0" err="1"/>
              <a:t>effective</a:t>
            </a:r>
            <a:r>
              <a:rPr lang="nl-BE" sz="1400" dirty="0"/>
              <a:t> </a:t>
            </a:r>
            <a:r>
              <a:rPr lang="nl-BE" sz="1400" dirty="0" err="1"/>
              <a:t>population</a:t>
            </a:r>
            <a:r>
              <a:rPr lang="nl-BE" sz="1400" dirty="0"/>
              <a:t> </a:t>
            </a:r>
            <a:r>
              <a:rPr lang="nl-BE" sz="1400" dirty="0" err="1"/>
              <a:t>size</a:t>
            </a:r>
            <a:r>
              <a:rPr lang="nl-BE" sz="1400" dirty="0"/>
              <a:t> (</a:t>
            </a:r>
            <a:r>
              <a:rPr lang="nl-BE" sz="1400" b="1" dirty="0">
                <a:solidFill>
                  <a:srgbClr val="0000FF"/>
                </a:solidFill>
              </a:rPr>
              <a:t>Ne</a:t>
            </a:r>
            <a:r>
              <a:rPr lang="nl-BE" sz="1400" dirty="0"/>
              <a:t>)</a:t>
            </a:r>
          </a:p>
          <a:p>
            <a:pPr>
              <a:spcBef>
                <a:spcPct val="50000"/>
              </a:spcBef>
              <a:buFontTx/>
              <a:buChar char="-"/>
              <a:defRPr/>
            </a:pPr>
            <a:r>
              <a:rPr lang="nl-BE" sz="1400" dirty="0"/>
              <a:t> </a:t>
            </a:r>
            <a:r>
              <a:rPr lang="nl-BE" sz="1400" u="sng" dirty="0" err="1"/>
              <a:t>Proportion</a:t>
            </a:r>
            <a:r>
              <a:rPr lang="nl-BE" sz="1400" u="sng" dirty="0"/>
              <a:t> of </a:t>
            </a:r>
            <a:r>
              <a:rPr lang="nl-BE" sz="1400" u="sng" dirty="0" err="1"/>
              <a:t>female</a:t>
            </a:r>
            <a:r>
              <a:rPr lang="nl-BE" sz="1400" u="sng" dirty="0"/>
              <a:t>/male </a:t>
            </a:r>
            <a:r>
              <a:rPr lang="nl-BE" sz="1400" u="sng" dirty="0" err="1"/>
              <a:t>migration</a:t>
            </a:r>
            <a:r>
              <a:rPr lang="nl-BE" sz="1400" dirty="0"/>
              <a:t> (0 &lt; </a:t>
            </a:r>
            <a:r>
              <a:rPr lang="nl-BE" sz="1400" b="1" dirty="0">
                <a:solidFill>
                  <a:srgbClr val="0000FF"/>
                </a:solidFill>
              </a:rPr>
              <a:t>m</a:t>
            </a:r>
            <a:r>
              <a:rPr lang="nl-BE" sz="1400" dirty="0"/>
              <a:t> &lt; 1) : we stick to </a:t>
            </a:r>
            <a:r>
              <a:rPr lang="nl-BE" sz="1400" b="1" dirty="0"/>
              <a:t>a low </a:t>
            </a:r>
            <a:r>
              <a:rPr lang="nl-BE" sz="1400" b="1" dirty="0" err="1"/>
              <a:t>value</a:t>
            </a:r>
            <a:r>
              <a:rPr lang="nl-BE" sz="1400" b="1" dirty="0"/>
              <a:t> </a:t>
            </a:r>
            <a:r>
              <a:rPr lang="nl-BE" sz="1400" dirty="0"/>
              <a:t>(0.01) as to keep gene </a:t>
            </a:r>
            <a:r>
              <a:rPr lang="nl-BE" sz="1400" dirty="0" err="1"/>
              <a:t>flow</a:t>
            </a:r>
            <a:r>
              <a:rPr lang="nl-BE" sz="1400" dirty="0"/>
              <a:t> </a:t>
            </a:r>
            <a:r>
              <a:rPr lang="nl-BE" sz="1400" dirty="0" err="1"/>
              <a:t>very</a:t>
            </a:r>
            <a:r>
              <a:rPr lang="nl-BE" sz="1400" dirty="0"/>
              <a:t> </a:t>
            </a:r>
            <a:r>
              <a:rPr lang="nl-BE" sz="1400" dirty="0" err="1"/>
              <a:t>small</a:t>
            </a:r>
            <a:endParaRPr lang="nl-BE" sz="1400" dirty="0"/>
          </a:p>
          <a:p>
            <a:pPr>
              <a:spcBef>
                <a:spcPct val="50000"/>
              </a:spcBef>
              <a:buFontTx/>
              <a:buChar char="-"/>
              <a:defRPr/>
            </a:pPr>
            <a:r>
              <a:rPr lang="nl-BE" sz="1400" dirty="0"/>
              <a:t> </a:t>
            </a:r>
            <a:r>
              <a:rPr lang="nl-BE" sz="1400" u="sng" dirty="0"/>
              <a:t>Free </a:t>
            </a:r>
            <a:r>
              <a:rPr lang="nl-BE" sz="1400" u="sng" dirty="0" err="1"/>
              <a:t>recombination</a:t>
            </a:r>
            <a:r>
              <a:rPr lang="nl-BE" sz="1400" u="sng" dirty="0"/>
              <a:t> </a:t>
            </a:r>
            <a:r>
              <a:rPr lang="nl-BE" sz="1400" u="sng" dirty="0" err="1"/>
              <a:t>between</a:t>
            </a:r>
            <a:r>
              <a:rPr lang="nl-BE" sz="1400" u="sng" dirty="0"/>
              <a:t> </a:t>
            </a:r>
            <a:r>
              <a:rPr lang="nl-BE" sz="1400" u="sng" dirty="0" err="1"/>
              <a:t>loci</a:t>
            </a:r>
            <a:r>
              <a:rPr lang="nl-BE" sz="1400" dirty="0"/>
              <a:t> (= </a:t>
            </a:r>
            <a:r>
              <a:rPr lang="nl-BE" sz="1400" dirty="0" err="1"/>
              <a:t>loci</a:t>
            </a:r>
            <a:r>
              <a:rPr lang="nl-BE" sz="1400" dirty="0"/>
              <a:t> </a:t>
            </a:r>
            <a:r>
              <a:rPr lang="nl-BE" sz="1400" dirty="0" err="1"/>
              <a:t>behave</a:t>
            </a:r>
            <a:r>
              <a:rPr lang="nl-BE" sz="1400" dirty="0"/>
              <a:t> </a:t>
            </a:r>
            <a:r>
              <a:rPr lang="nl-BE" sz="1400" dirty="0" err="1"/>
              <a:t>fully</a:t>
            </a:r>
            <a:r>
              <a:rPr lang="nl-BE" sz="1400" dirty="0"/>
              <a:t> </a:t>
            </a:r>
            <a:r>
              <a:rPr lang="nl-BE" sz="1400" dirty="0" err="1"/>
              <a:t>independently</a:t>
            </a:r>
            <a:r>
              <a:rPr lang="nl-BE" sz="1400" dirty="0"/>
              <a:t> = </a:t>
            </a:r>
            <a:r>
              <a:rPr lang="nl-BE" sz="1400" b="1" dirty="0" err="1"/>
              <a:t>no</a:t>
            </a:r>
            <a:r>
              <a:rPr lang="nl-BE" sz="1400" b="1" dirty="0"/>
              <a:t> </a:t>
            </a:r>
            <a:r>
              <a:rPr lang="nl-BE" sz="1400" b="1" dirty="0" err="1"/>
              <a:t>linkage</a:t>
            </a:r>
            <a:r>
              <a:rPr lang="nl-BE" sz="1400" b="1" dirty="0"/>
              <a:t> </a:t>
            </a:r>
            <a:r>
              <a:rPr lang="nl-BE" sz="1400" b="1" dirty="0" err="1"/>
              <a:t>disequilibrium</a:t>
            </a:r>
            <a:r>
              <a:rPr lang="nl-BE" sz="1400" dirty="0"/>
              <a:t>)</a:t>
            </a:r>
          </a:p>
          <a:p>
            <a:pPr>
              <a:spcBef>
                <a:spcPct val="50000"/>
              </a:spcBef>
              <a:buFontTx/>
              <a:buChar char="-"/>
              <a:defRPr/>
            </a:pPr>
            <a:r>
              <a:rPr lang="nl-BE" sz="1400" dirty="0"/>
              <a:t> </a:t>
            </a:r>
            <a:r>
              <a:rPr lang="nl-BE" sz="1400" u="sng" dirty="0" err="1"/>
              <a:t>Mutation</a:t>
            </a:r>
            <a:r>
              <a:rPr lang="nl-BE" sz="1400" u="sng" dirty="0"/>
              <a:t> </a:t>
            </a:r>
            <a:r>
              <a:rPr lang="nl-BE" sz="1400" u="sng" dirty="0" err="1"/>
              <a:t>rate</a:t>
            </a:r>
            <a:r>
              <a:rPr lang="nl-BE" sz="1400" dirty="0"/>
              <a:t>: DNA </a:t>
            </a:r>
            <a:r>
              <a:rPr lang="nl-BE" sz="1400" dirty="0" err="1"/>
              <a:t>microsatellites</a:t>
            </a:r>
            <a:r>
              <a:rPr lang="nl-BE" sz="1400" dirty="0"/>
              <a:t> (</a:t>
            </a:r>
            <a:r>
              <a:rPr lang="nl-BE" sz="1400" dirty="0" err="1"/>
              <a:t>used</a:t>
            </a:r>
            <a:r>
              <a:rPr lang="nl-BE" sz="1400" dirty="0"/>
              <a:t> in </a:t>
            </a:r>
            <a:r>
              <a:rPr lang="nl-BE" sz="1400" dirty="0" err="1"/>
              <a:t>this</a:t>
            </a:r>
            <a:r>
              <a:rPr lang="nl-BE" sz="1400" dirty="0"/>
              <a:t> case) have </a:t>
            </a:r>
            <a:r>
              <a:rPr lang="nl-BE" sz="1400" dirty="0" err="1"/>
              <a:t>mutation</a:t>
            </a:r>
            <a:r>
              <a:rPr lang="nl-BE" sz="1400" dirty="0"/>
              <a:t> </a:t>
            </a:r>
            <a:r>
              <a:rPr lang="nl-BE" sz="1400" dirty="0" err="1"/>
              <a:t>rates</a:t>
            </a:r>
            <a:r>
              <a:rPr lang="nl-BE" sz="1400" dirty="0"/>
              <a:t> </a:t>
            </a:r>
            <a:r>
              <a:rPr lang="nl-BE" sz="1400" dirty="0" err="1"/>
              <a:t>between</a:t>
            </a:r>
            <a:r>
              <a:rPr lang="nl-BE" sz="1400" dirty="0"/>
              <a:t> </a:t>
            </a:r>
            <a:r>
              <a:rPr lang="nl-BE" sz="1400" b="1" dirty="0"/>
              <a:t>10</a:t>
            </a:r>
            <a:r>
              <a:rPr lang="nl-BE" sz="1400" b="1" baseline="30000" dirty="0"/>
              <a:t>-3</a:t>
            </a:r>
            <a:r>
              <a:rPr lang="nl-BE" sz="1400" b="1" dirty="0"/>
              <a:t> &gt; </a:t>
            </a:r>
            <a:r>
              <a:rPr lang="nl-BE" sz="1400" b="1" dirty="0">
                <a:solidFill>
                  <a:srgbClr val="0000FF"/>
                </a:solidFill>
              </a:rPr>
              <a:t>µ</a:t>
            </a:r>
            <a:r>
              <a:rPr lang="nl-BE" sz="1400" b="1" dirty="0"/>
              <a:t> &gt; 10</a:t>
            </a:r>
            <a:r>
              <a:rPr lang="nl-BE" sz="1400" b="1" baseline="30000" dirty="0"/>
              <a:t>-5</a:t>
            </a:r>
            <a:r>
              <a:rPr lang="nl-BE" sz="1400" dirty="0"/>
              <a:t>.</a:t>
            </a:r>
          </a:p>
          <a:p>
            <a:pPr>
              <a:spcBef>
                <a:spcPct val="50000"/>
              </a:spcBef>
              <a:buFontTx/>
              <a:buChar char="-"/>
              <a:defRPr/>
            </a:pPr>
            <a:r>
              <a:rPr lang="nl-BE" sz="1400" dirty="0"/>
              <a:t> </a:t>
            </a:r>
            <a:r>
              <a:rPr lang="nl-BE" sz="1400" u="sng" dirty="0" err="1"/>
              <a:t>Mutation</a:t>
            </a:r>
            <a:r>
              <a:rPr lang="nl-BE" sz="1400" u="sng" dirty="0"/>
              <a:t> model</a:t>
            </a:r>
            <a:r>
              <a:rPr lang="nl-BE" sz="1400" dirty="0"/>
              <a:t>: as </a:t>
            </a:r>
            <a:r>
              <a:rPr lang="nl-BE" sz="1400" dirty="0" err="1"/>
              <a:t>microsatellites</a:t>
            </a:r>
            <a:r>
              <a:rPr lang="nl-BE" sz="1400" dirty="0"/>
              <a:t> </a:t>
            </a:r>
            <a:r>
              <a:rPr lang="nl-BE" sz="1400" dirty="0" err="1"/>
              <a:t>mutate</a:t>
            </a:r>
            <a:r>
              <a:rPr lang="nl-BE" sz="1400" dirty="0"/>
              <a:t> in </a:t>
            </a:r>
            <a:r>
              <a:rPr lang="nl-BE" sz="1400" dirty="0" err="1"/>
              <a:t>various</a:t>
            </a:r>
            <a:r>
              <a:rPr lang="nl-BE" sz="1400" dirty="0"/>
              <a:t> modes, </a:t>
            </a:r>
            <a:r>
              <a:rPr lang="nl-BE" sz="1400" dirty="0" err="1"/>
              <a:t>various</a:t>
            </a:r>
            <a:r>
              <a:rPr lang="nl-BE" sz="1400" dirty="0"/>
              <a:t> models are in </a:t>
            </a:r>
            <a:r>
              <a:rPr lang="nl-BE" sz="1400" dirty="0" err="1"/>
              <a:t>vogue</a:t>
            </a:r>
            <a:r>
              <a:rPr lang="nl-BE" sz="1400" dirty="0"/>
              <a:t>, </a:t>
            </a:r>
            <a:r>
              <a:rPr lang="nl-BE" sz="1400" dirty="0" err="1"/>
              <a:t>with</a:t>
            </a:r>
            <a:r>
              <a:rPr lang="nl-BE" sz="1400" dirty="0"/>
              <a:t> the </a:t>
            </a:r>
            <a:r>
              <a:rPr lang="nl-BE" sz="1400" b="1" dirty="0"/>
              <a:t>single step </a:t>
            </a:r>
            <a:r>
              <a:rPr lang="nl-BE" sz="1400" b="1" dirty="0" err="1"/>
              <a:t>mutation</a:t>
            </a:r>
            <a:r>
              <a:rPr lang="nl-BE" sz="1400" b="1" dirty="0"/>
              <a:t> model (SMM</a:t>
            </a:r>
            <a:r>
              <a:rPr lang="nl-BE" sz="1400" dirty="0"/>
              <a:t>) </a:t>
            </a:r>
            <a:r>
              <a:rPr lang="nl-BE" sz="1400" dirty="0" err="1"/>
              <a:t>being</a:t>
            </a:r>
            <a:r>
              <a:rPr lang="nl-BE" sz="1400" dirty="0"/>
              <a:t> the most </a:t>
            </a:r>
            <a:r>
              <a:rPr lang="nl-BE" sz="1400" dirty="0" err="1"/>
              <a:t>simple</a:t>
            </a:r>
            <a:r>
              <a:rPr lang="nl-BE" sz="1400" dirty="0"/>
              <a:t> and </a:t>
            </a:r>
            <a:r>
              <a:rPr lang="nl-BE" sz="1400" b="1" dirty="0">
                <a:solidFill>
                  <a:schemeClr val="accent6">
                    <a:lumMod val="60000"/>
                    <a:lumOff val="40000"/>
                  </a:schemeClr>
                </a:solidFill>
              </a:rPr>
              <a:t>KAM</a:t>
            </a:r>
            <a:r>
              <a:rPr lang="nl-BE" sz="1400" dirty="0"/>
              <a:t> </a:t>
            </a:r>
            <a:r>
              <a:rPr lang="nl-BE" sz="1400" dirty="0" err="1"/>
              <a:t>with</a:t>
            </a:r>
            <a:r>
              <a:rPr lang="nl-BE" sz="1400" dirty="0"/>
              <a:t> the </a:t>
            </a:r>
            <a:r>
              <a:rPr lang="nl-BE" sz="1400" dirty="0" err="1"/>
              <a:t>same</a:t>
            </a:r>
            <a:r>
              <a:rPr lang="nl-BE" sz="1400" dirty="0"/>
              <a:t> </a:t>
            </a:r>
            <a:r>
              <a:rPr lang="nl-BE" sz="1400" dirty="0" err="1"/>
              <a:t>probability</a:t>
            </a:r>
            <a:r>
              <a:rPr lang="nl-BE" sz="1400" dirty="0"/>
              <a:t> to model in </a:t>
            </a:r>
            <a:r>
              <a:rPr lang="nl-BE" sz="1400" dirty="0" err="1"/>
              <a:t>any</a:t>
            </a:r>
            <a:r>
              <a:rPr lang="nl-BE" sz="1400" dirty="0"/>
              <a:t> </a:t>
            </a:r>
            <a:r>
              <a:rPr lang="nl-BE" sz="1400" dirty="0" err="1"/>
              <a:t>direction</a:t>
            </a:r>
            <a:r>
              <a:rPr lang="nl-BE" sz="1400" dirty="0"/>
              <a:t>.</a:t>
            </a:r>
          </a:p>
          <a:p>
            <a:pPr>
              <a:spcBef>
                <a:spcPct val="50000"/>
              </a:spcBef>
              <a:buFontTx/>
              <a:buChar char="-"/>
              <a:defRPr/>
            </a:pPr>
            <a:r>
              <a:rPr lang="nl-BE" sz="1400" dirty="0"/>
              <a:t> </a:t>
            </a:r>
            <a:r>
              <a:rPr lang="nl-BE" sz="1400" u="sng" dirty="0" err="1"/>
              <a:t>Number</a:t>
            </a:r>
            <a:r>
              <a:rPr lang="nl-BE" sz="1400" u="sng" dirty="0"/>
              <a:t> of </a:t>
            </a:r>
            <a:r>
              <a:rPr lang="nl-BE" sz="1400" u="sng" dirty="0" err="1"/>
              <a:t>possible</a:t>
            </a:r>
            <a:r>
              <a:rPr lang="nl-BE" sz="1400" u="sng" dirty="0"/>
              <a:t> </a:t>
            </a:r>
            <a:r>
              <a:rPr lang="nl-BE" sz="1400" u="sng" dirty="0" err="1"/>
              <a:t>allelic</a:t>
            </a:r>
            <a:r>
              <a:rPr lang="nl-BE" sz="1400" u="sng" dirty="0"/>
              <a:t> </a:t>
            </a:r>
            <a:r>
              <a:rPr lang="nl-BE" sz="1400" u="sng" dirty="0" err="1"/>
              <a:t>states</a:t>
            </a:r>
            <a:r>
              <a:rPr lang="nl-BE" sz="1400" u="sng" dirty="0"/>
              <a:t> of a </a:t>
            </a:r>
            <a:r>
              <a:rPr lang="nl-BE" sz="1400" u="sng" dirty="0" err="1"/>
              <a:t>locus</a:t>
            </a:r>
            <a:r>
              <a:rPr lang="nl-BE" sz="1400" dirty="0"/>
              <a:t>: the </a:t>
            </a:r>
            <a:r>
              <a:rPr lang="nl-BE" sz="1400" dirty="0" err="1"/>
              <a:t>number</a:t>
            </a:r>
            <a:r>
              <a:rPr lang="nl-BE" sz="1400" dirty="0"/>
              <a:t> of </a:t>
            </a:r>
            <a:r>
              <a:rPr lang="nl-BE" sz="1400" dirty="0" err="1"/>
              <a:t>alleles</a:t>
            </a:r>
            <a:r>
              <a:rPr lang="nl-BE" sz="1400" dirty="0"/>
              <a:t> in </a:t>
            </a:r>
            <a:r>
              <a:rPr lang="nl-BE" sz="1400" dirty="0" err="1"/>
              <a:t>microsatellite</a:t>
            </a:r>
            <a:r>
              <a:rPr lang="nl-BE" sz="1400" dirty="0"/>
              <a:t> </a:t>
            </a:r>
            <a:r>
              <a:rPr lang="nl-BE" sz="1400" dirty="0" err="1"/>
              <a:t>loci</a:t>
            </a:r>
            <a:r>
              <a:rPr lang="nl-BE" sz="1400" dirty="0"/>
              <a:t> </a:t>
            </a:r>
            <a:r>
              <a:rPr lang="nl-BE" sz="1400" dirty="0" err="1"/>
              <a:t>may</a:t>
            </a:r>
            <a:r>
              <a:rPr lang="nl-BE" sz="1400" dirty="0"/>
              <a:t> </a:t>
            </a:r>
            <a:r>
              <a:rPr lang="nl-BE" sz="1400" dirty="0" err="1"/>
              <a:t>vary</a:t>
            </a:r>
            <a:r>
              <a:rPr lang="nl-BE" sz="1400" dirty="0"/>
              <a:t> </a:t>
            </a:r>
            <a:r>
              <a:rPr lang="nl-BE" sz="1400" dirty="0" err="1"/>
              <a:t>from</a:t>
            </a:r>
            <a:r>
              <a:rPr lang="nl-BE" sz="1400" dirty="0"/>
              <a:t> 2 to &gt; 100. </a:t>
            </a:r>
            <a:r>
              <a:rPr lang="nl-BE" sz="1400" dirty="0" err="1"/>
              <a:t>Here</a:t>
            </a:r>
            <a:r>
              <a:rPr lang="nl-BE" sz="1400" dirty="0"/>
              <a:t> we </a:t>
            </a:r>
            <a:r>
              <a:rPr lang="nl-BE" sz="1400" dirty="0" err="1"/>
              <a:t>will</a:t>
            </a:r>
            <a:r>
              <a:rPr lang="nl-BE" sz="1400" dirty="0"/>
              <a:t> </a:t>
            </a:r>
            <a:r>
              <a:rPr lang="nl-BE" sz="1400" dirty="0" err="1"/>
              <a:t>take</a:t>
            </a:r>
            <a:r>
              <a:rPr lang="nl-BE" sz="1400" dirty="0"/>
              <a:t> a </a:t>
            </a:r>
            <a:r>
              <a:rPr lang="nl-BE" sz="1400" b="1" dirty="0" err="1"/>
              <a:t>reasonable</a:t>
            </a:r>
            <a:r>
              <a:rPr lang="nl-BE" sz="1400" b="1" dirty="0"/>
              <a:t> </a:t>
            </a:r>
            <a:r>
              <a:rPr lang="nl-BE" sz="1400" b="1" dirty="0" err="1"/>
              <a:t>number</a:t>
            </a:r>
            <a:r>
              <a:rPr lang="nl-BE" sz="1400" b="1" dirty="0"/>
              <a:t> of 10</a:t>
            </a:r>
            <a:r>
              <a:rPr lang="nl-BE" sz="1400" dirty="0"/>
              <a:t>.</a:t>
            </a:r>
          </a:p>
          <a:p>
            <a:pPr>
              <a:spcBef>
                <a:spcPct val="50000"/>
              </a:spcBef>
              <a:buFontTx/>
              <a:buChar char="-"/>
              <a:defRPr/>
            </a:pPr>
            <a:r>
              <a:rPr lang="nl-BE" sz="1400" dirty="0"/>
              <a:t> </a:t>
            </a:r>
            <a:r>
              <a:rPr lang="nl-BE" sz="1400" u="sng" dirty="0" err="1"/>
              <a:t>Variability</a:t>
            </a:r>
            <a:r>
              <a:rPr lang="nl-BE" sz="1400" u="sng" dirty="0"/>
              <a:t> of the </a:t>
            </a:r>
            <a:r>
              <a:rPr lang="nl-BE" sz="1400" u="sng" dirty="0" err="1"/>
              <a:t>initial</a:t>
            </a:r>
            <a:r>
              <a:rPr lang="nl-BE" sz="1400" u="sng" dirty="0"/>
              <a:t> </a:t>
            </a:r>
            <a:r>
              <a:rPr lang="nl-BE" sz="1400" u="sng" dirty="0" err="1"/>
              <a:t>population</a:t>
            </a:r>
            <a:r>
              <a:rPr lang="nl-BE" sz="1400" dirty="0"/>
              <a:t>: distribution of </a:t>
            </a:r>
            <a:r>
              <a:rPr lang="nl-BE" sz="1400" dirty="0" err="1"/>
              <a:t>alleles</a:t>
            </a:r>
            <a:r>
              <a:rPr lang="nl-BE" sz="1400" dirty="0"/>
              <a:t> over the </a:t>
            </a:r>
            <a:r>
              <a:rPr lang="nl-BE" sz="1400" dirty="0" err="1"/>
              <a:t>genotypes</a:t>
            </a:r>
            <a:r>
              <a:rPr lang="nl-BE" sz="1400" dirty="0"/>
              <a:t> of the </a:t>
            </a:r>
            <a:r>
              <a:rPr lang="nl-BE" sz="1400" dirty="0" err="1"/>
              <a:t>first</a:t>
            </a:r>
            <a:r>
              <a:rPr lang="nl-BE" sz="1400" dirty="0"/>
              <a:t> </a:t>
            </a:r>
            <a:r>
              <a:rPr lang="nl-BE" sz="1400" dirty="0" err="1"/>
              <a:t>generation</a:t>
            </a:r>
            <a:endParaRPr lang="nl-BE" sz="1400" dirty="0"/>
          </a:p>
          <a:p>
            <a:pPr>
              <a:spcBef>
                <a:spcPct val="50000"/>
              </a:spcBef>
              <a:buFontTx/>
              <a:buChar char="-"/>
              <a:defRPr/>
            </a:pPr>
            <a:r>
              <a:rPr lang="nl-BE" sz="1400" dirty="0"/>
              <a:t> </a:t>
            </a:r>
            <a:r>
              <a:rPr lang="nl-BE" sz="1400" u="sng" dirty="0" err="1"/>
              <a:t>Number</a:t>
            </a:r>
            <a:r>
              <a:rPr lang="nl-BE" sz="1400" u="sng" dirty="0"/>
              <a:t> of </a:t>
            </a:r>
            <a:r>
              <a:rPr lang="nl-BE" sz="1400" u="sng" dirty="0" err="1"/>
              <a:t>replicates</a:t>
            </a:r>
            <a:r>
              <a:rPr lang="nl-BE" sz="1400" dirty="0"/>
              <a:t>: </a:t>
            </a:r>
            <a:r>
              <a:rPr lang="nl-BE" sz="1400" dirty="0" err="1"/>
              <a:t>repeating</a:t>
            </a:r>
            <a:r>
              <a:rPr lang="nl-BE" sz="1400" dirty="0"/>
              <a:t> the </a:t>
            </a:r>
            <a:r>
              <a:rPr lang="nl-BE" sz="1400" dirty="0" err="1"/>
              <a:t>simulation</a:t>
            </a:r>
            <a:r>
              <a:rPr lang="nl-BE" sz="1400" dirty="0"/>
              <a:t> </a:t>
            </a:r>
            <a:r>
              <a:rPr lang="nl-BE" sz="1400" dirty="0" err="1"/>
              <a:t>several</a:t>
            </a:r>
            <a:r>
              <a:rPr lang="nl-BE" sz="1400" dirty="0"/>
              <a:t> </a:t>
            </a:r>
            <a:r>
              <a:rPr lang="nl-BE" sz="1400" dirty="0" err="1"/>
              <a:t>times</a:t>
            </a:r>
            <a:r>
              <a:rPr lang="nl-BE" sz="1400" dirty="0"/>
              <a:t> </a:t>
            </a:r>
            <a:r>
              <a:rPr lang="nl-BE" sz="1400" dirty="0" err="1"/>
              <a:t>will</a:t>
            </a:r>
            <a:r>
              <a:rPr lang="nl-BE" sz="1400" dirty="0"/>
              <a:t> </a:t>
            </a:r>
            <a:r>
              <a:rPr lang="nl-BE" sz="1400" dirty="0" err="1"/>
              <a:t>improve</a:t>
            </a:r>
            <a:r>
              <a:rPr lang="nl-BE" sz="1400" dirty="0"/>
              <a:t> the </a:t>
            </a:r>
            <a:r>
              <a:rPr lang="nl-BE" sz="1400" dirty="0" err="1"/>
              <a:t>reliability</a:t>
            </a:r>
            <a:r>
              <a:rPr lang="nl-BE" sz="1400" dirty="0"/>
              <a:t>. We keep to a </a:t>
            </a:r>
            <a:r>
              <a:rPr lang="nl-BE" sz="1400" b="1" dirty="0"/>
              <a:t>low </a:t>
            </a:r>
            <a:r>
              <a:rPr lang="nl-BE" sz="1400" b="1" dirty="0" err="1"/>
              <a:t>value</a:t>
            </a:r>
            <a:r>
              <a:rPr lang="nl-BE" sz="1400" b="1" dirty="0"/>
              <a:t> </a:t>
            </a:r>
            <a:r>
              <a:rPr lang="nl-BE" sz="1400" dirty="0" err="1"/>
              <a:t>here</a:t>
            </a:r>
            <a:r>
              <a:rPr lang="nl-BE" sz="1400" dirty="0"/>
              <a:t> as </a:t>
            </a:r>
            <a:r>
              <a:rPr lang="nl-BE" sz="1400" dirty="0" err="1"/>
              <a:t>not</a:t>
            </a:r>
            <a:r>
              <a:rPr lang="nl-BE" sz="1400" dirty="0"/>
              <a:t> to </a:t>
            </a:r>
            <a:r>
              <a:rPr lang="nl-BE" sz="1400" dirty="0" err="1"/>
              <a:t>take</a:t>
            </a:r>
            <a:r>
              <a:rPr lang="nl-BE" sz="1400" dirty="0"/>
              <a:t> </a:t>
            </a:r>
            <a:r>
              <a:rPr lang="nl-BE" sz="1400" dirty="0" err="1"/>
              <a:t>too</a:t>
            </a:r>
            <a:r>
              <a:rPr lang="nl-BE" sz="1400" dirty="0"/>
              <a:t> </a:t>
            </a:r>
            <a:r>
              <a:rPr lang="nl-BE" sz="1400" dirty="0" err="1"/>
              <a:t>much</a:t>
            </a:r>
            <a:r>
              <a:rPr lang="nl-BE" sz="1400" dirty="0"/>
              <a:t> </a:t>
            </a:r>
            <a:r>
              <a:rPr lang="nl-BE" sz="1400" dirty="0" err="1"/>
              <a:t>calculation</a:t>
            </a:r>
            <a:r>
              <a:rPr lang="nl-BE" sz="1400" dirty="0"/>
              <a:t> time.</a:t>
            </a:r>
          </a:p>
          <a:p>
            <a:pPr>
              <a:spcBef>
                <a:spcPct val="50000"/>
              </a:spcBef>
              <a:defRPr/>
            </a:pPr>
            <a:r>
              <a:rPr lang="nl-BE" dirty="0" err="1"/>
              <a:t>Suggestion</a:t>
            </a:r>
            <a:r>
              <a:rPr lang="nl-BE" dirty="0"/>
              <a:t>: to keep </a:t>
            </a:r>
            <a:r>
              <a:rPr lang="nl-BE" dirty="0" err="1"/>
              <a:t>simulation</a:t>
            </a:r>
            <a:r>
              <a:rPr lang="nl-BE" dirty="0"/>
              <a:t> time </a:t>
            </a:r>
            <a:r>
              <a:rPr lang="nl-BE" dirty="0" err="1"/>
              <a:t>reasonably</a:t>
            </a:r>
            <a:r>
              <a:rPr lang="nl-BE" dirty="0"/>
              <a:t> short, limit the </a:t>
            </a:r>
            <a:r>
              <a:rPr lang="nl-BE" dirty="0" err="1"/>
              <a:t>number</a:t>
            </a:r>
            <a:r>
              <a:rPr lang="nl-BE" dirty="0"/>
              <a:t> of </a:t>
            </a:r>
            <a:r>
              <a:rPr lang="nl-BE" dirty="0" err="1"/>
              <a:t>loci</a:t>
            </a:r>
            <a:r>
              <a:rPr lang="nl-BE" dirty="0"/>
              <a:t>, </a:t>
            </a:r>
            <a:r>
              <a:rPr lang="nl-BE" dirty="0" err="1"/>
              <a:t>individuals</a:t>
            </a:r>
            <a:r>
              <a:rPr lang="nl-BE" dirty="0"/>
              <a:t>, </a:t>
            </a:r>
            <a:r>
              <a:rPr lang="nl-BE" dirty="0" err="1"/>
              <a:t>simulation</a:t>
            </a:r>
            <a:r>
              <a:rPr lang="nl-BE" dirty="0"/>
              <a:t> runs, etc.</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p>
            <a:fld id="{EEC78106-3E75-4200-A808-02DFA397CA4B}" type="slidenum">
              <a:rPr lang="en-US" altLang="nl-BE" smtClean="0"/>
              <a:pPr/>
              <a:t>58</a:t>
            </a:fld>
            <a:endParaRPr lang="en-US" altLang="nl-BE" smtClean="0"/>
          </a:p>
        </p:txBody>
      </p:sp>
      <p:sp>
        <p:nvSpPr>
          <p:cNvPr id="13315" name="Text Box 4"/>
          <p:cNvSpPr txBox="1">
            <a:spLocks noChangeArrowheads="1"/>
          </p:cNvSpPr>
          <p:nvPr/>
        </p:nvSpPr>
        <p:spPr bwMode="auto">
          <a:xfrm>
            <a:off x="179388" y="260350"/>
            <a:ext cx="8497887" cy="1266825"/>
          </a:xfrm>
          <a:prstGeom prst="rect">
            <a:avLst/>
          </a:prstGeom>
          <a:noFill/>
          <a:ln w="9525">
            <a:noFill/>
            <a:miter lim="800000"/>
            <a:headEnd/>
            <a:tailEnd/>
          </a:ln>
        </p:spPr>
        <p:txBody>
          <a:bodyPr>
            <a:spAutoFit/>
          </a:bodyPr>
          <a:lstStyle/>
          <a:p>
            <a:pPr>
              <a:spcBef>
                <a:spcPct val="50000"/>
              </a:spcBef>
            </a:pPr>
            <a:r>
              <a:rPr lang="en-US" altLang="nl-BE" sz="3200"/>
              <a:t>Simulation strategy</a:t>
            </a:r>
          </a:p>
          <a:p>
            <a:pPr>
              <a:spcBef>
                <a:spcPct val="50000"/>
              </a:spcBef>
            </a:pPr>
            <a:r>
              <a:rPr lang="en-US" altLang="nl-BE"/>
              <a:t>After a trial run (see simulation 1 on the following pages), each group will be assigned a different simulation by modifying another parameter.</a:t>
            </a:r>
            <a:endParaRPr lang="nl-BE" altLang="nl-BE"/>
          </a:p>
        </p:txBody>
      </p:sp>
      <p:graphicFrame>
        <p:nvGraphicFramePr>
          <p:cNvPr id="11499" name="Group 235"/>
          <p:cNvGraphicFramePr>
            <a:graphicFrameLocks noGrp="1"/>
          </p:cNvGraphicFramePr>
          <p:nvPr>
            <p:extLst>
              <p:ext uri="{D42A27DB-BD31-4B8C-83A1-F6EECF244321}">
                <p14:modId xmlns:p14="http://schemas.microsoft.com/office/powerpoint/2010/main" val="2832982793"/>
              </p:ext>
            </p:extLst>
          </p:nvPr>
        </p:nvGraphicFramePr>
        <p:xfrm>
          <a:off x="900113" y="2636838"/>
          <a:ext cx="5962650" cy="3311742"/>
        </p:xfrm>
        <a:graphic>
          <a:graphicData uri="http://schemas.openxmlformats.org/drawingml/2006/table">
            <a:tbl>
              <a:tblPr/>
              <a:tblGrid>
                <a:gridCol w="1111250">
                  <a:extLst>
                    <a:ext uri="{9D8B030D-6E8A-4147-A177-3AD203B41FA5}">
                      <a16:colId xmlns:a16="http://schemas.microsoft.com/office/drawing/2014/main" val="20000"/>
                    </a:ext>
                  </a:extLst>
                </a:gridCol>
                <a:gridCol w="974725">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2425700">
                  <a:extLst>
                    <a:ext uri="{9D8B030D-6E8A-4147-A177-3AD203B41FA5}">
                      <a16:colId xmlns:a16="http://schemas.microsoft.com/office/drawing/2014/main" val="20004"/>
                    </a:ext>
                  </a:extLst>
                </a:gridCol>
              </a:tblGrid>
              <a:tr h="5790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dirty="0" err="1" smtClean="0">
                          <a:ln>
                            <a:noFill/>
                          </a:ln>
                          <a:solidFill>
                            <a:schemeClr val="tx1"/>
                          </a:solidFill>
                          <a:effectLst/>
                          <a:latin typeface="Times New Roman" pitchFamily="18" charset="0"/>
                          <a:cs typeface="Times New Roman" pitchFamily="18" charset="0"/>
                        </a:rPr>
                        <a:t>Variable</a:t>
                      </a:r>
                      <a:endParaRPr kumimoji="0" lang="nl-BE" sz="1600" b="1" i="0" u="none" strike="noStrike" cap="none" normalizeH="0" baseline="0" dirty="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m</a:t>
                      </a:r>
                      <a:endParaRPr kumimoji="0" lang="nl-BE" sz="1600" b="1" i="0" u="none" strike="noStrike" cap="none" normalizeH="0" baseline="0" smtClean="0">
                        <a:ln>
                          <a:noFill/>
                        </a:ln>
                        <a:solidFill>
                          <a:srgbClr val="0000FF"/>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µ</a:t>
                      </a:r>
                      <a:endParaRPr kumimoji="0" lang="nl-BE" sz="1600" b="1" i="0" u="none" strike="noStrike" cap="none" normalizeH="0" baseline="30000" smtClean="0">
                        <a:ln>
                          <a:noFill/>
                        </a:ln>
                        <a:solidFill>
                          <a:srgbClr val="0000FF"/>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Ne</a:t>
                      </a:r>
                      <a:endParaRPr kumimoji="0" lang="nl-BE" sz="1600" b="1" i="0" u="none" strike="noStrike" cap="none" normalizeH="0" baseline="0" smtClean="0">
                        <a:ln>
                          <a:noFill/>
                        </a:ln>
                        <a:solidFill>
                          <a:srgbClr val="0000FF"/>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Arial" charset="0"/>
                        </a:rPr>
                        <a:t>Fst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Arial" charset="0"/>
                        </a:rPr>
                        <a:t>(after </a:t>
                      </a: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10</a:t>
                      </a:r>
                      <a:r>
                        <a:rPr kumimoji="0" lang="nl-BE" sz="1600" b="1" i="0" u="none" strike="noStrike" cap="none" normalizeH="0" baseline="30000" smtClean="0">
                          <a:ln>
                            <a:noFill/>
                          </a:ln>
                          <a:solidFill>
                            <a:srgbClr val="0000FF"/>
                          </a:solidFill>
                          <a:effectLst/>
                          <a:latin typeface="Times New Roman" pitchFamily="18" charset="0"/>
                          <a:cs typeface="Times New Roman" pitchFamily="18" charset="0"/>
                        </a:rPr>
                        <a:t>4</a:t>
                      </a:r>
                      <a:r>
                        <a:rPr kumimoji="0" lang="fr-CA" sz="1600" b="1" i="0" u="none" strike="noStrike" cap="none" normalizeH="0" baseline="0" smtClean="0">
                          <a:ln>
                            <a:noFill/>
                          </a:ln>
                          <a:solidFill>
                            <a:srgbClr val="0000FF"/>
                          </a:solidFill>
                          <a:effectLst/>
                          <a:latin typeface="Arial" charset="0"/>
                        </a:rPr>
                        <a:t> </a:t>
                      </a:r>
                      <a:r>
                        <a:rPr kumimoji="0" lang="nl-BE" sz="1600" b="1" i="0" u="none" strike="noStrike" cap="none" normalizeH="0" baseline="0" smtClean="0">
                          <a:ln>
                            <a:noFill/>
                          </a:ln>
                          <a:solidFill>
                            <a:srgbClr val="0000FF"/>
                          </a:solidFill>
                          <a:effectLst/>
                          <a:latin typeface="Arial" charset="0"/>
                        </a:rPr>
                        <a:t>generations)</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Trial run</a:t>
                      </a:r>
                      <a:endParaRPr kumimoji="0" lang="nl-BE"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2200" b="0" i="0" u="none" strike="noStrike" cap="none" normalizeH="0" baseline="30000" dirty="0" smtClean="0">
                          <a:ln>
                            <a:noFill/>
                          </a:ln>
                          <a:solidFill>
                            <a:schemeClr val="tx1"/>
                          </a:solidFill>
                          <a:effectLst/>
                          <a:latin typeface="Times New Roman" pitchFamily="18" charset="0"/>
                          <a:cs typeface="Times New Roman" pitchFamily="18" charset="0"/>
                        </a:rPr>
                        <a:t>0.0543</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Group I</a:t>
                      </a:r>
                      <a:endParaRPr kumimoji="0" lang="nl-BE"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-1</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en-US" sz="1600" b="0" i="0" u="none" strike="noStrike" cap="none" normalizeH="0" baseline="0" smtClean="0">
                        <a:ln>
                          <a:noFill/>
                        </a:ln>
                        <a:solidFill>
                          <a:srgbClr val="FF0000"/>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smtClean="0">
                          <a:ln>
                            <a:noFill/>
                          </a:ln>
                          <a:solidFill>
                            <a:srgbClr val="FF0000"/>
                          </a:solidFill>
                          <a:effectLst/>
                          <a:latin typeface="Arial" charset="0"/>
                        </a:rPr>
                        <a:t>0.0002</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Group II</a:t>
                      </a:r>
                      <a:endParaRPr kumimoji="0" lang="nl-BE"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-5</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dirty="0" smtClean="0">
                          <a:ln>
                            <a:noFill/>
                          </a:ln>
                          <a:solidFill>
                            <a:schemeClr val="tx1"/>
                          </a:solidFill>
                          <a:effectLst/>
                          <a:latin typeface="Arial" charset="0"/>
                        </a:rPr>
                        <a:t>0.3944</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Group III</a:t>
                      </a:r>
                      <a:endParaRPr kumimoji="0" lang="nl-BE"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-3</a:t>
                      </a:r>
                      <a:endParaRPr kumimoji="0" lang="fr-CA" sz="1600" b="0" i="0" u="none" strike="noStrike" cap="none" normalizeH="0" baseline="0" smtClean="0">
                        <a:ln>
                          <a:noFill/>
                        </a:ln>
                        <a:solidFill>
                          <a:srgbClr val="FF0000"/>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dirty="0" smtClean="0">
                          <a:ln>
                            <a:noFill/>
                          </a:ln>
                          <a:solidFill>
                            <a:schemeClr val="tx1"/>
                          </a:solidFill>
                          <a:effectLst/>
                          <a:latin typeface="Arial" charset="0"/>
                        </a:rPr>
                        <a:t>0.0028</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57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Group IV</a:t>
                      </a:r>
                      <a:endParaRPr kumimoji="0" lang="nl-BE"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-5</a:t>
                      </a:r>
                      <a:endParaRPr kumimoji="0" lang="fr-CA" sz="1600" b="0" i="0" u="none" strike="noStrike" cap="none" normalizeH="0" baseline="0" smtClean="0">
                        <a:ln>
                          <a:noFill/>
                        </a:ln>
                        <a:solidFill>
                          <a:srgbClr val="FF0000"/>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dirty="0" smtClean="0">
                          <a:ln>
                            <a:noFill/>
                          </a:ln>
                          <a:solidFill>
                            <a:srgbClr val="FF0000"/>
                          </a:solidFill>
                          <a:effectLst/>
                          <a:latin typeface="Arial" charset="0"/>
                        </a:rPr>
                        <a:t>0.0022</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Group V</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2</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dirty="0" smtClean="0">
                          <a:ln>
                            <a:noFill/>
                          </a:ln>
                          <a:solidFill>
                            <a:srgbClr val="FF0000"/>
                          </a:solidFill>
                          <a:effectLst/>
                          <a:latin typeface="Arial" charset="0"/>
                        </a:rPr>
                        <a:t>0.0285</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Group VI</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4</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0" smtClean="0">
                        <a:ln>
                          <a:noFill/>
                        </a:ln>
                        <a:solidFill>
                          <a:srgbClr val="FF0000"/>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End run</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0" dirty="0" smtClean="0">
                        <a:ln>
                          <a:noFill/>
                        </a:ln>
                        <a:solidFill>
                          <a:srgbClr val="FF0000"/>
                        </a:solidFill>
                        <a:effectLst/>
                        <a:latin typeface="Arial" charset="0"/>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3378" name="Text Box 301"/>
          <p:cNvSpPr txBox="1">
            <a:spLocks noChangeArrowheads="1"/>
          </p:cNvSpPr>
          <p:nvPr/>
        </p:nvSpPr>
        <p:spPr bwMode="auto">
          <a:xfrm>
            <a:off x="4572000" y="1916113"/>
            <a:ext cx="3744913" cy="590550"/>
          </a:xfrm>
          <a:prstGeom prst="rect">
            <a:avLst/>
          </a:prstGeom>
          <a:noFill/>
          <a:ln w="9525">
            <a:solidFill>
              <a:srgbClr val="FF0000"/>
            </a:solidFill>
            <a:miter lim="800000"/>
            <a:headEnd/>
            <a:tailEnd/>
          </a:ln>
        </p:spPr>
        <p:txBody>
          <a:bodyPr>
            <a:spAutoFit/>
          </a:bodyPr>
          <a:lstStyle/>
          <a:p>
            <a:pPr>
              <a:spcBef>
                <a:spcPct val="50000"/>
              </a:spcBef>
            </a:pPr>
            <a:r>
              <a:rPr lang="nl-BE" altLang="nl-BE" sz="1600"/>
              <a:t>Ne (effective population size) is equally split between males and females</a:t>
            </a:r>
            <a:endParaRPr lang="en-US" altLang="nl-BE" sz="1600"/>
          </a:p>
        </p:txBody>
      </p:sp>
      <p:sp>
        <p:nvSpPr>
          <p:cNvPr id="13379" name="AutoShape 302"/>
          <p:cNvSpPr>
            <a:spLocks noChangeArrowheads="1"/>
          </p:cNvSpPr>
          <p:nvPr/>
        </p:nvSpPr>
        <p:spPr bwMode="auto">
          <a:xfrm rot="5400000" flipH="1">
            <a:off x="4032250" y="2025650"/>
            <a:ext cx="360363" cy="5762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noFill/>
          <a:ln w="9525">
            <a:solidFill>
              <a:srgbClr val="FF0000"/>
            </a:solidFill>
            <a:miter lim="800000"/>
            <a:headEnd/>
            <a:tailEnd/>
          </a:ln>
        </p:spPr>
        <p:txBody>
          <a:bodyPr wrap="none" anchor="ctr"/>
          <a:lstStyle/>
          <a:p>
            <a:endParaRPr lang="nl-BE"/>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p>
            <a:fld id="{5F355710-5CD2-4A90-A4EC-527E8029E1CE}" type="slidenum">
              <a:rPr lang="en-US" altLang="nl-BE" smtClean="0"/>
              <a:pPr/>
              <a:t>59</a:t>
            </a:fld>
            <a:endParaRPr lang="en-US" altLang="nl-BE" smtClean="0"/>
          </a:p>
        </p:txBody>
      </p:sp>
      <p:pic>
        <p:nvPicPr>
          <p:cNvPr id="14339" name="Picture 7"/>
          <p:cNvPicPr>
            <a:picLocks noChangeAspect="1" noChangeArrowheads="1"/>
          </p:cNvPicPr>
          <p:nvPr/>
        </p:nvPicPr>
        <p:blipFill>
          <a:blip r:embed="rId3" cstate="print"/>
          <a:srcRect/>
          <a:stretch>
            <a:fillRect/>
          </a:stretch>
        </p:blipFill>
        <p:spPr bwMode="auto">
          <a:xfrm>
            <a:off x="0" y="0"/>
            <a:ext cx="12192000" cy="7620000"/>
          </a:xfrm>
          <a:prstGeom prst="rect">
            <a:avLst/>
          </a:prstGeom>
          <a:noFill/>
          <a:ln w="9525">
            <a:noFill/>
            <a:miter lim="800000"/>
            <a:headEnd/>
            <a:tailEnd/>
          </a:ln>
        </p:spPr>
      </p:pic>
      <p:sp>
        <p:nvSpPr>
          <p:cNvPr id="14340" name="Text Box 6"/>
          <p:cNvSpPr txBox="1">
            <a:spLocks noChangeArrowheads="1"/>
          </p:cNvSpPr>
          <p:nvPr/>
        </p:nvSpPr>
        <p:spPr bwMode="auto">
          <a:xfrm>
            <a:off x="34925" y="6021388"/>
            <a:ext cx="358775" cy="244475"/>
          </a:xfrm>
          <a:prstGeom prst="rect">
            <a:avLst/>
          </a:prstGeom>
          <a:solidFill>
            <a:schemeClr val="bg1"/>
          </a:solidFill>
          <a:ln w="9525">
            <a:noFill/>
            <a:miter lim="800000"/>
            <a:headEnd/>
            <a:tailEnd/>
          </a:ln>
        </p:spPr>
        <p:txBody>
          <a:bodyPr>
            <a:spAutoFit/>
          </a:bodyPr>
          <a:lstStyle/>
          <a:p>
            <a:pPr>
              <a:spcBef>
                <a:spcPct val="50000"/>
              </a:spcBef>
            </a:pPr>
            <a:r>
              <a:rPr lang="en-GB" altLang="nl-BE" sz="1000" b="1">
                <a:solidFill>
                  <a:srgbClr val="FF0000"/>
                </a:solidFill>
              </a:rPr>
              <a:t>1</a:t>
            </a:r>
          </a:p>
        </p:txBody>
      </p:sp>
      <p:sp>
        <p:nvSpPr>
          <p:cNvPr id="14341" name="Text Box 7"/>
          <p:cNvSpPr txBox="1">
            <a:spLocks noChangeArrowheads="1"/>
          </p:cNvSpPr>
          <p:nvPr/>
        </p:nvSpPr>
        <p:spPr bwMode="auto">
          <a:xfrm>
            <a:off x="-36513" y="5726113"/>
            <a:ext cx="358776" cy="274637"/>
          </a:xfrm>
          <a:prstGeom prst="rect">
            <a:avLst/>
          </a:prstGeom>
          <a:solidFill>
            <a:schemeClr val="bg1"/>
          </a:solidFill>
          <a:ln w="9525">
            <a:noFill/>
            <a:miter lim="800000"/>
            <a:headEnd/>
            <a:tailEnd/>
          </a:ln>
        </p:spPr>
        <p:txBody>
          <a:bodyPr>
            <a:spAutoFit/>
          </a:bodyPr>
          <a:lstStyle/>
          <a:p>
            <a:pPr>
              <a:spcBef>
                <a:spcPct val="50000"/>
              </a:spcBef>
            </a:pPr>
            <a:r>
              <a:rPr lang="en-GB" altLang="nl-BE" sz="1200">
                <a:solidFill>
                  <a:srgbClr val="FF0000"/>
                </a:solidFill>
              </a:rPr>
              <a:t>1</a:t>
            </a:r>
          </a:p>
        </p:txBody>
      </p:sp>
      <p:sp>
        <p:nvSpPr>
          <p:cNvPr id="14342" name="TextBox 5"/>
          <p:cNvSpPr txBox="1">
            <a:spLocks noChangeArrowheads="1"/>
          </p:cNvSpPr>
          <p:nvPr/>
        </p:nvSpPr>
        <p:spPr bwMode="auto">
          <a:xfrm>
            <a:off x="4787900" y="765175"/>
            <a:ext cx="3168476" cy="523220"/>
          </a:xfrm>
          <a:prstGeom prst="rect">
            <a:avLst/>
          </a:prstGeom>
          <a:solidFill>
            <a:schemeClr val="bg1"/>
          </a:solidFill>
          <a:ln w="9525">
            <a:noFill/>
            <a:miter lim="800000"/>
            <a:headEnd/>
            <a:tailEnd/>
          </a:ln>
        </p:spPr>
        <p:txBody>
          <a:bodyPr wrap="square">
            <a:spAutoFit/>
          </a:bodyPr>
          <a:lstStyle/>
          <a:p>
            <a:r>
              <a:rPr lang="nl-BE" altLang="nl-BE" sz="2800" dirty="0"/>
              <a:t>Step </a:t>
            </a:r>
            <a:r>
              <a:rPr lang="nl-BE" altLang="nl-BE" sz="2800" dirty="0" smtClean="0"/>
              <a:t>2.2: </a:t>
            </a:r>
            <a:r>
              <a:rPr lang="nl-BE" altLang="nl-BE" sz="2800" dirty="0"/>
              <a:t>test run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95288" y="141288"/>
            <a:ext cx="8569200" cy="2292935"/>
          </a:xfrm>
          <a:prstGeom prst="rect">
            <a:avLst/>
          </a:prstGeom>
          <a:noFill/>
          <a:ln w="12700">
            <a:noFill/>
            <a:miter lim="800000"/>
            <a:headEnd type="none" w="sm" len="sm"/>
            <a:tailEnd type="none" w="sm" len="sm"/>
          </a:ln>
        </p:spPr>
        <p:txBody>
          <a:bodyPr wrap="square">
            <a:spAutoFit/>
          </a:bodyPr>
          <a:lstStyle/>
          <a:p>
            <a:pPr marL="457200" indent="-457200" defTabSz="762000" eaLnBrk="0" hangingPunct="0">
              <a:spcBef>
                <a:spcPct val="50000"/>
              </a:spcBef>
            </a:pPr>
            <a:r>
              <a:rPr lang="nl-BE" sz="3200" dirty="0" smtClean="0"/>
              <a:t>1</a:t>
            </a:r>
            <a:r>
              <a:rPr lang="nl-BE" sz="3200" dirty="0"/>
              <a:t>. </a:t>
            </a:r>
            <a:r>
              <a:rPr lang="nl-BE" sz="3200" dirty="0" err="1" smtClean="0"/>
              <a:t>Detecting</a:t>
            </a:r>
            <a:r>
              <a:rPr lang="nl-BE" sz="3200" dirty="0" smtClean="0"/>
              <a:t> </a:t>
            </a:r>
            <a:r>
              <a:rPr lang="nl-BE" sz="3200" dirty="0" err="1" smtClean="0"/>
              <a:t>genetic</a:t>
            </a:r>
            <a:r>
              <a:rPr lang="nl-BE" sz="3200" dirty="0" smtClean="0"/>
              <a:t> </a:t>
            </a:r>
            <a:r>
              <a:rPr lang="nl-BE" sz="3200" dirty="0" err="1" smtClean="0"/>
              <a:t>variation</a:t>
            </a:r>
            <a:endParaRPr lang="nl-BE" sz="3200" dirty="0"/>
          </a:p>
          <a:p>
            <a:pPr marL="457200" indent="-457200" defTabSz="762000" eaLnBrk="0" hangingPunct="0">
              <a:spcBef>
                <a:spcPct val="50000"/>
              </a:spcBef>
            </a:pPr>
            <a:r>
              <a:rPr lang="nl-BE" sz="2000" dirty="0" smtClean="0"/>
              <a:t>Macromolecules </a:t>
            </a:r>
            <a:r>
              <a:rPr lang="nl-BE" sz="2000" dirty="0" err="1" smtClean="0"/>
              <a:t>harbouring</a:t>
            </a:r>
            <a:r>
              <a:rPr lang="nl-BE" sz="2000" dirty="0" smtClean="0"/>
              <a:t> </a:t>
            </a:r>
            <a:r>
              <a:rPr lang="nl-BE" sz="2000" dirty="0" err="1" smtClean="0"/>
              <a:t>genetic</a:t>
            </a:r>
            <a:r>
              <a:rPr lang="nl-BE" sz="2000" dirty="0" smtClean="0"/>
              <a:t> </a:t>
            </a:r>
            <a:r>
              <a:rPr lang="nl-BE" sz="2000" dirty="0" err="1" smtClean="0"/>
              <a:t>variation</a:t>
            </a:r>
            <a:endParaRPr lang="nl-BE" sz="2400" dirty="0" smtClean="0"/>
          </a:p>
          <a:p>
            <a:pPr marL="457200" indent="-457200" defTabSz="762000" eaLnBrk="0" hangingPunct="0">
              <a:spcBef>
                <a:spcPct val="50000"/>
              </a:spcBef>
              <a:buFont typeface="Arial" pitchFamily="34" charset="0"/>
              <a:buChar char="•"/>
            </a:pPr>
            <a:r>
              <a:rPr lang="nl-BE" dirty="0" smtClean="0"/>
              <a:t>Proteins (</a:t>
            </a:r>
            <a:r>
              <a:rPr lang="nl-BE" dirty="0" err="1" smtClean="0"/>
              <a:t>allozymes</a:t>
            </a:r>
            <a:r>
              <a:rPr lang="nl-BE" dirty="0" smtClean="0"/>
              <a:t>, </a:t>
            </a:r>
            <a:r>
              <a:rPr lang="nl-BE" dirty="0" err="1" smtClean="0"/>
              <a:t>proteoom</a:t>
            </a:r>
            <a:r>
              <a:rPr lang="nl-BE" dirty="0" smtClean="0"/>
              <a:t>)</a:t>
            </a:r>
          </a:p>
          <a:p>
            <a:pPr marL="457200" indent="-457200" defTabSz="762000" eaLnBrk="0" hangingPunct="0">
              <a:spcBef>
                <a:spcPct val="50000"/>
              </a:spcBef>
              <a:buFont typeface="Arial" pitchFamily="34" charset="0"/>
              <a:buChar char="•"/>
            </a:pPr>
            <a:r>
              <a:rPr lang="nl-BE" dirty="0" err="1" smtClean="0"/>
              <a:t>Chromosomes</a:t>
            </a:r>
            <a:r>
              <a:rPr lang="nl-BE" dirty="0" smtClean="0"/>
              <a:t> (</a:t>
            </a:r>
            <a:r>
              <a:rPr lang="nl-BE" dirty="0" err="1" smtClean="0"/>
              <a:t>karyotypes</a:t>
            </a:r>
            <a:r>
              <a:rPr lang="nl-BE" dirty="0" smtClean="0"/>
              <a:t>)</a:t>
            </a:r>
          </a:p>
          <a:p>
            <a:pPr marL="457200" indent="-457200" defTabSz="762000" eaLnBrk="0" hangingPunct="0">
              <a:spcBef>
                <a:spcPct val="50000"/>
              </a:spcBef>
              <a:buFont typeface="Arial" pitchFamily="34" charset="0"/>
              <a:buChar char="•"/>
            </a:pPr>
            <a:r>
              <a:rPr lang="en-US" dirty="0" smtClean="0"/>
              <a:t>DNA (nuclear DNA, mitochondrial DNA, chloroplast DNA)</a:t>
            </a:r>
            <a:endParaRPr lang="nl-BE" dirty="0" smtClean="0"/>
          </a:p>
        </p:txBody>
      </p:sp>
      <p:sp>
        <p:nvSpPr>
          <p:cNvPr id="8197" name="Slide Number Placeholder 6"/>
          <p:cNvSpPr>
            <a:spLocks noGrp="1"/>
          </p:cNvSpPr>
          <p:nvPr>
            <p:ph type="sldNum" sz="quarter" idx="12"/>
          </p:nvPr>
        </p:nvSpPr>
        <p:spPr>
          <a:noFill/>
        </p:spPr>
        <p:txBody>
          <a:bodyPr/>
          <a:lstStyle/>
          <a:p>
            <a:fld id="{23E04EC2-EAB9-4A43-BD45-387B6C686548}" type="slidenum">
              <a:rPr lang="en-US" smtClean="0"/>
              <a:pPr/>
              <a:t>6</a:t>
            </a:fld>
            <a:endParaRPr lang="en-US" smtClean="0"/>
          </a:p>
        </p:txBody>
      </p:sp>
      <p:sp>
        <p:nvSpPr>
          <p:cNvPr id="8" name="Text Box 2"/>
          <p:cNvSpPr txBox="1">
            <a:spLocks noChangeArrowheads="1"/>
          </p:cNvSpPr>
          <p:nvPr/>
        </p:nvSpPr>
        <p:spPr bwMode="auto">
          <a:xfrm>
            <a:off x="395288" y="3168838"/>
            <a:ext cx="8569200" cy="3493264"/>
          </a:xfrm>
          <a:prstGeom prst="rect">
            <a:avLst/>
          </a:prstGeom>
          <a:noFill/>
          <a:ln w="12700">
            <a:noFill/>
            <a:miter lim="800000"/>
            <a:headEnd type="none" w="sm" len="sm"/>
            <a:tailEnd type="none" w="sm" len="sm"/>
          </a:ln>
        </p:spPr>
        <p:txBody>
          <a:bodyPr wrap="square">
            <a:spAutoFit/>
          </a:bodyPr>
          <a:lstStyle/>
          <a:p>
            <a:pPr marL="457200" indent="-457200" defTabSz="762000" eaLnBrk="0" hangingPunct="0">
              <a:spcBef>
                <a:spcPct val="50000"/>
              </a:spcBef>
            </a:pPr>
            <a:r>
              <a:rPr lang="nl-BE" sz="2000" dirty="0" smtClean="0"/>
              <a:t>Types of DNA </a:t>
            </a:r>
            <a:r>
              <a:rPr lang="nl-BE" sz="2000" dirty="0" err="1" smtClean="0"/>
              <a:t>variation</a:t>
            </a:r>
            <a:endParaRPr lang="nl-BE" sz="2000" dirty="0" smtClean="0"/>
          </a:p>
          <a:p>
            <a:pPr marL="457200" indent="-457200" defTabSz="762000" eaLnBrk="0" hangingPunct="0">
              <a:spcBef>
                <a:spcPct val="50000"/>
              </a:spcBef>
              <a:buFont typeface="Arial" pitchFamily="34" charset="0"/>
              <a:buChar char="•"/>
            </a:pPr>
            <a:r>
              <a:rPr lang="en-US" dirty="0" smtClean="0"/>
              <a:t>Single nucleotide polymorphisms </a:t>
            </a:r>
            <a:r>
              <a:rPr lang="en-US" dirty="0"/>
              <a:t>(SNPs): a type of polymorphism involving variation of a single base pair.</a:t>
            </a:r>
            <a:endParaRPr lang="en-US" dirty="0" smtClean="0"/>
          </a:p>
          <a:p>
            <a:pPr marL="457200" indent="-457200" defTabSz="762000" eaLnBrk="0" hangingPunct="0">
              <a:spcBef>
                <a:spcPct val="50000"/>
              </a:spcBef>
              <a:buFont typeface="Arial" pitchFamily="34" charset="0"/>
              <a:buChar char="•"/>
            </a:pPr>
            <a:r>
              <a:rPr lang="en-US" dirty="0" smtClean="0"/>
              <a:t>Microsatellites (tandem repeats) </a:t>
            </a:r>
            <a:r>
              <a:rPr lang="en-US" dirty="0"/>
              <a:t>: repetitive DNA sequences usually several base pairs in length</a:t>
            </a:r>
            <a:endParaRPr lang="en-US" dirty="0" smtClean="0"/>
          </a:p>
          <a:p>
            <a:pPr marL="457200" indent="-457200" defTabSz="762000" eaLnBrk="0" hangingPunct="0">
              <a:spcBef>
                <a:spcPct val="50000"/>
              </a:spcBef>
              <a:buFont typeface="Arial" pitchFamily="34" charset="0"/>
              <a:buChar char="•"/>
            </a:pPr>
            <a:r>
              <a:rPr lang="en-US" dirty="0" smtClean="0"/>
              <a:t>Copy number variation (CNV): the number </a:t>
            </a:r>
            <a:r>
              <a:rPr lang="en-US" dirty="0"/>
              <a:t>of copies of a particular gene varies from one individual to the next</a:t>
            </a:r>
            <a:endParaRPr lang="en-US" dirty="0" smtClean="0"/>
          </a:p>
          <a:p>
            <a:pPr marL="457200" indent="-457200" defTabSz="762000" eaLnBrk="0" hangingPunct="0">
              <a:spcBef>
                <a:spcPct val="50000"/>
              </a:spcBef>
              <a:buFont typeface="Arial" pitchFamily="34" charset="0"/>
              <a:buChar char="•"/>
            </a:pPr>
            <a:r>
              <a:rPr lang="en-US" dirty="0" err="1" smtClean="0"/>
              <a:t>Retroposons</a:t>
            </a:r>
            <a:r>
              <a:rPr lang="en-US" dirty="0"/>
              <a:t>:  repetitive DNA fragments which are inserted into chromosomes after they had been reverse transcribed from any RNA molecule</a:t>
            </a:r>
            <a:endParaRPr lang="en-US" dirty="0" smtClean="0"/>
          </a:p>
          <a:p>
            <a:pPr marL="457200" indent="-457200" defTabSz="762000" eaLnBrk="0" hangingPunct="0">
              <a:spcBef>
                <a:spcPct val="50000"/>
              </a:spcBef>
            </a:pPr>
            <a:r>
              <a:rPr lang="nl-BE" sz="1400" dirty="0" smtClean="0">
                <a:solidFill>
                  <a:schemeClr val="accent2">
                    <a:lumMod val="75000"/>
                  </a:schemeClr>
                </a:solidFill>
              </a:rPr>
              <a:t>For more information </a:t>
            </a:r>
            <a:r>
              <a:rPr lang="nl-BE" sz="1400" dirty="0" err="1" smtClean="0">
                <a:solidFill>
                  <a:schemeClr val="accent2">
                    <a:lumMod val="75000"/>
                  </a:schemeClr>
                </a:solidFill>
              </a:rPr>
              <a:t>see</a:t>
            </a:r>
            <a:r>
              <a:rPr lang="nl-BE" sz="1400" dirty="0">
                <a:solidFill>
                  <a:schemeClr val="accent2">
                    <a:lumMod val="75000"/>
                  </a:schemeClr>
                </a:solidFill>
              </a:rPr>
              <a:t>: https://www.genome.gov/genetics-glossary</a:t>
            </a:r>
            <a:endParaRPr lang="nl-BE" sz="1400" dirty="0" smtClean="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98" name="Group 86"/>
          <p:cNvGraphicFramePr>
            <a:graphicFrameLocks noGrp="1"/>
          </p:cNvGraphicFramePr>
          <p:nvPr/>
        </p:nvGraphicFramePr>
        <p:xfrm>
          <a:off x="1760538" y="347663"/>
          <a:ext cx="5622925" cy="7409044"/>
        </p:xfrm>
        <a:graphic>
          <a:graphicData uri="http://schemas.openxmlformats.org/drawingml/2006/table">
            <a:tbl>
              <a:tblPr/>
              <a:tblGrid>
                <a:gridCol w="292576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25563">
                  <a:extLst>
                    <a:ext uri="{9D8B030D-6E8A-4147-A177-3AD203B41FA5}">
                      <a16:colId xmlns:a16="http://schemas.microsoft.com/office/drawing/2014/main" val="20002"/>
                    </a:ext>
                  </a:extLst>
                </a:gridCol>
              </a:tblGrid>
              <a:tr h="2746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FEATURE</a:t>
                      </a:r>
                      <a:endParaRPr kumimoji="0" lang="en-US" sz="1800" b="0" i="0" u="none" strike="noStrike" cap="none" normalizeH="0" baseline="0" dirty="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SIMULATION 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SIMULATION 2</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Ploidy level ?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(0=haplo-diploid; 1=haploid; 2=diploid)</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2</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Two sexes?:y/n</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y</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Mating system?</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1</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 Random mating</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 Polygyny</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 Monogyny</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populations ?</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2</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Same number of individuals in each population ?:y/n</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y</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females in each population ?</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500</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r h="2746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males in each population?</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500</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dirty="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0"/>
                  </a:ext>
                </a:extLst>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Same migration scheme over all simulations? (y/n)</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y</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proportion of female migration?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2"/>
                  </a:ext>
                </a:extLst>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proportion of male migration?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3"/>
                  </a:ext>
                </a:extLst>
              </a:tr>
              <a:tr h="2746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loci ?</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2</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6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Free recombination between loci?:y/n</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y</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Do all loci have the same mutation scheme?:y/n</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n</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rate of locus  1 ?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 e.g. 0.0001)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0.0001</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rate of locus  2 ?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 e.g. 0.0001)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0.0001</a:t>
                      </a:r>
                      <a:endParaRPr kumimoji="0" lang="en-US" sz="18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0.0001</a:t>
                      </a:r>
                      <a:endParaRPr kumimoji="0" lang="en-US"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
        <p:nvSpPr>
          <p:cNvPr id="15444" name="Text Box 1813"/>
          <p:cNvSpPr txBox="1">
            <a:spLocks noChangeArrowheads="1"/>
          </p:cNvSpPr>
          <p:nvPr/>
        </p:nvSpPr>
        <p:spPr bwMode="auto">
          <a:xfrm>
            <a:off x="0" y="3716338"/>
            <a:ext cx="1619250" cy="954087"/>
          </a:xfrm>
          <a:prstGeom prst="rect">
            <a:avLst/>
          </a:prstGeom>
          <a:noFill/>
          <a:ln w="9525">
            <a:noFill/>
            <a:miter lim="800000"/>
            <a:headEnd/>
            <a:tailEnd/>
          </a:ln>
        </p:spPr>
        <p:txBody>
          <a:bodyPr>
            <a:spAutoFit/>
          </a:bodyPr>
          <a:lstStyle/>
          <a:p>
            <a:pPr>
              <a:spcBef>
                <a:spcPct val="50000"/>
              </a:spcBef>
            </a:pPr>
            <a:r>
              <a:rPr lang="nl-BE" altLang="nl-BE" sz="1400"/>
              <a:t>Grey rows: here the values will change thoughout the excercise</a:t>
            </a:r>
            <a:endParaRPr lang="en-US" altLang="nl-BE" sz="1400"/>
          </a:p>
        </p:txBody>
      </p:sp>
      <p:sp>
        <p:nvSpPr>
          <p:cNvPr id="2" name="Slide Number Placeholder 1"/>
          <p:cNvSpPr>
            <a:spLocks noGrp="1"/>
          </p:cNvSpPr>
          <p:nvPr>
            <p:ph type="sldNum" sz="quarter" idx="12"/>
          </p:nvPr>
        </p:nvSpPr>
        <p:spPr/>
        <p:txBody>
          <a:bodyPr/>
          <a:lstStyle/>
          <a:p>
            <a:pPr>
              <a:defRPr/>
            </a:pPr>
            <a:fld id="{6D20804D-1D9D-4E56-8191-3ED9D27EC96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p>
            <a:fld id="{593EAA11-F4D2-429F-9716-A8EFB6A79C31}" type="slidenum">
              <a:rPr lang="en-US" altLang="nl-BE" smtClean="0"/>
              <a:pPr/>
              <a:t>61</a:t>
            </a:fld>
            <a:endParaRPr lang="en-US" altLang="nl-BE" smtClean="0"/>
          </a:p>
        </p:txBody>
      </p:sp>
      <p:graphicFrame>
        <p:nvGraphicFramePr>
          <p:cNvPr id="14427" name="Group 91"/>
          <p:cNvGraphicFramePr>
            <a:graphicFrameLocks noGrp="1"/>
          </p:cNvGraphicFramePr>
          <p:nvPr/>
        </p:nvGraphicFramePr>
        <p:xfrm>
          <a:off x="1760538" y="23813"/>
          <a:ext cx="5622925" cy="8750298"/>
        </p:xfrm>
        <a:graphic>
          <a:graphicData uri="http://schemas.openxmlformats.org/drawingml/2006/table">
            <a:tbl>
              <a:tblPr/>
              <a:tblGrid>
                <a:gridCol w="292576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25563">
                  <a:extLst>
                    <a:ext uri="{9D8B030D-6E8A-4147-A177-3AD203B41FA5}">
                      <a16:colId xmlns:a16="http://schemas.microsoft.com/office/drawing/2014/main" val="20002"/>
                    </a:ext>
                  </a:extLst>
                </a:gridCol>
              </a:tblGrid>
              <a:tr h="2746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FEATURE</a:t>
                      </a:r>
                      <a:endParaRPr kumimoji="0" lang="en-US" sz="1800" b="0" i="0" u="none" strike="noStrike" cap="none" normalizeH="0" baseline="0" dirty="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SIMULATION 1</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SIMULATION 2</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rate of locus  1 ?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 e.g. 0.0001)</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0.0001</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CA"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457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rate of locus  2 ?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 e.g. 0.0001)</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0.0001</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CA"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2746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model for locus    1 ? </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1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 Kam,</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(same probability to mutate to any allelic state)</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 Ssm,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(single step mutation model)</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01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 Mixed model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(of Ssm with a proportion of Kam mutation events)</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 Mixed model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(of Ssm with a proportion of static double step mutation events)</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model for locus    2 ? </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possible allelic states of locus  1 ? (below 1000)</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5</a:t>
                      </a:r>
                      <a:endParaRPr kumimoji="0" lang="en-US"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possible allelic states of locus  2 ? (below 1000)</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dirty="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10</a:t>
                      </a:r>
                      <a:endParaRPr kumimoji="0" lang="en-US"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Variability of the initial population</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nl-BE"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18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 Maximal, (randomly assigned alleles)</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181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 Minimal, (all individuals start with the same allele)</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6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Number of generations ?</a:t>
                      </a:r>
                      <a:endParaRPr kumimoji="0" lang="nl-BE"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10000</a:t>
                      </a:r>
                      <a:endParaRPr kumimoji="0" lang="nl-BE"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10000</a:t>
                      </a:r>
                      <a:endParaRPr kumimoji="0" lang="en-US" sz="1200" b="0" i="0" u="none" strike="noStrike" cap="none" normalizeH="0" baseline="0" smtClean="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457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Do you want the complete dataset in the '.dat' and '.gen' result files ?:y/n</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Arial" charset="0"/>
                        </a:rPr>
                        <a:t>y</a:t>
                      </a:r>
                      <a:endParaRPr kumimoji="0" lang="en-US" sz="12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8230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Do you want a file giving the complete pedigree of the simulation ?:y/n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(Please notice that this file can be very huge and will slow down simulations)</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6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Name of the file?</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oufile1</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5181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CCB7AC5F-AA20-4C35-A6F6-43E23F395F0C}" type="slidenum">
              <a:rPr lang="en-US" altLang="nl-BE" smtClean="0"/>
              <a:pPr/>
              <a:t>62</a:t>
            </a:fld>
            <a:endParaRPr lang="en-US" altLang="nl-BE" smtClean="0"/>
          </a:p>
        </p:txBody>
      </p:sp>
      <p:graphicFrame>
        <p:nvGraphicFramePr>
          <p:cNvPr id="15533" name="Group 173"/>
          <p:cNvGraphicFramePr>
            <a:graphicFrameLocks noGrp="1"/>
          </p:cNvGraphicFramePr>
          <p:nvPr/>
        </p:nvGraphicFramePr>
        <p:xfrm>
          <a:off x="1760538" y="-13709650"/>
          <a:ext cx="5622925" cy="18080433"/>
        </p:xfrm>
        <a:graphic>
          <a:graphicData uri="http://schemas.openxmlformats.org/drawingml/2006/table">
            <a:tbl>
              <a:tblPr/>
              <a:tblGrid>
                <a:gridCol w="292576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25563">
                  <a:extLst>
                    <a:ext uri="{9D8B030D-6E8A-4147-A177-3AD203B41FA5}">
                      <a16:colId xmlns:a16="http://schemas.microsoft.com/office/drawing/2014/main" val="20002"/>
                    </a:ext>
                  </a:extLst>
                </a:gridCol>
              </a:tblGrid>
              <a:tr h="2746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FEATURE</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SIMULATION 1</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SIMULATION 2</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Ploidy level ?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(0=haplo-diploid; 1=haploid; 2=diploid)</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Two sexes?:y/n</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Mating system?</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 Random mating</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 Polygyny</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 Monogyny</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populations ?</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Same number of individuals in each population ?:y/n</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females in each population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 effective population size Ne)</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500</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males in each population?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 effective population size Ne)</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500</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Same migration scheme over all simulations? (y/n)</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proportion of female migration?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0.01</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proportion of male migration?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0.01</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loci ?</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Free recombination between loci?:y/n</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Do all loci have the same mutation scheme?:y/n</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rate of locus  1 ?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 e.g. 0.0001)</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0.005</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rate of locus  2 ?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(between 0 and 1, e.g. 0.0001)</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0.0005</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model for locus    1 ? </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6400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 Kam,</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(same probability to mutate to any allelic state)</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 Ssm,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(single step mutation model)</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6400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 Mixed model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(of Ssm with a proportion of Kam mutation events)</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6400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 Mixed model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(of Ssm with a proportion of static double step mutation events)</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2746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Mutation model for locus    2 ? </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2</a:t>
                      </a:r>
                      <a:endParaRPr kumimoji="0" lang="en-US"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4571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possible allelic states of locus  1 ? (below 1000)</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5</a:t>
                      </a:r>
                      <a:endParaRPr kumimoji="0" lang="en-US"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4571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possible allelic states of locus  2 ? (below 1000)</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10</a:t>
                      </a:r>
                      <a:endParaRPr kumimoji="0" lang="en-US"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2746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FEATURE</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SIMULATION 1</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SIMULATION 2</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r h="2746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Variability of the initial population</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nl-BE"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1</a:t>
                      </a:r>
                      <a:endParaRPr kumimoji="0" lang="en-US"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8"/>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 Maximal, (randomly assigned alleles)</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9"/>
                  </a:ext>
                </a:extLst>
              </a:tr>
              <a:tr h="5181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 Minimal, (all individuals start with the same allele)</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0"/>
                  </a:ext>
                </a:extLst>
              </a:tr>
              <a:tr h="2746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Number of generations ?</a:t>
                      </a:r>
                      <a:endParaRPr kumimoji="0" lang="nl-BE"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10000</a:t>
                      </a:r>
                      <a:endParaRPr kumimoji="0" lang="nl-BE"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10000</a:t>
                      </a:r>
                      <a:endParaRPr kumimoji="0" lang="en-US"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1"/>
                  </a:ext>
                </a:extLst>
              </a:tr>
              <a:tr h="4571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Do you want the complete dataset in the '.dat' and '.gen' result files ?:y/n</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rPr>
                        <a:t>y</a:t>
                      </a:r>
                      <a:endParaRPr kumimoji="0" lang="en-US"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2"/>
                  </a:ext>
                </a:extLst>
              </a:tr>
              <a:tr h="8229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Do you want a file giving the complete pedigree of the simulation ?:y/n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(Please notice that this file can be very huge and will slow down simulations)</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3"/>
                  </a:ext>
                </a:extLst>
              </a:tr>
              <a:tr h="2746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Name of the file?</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trialrun</a:t>
                      </a:r>
                      <a:endParaRPr kumimoji="0" lang="en-US" sz="1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groupI</a:t>
                      </a:r>
                      <a:endParaRPr kumimoji="0" lang="en-US"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4"/>
                  </a:ext>
                </a:extLst>
              </a:tr>
              <a:tr h="2905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Number of replicates</a:t>
                      </a: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1</a:t>
                      </a: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200" b="0" i="0" u="none" strike="noStrike" cap="none" normalizeH="0" baseline="0" smtClean="0">
                          <a:ln>
                            <a:noFill/>
                          </a:ln>
                          <a:solidFill>
                            <a:schemeClr val="tx1"/>
                          </a:solidFill>
                          <a:effectLst/>
                          <a:latin typeface="Times New Roman" pitchFamily="18" charset="0"/>
                          <a:cs typeface="Times New Roman" pitchFamily="18" charset="0"/>
                        </a:rPr>
                        <a:t>1</a:t>
                      </a: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5"/>
                  </a:ext>
                </a:extLst>
              </a:tr>
              <a:tr h="627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Arial" charset="0"/>
                        </a:rPr>
                        <a:t>END</a:t>
                      </a:r>
                      <a:endParaRPr kumimoji="0" lang="en-US" sz="16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2800" b="0" i="0" u="none" strike="noStrike" cap="none" normalizeH="0" baseline="0" smtClean="0">
                        <a:ln>
                          <a:noFill/>
                        </a:ln>
                        <a:solidFill>
                          <a:schemeClr val="tx1"/>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nl-BE" sz="1200" b="0" i="0" u="none" strike="noStrike" cap="none" normalizeH="0" baseline="0" smtClean="0">
                        <a:ln>
                          <a:noFill/>
                        </a:ln>
                        <a:solidFill>
                          <a:schemeClr val="tx1"/>
                        </a:solidFill>
                        <a:effectLst/>
                        <a:latin typeface="Times New Roman" pitchFamily="18"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6"/>
                  </a:ext>
                </a:extLst>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p>
            <a:fld id="{1E3F2495-0D36-4447-96FB-7C2454242B35}" type="slidenum">
              <a:rPr lang="en-US" altLang="nl-BE" smtClean="0"/>
              <a:pPr/>
              <a:t>63</a:t>
            </a:fld>
            <a:endParaRPr lang="en-US" altLang="nl-BE" smtClean="0"/>
          </a:p>
        </p:txBody>
      </p:sp>
      <p:sp>
        <p:nvSpPr>
          <p:cNvPr id="18435" name="Text Box 4"/>
          <p:cNvSpPr txBox="1">
            <a:spLocks noChangeArrowheads="1"/>
          </p:cNvSpPr>
          <p:nvPr/>
        </p:nvSpPr>
        <p:spPr bwMode="auto">
          <a:xfrm>
            <a:off x="539750" y="115888"/>
            <a:ext cx="8424738" cy="6140142"/>
          </a:xfrm>
          <a:prstGeom prst="rect">
            <a:avLst/>
          </a:prstGeom>
          <a:noFill/>
          <a:ln w="9525">
            <a:noFill/>
            <a:miter lim="800000"/>
            <a:headEnd/>
            <a:tailEnd/>
          </a:ln>
        </p:spPr>
        <p:txBody>
          <a:bodyPr wrap="square">
            <a:spAutoFit/>
          </a:bodyPr>
          <a:lstStyle/>
          <a:p>
            <a:pPr>
              <a:spcBef>
                <a:spcPct val="50000"/>
              </a:spcBef>
            </a:pPr>
            <a:r>
              <a:rPr lang="nl-BE" altLang="nl-BE" sz="2400" dirty="0"/>
              <a:t>Output:</a:t>
            </a:r>
          </a:p>
          <a:p>
            <a:pPr>
              <a:spcBef>
                <a:spcPct val="50000"/>
              </a:spcBef>
            </a:pPr>
            <a:r>
              <a:rPr lang="nl-BE" altLang="nl-BE" dirty="0" err="1"/>
              <a:t>Each</a:t>
            </a:r>
            <a:r>
              <a:rPr lang="nl-BE" altLang="nl-BE" dirty="0"/>
              <a:t> </a:t>
            </a:r>
            <a:r>
              <a:rPr lang="nl-BE" altLang="nl-BE" dirty="0" err="1"/>
              <a:t>replicate</a:t>
            </a:r>
            <a:r>
              <a:rPr lang="nl-BE" altLang="nl-BE" dirty="0"/>
              <a:t> </a:t>
            </a:r>
            <a:r>
              <a:rPr lang="nl-BE" altLang="nl-BE" dirty="0" err="1"/>
              <a:t>gives</a:t>
            </a:r>
            <a:r>
              <a:rPr lang="nl-BE" altLang="nl-BE" dirty="0"/>
              <a:t> as output a file set (001, 002, </a:t>
            </a:r>
            <a:r>
              <a:rPr lang="nl-BE" altLang="nl-BE" dirty="0" err="1"/>
              <a:t>etc</a:t>
            </a:r>
            <a:r>
              <a:rPr lang="nl-BE" altLang="nl-BE" dirty="0"/>
              <a:t>)</a:t>
            </a:r>
          </a:p>
          <a:p>
            <a:pPr>
              <a:spcBef>
                <a:spcPct val="50000"/>
              </a:spcBef>
            </a:pPr>
            <a:r>
              <a:rPr lang="nl-BE" altLang="nl-BE" dirty="0"/>
              <a:t>Outfile001.equ </a:t>
            </a:r>
            <a:r>
              <a:rPr lang="nl-BE" altLang="nl-BE" dirty="0" smtClean="0"/>
              <a:t>(output  file </a:t>
            </a:r>
            <a:r>
              <a:rPr lang="nl-BE" altLang="nl-BE" dirty="0" err="1" smtClean="0"/>
              <a:t>with</a:t>
            </a:r>
            <a:r>
              <a:rPr lang="nl-BE" altLang="nl-BE" dirty="0" smtClean="0"/>
              <a:t> </a:t>
            </a:r>
            <a:r>
              <a:rPr lang="nl-BE" altLang="nl-BE" dirty="0" err="1" smtClean="0"/>
              <a:t>statistics</a:t>
            </a:r>
            <a:r>
              <a:rPr lang="nl-BE" altLang="nl-BE" dirty="0" smtClean="0"/>
              <a:t> </a:t>
            </a:r>
            <a:r>
              <a:rPr lang="nl-BE" altLang="nl-BE" dirty="0" err="1"/>
              <a:t>by</a:t>
            </a:r>
            <a:r>
              <a:rPr lang="nl-BE" altLang="nl-BE" dirty="0"/>
              <a:t> </a:t>
            </a:r>
            <a:r>
              <a:rPr lang="nl-BE" altLang="nl-BE" dirty="0" err="1"/>
              <a:t>generation</a:t>
            </a:r>
            <a:r>
              <a:rPr lang="nl-BE" altLang="nl-BE" dirty="0"/>
              <a:t>)</a:t>
            </a:r>
          </a:p>
          <a:p>
            <a:pPr>
              <a:spcBef>
                <a:spcPct val="50000"/>
              </a:spcBef>
            </a:pPr>
            <a:r>
              <a:rPr lang="nl-BE" altLang="nl-BE" dirty="0"/>
              <a:t>Outfile001.dat (input file </a:t>
            </a:r>
            <a:r>
              <a:rPr lang="nl-BE" altLang="nl-BE" dirty="0" err="1"/>
              <a:t>for</a:t>
            </a:r>
            <a:r>
              <a:rPr lang="nl-BE" altLang="nl-BE" dirty="0"/>
              <a:t> FSTAT)</a:t>
            </a:r>
          </a:p>
          <a:p>
            <a:pPr>
              <a:spcBef>
                <a:spcPct val="50000"/>
              </a:spcBef>
            </a:pPr>
            <a:r>
              <a:rPr lang="nl-BE" altLang="nl-BE" dirty="0"/>
              <a:t>Outfile001.gen (input file </a:t>
            </a:r>
            <a:r>
              <a:rPr lang="nl-BE" altLang="nl-BE" dirty="0" err="1"/>
              <a:t>for</a:t>
            </a:r>
            <a:r>
              <a:rPr lang="nl-BE" altLang="nl-BE" dirty="0"/>
              <a:t> GENETIX) </a:t>
            </a:r>
            <a:r>
              <a:rPr lang="nl-BE" altLang="nl-BE" dirty="0" err="1" smtClean="0"/>
              <a:t>see</a:t>
            </a:r>
            <a:r>
              <a:rPr lang="nl-BE" altLang="nl-BE" dirty="0" smtClean="0"/>
              <a:t> </a:t>
            </a:r>
            <a:r>
              <a:rPr lang="nl-BE" altLang="nl-BE" sz="1600" dirty="0" smtClean="0"/>
              <a:t>http</a:t>
            </a:r>
            <a:r>
              <a:rPr lang="nl-BE" altLang="nl-BE" sz="1600" dirty="0"/>
              <a:t>://kimura.univ-montp2.fr/genetix/</a:t>
            </a:r>
          </a:p>
          <a:p>
            <a:pPr>
              <a:spcBef>
                <a:spcPct val="50000"/>
              </a:spcBef>
            </a:pPr>
            <a:r>
              <a:rPr lang="nl-BE" altLang="nl-BE" dirty="0"/>
              <a:t>(look in </a:t>
            </a:r>
            <a:r>
              <a:rPr lang="nl-BE" altLang="nl-BE" dirty="0" err="1"/>
              <a:t>EasyPop</a:t>
            </a:r>
            <a:r>
              <a:rPr lang="nl-BE" altLang="nl-BE" dirty="0"/>
              <a:t> </a:t>
            </a:r>
            <a:r>
              <a:rPr lang="nl-BE" altLang="nl-BE" dirty="0" err="1"/>
              <a:t>exe</a:t>
            </a:r>
            <a:r>
              <a:rPr lang="nl-BE" altLang="nl-BE" dirty="0"/>
              <a:t> folder)</a:t>
            </a:r>
          </a:p>
          <a:p>
            <a:pPr>
              <a:spcBef>
                <a:spcPct val="50000"/>
              </a:spcBef>
            </a:pPr>
            <a:endParaRPr lang="nl-BE" altLang="nl-BE" dirty="0"/>
          </a:p>
          <a:p>
            <a:pPr>
              <a:spcBef>
                <a:spcPct val="50000"/>
              </a:spcBef>
            </a:pPr>
            <a:r>
              <a:rPr lang="nl-BE" altLang="nl-BE" dirty="0"/>
              <a:t>1. Have a look at </a:t>
            </a:r>
            <a:r>
              <a:rPr lang="nl-BE" altLang="nl-BE" dirty="0" err="1"/>
              <a:t>the</a:t>
            </a:r>
            <a:r>
              <a:rPr lang="nl-BE" altLang="nl-BE" dirty="0"/>
              <a:t> </a:t>
            </a:r>
            <a:r>
              <a:rPr lang="nl-BE" altLang="nl-BE" dirty="0" err="1"/>
              <a:t>simulated</a:t>
            </a:r>
            <a:r>
              <a:rPr lang="nl-BE" altLang="nl-BE" dirty="0"/>
              <a:t> </a:t>
            </a:r>
            <a:r>
              <a:rPr lang="nl-BE" altLang="nl-BE" dirty="0" err="1"/>
              <a:t>evolution</a:t>
            </a:r>
            <a:r>
              <a:rPr lang="nl-BE" altLang="nl-BE" dirty="0"/>
              <a:t> of </a:t>
            </a:r>
            <a:r>
              <a:rPr lang="nl-BE" altLang="nl-BE" dirty="0" err="1"/>
              <a:t>the</a:t>
            </a:r>
            <a:r>
              <a:rPr lang="nl-BE" altLang="nl-BE" dirty="0"/>
              <a:t> </a:t>
            </a:r>
            <a:r>
              <a:rPr lang="nl-BE" altLang="nl-BE" dirty="0" err="1"/>
              <a:t>Easypop</a:t>
            </a:r>
            <a:r>
              <a:rPr lang="nl-BE" altLang="nl-BE" dirty="0"/>
              <a:t> F</a:t>
            </a:r>
            <a:r>
              <a:rPr lang="nl-BE" altLang="nl-BE" baseline="-25000" dirty="0"/>
              <a:t>ST</a:t>
            </a:r>
            <a:r>
              <a:rPr lang="nl-BE" altLang="nl-BE" dirty="0"/>
              <a:t> </a:t>
            </a:r>
            <a:r>
              <a:rPr lang="nl-BE" altLang="nl-BE" dirty="0" err="1"/>
              <a:t>values</a:t>
            </a:r>
            <a:r>
              <a:rPr lang="nl-BE" altLang="nl-BE" dirty="0"/>
              <a:t> </a:t>
            </a:r>
            <a:r>
              <a:rPr lang="nl-BE" altLang="nl-BE" dirty="0" err="1"/>
              <a:t>by</a:t>
            </a:r>
            <a:r>
              <a:rPr lang="nl-BE" altLang="nl-BE" dirty="0"/>
              <a:t> </a:t>
            </a:r>
            <a:r>
              <a:rPr lang="nl-BE" altLang="nl-BE" dirty="0" err="1"/>
              <a:t>generation</a:t>
            </a:r>
            <a:r>
              <a:rPr lang="nl-BE" altLang="nl-BE" dirty="0"/>
              <a:t>: </a:t>
            </a:r>
          </a:p>
          <a:p>
            <a:pPr>
              <a:spcBef>
                <a:spcPct val="50000"/>
              </a:spcBef>
            </a:pPr>
            <a:r>
              <a:rPr lang="nl-BE" altLang="nl-BE" dirty="0"/>
              <a:t>- Transfer Outfile001.equ </a:t>
            </a:r>
            <a:r>
              <a:rPr lang="nl-BE" altLang="nl-BE" dirty="0" err="1"/>
              <a:t>to</a:t>
            </a:r>
            <a:r>
              <a:rPr lang="nl-BE" altLang="nl-BE" dirty="0"/>
              <a:t> MS-Excel. </a:t>
            </a:r>
          </a:p>
          <a:p>
            <a:pPr>
              <a:spcBef>
                <a:spcPct val="50000"/>
              </a:spcBef>
              <a:buFontTx/>
              <a:buChar char="-"/>
            </a:pPr>
            <a:r>
              <a:rPr lang="nl-BE" altLang="nl-BE" dirty="0"/>
              <a:t> </a:t>
            </a:r>
            <a:r>
              <a:rPr lang="nl-BE" altLang="nl-BE" dirty="0" err="1"/>
              <a:t>Replace</a:t>
            </a:r>
            <a:r>
              <a:rPr lang="nl-BE" altLang="nl-BE" dirty="0"/>
              <a:t> </a:t>
            </a:r>
            <a:r>
              <a:rPr lang="nl-BE" altLang="nl-BE" dirty="0" err="1"/>
              <a:t>the</a:t>
            </a:r>
            <a:r>
              <a:rPr lang="nl-BE" altLang="nl-BE" dirty="0"/>
              <a:t> </a:t>
            </a:r>
            <a:r>
              <a:rPr lang="nl-BE" altLang="nl-BE" dirty="0" err="1"/>
              <a:t>decimal</a:t>
            </a:r>
            <a:r>
              <a:rPr lang="nl-BE" altLang="nl-BE" dirty="0"/>
              <a:t> dot . </a:t>
            </a:r>
            <a:r>
              <a:rPr lang="nl-BE" altLang="nl-BE" dirty="0" err="1"/>
              <a:t>by</a:t>
            </a:r>
            <a:r>
              <a:rPr lang="nl-BE" altLang="nl-BE" dirty="0"/>
              <a:t> </a:t>
            </a:r>
            <a:r>
              <a:rPr lang="nl-BE" altLang="nl-BE" dirty="0" err="1"/>
              <a:t>comma</a:t>
            </a:r>
            <a:r>
              <a:rPr lang="nl-BE" altLang="nl-BE" dirty="0"/>
              <a:t> </a:t>
            </a:r>
            <a:r>
              <a:rPr lang="nl-BE" altLang="nl-BE" dirty="0" smtClean="0"/>
              <a:t>, </a:t>
            </a:r>
            <a:endParaRPr lang="nl-BE" altLang="nl-BE" dirty="0"/>
          </a:p>
          <a:p>
            <a:pPr>
              <a:spcBef>
                <a:spcPct val="50000"/>
              </a:spcBef>
              <a:buFontTx/>
              <a:buChar char="-"/>
            </a:pPr>
            <a:r>
              <a:rPr lang="nl-BE" altLang="nl-BE" dirty="0"/>
              <a:t> Draw a line </a:t>
            </a:r>
            <a:r>
              <a:rPr lang="nl-BE" altLang="nl-BE" dirty="0" err="1"/>
              <a:t>chart</a:t>
            </a:r>
            <a:r>
              <a:rPr lang="nl-BE" altLang="nl-BE" dirty="0"/>
              <a:t> of </a:t>
            </a:r>
            <a:r>
              <a:rPr lang="nl-BE" altLang="nl-BE" dirty="0" err="1"/>
              <a:t>generation</a:t>
            </a:r>
            <a:r>
              <a:rPr lang="nl-BE" altLang="nl-BE" dirty="0"/>
              <a:t> (x) </a:t>
            </a:r>
            <a:r>
              <a:rPr lang="nl-BE" altLang="nl-BE" dirty="0" err="1"/>
              <a:t>by</a:t>
            </a:r>
            <a:r>
              <a:rPr lang="nl-BE" altLang="nl-BE" dirty="0"/>
              <a:t> F</a:t>
            </a:r>
            <a:r>
              <a:rPr lang="nl-BE" altLang="nl-BE" baseline="-25000" dirty="0"/>
              <a:t>ST</a:t>
            </a:r>
            <a:r>
              <a:rPr lang="nl-BE" altLang="nl-BE" dirty="0"/>
              <a:t> (y)</a:t>
            </a:r>
          </a:p>
          <a:p>
            <a:pPr>
              <a:spcBef>
                <a:spcPct val="50000"/>
              </a:spcBef>
            </a:pPr>
            <a:endParaRPr lang="nl-BE" altLang="nl-BE" dirty="0"/>
          </a:p>
          <a:p>
            <a:pPr>
              <a:spcBef>
                <a:spcPct val="50000"/>
              </a:spcBef>
            </a:pPr>
            <a:r>
              <a:rPr lang="en-US" altLang="nl-BE" dirty="0"/>
              <a:t>2. What is the final </a:t>
            </a:r>
            <a:r>
              <a:rPr lang="nl-BE" altLang="nl-BE" dirty="0"/>
              <a:t>F</a:t>
            </a:r>
            <a:r>
              <a:rPr lang="nl-BE" altLang="nl-BE" baseline="-25000" dirty="0"/>
              <a:t>ST</a:t>
            </a:r>
            <a:r>
              <a:rPr lang="nl-BE" altLang="nl-BE" dirty="0"/>
              <a:t> </a:t>
            </a:r>
            <a:r>
              <a:rPr lang="nl-BE" altLang="nl-BE" dirty="0" err="1"/>
              <a:t>value</a:t>
            </a:r>
            <a:r>
              <a:rPr lang="nl-BE" altLang="nl-BE" dirty="0"/>
              <a:t> </a:t>
            </a:r>
            <a:r>
              <a:rPr lang="nl-BE" altLang="nl-BE" dirty="0" err="1"/>
              <a:t>after</a:t>
            </a:r>
            <a:r>
              <a:rPr lang="nl-BE" altLang="nl-BE" dirty="0"/>
              <a:t> x </a:t>
            </a:r>
            <a:r>
              <a:rPr lang="nl-BE" altLang="nl-BE" dirty="0" err="1"/>
              <a:t>generations</a:t>
            </a:r>
            <a:r>
              <a:rPr lang="nl-BE" altLang="nl-BE" dirty="0"/>
              <a:t>?</a:t>
            </a:r>
          </a:p>
          <a:p>
            <a:pPr>
              <a:spcBef>
                <a:spcPct val="50000"/>
              </a:spcBef>
            </a:pPr>
            <a:endParaRPr lang="nl-BE" altLang="nl-BE"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srcRect/>
          <a:stretch>
            <a:fillRect/>
          </a:stretch>
        </p:blipFill>
        <p:spPr bwMode="auto">
          <a:xfrm>
            <a:off x="-36513" y="-66675"/>
            <a:ext cx="12144376" cy="6991350"/>
          </a:xfrm>
          <a:prstGeom prst="rect">
            <a:avLst/>
          </a:prstGeom>
          <a:noFill/>
          <a:ln w="9525">
            <a:noFill/>
            <a:miter lim="800000"/>
            <a:headEnd/>
            <a:tailEnd/>
          </a:ln>
        </p:spPr>
      </p:pic>
      <p:sp>
        <p:nvSpPr>
          <p:cNvPr id="19459"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62186DA2-FD04-4B6D-A3D3-8B8D41D4564B}" type="slidenum">
              <a:rPr lang="en-US" altLang="nl-BE" sz="1400"/>
              <a:pPr algn="r"/>
              <a:t>64</a:t>
            </a:fld>
            <a:endParaRPr lang="en-US" altLang="nl-BE" sz="1400"/>
          </a:p>
        </p:txBody>
      </p:sp>
      <p:sp>
        <p:nvSpPr>
          <p:cNvPr id="19460" name="Rectangle 4"/>
          <p:cNvSpPr>
            <a:spLocks noChangeArrowheads="1"/>
          </p:cNvSpPr>
          <p:nvPr/>
        </p:nvSpPr>
        <p:spPr bwMode="auto">
          <a:xfrm>
            <a:off x="5219700" y="1484313"/>
            <a:ext cx="3313113" cy="854075"/>
          </a:xfrm>
          <a:prstGeom prst="rect">
            <a:avLst/>
          </a:prstGeom>
          <a:solidFill>
            <a:schemeClr val="bg1"/>
          </a:solidFill>
          <a:ln w="9525">
            <a:noFill/>
            <a:miter lim="800000"/>
            <a:headEnd/>
            <a:tailEnd/>
          </a:ln>
        </p:spPr>
        <p:txBody>
          <a:bodyPr>
            <a:spAutoFit/>
          </a:bodyPr>
          <a:lstStyle/>
          <a:p>
            <a:pPr algn="ctr"/>
            <a:r>
              <a:rPr lang="nl-BE" altLang="nl-BE" sz="2500" dirty="0" err="1"/>
              <a:t>simulated</a:t>
            </a:r>
            <a:r>
              <a:rPr lang="nl-BE" altLang="nl-BE" sz="2500" dirty="0"/>
              <a:t> </a:t>
            </a:r>
            <a:r>
              <a:rPr lang="nl-BE" altLang="nl-BE" sz="2500" dirty="0" err="1"/>
              <a:t>evolution</a:t>
            </a:r>
            <a:r>
              <a:rPr lang="nl-BE" altLang="nl-BE" sz="2500" dirty="0"/>
              <a:t> of </a:t>
            </a:r>
            <a:r>
              <a:rPr lang="nl-BE" altLang="nl-BE" sz="2500" dirty="0" err="1"/>
              <a:t>the</a:t>
            </a:r>
            <a:r>
              <a:rPr lang="nl-BE" altLang="nl-BE" sz="2500" dirty="0"/>
              <a:t> </a:t>
            </a:r>
            <a:r>
              <a:rPr lang="nl-BE" altLang="nl-BE" sz="2500" dirty="0" err="1"/>
              <a:t>Easypop</a:t>
            </a:r>
            <a:r>
              <a:rPr lang="nl-BE" altLang="nl-BE" sz="2500" dirty="0"/>
              <a:t> F</a:t>
            </a:r>
            <a:r>
              <a:rPr lang="nl-BE" altLang="nl-BE" sz="1600" baseline="-25000" dirty="0"/>
              <a:t>ST</a:t>
            </a:r>
            <a:r>
              <a:rPr lang="nl-BE" altLang="nl-BE" sz="2500" dirty="0"/>
              <a:t> </a:t>
            </a:r>
            <a:endParaRPr lang="fr-CA" altLang="nl-BE" sz="2500" dirty="0"/>
          </a:p>
        </p:txBody>
      </p:sp>
      <p:sp>
        <p:nvSpPr>
          <p:cNvPr id="19461" name="Text Box 5"/>
          <p:cNvSpPr txBox="1">
            <a:spLocks noChangeArrowheads="1"/>
          </p:cNvSpPr>
          <p:nvPr/>
        </p:nvSpPr>
        <p:spPr bwMode="auto">
          <a:xfrm>
            <a:off x="5219700" y="5932488"/>
            <a:ext cx="1223963" cy="304800"/>
          </a:xfrm>
          <a:prstGeom prst="rect">
            <a:avLst/>
          </a:prstGeom>
          <a:solidFill>
            <a:schemeClr val="bg1"/>
          </a:solidFill>
          <a:ln w="9525">
            <a:noFill/>
            <a:miter lim="800000"/>
            <a:headEnd/>
            <a:tailEnd/>
          </a:ln>
        </p:spPr>
        <p:txBody>
          <a:bodyPr>
            <a:spAutoFit/>
          </a:bodyPr>
          <a:lstStyle/>
          <a:p>
            <a:pPr>
              <a:spcBef>
                <a:spcPct val="50000"/>
              </a:spcBef>
            </a:pPr>
            <a:r>
              <a:rPr lang="en-GB" altLang="nl-BE" sz="1400" b="1"/>
              <a:t>Generation</a:t>
            </a:r>
          </a:p>
        </p:txBody>
      </p:sp>
      <p:sp>
        <p:nvSpPr>
          <p:cNvPr id="19462" name="Text Box 6"/>
          <p:cNvSpPr txBox="1">
            <a:spLocks noChangeArrowheads="1"/>
          </p:cNvSpPr>
          <p:nvPr/>
        </p:nvSpPr>
        <p:spPr bwMode="auto">
          <a:xfrm rot="-5400000">
            <a:off x="2816225" y="4105276"/>
            <a:ext cx="504825" cy="304800"/>
          </a:xfrm>
          <a:prstGeom prst="rect">
            <a:avLst/>
          </a:prstGeom>
          <a:solidFill>
            <a:schemeClr val="bg1"/>
          </a:solidFill>
          <a:ln w="9525">
            <a:noFill/>
            <a:miter lim="800000"/>
            <a:headEnd/>
            <a:tailEnd/>
          </a:ln>
        </p:spPr>
        <p:txBody>
          <a:bodyPr>
            <a:spAutoFit/>
          </a:bodyPr>
          <a:lstStyle/>
          <a:p>
            <a:pPr>
              <a:spcBef>
                <a:spcPct val="50000"/>
              </a:spcBef>
            </a:pPr>
            <a:r>
              <a:rPr lang="en-GB" altLang="nl-BE" sz="1400" b="1"/>
              <a:t>F</a:t>
            </a:r>
            <a:r>
              <a:rPr lang="en-GB" altLang="nl-BE" sz="1400" b="1" baseline="-25000"/>
              <a:t>ST</a:t>
            </a:r>
          </a:p>
        </p:txBody>
      </p:sp>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64</a:t>
            </a:fld>
            <a:endParaRPr lang="en-US"/>
          </a:p>
        </p:txBody>
      </p:sp>
      <p:sp>
        <p:nvSpPr>
          <p:cNvPr id="3" name="TextBox 2"/>
          <p:cNvSpPr txBox="1"/>
          <p:nvPr/>
        </p:nvSpPr>
        <p:spPr>
          <a:xfrm>
            <a:off x="8686800" y="3501008"/>
            <a:ext cx="2149896" cy="1200329"/>
          </a:xfrm>
          <a:prstGeom prst="rect">
            <a:avLst/>
          </a:prstGeom>
          <a:noFill/>
        </p:spPr>
        <p:txBody>
          <a:bodyPr wrap="square" rtlCol="0">
            <a:spAutoFit/>
          </a:bodyPr>
          <a:lstStyle/>
          <a:p>
            <a:r>
              <a:rPr lang="nl-BE" dirty="0" smtClean="0"/>
              <a:t>Even </a:t>
            </a:r>
            <a:r>
              <a:rPr lang="nl-BE" dirty="0" err="1" smtClean="0"/>
              <a:t>better</a:t>
            </a:r>
            <a:r>
              <a:rPr lang="nl-BE" dirty="0" smtClean="0"/>
              <a:t>, </a:t>
            </a:r>
            <a:r>
              <a:rPr lang="nl-BE" dirty="0" err="1" smtClean="0"/>
              <a:t>you</a:t>
            </a:r>
            <a:r>
              <a:rPr lang="nl-BE" dirty="0" smtClean="0"/>
              <a:t> </a:t>
            </a:r>
            <a:r>
              <a:rPr lang="nl-BE" dirty="0" err="1" smtClean="0"/>
              <a:t>can</a:t>
            </a:r>
            <a:r>
              <a:rPr lang="nl-BE" dirty="0" smtClean="0"/>
              <a:t> </a:t>
            </a:r>
            <a:r>
              <a:rPr lang="nl-BE" dirty="0" err="1" smtClean="0"/>
              <a:t>prepare</a:t>
            </a:r>
            <a:r>
              <a:rPr lang="nl-BE" dirty="0" smtClean="0"/>
              <a:t> a small routine in R </a:t>
            </a:r>
            <a:r>
              <a:rPr lang="nl-BE" dirty="0" err="1" smtClean="0"/>
              <a:t>to</a:t>
            </a:r>
            <a:r>
              <a:rPr lang="nl-BE" dirty="0" smtClean="0"/>
              <a:t> plot </a:t>
            </a:r>
            <a:r>
              <a:rPr lang="nl-BE" dirty="0" err="1" smtClean="0"/>
              <a:t>your</a:t>
            </a:r>
            <a:r>
              <a:rPr lang="nl-BE" dirty="0" smtClean="0"/>
              <a:t> </a:t>
            </a:r>
            <a:r>
              <a:rPr lang="nl-BE" dirty="0" err="1" smtClean="0"/>
              <a:t>results</a:t>
            </a:r>
            <a:r>
              <a:rPr lang="nl-BE" dirty="0" smtClean="0"/>
              <a:t>.</a:t>
            </a:r>
            <a:endParaRPr lang="nl-BE"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p>
            <a:fld id="{4B2F0855-9711-430C-B9A1-EB0DC15802F6}" type="slidenum">
              <a:rPr lang="en-US" altLang="nl-BE" smtClean="0"/>
              <a:pPr/>
              <a:t>65</a:t>
            </a:fld>
            <a:endParaRPr lang="en-US" altLang="nl-BE" smtClean="0"/>
          </a:p>
        </p:txBody>
      </p:sp>
      <p:sp>
        <p:nvSpPr>
          <p:cNvPr id="20483" name="Text Box 2"/>
          <p:cNvSpPr txBox="1">
            <a:spLocks noChangeArrowheads="1"/>
          </p:cNvSpPr>
          <p:nvPr/>
        </p:nvSpPr>
        <p:spPr bwMode="auto">
          <a:xfrm>
            <a:off x="539750" y="115888"/>
            <a:ext cx="7704138" cy="1266825"/>
          </a:xfrm>
          <a:prstGeom prst="rect">
            <a:avLst/>
          </a:prstGeom>
          <a:noFill/>
          <a:ln w="9525">
            <a:noFill/>
            <a:miter lim="800000"/>
            <a:headEnd/>
            <a:tailEnd/>
          </a:ln>
        </p:spPr>
        <p:txBody>
          <a:bodyPr>
            <a:spAutoFit/>
          </a:bodyPr>
          <a:lstStyle/>
          <a:p>
            <a:pPr>
              <a:spcBef>
                <a:spcPct val="50000"/>
              </a:spcBef>
            </a:pPr>
            <a:r>
              <a:rPr lang="nl-BE" altLang="nl-BE" sz="3200" dirty="0" err="1"/>
              <a:t>Task</a:t>
            </a:r>
            <a:r>
              <a:rPr lang="nl-BE" altLang="nl-BE" sz="3200" dirty="0"/>
              <a:t> 2</a:t>
            </a:r>
            <a:r>
              <a:rPr lang="nl-BE" altLang="nl-BE" sz="3200" dirty="0" smtClean="0"/>
              <a:t>.1:</a:t>
            </a:r>
            <a:endParaRPr lang="nl-BE" altLang="nl-BE" sz="3200" dirty="0"/>
          </a:p>
          <a:p>
            <a:pPr>
              <a:spcBef>
                <a:spcPct val="50000"/>
              </a:spcBef>
            </a:pPr>
            <a:r>
              <a:rPr lang="nl-BE" altLang="nl-BE" dirty="0" err="1"/>
              <a:t>Repeat</a:t>
            </a:r>
            <a:r>
              <a:rPr lang="nl-BE" altLang="nl-BE" dirty="0"/>
              <a:t> </a:t>
            </a:r>
            <a:r>
              <a:rPr lang="nl-BE" altLang="nl-BE" dirty="0" err="1"/>
              <a:t>the</a:t>
            </a:r>
            <a:r>
              <a:rPr lang="nl-BE" altLang="nl-BE" dirty="0"/>
              <a:t> </a:t>
            </a:r>
            <a:r>
              <a:rPr lang="nl-BE" altLang="nl-BE" dirty="0" err="1"/>
              <a:t>exercise</a:t>
            </a:r>
            <a:r>
              <a:rPr lang="nl-BE" altLang="nl-BE" dirty="0"/>
              <a:t> </a:t>
            </a:r>
            <a:r>
              <a:rPr lang="nl-BE" altLang="nl-BE" dirty="0" err="1"/>
              <a:t>by</a:t>
            </a:r>
            <a:r>
              <a:rPr lang="nl-BE" altLang="nl-BE" dirty="0"/>
              <a:t> </a:t>
            </a:r>
            <a:r>
              <a:rPr lang="nl-BE" altLang="nl-BE" dirty="0" err="1"/>
              <a:t>introducing</a:t>
            </a:r>
            <a:r>
              <a:rPr lang="nl-BE" altLang="nl-BE" dirty="0"/>
              <a:t> </a:t>
            </a:r>
            <a:r>
              <a:rPr lang="nl-BE" altLang="nl-BE" dirty="0" err="1"/>
              <a:t>the</a:t>
            </a:r>
            <a:r>
              <a:rPr lang="nl-BE" altLang="nl-BE" dirty="0"/>
              <a:t> </a:t>
            </a:r>
            <a:r>
              <a:rPr lang="nl-BE" altLang="nl-BE" dirty="0" err="1"/>
              <a:t>values</a:t>
            </a:r>
            <a:r>
              <a:rPr lang="nl-BE" altLang="nl-BE" dirty="0"/>
              <a:t> </a:t>
            </a:r>
            <a:r>
              <a:rPr lang="nl-BE" altLang="nl-BE" dirty="0" err="1"/>
              <a:t>assigned</a:t>
            </a:r>
            <a:r>
              <a:rPr lang="nl-BE" altLang="nl-BE" dirty="0"/>
              <a:t> </a:t>
            </a:r>
            <a:r>
              <a:rPr lang="nl-BE" altLang="nl-BE" dirty="0" err="1"/>
              <a:t>to</a:t>
            </a:r>
            <a:r>
              <a:rPr lang="nl-BE" altLang="nl-BE" dirty="0"/>
              <a:t> </a:t>
            </a:r>
            <a:r>
              <a:rPr lang="nl-BE" altLang="nl-BE" dirty="0" err="1"/>
              <a:t>your</a:t>
            </a:r>
            <a:r>
              <a:rPr lang="nl-BE" altLang="nl-BE" dirty="0"/>
              <a:t> team (</a:t>
            </a:r>
            <a:r>
              <a:rPr lang="nl-BE" altLang="nl-BE" dirty="0" err="1"/>
              <a:t>see</a:t>
            </a:r>
            <a:r>
              <a:rPr lang="nl-BE" altLang="nl-BE" dirty="0"/>
              <a:t> below). </a:t>
            </a:r>
            <a:r>
              <a:rPr lang="nl-BE" altLang="nl-BE" dirty="0" err="1"/>
              <a:t>Within</a:t>
            </a:r>
            <a:r>
              <a:rPr lang="nl-BE" altLang="nl-BE" dirty="0"/>
              <a:t> </a:t>
            </a:r>
            <a:r>
              <a:rPr lang="nl-BE" altLang="nl-BE" dirty="0" err="1"/>
              <a:t>your</a:t>
            </a:r>
            <a:r>
              <a:rPr lang="nl-BE" altLang="nl-BE" dirty="0"/>
              <a:t> team </a:t>
            </a:r>
            <a:r>
              <a:rPr lang="nl-BE" altLang="nl-BE" dirty="0" err="1"/>
              <a:t>you</a:t>
            </a:r>
            <a:r>
              <a:rPr lang="nl-BE" altLang="nl-BE" dirty="0"/>
              <a:t> </a:t>
            </a:r>
            <a:r>
              <a:rPr lang="nl-BE" altLang="nl-BE" dirty="0" err="1"/>
              <a:t>can</a:t>
            </a:r>
            <a:r>
              <a:rPr lang="nl-BE" altLang="nl-BE" dirty="0"/>
              <a:t> run </a:t>
            </a:r>
            <a:r>
              <a:rPr lang="nl-BE" altLang="nl-BE" dirty="0" err="1"/>
              <a:t>several</a:t>
            </a:r>
            <a:r>
              <a:rPr lang="nl-BE" altLang="nl-BE" dirty="0"/>
              <a:t> </a:t>
            </a:r>
            <a:r>
              <a:rPr lang="nl-BE" altLang="nl-BE" dirty="0" err="1"/>
              <a:t>simulations</a:t>
            </a:r>
            <a:r>
              <a:rPr lang="nl-BE" altLang="nl-BE" dirty="0"/>
              <a:t>.</a:t>
            </a:r>
            <a:endParaRPr lang="en-US" altLang="nl-BE" dirty="0"/>
          </a:p>
        </p:txBody>
      </p:sp>
      <p:graphicFrame>
        <p:nvGraphicFramePr>
          <p:cNvPr id="18554" name="Group 122"/>
          <p:cNvGraphicFramePr>
            <a:graphicFrameLocks noGrp="1"/>
          </p:cNvGraphicFramePr>
          <p:nvPr/>
        </p:nvGraphicFramePr>
        <p:xfrm>
          <a:off x="900113" y="2636838"/>
          <a:ext cx="5962650" cy="2976563"/>
        </p:xfrm>
        <a:graphic>
          <a:graphicData uri="http://schemas.openxmlformats.org/drawingml/2006/table">
            <a:tbl>
              <a:tblPr/>
              <a:tblGrid>
                <a:gridCol w="1111250">
                  <a:extLst>
                    <a:ext uri="{9D8B030D-6E8A-4147-A177-3AD203B41FA5}">
                      <a16:colId xmlns:a16="http://schemas.microsoft.com/office/drawing/2014/main" val="20000"/>
                    </a:ext>
                  </a:extLst>
                </a:gridCol>
                <a:gridCol w="974725">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2425700">
                  <a:extLst>
                    <a:ext uri="{9D8B030D-6E8A-4147-A177-3AD203B41FA5}">
                      <a16:colId xmlns:a16="http://schemas.microsoft.com/office/drawing/2014/main" val="20004"/>
                    </a:ext>
                  </a:extLst>
                </a:gridCol>
              </a:tblGrid>
              <a:tr h="5791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Parameter</a:t>
                      </a:r>
                      <a:endParaRPr kumimoji="0" lang="nl-BE"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m</a:t>
                      </a:r>
                      <a:endParaRPr kumimoji="0" lang="nl-BE" sz="1600" b="1" i="0" u="none" strike="noStrike" cap="none" normalizeH="0" baseline="0" smtClean="0">
                        <a:ln>
                          <a:noFill/>
                        </a:ln>
                        <a:solidFill>
                          <a:srgbClr val="0000FF"/>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µ</a:t>
                      </a:r>
                      <a:endParaRPr kumimoji="0" lang="nl-BE" sz="1600" b="1" i="0" u="none" strike="noStrike" cap="none" normalizeH="0" baseline="30000" smtClean="0">
                        <a:ln>
                          <a:noFill/>
                        </a:ln>
                        <a:solidFill>
                          <a:srgbClr val="0000FF"/>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Ne</a:t>
                      </a:r>
                      <a:endParaRPr kumimoji="0" lang="nl-BE" sz="1600" b="1" i="0" u="none" strike="noStrike" cap="none" normalizeH="0" baseline="0" smtClean="0">
                        <a:ln>
                          <a:noFill/>
                        </a:ln>
                        <a:solidFill>
                          <a:srgbClr val="0000FF"/>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Arial" charset="0"/>
                        </a:rPr>
                        <a:t>F</a:t>
                      </a:r>
                      <a:r>
                        <a:rPr kumimoji="0" lang="nl-BE" sz="1600" b="0" i="0" u="none" strike="noStrike" cap="none" normalizeH="0" baseline="-25000" smtClean="0">
                          <a:ln>
                            <a:noFill/>
                          </a:ln>
                          <a:solidFill>
                            <a:schemeClr val="tx1"/>
                          </a:solidFill>
                          <a:effectLst/>
                          <a:latin typeface="Arial" charset="0"/>
                        </a:rPr>
                        <a:t>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Arial" charset="0"/>
                        </a:rPr>
                        <a:t>(after </a:t>
                      </a: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10</a:t>
                      </a:r>
                      <a:r>
                        <a:rPr kumimoji="0" lang="nl-BE" sz="1600" b="1" i="0" u="none" strike="noStrike" cap="none" normalizeH="0" baseline="30000" smtClean="0">
                          <a:ln>
                            <a:noFill/>
                          </a:ln>
                          <a:solidFill>
                            <a:srgbClr val="0000FF"/>
                          </a:solidFill>
                          <a:effectLst/>
                          <a:latin typeface="Times New Roman" pitchFamily="18" charset="0"/>
                          <a:cs typeface="Times New Roman" pitchFamily="18" charset="0"/>
                        </a:rPr>
                        <a:t>4</a:t>
                      </a:r>
                      <a:r>
                        <a:rPr kumimoji="0" lang="fr-CA" sz="1600" b="1" i="0" u="none" strike="noStrike" cap="none" normalizeH="0" baseline="0" smtClean="0">
                          <a:ln>
                            <a:noFill/>
                          </a:ln>
                          <a:solidFill>
                            <a:srgbClr val="0000FF"/>
                          </a:solidFill>
                          <a:effectLst/>
                          <a:latin typeface="Arial" charset="0"/>
                        </a:rPr>
                        <a:t> </a:t>
                      </a:r>
                      <a:r>
                        <a:rPr kumimoji="0" lang="nl-BE" sz="1600" b="1" i="0" u="none" strike="noStrike" cap="none" normalizeH="0" baseline="0" smtClean="0">
                          <a:ln>
                            <a:noFill/>
                          </a:ln>
                          <a:solidFill>
                            <a:srgbClr val="0000FF"/>
                          </a:solidFill>
                          <a:effectLst/>
                          <a:latin typeface="Arial" charset="0"/>
                        </a:rPr>
                        <a:t>generations)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Trial run</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I</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-1</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en-US"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II</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-5</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III</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-3</a:t>
                      </a:r>
                      <a:endParaRPr kumimoji="0" lang="fr-CA"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5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IV</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-5</a:t>
                      </a:r>
                      <a:endParaRPr kumimoji="0" lang="fr-CA"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2</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VI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4</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CA"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0540" name="Text Box 301"/>
          <p:cNvSpPr txBox="1">
            <a:spLocks noChangeArrowheads="1"/>
          </p:cNvSpPr>
          <p:nvPr/>
        </p:nvSpPr>
        <p:spPr bwMode="auto">
          <a:xfrm>
            <a:off x="4572000" y="1916113"/>
            <a:ext cx="3744913" cy="590550"/>
          </a:xfrm>
          <a:prstGeom prst="rect">
            <a:avLst/>
          </a:prstGeom>
          <a:noFill/>
          <a:ln w="9525">
            <a:solidFill>
              <a:srgbClr val="FF0000"/>
            </a:solidFill>
            <a:miter lim="800000"/>
            <a:headEnd/>
            <a:tailEnd/>
          </a:ln>
        </p:spPr>
        <p:txBody>
          <a:bodyPr>
            <a:spAutoFit/>
          </a:bodyPr>
          <a:lstStyle/>
          <a:p>
            <a:pPr>
              <a:spcBef>
                <a:spcPct val="50000"/>
              </a:spcBef>
            </a:pPr>
            <a:r>
              <a:rPr lang="nl-BE" altLang="nl-BE" sz="1600"/>
              <a:t>Ne (effective population size) is equally split between males and females</a:t>
            </a:r>
            <a:endParaRPr lang="en-US" altLang="nl-BE" sz="1600"/>
          </a:p>
        </p:txBody>
      </p:sp>
      <p:sp>
        <p:nvSpPr>
          <p:cNvPr id="20541" name="AutoShape 302"/>
          <p:cNvSpPr>
            <a:spLocks noChangeArrowheads="1"/>
          </p:cNvSpPr>
          <p:nvPr/>
        </p:nvSpPr>
        <p:spPr bwMode="auto">
          <a:xfrm rot="5400000" flipH="1">
            <a:off x="4032250" y="2025650"/>
            <a:ext cx="360363" cy="5762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noFill/>
          <a:ln w="9525">
            <a:solidFill>
              <a:srgbClr val="FF0000"/>
            </a:solidFill>
            <a:miter lim="800000"/>
            <a:headEnd/>
            <a:tailEnd/>
          </a:ln>
        </p:spPr>
        <p:txBody>
          <a:bodyPr wrap="none" anchor="ctr"/>
          <a:lstStyle/>
          <a:p>
            <a:endParaRPr lang="nl-BE"/>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37B6E969-1891-40E2-8D23-5B91E6B3D795}" type="slidenum">
              <a:rPr lang="en-US" altLang="nl-BE" sz="1400"/>
              <a:pPr algn="r"/>
              <a:t>66</a:t>
            </a:fld>
            <a:endParaRPr lang="en-US" altLang="nl-BE" sz="1400"/>
          </a:p>
        </p:txBody>
      </p:sp>
      <p:sp>
        <p:nvSpPr>
          <p:cNvPr id="21507" name="Text Box 2"/>
          <p:cNvSpPr txBox="1">
            <a:spLocks noChangeArrowheads="1"/>
          </p:cNvSpPr>
          <p:nvPr/>
        </p:nvSpPr>
        <p:spPr bwMode="auto">
          <a:xfrm>
            <a:off x="539750" y="115888"/>
            <a:ext cx="7704138" cy="1404937"/>
          </a:xfrm>
          <a:prstGeom prst="rect">
            <a:avLst/>
          </a:prstGeom>
          <a:noFill/>
          <a:ln w="9525">
            <a:noFill/>
            <a:miter lim="800000"/>
            <a:headEnd/>
            <a:tailEnd/>
          </a:ln>
        </p:spPr>
        <p:txBody>
          <a:bodyPr>
            <a:spAutoFit/>
          </a:bodyPr>
          <a:lstStyle/>
          <a:p>
            <a:pPr>
              <a:spcBef>
                <a:spcPct val="50000"/>
              </a:spcBef>
            </a:pPr>
            <a:r>
              <a:rPr lang="nl-BE" altLang="nl-BE" sz="3200"/>
              <a:t>Interpretation of the results</a:t>
            </a:r>
          </a:p>
          <a:p>
            <a:pPr>
              <a:spcBef>
                <a:spcPct val="50000"/>
              </a:spcBef>
            </a:pPr>
            <a:endParaRPr lang="nl-BE" altLang="nl-BE"/>
          </a:p>
          <a:p>
            <a:pPr>
              <a:spcBef>
                <a:spcPct val="50000"/>
              </a:spcBef>
            </a:pPr>
            <a:r>
              <a:rPr lang="nl-BE" altLang="nl-BE"/>
              <a:t>Here is a sample of results.</a:t>
            </a:r>
            <a:endParaRPr lang="en-US" altLang="nl-BE"/>
          </a:p>
        </p:txBody>
      </p:sp>
      <p:graphicFrame>
        <p:nvGraphicFramePr>
          <p:cNvPr id="101380" name="Group 4"/>
          <p:cNvGraphicFramePr>
            <a:graphicFrameLocks noGrp="1"/>
          </p:cNvGraphicFramePr>
          <p:nvPr/>
        </p:nvGraphicFramePr>
        <p:xfrm>
          <a:off x="611188" y="1941513"/>
          <a:ext cx="5962650" cy="2976563"/>
        </p:xfrm>
        <a:graphic>
          <a:graphicData uri="http://schemas.openxmlformats.org/drawingml/2006/table">
            <a:tbl>
              <a:tblPr/>
              <a:tblGrid>
                <a:gridCol w="1111250">
                  <a:extLst>
                    <a:ext uri="{9D8B030D-6E8A-4147-A177-3AD203B41FA5}">
                      <a16:colId xmlns:a16="http://schemas.microsoft.com/office/drawing/2014/main" val="20000"/>
                    </a:ext>
                  </a:extLst>
                </a:gridCol>
                <a:gridCol w="974725">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2425700">
                  <a:extLst>
                    <a:ext uri="{9D8B030D-6E8A-4147-A177-3AD203B41FA5}">
                      <a16:colId xmlns:a16="http://schemas.microsoft.com/office/drawing/2014/main" val="20004"/>
                    </a:ext>
                  </a:extLst>
                </a:gridCol>
              </a:tblGrid>
              <a:tr h="5791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Parameter</a:t>
                      </a:r>
                      <a:endParaRPr kumimoji="0" lang="nl-BE"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m</a:t>
                      </a:r>
                      <a:endParaRPr kumimoji="0" lang="nl-BE" sz="1600" b="1" i="0" u="none" strike="noStrike" cap="none" normalizeH="0" baseline="0" smtClean="0">
                        <a:ln>
                          <a:noFill/>
                        </a:ln>
                        <a:solidFill>
                          <a:srgbClr val="0000FF"/>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µ</a:t>
                      </a:r>
                      <a:endParaRPr kumimoji="0" lang="nl-BE" sz="1600" b="1" i="0" u="none" strike="noStrike" cap="none" normalizeH="0" baseline="30000" smtClean="0">
                        <a:ln>
                          <a:noFill/>
                        </a:ln>
                        <a:solidFill>
                          <a:srgbClr val="0000FF"/>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Ne</a:t>
                      </a:r>
                      <a:endParaRPr kumimoji="0" lang="nl-BE" sz="1600" b="1" i="0" u="none" strike="noStrike" cap="none" normalizeH="0" baseline="0" smtClean="0">
                        <a:ln>
                          <a:noFill/>
                        </a:ln>
                        <a:solidFill>
                          <a:srgbClr val="0000FF"/>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Arial" charset="0"/>
                        </a:rPr>
                        <a:t>F</a:t>
                      </a:r>
                      <a:r>
                        <a:rPr kumimoji="0" lang="nl-BE" sz="1600" b="0" i="0" u="none" strike="noStrike" cap="none" normalizeH="0" baseline="-25000" smtClean="0">
                          <a:ln>
                            <a:noFill/>
                          </a:ln>
                          <a:solidFill>
                            <a:srgbClr val="0000FF"/>
                          </a:solidFill>
                          <a:effectLst/>
                          <a:latin typeface="Arial" charset="0"/>
                        </a:rPr>
                        <a:t>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rgbClr val="0000FF"/>
                          </a:solidFill>
                          <a:effectLst/>
                          <a:latin typeface="Arial" charset="0"/>
                        </a:rPr>
                        <a:t>(after </a:t>
                      </a:r>
                      <a:r>
                        <a:rPr kumimoji="0" lang="nl-BE" sz="1600" b="1" i="0" u="none" strike="noStrike" cap="none" normalizeH="0" baseline="0" smtClean="0">
                          <a:ln>
                            <a:noFill/>
                          </a:ln>
                          <a:solidFill>
                            <a:srgbClr val="0000FF"/>
                          </a:solidFill>
                          <a:effectLst/>
                          <a:latin typeface="Times New Roman" pitchFamily="18" charset="0"/>
                          <a:cs typeface="Times New Roman" pitchFamily="18" charset="0"/>
                        </a:rPr>
                        <a:t>10</a:t>
                      </a:r>
                      <a:r>
                        <a:rPr kumimoji="0" lang="nl-BE" sz="1600" b="1" i="0" u="none" strike="noStrike" cap="none" normalizeH="0" baseline="30000" smtClean="0">
                          <a:ln>
                            <a:noFill/>
                          </a:ln>
                          <a:solidFill>
                            <a:srgbClr val="0000FF"/>
                          </a:solidFill>
                          <a:effectLst/>
                          <a:latin typeface="Times New Roman" pitchFamily="18" charset="0"/>
                          <a:cs typeface="Times New Roman" pitchFamily="18" charset="0"/>
                        </a:rPr>
                        <a:t>4</a:t>
                      </a:r>
                      <a:r>
                        <a:rPr kumimoji="0" lang="fr-CA" sz="1600" b="1" i="0" u="none" strike="noStrike" cap="none" normalizeH="0" baseline="0" smtClean="0">
                          <a:ln>
                            <a:noFill/>
                          </a:ln>
                          <a:solidFill>
                            <a:srgbClr val="0000FF"/>
                          </a:solidFill>
                          <a:effectLst/>
                          <a:latin typeface="Arial" charset="0"/>
                        </a:rPr>
                        <a:t> </a:t>
                      </a:r>
                      <a:r>
                        <a:rPr kumimoji="0" lang="nl-BE" sz="1600" b="1" i="0" u="none" strike="noStrike" cap="none" normalizeH="0" baseline="0" smtClean="0">
                          <a:ln>
                            <a:noFill/>
                          </a:ln>
                          <a:solidFill>
                            <a:srgbClr val="0000FF"/>
                          </a:solidFill>
                          <a:effectLst/>
                          <a:latin typeface="Arial" charset="0"/>
                        </a:rPr>
                        <a:t>generations)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Trial run</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smtClean="0">
                          <a:ln>
                            <a:noFill/>
                          </a:ln>
                          <a:solidFill>
                            <a:schemeClr val="tx1"/>
                          </a:solidFill>
                          <a:effectLst/>
                          <a:latin typeface="Times New Roman" pitchFamily="18" charset="0"/>
                          <a:cs typeface="Times New Roman" pitchFamily="18" charset="0"/>
                        </a:rPr>
                        <a:t>0.013 - 0.071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I</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-1</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en-US"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smtClean="0">
                          <a:ln>
                            <a:noFill/>
                          </a:ln>
                          <a:solidFill>
                            <a:schemeClr val="tx1"/>
                          </a:solidFill>
                          <a:effectLst/>
                          <a:latin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II</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-5</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smtClean="0">
                          <a:ln>
                            <a:noFill/>
                          </a:ln>
                          <a:solidFill>
                            <a:schemeClr val="tx1"/>
                          </a:solidFill>
                          <a:effectLst/>
                          <a:latin typeface="Times New Roman" pitchFamily="18" charset="0"/>
                        </a:rPr>
                        <a:t>0.488 – 0.565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III</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-3</a:t>
                      </a:r>
                      <a:endParaRPr kumimoji="0" lang="fr-CA"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smtClean="0">
                          <a:ln>
                            <a:noFill/>
                          </a:ln>
                          <a:solidFill>
                            <a:schemeClr val="tx1"/>
                          </a:solidFill>
                          <a:effectLst/>
                          <a:latin typeface="Times New Roman" pitchFamily="18" charset="0"/>
                        </a:rPr>
                        <a:t>0.020 – 0.038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5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IV</a:t>
                      </a:r>
                      <a:endParaRPr kumimoji="0" lang="nl-BE"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-5</a:t>
                      </a:r>
                      <a:endParaRPr kumimoji="0" lang="fr-CA" sz="1600" b="0" i="0" u="none" strike="noStrike" cap="none" normalizeH="0" baseline="0" smtClean="0">
                        <a:ln>
                          <a:noFill/>
                        </a:ln>
                        <a:solidFill>
                          <a:srgbClr val="FF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smtClean="0">
                          <a:ln>
                            <a:noFill/>
                          </a:ln>
                          <a:solidFill>
                            <a:schemeClr val="tx1"/>
                          </a:solidFill>
                          <a:effectLst/>
                          <a:latin typeface="Times New Roman" pitchFamily="18" charset="0"/>
                        </a:rPr>
                        <a:t>0.003 – 0.008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2</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smtClean="0">
                          <a:ln>
                            <a:noFill/>
                          </a:ln>
                          <a:solidFill>
                            <a:schemeClr val="tx1"/>
                          </a:solidFill>
                          <a:effectLst/>
                          <a:latin typeface="Times New Roman" pitchFamily="18" charset="0"/>
                        </a:rPr>
                        <a:t>0.030 – 0.420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1" i="0" u="none" strike="noStrike" cap="none" normalizeH="0" baseline="0" smtClean="0">
                          <a:ln>
                            <a:noFill/>
                          </a:ln>
                          <a:solidFill>
                            <a:schemeClr val="tx1"/>
                          </a:solidFill>
                          <a:effectLst/>
                          <a:latin typeface="Times New Roman" pitchFamily="18" charset="0"/>
                          <a:cs typeface="Times New Roman" pitchFamily="18" charset="0"/>
                        </a:rPr>
                        <a:t>Team VI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fr-CA" sz="1600" b="0" i="0" u="none" strike="noStrike" cap="none" normalizeH="0" baseline="3000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600" b="0" i="0" u="none" strike="noStrike" cap="none" normalizeH="0" baseline="0" smtClean="0">
                          <a:ln>
                            <a:noFill/>
                          </a:ln>
                          <a:solidFill>
                            <a:schemeClr val="tx1"/>
                          </a:solidFill>
                          <a:effectLst/>
                          <a:latin typeface="Times New Roman" pitchFamily="18" charset="0"/>
                          <a:cs typeface="Times New Roman" pitchFamily="18" charset="0"/>
                        </a:rPr>
                        <a:t>10</a:t>
                      </a:r>
                      <a:r>
                        <a:rPr kumimoji="0" lang="nl-BE" sz="1600" b="0" i="0" u="none" strike="noStrike" cap="none" normalizeH="0" baseline="30000" smtClean="0">
                          <a:ln>
                            <a:noFill/>
                          </a:ln>
                          <a:solidFill>
                            <a:schemeClr val="tx1"/>
                          </a:solidFill>
                          <a:effectLst/>
                          <a:latin typeface="Times New Roman" pitchFamily="18" charset="0"/>
                          <a:cs typeface="Times New Roman" pitchFamily="18" charset="0"/>
                        </a:rPr>
                        <a:t>-4</a:t>
                      </a:r>
                      <a:endParaRPr kumimoji="0" lang="fr-CA"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nl-BE" sz="1600" b="0" i="0" u="none" strike="noStrike" cap="none" normalizeH="0" baseline="0" smtClean="0">
                          <a:ln>
                            <a:noFill/>
                          </a:ln>
                          <a:solidFill>
                            <a:srgbClr val="FF0000"/>
                          </a:solidFill>
                          <a:effectLst/>
                          <a:latin typeface="Times New Roman" pitchFamily="18" charset="0"/>
                          <a:cs typeface="Times New Roman" pitchFamily="18" charset="0"/>
                        </a:rPr>
                        <a:t>10</a:t>
                      </a:r>
                      <a:r>
                        <a:rPr kumimoji="0" lang="nl-BE" sz="1600" b="0" i="0" u="none" strike="noStrike" cap="none" normalizeH="0" baseline="30000" smtClean="0">
                          <a:ln>
                            <a:noFill/>
                          </a:ln>
                          <a:solidFill>
                            <a:srgbClr val="FF0000"/>
                          </a:solidFill>
                          <a:effectLst/>
                          <a:latin typeface="Times New Roman" pitchFamily="18" charset="0"/>
                          <a:cs typeface="Times New Roman" pitchFamily="18" charset="0"/>
                        </a:rPr>
                        <a:t>4</a:t>
                      </a:r>
                      <a:endParaRPr kumimoji="0" lang="fr-CA" sz="1600" b="0" i="0" u="none" strike="noStrike" cap="none" normalizeH="0" baseline="30000" smtClean="0">
                        <a:ln>
                          <a:noFill/>
                        </a:ln>
                        <a:solidFill>
                          <a:srgbClr val="FF0000"/>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CA" sz="1600" b="0" i="0" u="none" strike="noStrike" cap="none" normalizeH="0" baseline="0" smtClean="0">
                          <a:ln>
                            <a:noFill/>
                          </a:ln>
                          <a:solidFill>
                            <a:schemeClr val="tx1"/>
                          </a:solidFill>
                          <a:effectLst/>
                          <a:latin typeface="Times New Roman" pitchFamily="18" charset="0"/>
                        </a:rPr>
                        <a:t>0.006-0.011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p>
            <a:fld id="{77628097-3A40-4CF7-8F23-14E2E4E3ACD3}" type="slidenum">
              <a:rPr lang="en-US" altLang="nl-BE" smtClean="0"/>
              <a:pPr/>
              <a:t>67</a:t>
            </a:fld>
            <a:endParaRPr lang="en-US" altLang="nl-BE" smtClean="0"/>
          </a:p>
        </p:txBody>
      </p:sp>
      <p:sp>
        <p:nvSpPr>
          <p:cNvPr id="22531" name="Text Box 4"/>
          <p:cNvSpPr txBox="1">
            <a:spLocks noChangeArrowheads="1"/>
          </p:cNvSpPr>
          <p:nvPr/>
        </p:nvSpPr>
        <p:spPr bwMode="auto">
          <a:xfrm>
            <a:off x="539750" y="404813"/>
            <a:ext cx="8604250" cy="6170920"/>
          </a:xfrm>
          <a:prstGeom prst="rect">
            <a:avLst/>
          </a:prstGeom>
          <a:noFill/>
          <a:ln w="9525">
            <a:noFill/>
            <a:miter lim="800000"/>
            <a:headEnd/>
            <a:tailEnd/>
          </a:ln>
        </p:spPr>
        <p:txBody>
          <a:bodyPr>
            <a:spAutoFit/>
          </a:bodyPr>
          <a:lstStyle/>
          <a:p>
            <a:pPr>
              <a:spcBef>
                <a:spcPct val="50000"/>
              </a:spcBef>
            </a:pPr>
            <a:r>
              <a:rPr lang="nl-BE" altLang="nl-BE" sz="3200" dirty="0" err="1"/>
              <a:t>Interpretation</a:t>
            </a:r>
            <a:r>
              <a:rPr lang="nl-BE" altLang="nl-BE" sz="3200" dirty="0"/>
              <a:t> of the </a:t>
            </a:r>
            <a:r>
              <a:rPr lang="nl-BE" altLang="nl-BE" sz="3200" dirty="0" err="1"/>
              <a:t>results</a:t>
            </a:r>
            <a:endParaRPr lang="nl-BE" altLang="nl-BE" sz="3200" dirty="0"/>
          </a:p>
          <a:p>
            <a:pPr>
              <a:spcBef>
                <a:spcPct val="50000"/>
              </a:spcBef>
            </a:pPr>
            <a:endParaRPr lang="nl-BE" altLang="nl-BE" sz="1200" dirty="0"/>
          </a:p>
          <a:p>
            <a:pPr>
              <a:spcBef>
                <a:spcPct val="50000"/>
              </a:spcBef>
            </a:pPr>
            <a:r>
              <a:rPr lang="nl-BE" altLang="nl-BE" dirty="0" err="1"/>
              <a:t>When</a:t>
            </a:r>
            <a:r>
              <a:rPr lang="nl-BE" altLang="nl-BE" dirty="0"/>
              <a:t> </a:t>
            </a:r>
            <a:r>
              <a:rPr lang="nl-BE" altLang="nl-BE" dirty="0" err="1"/>
              <a:t>looking</a:t>
            </a:r>
            <a:r>
              <a:rPr lang="nl-BE" altLang="nl-BE" dirty="0"/>
              <a:t> at the F</a:t>
            </a:r>
            <a:r>
              <a:rPr lang="nl-BE" altLang="nl-BE" baseline="-25000" dirty="0"/>
              <a:t>ST</a:t>
            </a:r>
            <a:r>
              <a:rPr lang="nl-BE" altLang="nl-BE" dirty="0"/>
              <a:t> </a:t>
            </a:r>
            <a:r>
              <a:rPr lang="nl-BE" altLang="nl-BE" dirty="0" err="1"/>
              <a:t>values</a:t>
            </a:r>
            <a:r>
              <a:rPr lang="nl-BE" altLang="nl-BE" dirty="0"/>
              <a:t> </a:t>
            </a:r>
            <a:r>
              <a:rPr lang="nl-BE" altLang="nl-BE" dirty="0" err="1"/>
              <a:t>for</a:t>
            </a:r>
            <a:r>
              <a:rPr lang="nl-BE" altLang="nl-BE" dirty="0"/>
              <a:t> the </a:t>
            </a:r>
            <a:r>
              <a:rPr lang="nl-BE" altLang="nl-BE" dirty="0" err="1"/>
              <a:t>various</a:t>
            </a:r>
            <a:r>
              <a:rPr lang="nl-BE" altLang="nl-BE" dirty="0"/>
              <a:t> </a:t>
            </a:r>
            <a:r>
              <a:rPr lang="nl-BE" altLang="nl-BE" dirty="0" err="1"/>
              <a:t>conditions</a:t>
            </a:r>
            <a:r>
              <a:rPr lang="nl-BE" altLang="nl-BE" dirty="0"/>
              <a:t> over time we </a:t>
            </a:r>
            <a:r>
              <a:rPr lang="nl-BE" altLang="nl-BE" dirty="0" err="1"/>
              <a:t>notice</a:t>
            </a:r>
            <a:r>
              <a:rPr lang="nl-BE" altLang="nl-BE" dirty="0"/>
              <a:t> </a:t>
            </a:r>
            <a:r>
              <a:rPr lang="nl-BE" altLang="nl-BE" dirty="0" err="1"/>
              <a:t>that</a:t>
            </a:r>
            <a:r>
              <a:rPr lang="nl-BE" altLang="nl-BE" dirty="0"/>
              <a:t>:</a:t>
            </a:r>
          </a:p>
          <a:p>
            <a:pPr>
              <a:spcBef>
                <a:spcPct val="50000"/>
              </a:spcBef>
              <a:buFontTx/>
              <a:buChar char="•"/>
            </a:pPr>
            <a:r>
              <a:rPr lang="nl-BE" altLang="nl-BE" dirty="0"/>
              <a:t> F</a:t>
            </a:r>
            <a:r>
              <a:rPr lang="nl-BE" altLang="nl-BE" baseline="-25000" dirty="0"/>
              <a:t>ST</a:t>
            </a:r>
            <a:r>
              <a:rPr lang="nl-BE" altLang="nl-BE" dirty="0"/>
              <a:t> </a:t>
            </a:r>
            <a:r>
              <a:rPr lang="nl-BE" altLang="nl-BE" dirty="0" err="1"/>
              <a:t>values</a:t>
            </a:r>
            <a:r>
              <a:rPr lang="nl-BE" altLang="nl-BE" dirty="0"/>
              <a:t> </a:t>
            </a:r>
            <a:r>
              <a:rPr lang="nl-BE" altLang="nl-BE" dirty="0" err="1"/>
              <a:t>may</a:t>
            </a:r>
            <a:r>
              <a:rPr lang="nl-BE" altLang="nl-BE" dirty="0"/>
              <a:t> </a:t>
            </a:r>
            <a:r>
              <a:rPr lang="nl-BE" altLang="nl-BE" dirty="0" err="1"/>
              <a:t>stabilize</a:t>
            </a:r>
            <a:r>
              <a:rPr lang="nl-BE" altLang="nl-BE" dirty="0"/>
              <a:t> </a:t>
            </a:r>
            <a:r>
              <a:rPr lang="nl-BE" altLang="nl-BE" dirty="0" err="1"/>
              <a:t>after</a:t>
            </a:r>
            <a:r>
              <a:rPr lang="nl-BE" altLang="nl-BE" dirty="0"/>
              <a:t> </a:t>
            </a:r>
            <a:r>
              <a:rPr lang="nl-BE" altLang="nl-BE" dirty="0" err="1"/>
              <a:t>some</a:t>
            </a:r>
            <a:r>
              <a:rPr lang="nl-BE" altLang="nl-BE" dirty="0"/>
              <a:t> </a:t>
            </a:r>
            <a:r>
              <a:rPr lang="nl-BE" altLang="nl-BE" dirty="0" err="1"/>
              <a:t>hunderds</a:t>
            </a:r>
            <a:r>
              <a:rPr lang="nl-BE" altLang="nl-BE" dirty="0"/>
              <a:t>/</a:t>
            </a:r>
            <a:r>
              <a:rPr lang="nl-BE" altLang="nl-BE" dirty="0" err="1"/>
              <a:t>thousands</a:t>
            </a:r>
            <a:r>
              <a:rPr lang="nl-BE" altLang="nl-BE" dirty="0"/>
              <a:t> of </a:t>
            </a:r>
            <a:r>
              <a:rPr lang="nl-BE" altLang="nl-BE" dirty="0" err="1"/>
              <a:t>generations</a:t>
            </a:r>
            <a:r>
              <a:rPr lang="nl-BE" altLang="nl-BE" dirty="0"/>
              <a:t>;</a:t>
            </a:r>
          </a:p>
          <a:p>
            <a:pPr>
              <a:spcBef>
                <a:spcPct val="50000"/>
              </a:spcBef>
              <a:buFontTx/>
              <a:buChar char="•"/>
            </a:pPr>
            <a:r>
              <a:rPr lang="nl-BE" altLang="nl-BE" dirty="0"/>
              <a:t> </a:t>
            </a:r>
            <a:r>
              <a:rPr lang="nl-BE" altLang="nl-BE" dirty="0" err="1"/>
              <a:t>Migration</a:t>
            </a:r>
            <a:r>
              <a:rPr lang="nl-BE" altLang="nl-BE" dirty="0"/>
              <a:t> </a:t>
            </a:r>
            <a:r>
              <a:rPr lang="nl-BE" altLang="nl-BE" dirty="0" err="1"/>
              <a:t>rate</a:t>
            </a:r>
            <a:r>
              <a:rPr lang="nl-BE" altLang="nl-BE" dirty="0"/>
              <a:t> (m) does matter; high </a:t>
            </a:r>
            <a:r>
              <a:rPr lang="nl-BE" altLang="nl-BE" dirty="0" err="1"/>
              <a:t>rates</a:t>
            </a:r>
            <a:r>
              <a:rPr lang="nl-BE" altLang="nl-BE" dirty="0"/>
              <a:t> have a </a:t>
            </a:r>
            <a:r>
              <a:rPr lang="nl-BE" altLang="nl-BE" dirty="0" err="1"/>
              <a:t>homogenizing</a:t>
            </a:r>
            <a:r>
              <a:rPr lang="nl-BE" altLang="nl-BE" dirty="0"/>
              <a:t> effect;</a:t>
            </a:r>
          </a:p>
          <a:p>
            <a:pPr>
              <a:spcBef>
                <a:spcPct val="50000"/>
              </a:spcBef>
              <a:buFontTx/>
              <a:buChar char="•"/>
            </a:pPr>
            <a:r>
              <a:rPr lang="nl-BE" altLang="nl-BE" dirty="0"/>
              <a:t> </a:t>
            </a:r>
            <a:r>
              <a:rPr lang="nl-BE" altLang="nl-BE" dirty="0" err="1"/>
              <a:t>Effective</a:t>
            </a:r>
            <a:r>
              <a:rPr lang="nl-BE" altLang="nl-BE" dirty="0"/>
              <a:t> </a:t>
            </a:r>
            <a:r>
              <a:rPr lang="nl-BE" altLang="nl-BE" dirty="0" err="1"/>
              <a:t>population</a:t>
            </a:r>
            <a:r>
              <a:rPr lang="nl-BE" altLang="nl-BE" dirty="0"/>
              <a:t> </a:t>
            </a:r>
            <a:r>
              <a:rPr lang="nl-BE" altLang="nl-BE" dirty="0" err="1"/>
              <a:t>size</a:t>
            </a:r>
            <a:r>
              <a:rPr lang="nl-BE" altLang="nl-BE" dirty="0"/>
              <a:t> (Ne) does matter; </a:t>
            </a:r>
            <a:r>
              <a:rPr lang="nl-BE" altLang="nl-BE" dirty="0" err="1"/>
              <a:t>large</a:t>
            </a:r>
            <a:r>
              <a:rPr lang="nl-BE" altLang="nl-BE" dirty="0"/>
              <a:t> </a:t>
            </a:r>
            <a:r>
              <a:rPr lang="nl-BE" altLang="nl-BE" dirty="0" err="1"/>
              <a:t>populations</a:t>
            </a:r>
            <a:r>
              <a:rPr lang="nl-BE" altLang="nl-BE" dirty="0"/>
              <a:t> do </a:t>
            </a:r>
            <a:r>
              <a:rPr lang="nl-BE" altLang="nl-BE" dirty="0" err="1"/>
              <a:t>not</a:t>
            </a:r>
            <a:r>
              <a:rPr lang="nl-BE" altLang="nl-BE" dirty="0"/>
              <a:t> </a:t>
            </a:r>
            <a:r>
              <a:rPr lang="nl-BE" altLang="nl-BE" dirty="0" err="1"/>
              <a:t>differentiate</a:t>
            </a:r>
            <a:r>
              <a:rPr lang="nl-BE" altLang="nl-BE" dirty="0"/>
              <a:t> as </a:t>
            </a:r>
            <a:r>
              <a:rPr lang="nl-BE" altLang="nl-BE" dirty="0" err="1"/>
              <a:t>fast</a:t>
            </a:r>
            <a:r>
              <a:rPr lang="nl-BE" altLang="nl-BE" dirty="0"/>
              <a:t> as </a:t>
            </a:r>
            <a:r>
              <a:rPr lang="nl-BE" altLang="nl-BE" dirty="0" err="1"/>
              <a:t>small</a:t>
            </a:r>
            <a:r>
              <a:rPr lang="nl-BE" altLang="nl-BE" dirty="0"/>
              <a:t> </a:t>
            </a:r>
            <a:r>
              <a:rPr lang="nl-BE" altLang="nl-BE" dirty="0" err="1"/>
              <a:t>populations</a:t>
            </a:r>
            <a:r>
              <a:rPr lang="nl-BE" altLang="nl-BE" dirty="0"/>
              <a:t>;</a:t>
            </a:r>
          </a:p>
          <a:p>
            <a:pPr>
              <a:spcBef>
                <a:spcPct val="50000"/>
              </a:spcBef>
              <a:buFontTx/>
              <a:buChar char="•"/>
            </a:pPr>
            <a:r>
              <a:rPr lang="nl-BE" altLang="nl-BE" dirty="0"/>
              <a:t> </a:t>
            </a:r>
            <a:r>
              <a:rPr lang="nl-BE" altLang="nl-BE" dirty="0" err="1"/>
              <a:t>Mutation</a:t>
            </a:r>
            <a:r>
              <a:rPr lang="nl-BE" altLang="nl-BE" dirty="0"/>
              <a:t> </a:t>
            </a:r>
            <a:r>
              <a:rPr lang="nl-BE" altLang="nl-BE" dirty="0" err="1"/>
              <a:t>rate</a:t>
            </a:r>
            <a:r>
              <a:rPr lang="nl-BE" altLang="nl-BE" dirty="0"/>
              <a:t> (µ) does </a:t>
            </a:r>
            <a:r>
              <a:rPr lang="nl-BE" altLang="nl-BE" dirty="0" err="1"/>
              <a:t>not</a:t>
            </a:r>
            <a:r>
              <a:rPr lang="nl-BE" altLang="nl-BE" dirty="0"/>
              <a:t> matter </a:t>
            </a:r>
            <a:r>
              <a:rPr lang="nl-BE" altLang="nl-BE" dirty="0" err="1"/>
              <a:t>on</a:t>
            </a:r>
            <a:r>
              <a:rPr lang="nl-BE" altLang="nl-BE" dirty="0"/>
              <a:t> the “short” time </a:t>
            </a:r>
            <a:r>
              <a:rPr lang="nl-BE" altLang="nl-BE" dirty="0" err="1"/>
              <a:t>scale</a:t>
            </a:r>
            <a:r>
              <a:rPr lang="nl-BE" altLang="nl-BE" dirty="0"/>
              <a:t> </a:t>
            </a:r>
            <a:r>
              <a:rPr lang="nl-BE" altLang="nl-BE" dirty="0" err="1"/>
              <a:t>studied</a:t>
            </a:r>
            <a:r>
              <a:rPr lang="nl-BE" altLang="nl-BE" dirty="0"/>
              <a:t> </a:t>
            </a:r>
            <a:r>
              <a:rPr lang="nl-BE" altLang="nl-BE" dirty="0" err="1"/>
              <a:t>here</a:t>
            </a:r>
            <a:r>
              <a:rPr lang="nl-BE" altLang="nl-BE" dirty="0"/>
              <a:t>; the effect is </a:t>
            </a:r>
            <a:r>
              <a:rPr lang="nl-BE" altLang="nl-BE" dirty="0" err="1"/>
              <a:t>small</a:t>
            </a:r>
            <a:r>
              <a:rPr lang="nl-BE" altLang="nl-BE" dirty="0"/>
              <a:t> </a:t>
            </a:r>
            <a:r>
              <a:rPr lang="nl-BE" altLang="nl-BE" dirty="0" err="1"/>
              <a:t>compared</a:t>
            </a:r>
            <a:r>
              <a:rPr lang="nl-BE" altLang="nl-BE" dirty="0"/>
              <a:t> to the effect of m and Ne.</a:t>
            </a:r>
          </a:p>
          <a:p>
            <a:pPr>
              <a:spcBef>
                <a:spcPct val="50000"/>
              </a:spcBef>
              <a:buFontTx/>
              <a:buChar char="•"/>
            </a:pPr>
            <a:endParaRPr lang="nl-BE" altLang="nl-BE" dirty="0"/>
          </a:p>
          <a:p>
            <a:pPr>
              <a:spcBef>
                <a:spcPct val="50000"/>
              </a:spcBef>
            </a:pPr>
            <a:r>
              <a:rPr lang="nl-BE" altLang="nl-BE" sz="3200" dirty="0" err="1"/>
              <a:t>Task</a:t>
            </a:r>
            <a:r>
              <a:rPr lang="nl-BE" altLang="nl-BE" sz="3200" dirty="0"/>
              <a:t> </a:t>
            </a:r>
            <a:r>
              <a:rPr lang="nl-BE" altLang="nl-BE" sz="3200" dirty="0" smtClean="0"/>
              <a:t>2.2</a:t>
            </a:r>
            <a:r>
              <a:rPr lang="nl-BE" altLang="nl-BE" sz="3200" dirty="0"/>
              <a:t>:</a:t>
            </a:r>
          </a:p>
          <a:p>
            <a:pPr>
              <a:spcBef>
                <a:spcPct val="50000"/>
              </a:spcBef>
            </a:pPr>
            <a:r>
              <a:rPr lang="nl-BE" altLang="nl-BE" dirty="0" err="1"/>
              <a:t>Try</a:t>
            </a:r>
            <a:r>
              <a:rPr lang="nl-BE" altLang="nl-BE" dirty="0"/>
              <a:t> the </a:t>
            </a:r>
            <a:r>
              <a:rPr lang="nl-BE" altLang="nl-BE" dirty="0" err="1"/>
              <a:t>same</a:t>
            </a:r>
            <a:r>
              <a:rPr lang="nl-BE" altLang="nl-BE" dirty="0"/>
              <a:t> </a:t>
            </a:r>
            <a:r>
              <a:rPr lang="nl-BE" altLang="nl-BE" dirty="0" err="1"/>
              <a:t>exercise</a:t>
            </a:r>
            <a:r>
              <a:rPr lang="nl-BE" altLang="nl-BE" dirty="0"/>
              <a:t> at home and have a look at the </a:t>
            </a:r>
            <a:r>
              <a:rPr lang="nl-BE" altLang="nl-BE" dirty="0" err="1"/>
              <a:t>mutation</a:t>
            </a:r>
            <a:r>
              <a:rPr lang="nl-BE" altLang="nl-BE" dirty="0"/>
              <a:t> models:</a:t>
            </a:r>
          </a:p>
          <a:p>
            <a:pPr>
              <a:spcBef>
                <a:spcPct val="50000"/>
              </a:spcBef>
            </a:pPr>
            <a:r>
              <a:rPr lang="nl-BE" altLang="nl-BE" dirty="0"/>
              <a:t>Does the </a:t>
            </a:r>
            <a:r>
              <a:rPr lang="nl-BE" altLang="nl-BE" dirty="0" err="1"/>
              <a:t>choice</a:t>
            </a:r>
            <a:r>
              <a:rPr lang="nl-BE" altLang="nl-BE" dirty="0"/>
              <a:t> of </a:t>
            </a:r>
            <a:r>
              <a:rPr lang="nl-BE" altLang="nl-BE" dirty="0" err="1"/>
              <a:t>mutation</a:t>
            </a:r>
            <a:r>
              <a:rPr lang="nl-BE" altLang="nl-BE" dirty="0"/>
              <a:t> models matter? </a:t>
            </a:r>
            <a:r>
              <a:rPr lang="nl-BE" altLang="nl-BE" dirty="0" err="1"/>
              <a:t>Compare</a:t>
            </a:r>
            <a:r>
              <a:rPr lang="nl-BE" altLang="nl-BE" dirty="0"/>
              <a:t> KAM (K-</a:t>
            </a:r>
            <a:r>
              <a:rPr lang="nl-BE" altLang="nl-BE" dirty="0" err="1"/>
              <a:t>allele</a:t>
            </a:r>
            <a:r>
              <a:rPr lang="nl-BE" altLang="nl-BE" dirty="0"/>
              <a:t> model) and SMM (</a:t>
            </a:r>
            <a:r>
              <a:rPr lang="nl-BE" altLang="nl-BE" dirty="0" err="1"/>
              <a:t>stepwise</a:t>
            </a:r>
            <a:r>
              <a:rPr lang="nl-BE" altLang="nl-BE" dirty="0"/>
              <a:t> </a:t>
            </a:r>
            <a:r>
              <a:rPr lang="nl-BE" altLang="nl-BE" dirty="0" err="1"/>
              <a:t>mutation</a:t>
            </a:r>
            <a:r>
              <a:rPr lang="nl-BE" altLang="nl-BE" dirty="0"/>
              <a:t> model) (</a:t>
            </a:r>
            <a:r>
              <a:rPr lang="nl-BE" altLang="nl-BE" dirty="0" err="1"/>
              <a:t>see</a:t>
            </a:r>
            <a:r>
              <a:rPr lang="nl-BE" altLang="nl-BE" dirty="0"/>
              <a:t> EASYPOP_201_userguide.pdf</a:t>
            </a:r>
            <a:r>
              <a:rPr lang="nl-BE" altLang="nl-BE" dirty="0" smtClean="0"/>
              <a:t>)</a:t>
            </a:r>
          </a:p>
          <a:p>
            <a:pPr>
              <a:spcBef>
                <a:spcPct val="50000"/>
              </a:spcBef>
            </a:pPr>
            <a:r>
              <a:rPr lang="nl-BE" altLang="nl-BE" b="1" dirty="0" smtClean="0"/>
              <a:t>Upload </a:t>
            </a:r>
            <a:r>
              <a:rPr lang="nl-BE" altLang="nl-BE" b="1" dirty="0" err="1" smtClean="0"/>
              <a:t>the</a:t>
            </a:r>
            <a:r>
              <a:rPr lang="nl-BE" altLang="nl-BE" b="1" dirty="0" smtClean="0"/>
              <a:t> output </a:t>
            </a:r>
            <a:r>
              <a:rPr lang="nl-BE" altLang="nl-BE" b="1" smtClean="0"/>
              <a:t>on Toledo. </a:t>
            </a:r>
            <a:endParaRPr lang="en-US" altLang="nl-BE"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p:spPr>
        <p:txBody>
          <a:bodyPr/>
          <a:lstStyle/>
          <a:p>
            <a:fld id="{5AAF1BC3-9D92-4176-8E14-3486EE7F275D}" type="slidenum">
              <a:rPr lang="en-GB" smtClean="0"/>
              <a:pPr/>
              <a:t>68</a:t>
            </a:fld>
            <a:endParaRPr lang="en-GB" smtClean="0"/>
          </a:p>
        </p:txBody>
      </p:sp>
      <p:sp>
        <p:nvSpPr>
          <p:cNvPr id="27651" name="Text Box 2"/>
          <p:cNvSpPr txBox="1">
            <a:spLocks noChangeArrowheads="1"/>
          </p:cNvSpPr>
          <p:nvPr/>
        </p:nvSpPr>
        <p:spPr bwMode="auto">
          <a:xfrm>
            <a:off x="395288" y="277889"/>
            <a:ext cx="8748712" cy="5878532"/>
          </a:xfrm>
          <a:prstGeom prst="rect">
            <a:avLst/>
          </a:prstGeom>
          <a:noFill/>
          <a:ln w="9525">
            <a:noFill/>
            <a:miter lim="800000"/>
            <a:headEnd/>
            <a:tailEnd/>
          </a:ln>
        </p:spPr>
        <p:txBody>
          <a:bodyPr>
            <a:spAutoFit/>
          </a:bodyPr>
          <a:lstStyle/>
          <a:p>
            <a:pPr>
              <a:spcBef>
                <a:spcPct val="50000"/>
              </a:spcBef>
            </a:pPr>
            <a:r>
              <a:rPr lang="nl-BE" sz="2800" b="1" dirty="0" err="1" smtClean="0"/>
              <a:t>Conclusion</a:t>
            </a:r>
            <a:r>
              <a:rPr lang="nl-BE" sz="2800" b="1" dirty="0" smtClean="0"/>
              <a:t> on R</a:t>
            </a:r>
            <a:endParaRPr lang="nl-BE" sz="2800" b="1" dirty="0"/>
          </a:p>
          <a:p>
            <a:pPr>
              <a:spcBef>
                <a:spcPct val="50000"/>
              </a:spcBef>
            </a:pPr>
            <a:r>
              <a:rPr lang="nl-BE" sz="2000" dirty="0" smtClean="0"/>
              <a:t>R </a:t>
            </a:r>
            <a:r>
              <a:rPr lang="nl-BE" sz="2000" dirty="0" err="1"/>
              <a:t>analysis</a:t>
            </a:r>
            <a:r>
              <a:rPr lang="nl-BE" sz="2000" dirty="0"/>
              <a:t> </a:t>
            </a:r>
            <a:r>
              <a:rPr lang="nl-BE" sz="2000" dirty="0" smtClean="0"/>
              <a:t>is of </a:t>
            </a:r>
            <a:r>
              <a:rPr lang="nl-BE" sz="2000" dirty="0" err="1"/>
              <a:t>great</a:t>
            </a:r>
            <a:r>
              <a:rPr lang="nl-BE" sz="2000" dirty="0"/>
              <a:t> </a:t>
            </a:r>
            <a:r>
              <a:rPr lang="nl-BE" sz="2000" dirty="0" err="1"/>
              <a:t>value</a:t>
            </a:r>
            <a:r>
              <a:rPr lang="nl-BE" sz="2000" dirty="0"/>
              <a:t> </a:t>
            </a:r>
            <a:r>
              <a:rPr lang="nl-BE" sz="2000" dirty="0" err="1"/>
              <a:t>for</a:t>
            </a:r>
            <a:r>
              <a:rPr lang="nl-BE" sz="2000" dirty="0"/>
              <a:t> </a:t>
            </a:r>
            <a:r>
              <a:rPr lang="nl-BE" sz="2000" dirty="0" err="1" smtClean="0"/>
              <a:t>population</a:t>
            </a:r>
            <a:r>
              <a:rPr lang="nl-BE" sz="2000" dirty="0" smtClean="0"/>
              <a:t> </a:t>
            </a:r>
            <a:r>
              <a:rPr lang="nl-BE" sz="2000" dirty="0" err="1" smtClean="0"/>
              <a:t>genetic</a:t>
            </a:r>
            <a:r>
              <a:rPr lang="nl-BE" sz="2000" dirty="0" smtClean="0"/>
              <a:t> data </a:t>
            </a:r>
            <a:r>
              <a:rPr lang="nl-BE" sz="2000" dirty="0" err="1"/>
              <a:t>analysis</a:t>
            </a:r>
            <a:r>
              <a:rPr lang="nl-BE" sz="2000" dirty="0"/>
              <a:t>.</a:t>
            </a:r>
          </a:p>
          <a:p>
            <a:pPr>
              <a:spcBef>
                <a:spcPct val="50000"/>
              </a:spcBef>
            </a:pPr>
            <a:r>
              <a:rPr lang="nl-BE" sz="2000" dirty="0" smtClean="0"/>
              <a:t>A major bonus is </a:t>
            </a:r>
            <a:r>
              <a:rPr lang="nl-BE" sz="2000" dirty="0" err="1" smtClean="0"/>
              <a:t>that</a:t>
            </a:r>
            <a:r>
              <a:rPr lang="nl-BE" sz="2000" dirty="0" smtClean="0"/>
              <a:t> </a:t>
            </a:r>
            <a:r>
              <a:rPr lang="nl-BE" sz="2000" dirty="0" err="1" smtClean="0"/>
              <a:t>you</a:t>
            </a:r>
            <a:r>
              <a:rPr lang="nl-BE" sz="2000" dirty="0" smtClean="0"/>
              <a:t> </a:t>
            </a:r>
            <a:r>
              <a:rPr lang="nl-BE" sz="2000" dirty="0" err="1" smtClean="0"/>
              <a:t>can</a:t>
            </a:r>
            <a:r>
              <a:rPr lang="nl-BE" sz="2000" dirty="0" smtClean="0"/>
              <a:t> handle large data matrices, </a:t>
            </a:r>
            <a:r>
              <a:rPr lang="nl-BE" sz="2000" dirty="0" err="1" smtClean="0"/>
              <a:t>so</a:t>
            </a:r>
            <a:r>
              <a:rPr lang="nl-BE" sz="2000" dirty="0" smtClean="0"/>
              <a:t> </a:t>
            </a:r>
            <a:r>
              <a:rPr lang="nl-BE" sz="2000" dirty="0" err="1" smtClean="0"/>
              <a:t>typical</a:t>
            </a:r>
            <a:r>
              <a:rPr lang="nl-BE" sz="2000" dirty="0" smtClean="0"/>
              <a:t> of </a:t>
            </a:r>
            <a:r>
              <a:rPr lang="nl-BE" sz="2000" dirty="0" err="1" smtClean="0"/>
              <a:t>nextgen</a:t>
            </a:r>
            <a:r>
              <a:rPr lang="nl-BE" sz="2000" dirty="0" smtClean="0"/>
              <a:t> </a:t>
            </a:r>
            <a:r>
              <a:rPr lang="nl-BE" sz="2000" dirty="0" err="1" smtClean="0"/>
              <a:t>sequencing</a:t>
            </a:r>
            <a:r>
              <a:rPr lang="nl-BE" sz="2000" dirty="0" smtClean="0"/>
              <a:t>. </a:t>
            </a:r>
          </a:p>
          <a:p>
            <a:pPr>
              <a:spcBef>
                <a:spcPct val="50000"/>
              </a:spcBef>
            </a:pPr>
            <a:r>
              <a:rPr lang="nl-BE" sz="2000" dirty="0" smtClean="0"/>
              <a:t>But … </a:t>
            </a:r>
            <a:r>
              <a:rPr lang="nl-BE" sz="2000" dirty="0" err="1" smtClean="0"/>
              <a:t>computationally</a:t>
            </a:r>
            <a:r>
              <a:rPr lang="nl-BE" sz="2000" dirty="0" smtClean="0"/>
              <a:t> heavy </a:t>
            </a:r>
            <a:r>
              <a:rPr lang="nl-BE" sz="2000" dirty="0" err="1" smtClean="0"/>
              <a:t>for</a:t>
            </a:r>
            <a:r>
              <a:rPr lang="nl-BE" sz="2000" dirty="0" smtClean="0"/>
              <a:t> large data sets </a:t>
            </a:r>
            <a:r>
              <a:rPr lang="nl-BE" sz="2000" dirty="0" err="1" smtClean="0"/>
              <a:t>where</a:t>
            </a:r>
            <a:r>
              <a:rPr lang="nl-BE" sz="2000" dirty="0" smtClean="0"/>
              <a:t> </a:t>
            </a:r>
            <a:r>
              <a:rPr lang="nl-BE" sz="2000" i="1" dirty="0" smtClean="0"/>
              <a:t>Python</a:t>
            </a:r>
            <a:r>
              <a:rPr lang="nl-BE" sz="2000" dirty="0" smtClean="0"/>
              <a:t> is </a:t>
            </a:r>
            <a:r>
              <a:rPr lang="nl-BE" sz="2000" dirty="0" err="1" smtClean="0"/>
              <a:t>an</a:t>
            </a:r>
            <a:r>
              <a:rPr lang="nl-BE" sz="2000" dirty="0" smtClean="0"/>
              <a:t> </a:t>
            </a:r>
            <a:r>
              <a:rPr lang="nl-BE" sz="2000" dirty="0" err="1" smtClean="0"/>
              <a:t>alternative</a:t>
            </a:r>
            <a:r>
              <a:rPr lang="nl-BE" sz="2000" dirty="0" smtClean="0"/>
              <a:t>.</a:t>
            </a:r>
          </a:p>
          <a:p>
            <a:pPr>
              <a:spcBef>
                <a:spcPct val="50000"/>
              </a:spcBef>
            </a:pPr>
            <a:endParaRPr lang="nl-BE" sz="2000" dirty="0"/>
          </a:p>
          <a:p>
            <a:pPr>
              <a:spcBef>
                <a:spcPct val="50000"/>
              </a:spcBef>
            </a:pPr>
            <a:r>
              <a:rPr lang="nl-BE" sz="2800" b="1" dirty="0" err="1"/>
              <a:t>Optional</a:t>
            </a:r>
            <a:r>
              <a:rPr lang="nl-BE" sz="2800" b="1" dirty="0"/>
              <a:t> </a:t>
            </a:r>
            <a:r>
              <a:rPr lang="nl-BE" sz="2800" b="1" dirty="0" smtClean="0"/>
              <a:t>reading</a:t>
            </a:r>
            <a:endParaRPr lang="nl-BE" sz="2800" b="1" dirty="0"/>
          </a:p>
          <a:p>
            <a:pPr>
              <a:spcBef>
                <a:spcPts val="600"/>
              </a:spcBef>
            </a:pPr>
            <a:r>
              <a:rPr lang="en-US" sz="1600" dirty="0" err="1" smtClean="0"/>
              <a:t>Jombart</a:t>
            </a:r>
            <a:r>
              <a:rPr lang="en-US" sz="1600" dirty="0" smtClean="0"/>
              <a:t> T. et al. (2010) Discriminant analysis of principal components: </a:t>
            </a:r>
            <a:r>
              <a:rPr lang="en-US" sz="1600" dirty="0"/>
              <a:t>a new method for the analysis of </a:t>
            </a:r>
            <a:r>
              <a:rPr lang="en-US" sz="1600" dirty="0" smtClean="0"/>
              <a:t>genetically </a:t>
            </a:r>
            <a:r>
              <a:rPr lang="nl-BE" sz="1600" dirty="0" err="1" smtClean="0"/>
              <a:t>structured</a:t>
            </a:r>
            <a:r>
              <a:rPr lang="nl-BE" sz="1600" dirty="0" smtClean="0"/>
              <a:t> </a:t>
            </a:r>
            <a:r>
              <a:rPr lang="nl-BE" sz="1600" dirty="0" err="1"/>
              <a:t>populations</a:t>
            </a:r>
            <a:r>
              <a:rPr lang="en-US" sz="1600" dirty="0" smtClean="0"/>
              <a:t>. BMC Genetics 11: 94</a:t>
            </a:r>
          </a:p>
          <a:p>
            <a:pPr>
              <a:spcBef>
                <a:spcPts val="600"/>
              </a:spcBef>
            </a:pPr>
            <a:r>
              <a:rPr lang="en-US" sz="1600" dirty="0" smtClean="0"/>
              <a:t>Knell R.J. (2013) </a:t>
            </a:r>
            <a:r>
              <a:rPr lang="en-US" sz="1600" i="1" dirty="0" smtClean="0"/>
              <a:t>Introductory R: A Beginner's Guide to Data </a:t>
            </a:r>
            <a:r>
              <a:rPr lang="en-US" sz="1600" i="1" dirty="0" err="1" smtClean="0"/>
              <a:t>Visualisation</a:t>
            </a:r>
            <a:r>
              <a:rPr lang="en-US" sz="1600" i="1" dirty="0" smtClean="0"/>
              <a:t> and Analysis using R</a:t>
            </a:r>
            <a:r>
              <a:rPr lang="en-US" sz="1600" dirty="0" smtClean="0"/>
              <a:t>. March 2013. http://www.introductoryr.co.uk </a:t>
            </a:r>
            <a:endParaRPr lang="nl-BE" sz="1600" dirty="0" smtClean="0"/>
          </a:p>
          <a:p>
            <a:pPr>
              <a:spcBef>
                <a:spcPts val="600"/>
              </a:spcBef>
            </a:pPr>
            <a:r>
              <a:rPr lang="nl-BE" sz="1600" dirty="0" err="1" smtClean="0"/>
              <a:t>Hedrick</a:t>
            </a:r>
            <a:r>
              <a:rPr lang="nl-BE" sz="1600" dirty="0" smtClean="0"/>
              <a:t> P.W. (2005) </a:t>
            </a:r>
            <a:r>
              <a:rPr lang="en-GB" sz="1600" i="1" dirty="0" smtClean="0"/>
              <a:t>Genetics of populations</a:t>
            </a:r>
            <a:r>
              <a:rPr lang="en-GB" sz="1600" dirty="0" smtClean="0"/>
              <a:t> </a:t>
            </a:r>
            <a:r>
              <a:rPr lang="nl-BE" sz="1600" dirty="0" smtClean="0"/>
              <a:t>(3</a:t>
            </a:r>
            <a:r>
              <a:rPr lang="nl-BE" sz="1600" baseline="30000" dirty="0" smtClean="0"/>
              <a:t>nd</a:t>
            </a:r>
            <a:r>
              <a:rPr lang="nl-BE" sz="1600" dirty="0" smtClean="0"/>
              <a:t> ed.) </a:t>
            </a:r>
            <a:r>
              <a:rPr lang="en-GB" sz="1600" dirty="0" smtClean="0"/>
              <a:t>Jones &amp; Bartlett </a:t>
            </a:r>
          </a:p>
          <a:p>
            <a:pPr>
              <a:spcBef>
                <a:spcPts val="600"/>
              </a:spcBef>
            </a:pPr>
            <a:r>
              <a:rPr lang="en-GB" sz="1600" dirty="0" smtClean="0"/>
              <a:t>Gillespie</a:t>
            </a:r>
            <a:r>
              <a:rPr lang="nl-BE" sz="1600" dirty="0" smtClean="0"/>
              <a:t> J.H.</a:t>
            </a:r>
            <a:r>
              <a:rPr lang="en-GB" sz="1600" dirty="0" smtClean="0"/>
              <a:t> </a:t>
            </a:r>
            <a:r>
              <a:rPr lang="nl-BE" sz="1600" dirty="0" smtClean="0"/>
              <a:t>(</a:t>
            </a:r>
            <a:r>
              <a:rPr lang="en-GB" sz="1600" dirty="0" smtClean="0"/>
              <a:t>1997</a:t>
            </a:r>
            <a:r>
              <a:rPr lang="nl-BE" sz="1600" dirty="0" smtClean="0"/>
              <a:t>)</a:t>
            </a:r>
            <a:r>
              <a:rPr lang="en-GB" sz="1600" dirty="0" smtClean="0"/>
              <a:t> </a:t>
            </a:r>
            <a:r>
              <a:rPr lang="nl-BE" sz="1600" i="1" dirty="0" err="1" smtClean="0"/>
              <a:t>Population</a:t>
            </a:r>
            <a:r>
              <a:rPr lang="nl-BE" sz="1600" i="1" dirty="0" smtClean="0"/>
              <a:t> genetics: a </a:t>
            </a:r>
            <a:r>
              <a:rPr lang="nl-BE" sz="1600" i="1" dirty="0" err="1" smtClean="0"/>
              <a:t>concise</a:t>
            </a:r>
            <a:r>
              <a:rPr lang="nl-BE" sz="1600" i="1" dirty="0" smtClean="0"/>
              <a:t> </a:t>
            </a:r>
            <a:r>
              <a:rPr lang="nl-BE" sz="1600" i="1" dirty="0" err="1" smtClean="0"/>
              <a:t>guide</a:t>
            </a:r>
            <a:r>
              <a:rPr lang="nl-BE" sz="1600" dirty="0" smtClean="0"/>
              <a:t>.</a:t>
            </a:r>
            <a:r>
              <a:rPr lang="en-GB" sz="1600" dirty="0" smtClean="0"/>
              <a:t> John Hopkins University Press</a:t>
            </a:r>
            <a:r>
              <a:rPr lang="nl-BE" sz="1600" dirty="0" smtClean="0"/>
              <a:t>.</a:t>
            </a:r>
          </a:p>
          <a:p>
            <a:pPr>
              <a:spcBef>
                <a:spcPct val="50000"/>
              </a:spcBef>
            </a:pPr>
            <a:endParaRPr lang="nl-BE" sz="2000" dirty="0"/>
          </a:p>
        </p:txBody>
      </p:sp>
    </p:spTree>
    <p:extLst>
      <p:ext uri="{BB962C8B-B14F-4D97-AF65-F5344CB8AC3E}">
        <p14:creationId xmlns:p14="http://schemas.microsoft.com/office/powerpoint/2010/main" val="23681099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p>
            <a:fld id="{43A4CBA8-DFD2-46DB-BC78-F0CD3AB9AB80}" type="slidenum">
              <a:rPr lang="en-GB" smtClean="0"/>
              <a:pPr/>
              <a:t>69</a:t>
            </a:fld>
            <a:endParaRPr lang="en-GB" smtClean="0"/>
          </a:p>
        </p:txBody>
      </p:sp>
      <p:sp>
        <p:nvSpPr>
          <p:cNvPr id="28675" name="Text Box 2"/>
          <p:cNvSpPr txBox="1">
            <a:spLocks noChangeArrowheads="1"/>
          </p:cNvSpPr>
          <p:nvPr/>
        </p:nvSpPr>
        <p:spPr bwMode="auto">
          <a:xfrm>
            <a:off x="381000" y="188640"/>
            <a:ext cx="8763000" cy="4416594"/>
          </a:xfrm>
          <a:prstGeom prst="rect">
            <a:avLst/>
          </a:prstGeom>
          <a:noFill/>
          <a:ln w="9525">
            <a:noFill/>
            <a:miter lim="800000"/>
            <a:headEnd/>
            <a:tailEnd/>
          </a:ln>
        </p:spPr>
        <p:txBody>
          <a:bodyPr wrap="square">
            <a:spAutoFit/>
          </a:bodyPr>
          <a:lstStyle/>
          <a:p>
            <a:pPr marL="457200" indent="-457200">
              <a:spcBef>
                <a:spcPct val="50000"/>
              </a:spcBef>
            </a:pPr>
            <a:r>
              <a:rPr lang="en-GB" sz="2400" b="1" dirty="0" smtClean="0">
                <a:latin typeface="+mj-lt"/>
              </a:rPr>
              <a:t>Files</a:t>
            </a:r>
          </a:p>
          <a:p>
            <a:pPr marL="457200" indent="-457200">
              <a:spcBef>
                <a:spcPct val="50000"/>
              </a:spcBef>
            </a:pPr>
            <a:endParaRPr lang="en-GB" b="1" dirty="0">
              <a:latin typeface="+mj-lt"/>
            </a:endParaRPr>
          </a:p>
          <a:p>
            <a:pPr marL="457200" indent="-457200">
              <a:spcBef>
                <a:spcPct val="50000"/>
              </a:spcBef>
              <a:buFontTx/>
              <a:buAutoNum type="arabicPeriod"/>
            </a:pPr>
            <a:r>
              <a:rPr lang="en-GB" sz="2000" dirty="0" smtClean="0">
                <a:latin typeface="+mj-lt"/>
              </a:rPr>
              <a:t>I0D53A-POPGEN.pdf</a:t>
            </a:r>
            <a:endParaRPr lang="en-GB" sz="2000" dirty="0">
              <a:latin typeface="+mj-lt"/>
            </a:endParaRPr>
          </a:p>
          <a:p>
            <a:pPr marL="457200" indent="-457200">
              <a:spcBef>
                <a:spcPct val="50000"/>
              </a:spcBef>
              <a:buFontTx/>
              <a:buAutoNum type="arabicPeriod"/>
            </a:pPr>
            <a:r>
              <a:rPr lang="en-GB" sz="2000" dirty="0" smtClean="0">
                <a:latin typeface="+mj-lt"/>
              </a:rPr>
              <a:t>I0D53A-POPGEN-data.pop</a:t>
            </a:r>
          </a:p>
          <a:p>
            <a:pPr marL="457200" indent="-457200">
              <a:spcBef>
                <a:spcPct val="50000"/>
              </a:spcBef>
              <a:buFontTx/>
              <a:buAutoNum type="arabicPeriod"/>
            </a:pPr>
            <a:r>
              <a:rPr lang="nl-BE" altLang="nl-BE" sz="2000" dirty="0" smtClean="0">
                <a:latin typeface="+mj-lt"/>
              </a:rPr>
              <a:t>EASYPOPpc210.EXE.zip</a:t>
            </a:r>
          </a:p>
          <a:p>
            <a:pPr marL="457200" indent="-457200">
              <a:spcBef>
                <a:spcPct val="50000"/>
              </a:spcBef>
              <a:buFontTx/>
              <a:buAutoNum type="arabicPeriod"/>
            </a:pPr>
            <a:r>
              <a:rPr lang="nl-BE" altLang="nl-BE" sz="2000" dirty="0" smtClean="0">
                <a:latin typeface="+mj-lt"/>
              </a:rPr>
              <a:t>EASYPOP_201_</a:t>
            </a:r>
            <a:r>
              <a:rPr lang="nl-BE" altLang="nl-BE" sz="2000" dirty="0" err="1" smtClean="0">
                <a:latin typeface="+mj-lt"/>
              </a:rPr>
              <a:t>userguide.pdf</a:t>
            </a:r>
            <a:endParaRPr lang="en-GB" sz="2000" dirty="0">
              <a:latin typeface="+mj-lt"/>
            </a:endParaRPr>
          </a:p>
          <a:p>
            <a:pPr marL="457200" indent="-457200">
              <a:spcBef>
                <a:spcPct val="50000"/>
              </a:spcBef>
              <a:buFontTx/>
              <a:buAutoNum type="arabicPeriod"/>
            </a:pPr>
            <a:r>
              <a:rPr lang="en-GB" sz="2000" dirty="0">
                <a:latin typeface="+mj-lt"/>
              </a:rPr>
              <a:t>MolEcol-2005-Raeymaekers et </a:t>
            </a:r>
            <a:r>
              <a:rPr lang="en-GB" sz="2000" dirty="0" smtClean="0">
                <a:latin typeface="+mj-lt"/>
              </a:rPr>
              <a:t>al.doc</a:t>
            </a:r>
          </a:p>
          <a:p>
            <a:pPr marL="457200" indent="-457200">
              <a:spcBef>
                <a:spcPct val="50000"/>
              </a:spcBef>
            </a:pPr>
            <a:endParaRPr lang="en-GB" sz="2000" dirty="0" smtClean="0">
              <a:latin typeface="+mj-lt"/>
            </a:endParaRPr>
          </a:p>
          <a:p>
            <a:pPr marL="457200" indent="-457200">
              <a:spcBef>
                <a:spcPct val="50000"/>
              </a:spcBef>
            </a:pPr>
            <a:r>
              <a:rPr lang="en-GB" sz="2000" dirty="0" smtClean="0">
                <a:latin typeface="+mj-lt"/>
              </a:rPr>
              <a:t>Files </a:t>
            </a:r>
            <a:r>
              <a:rPr lang="en-GB" sz="2000" dirty="0">
                <a:latin typeface="+mj-lt"/>
              </a:rPr>
              <a:t>are available </a:t>
            </a:r>
            <a:r>
              <a:rPr lang="en-GB" sz="2000" dirty="0">
                <a:solidFill>
                  <a:schemeClr val="tx2"/>
                </a:solidFill>
                <a:latin typeface="+mj-lt"/>
              </a:rPr>
              <a:t>on the </a:t>
            </a:r>
            <a:r>
              <a:rPr lang="en-GB" sz="2000" i="1" dirty="0" smtClean="0">
                <a:solidFill>
                  <a:schemeClr val="tx2"/>
                </a:solidFill>
                <a:latin typeface="+mj-lt"/>
              </a:rPr>
              <a:t>Evolutionary and Quantitative Genetics </a:t>
            </a:r>
            <a:r>
              <a:rPr lang="en-GB" sz="2000" dirty="0" smtClean="0">
                <a:solidFill>
                  <a:schemeClr val="tx2"/>
                </a:solidFill>
                <a:latin typeface="+mj-lt"/>
              </a:rPr>
              <a:t>- I0D53A </a:t>
            </a:r>
            <a:r>
              <a:rPr lang="en-GB" sz="2000" dirty="0">
                <a:solidFill>
                  <a:schemeClr val="tx2"/>
                </a:solidFill>
                <a:latin typeface="+mj-lt"/>
              </a:rPr>
              <a:t>Toledo website</a:t>
            </a:r>
            <a:r>
              <a:rPr lang="en-GB" sz="2000" dirty="0" smtClean="0">
                <a:solidFill>
                  <a:schemeClr val="tx2"/>
                </a:solidFill>
                <a:latin typeface="+mj-lt"/>
              </a:rPr>
              <a:t>.</a:t>
            </a:r>
            <a:endParaRPr lang="en-GB" sz="2000" dirty="0">
              <a:solidFill>
                <a:schemeClr val="tx2"/>
              </a:solidFill>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95288" y="141288"/>
            <a:ext cx="8569200" cy="5755422"/>
          </a:xfrm>
          <a:prstGeom prst="rect">
            <a:avLst/>
          </a:prstGeom>
          <a:noFill/>
          <a:ln w="12700">
            <a:noFill/>
            <a:miter lim="800000"/>
            <a:headEnd type="none" w="sm" len="sm"/>
            <a:tailEnd type="none" w="sm" len="sm"/>
          </a:ln>
        </p:spPr>
        <p:txBody>
          <a:bodyPr wrap="square">
            <a:spAutoFit/>
          </a:bodyPr>
          <a:lstStyle/>
          <a:p>
            <a:pPr marL="457200" indent="-457200" defTabSz="762000" eaLnBrk="0" hangingPunct="0">
              <a:spcBef>
                <a:spcPct val="50000"/>
              </a:spcBef>
            </a:pPr>
            <a:r>
              <a:rPr lang="nl-BE" sz="3200" dirty="0" smtClean="0"/>
              <a:t>1</a:t>
            </a:r>
            <a:r>
              <a:rPr lang="nl-BE" sz="3200" dirty="0"/>
              <a:t>. </a:t>
            </a:r>
            <a:r>
              <a:rPr lang="nl-BE" sz="3200" dirty="0" err="1" smtClean="0"/>
              <a:t>Detecting</a:t>
            </a:r>
            <a:r>
              <a:rPr lang="nl-BE" sz="3200" dirty="0" smtClean="0"/>
              <a:t> </a:t>
            </a:r>
            <a:r>
              <a:rPr lang="nl-BE" sz="3200" dirty="0" err="1" smtClean="0"/>
              <a:t>genetic</a:t>
            </a:r>
            <a:r>
              <a:rPr lang="nl-BE" sz="3200" dirty="0" smtClean="0"/>
              <a:t> </a:t>
            </a:r>
            <a:r>
              <a:rPr lang="nl-BE" sz="3200" dirty="0" err="1" smtClean="0"/>
              <a:t>variation</a:t>
            </a:r>
            <a:endParaRPr lang="nl-BE" sz="3200" dirty="0"/>
          </a:p>
          <a:p>
            <a:pPr marL="457200" indent="-457200" defTabSz="762000" eaLnBrk="0" hangingPunct="0">
              <a:spcBef>
                <a:spcPct val="50000"/>
              </a:spcBef>
            </a:pPr>
            <a:r>
              <a:rPr lang="nl-BE" sz="2400" dirty="0" smtClean="0">
                <a:solidFill>
                  <a:schemeClr val="accent2">
                    <a:lumMod val="75000"/>
                  </a:schemeClr>
                </a:solidFill>
              </a:rPr>
              <a:t>Single </a:t>
            </a:r>
            <a:r>
              <a:rPr lang="nl-BE" sz="2400" dirty="0" err="1" smtClean="0">
                <a:solidFill>
                  <a:schemeClr val="accent2">
                    <a:lumMod val="75000"/>
                  </a:schemeClr>
                </a:solidFill>
              </a:rPr>
              <a:t>nucleotide</a:t>
            </a:r>
            <a:r>
              <a:rPr lang="nl-BE" sz="2400" dirty="0" smtClean="0">
                <a:solidFill>
                  <a:schemeClr val="accent2">
                    <a:lumMod val="75000"/>
                  </a:schemeClr>
                </a:solidFill>
              </a:rPr>
              <a:t> </a:t>
            </a:r>
            <a:r>
              <a:rPr lang="nl-BE" sz="2400" dirty="0" err="1" smtClean="0">
                <a:solidFill>
                  <a:schemeClr val="accent2">
                    <a:lumMod val="75000"/>
                  </a:schemeClr>
                </a:solidFill>
              </a:rPr>
              <a:t>polymorphisms</a:t>
            </a:r>
            <a:r>
              <a:rPr lang="nl-BE" sz="2400" dirty="0" smtClean="0">
                <a:solidFill>
                  <a:schemeClr val="accent2">
                    <a:lumMod val="75000"/>
                  </a:schemeClr>
                </a:solidFill>
              </a:rPr>
              <a:t> (</a:t>
            </a:r>
            <a:r>
              <a:rPr lang="nl-BE" sz="2400" dirty="0" err="1" smtClean="0">
                <a:solidFill>
                  <a:schemeClr val="accent2">
                    <a:lumMod val="75000"/>
                  </a:schemeClr>
                </a:solidFill>
              </a:rPr>
              <a:t>SNPs</a:t>
            </a:r>
            <a:r>
              <a:rPr lang="nl-BE" sz="2400" dirty="0" smtClean="0">
                <a:solidFill>
                  <a:schemeClr val="accent2">
                    <a:lumMod val="75000"/>
                  </a:schemeClr>
                </a:solidFill>
              </a:rPr>
              <a:t>)</a:t>
            </a:r>
          </a:p>
          <a:p>
            <a:pPr marL="457200" indent="-457200" defTabSz="762000" eaLnBrk="0" hangingPunct="0">
              <a:spcBef>
                <a:spcPct val="50000"/>
              </a:spcBef>
            </a:pPr>
            <a:r>
              <a:rPr lang="en-GB" dirty="0" smtClean="0"/>
              <a:t>The simplest form of variation at a locus is when another nucleotide is present at the site of a specific nucleotide. </a:t>
            </a:r>
          </a:p>
          <a:p>
            <a:pPr marL="457200" indent="-457200" defTabSz="762000" eaLnBrk="0" hangingPunct="0">
              <a:spcBef>
                <a:spcPct val="50000"/>
              </a:spcBef>
            </a:pPr>
            <a:r>
              <a:rPr lang="en-GB" dirty="0" smtClean="0"/>
              <a:t>It are the most common types of polymorphisms in most genomes. A SNP is </a:t>
            </a:r>
            <a:r>
              <a:rPr lang="en-GB" b="1" dirty="0" smtClean="0"/>
              <a:t>common</a:t>
            </a:r>
            <a:r>
              <a:rPr lang="en-GB" dirty="0" smtClean="0"/>
              <a:t> in a population when it occurs at a frequency of at least 5%. A SNP is </a:t>
            </a:r>
            <a:r>
              <a:rPr lang="en-GB" b="1" dirty="0" smtClean="0"/>
              <a:t>rare </a:t>
            </a:r>
            <a:r>
              <a:rPr lang="en-GB" dirty="0" smtClean="0"/>
              <a:t>when it occurs at a frequency of &lt;5%.</a:t>
            </a:r>
          </a:p>
          <a:p>
            <a:pPr marL="457200" indent="-457200" defTabSz="762000" eaLnBrk="0" hangingPunct="0">
              <a:spcBef>
                <a:spcPct val="50000"/>
              </a:spcBef>
            </a:pPr>
            <a:r>
              <a:rPr lang="en-GB" dirty="0" smtClean="0"/>
              <a:t>SNPs occur in genes (</a:t>
            </a:r>
            <a:r>
              <a:rPr lang="en-GB" dirty="0" err="1" smtClean="0"/>
              <a:t>exons</a:t>
            </a:r>
            <a:r>
              <a:rPr lang="en-GB" dirty="0" smtClean="0"/>
              <a:t> and </a:t>
            </a:r>
            <a:r>
              <a:rPr lang="en-GB" dirty="0" err="1" smtClean="0"/>
              <a:t>introns</a:t>
            </a:r>
            <a:r>
              <a:rPr lang="en-GB" dirty="0" smtClean="0"/>
              <a:t>), and regulatory regions. They can be classified as </a:t>
            </a:r>
            <a:r>
              <a:rPr lang="en-GB" i="1" dirty="0" err="1" smtClean="0"/>
              <a:t>synonynous</a:t>
            </a:r>
            <a:r>
              <a:rPr lang="en-GB" dirty="0" smtClean="0"/>
              <a:t>, </a:t>
            </a:r>
            <a:r>
              <a:rPr lang="en-GB" i="1" dirty="0" smtClean="0"/>
              <a:t>non-</a:t>
            </a:r>
            <a:r>
              <a:rPr lang="en-GB" i="1" dirty="0" err="1" smtClean="0"/>
              <a:t>synonynous</a:t>
            </a:r>
            <a:r>
              <a:rPr lang="en-GB" i="1" dirty="0" smtClean="0"/>
              <a:t> </a:t>
            </a:r>
            <a:r>
              <a:rPr lang="en-GB" dirty="0" smtClean="0"/>
              <a:t>or </a:t>
            </a:r>
            <a:r>
              <a:rPr lang="en-GB" i="1" dirty="0" smtClean="0"/>
              <a:t>nonsense</a:t>
            </a:r>
          </a:p>
          <a:p>
            <a:pPr marL="457200" indent="-457200" defTabSz="762000" eaLnBrk="0" hangingPunct="0">
              <a:spcBef>
                <a:spcPct val="50000"/>
              </a:spcBef>
            </a:pPr>
            <a:endParaRPr lang="en-GB" dirty="0" smtClean="0"/>
          </a:p>
          <a:p>
            <a:pPr marL="457200" indent="-457200" defTabSz="762000" eaLnBrk="0" hangingPunct="0">
              <a:spcBef>
                <a:spcPct val="50000"/>
              </a:spcBef>
            </a:pPr>
            <a:r>
              <a:rPr lang="en-GB" sz="2000" dirty="0" smtClean="0"/>
              <a:t>Mutations outside coding sequences are called </a:t>
            </a:r>
            <a:r>
              <a:rPr lang="en-GB" sz="2000" i="1" dirty="0" smtClean="0"/>
              <a:t>silent</a:t>
            </a:r>
            <a:r>
              <a:rPr lang="en-GB" sz="2000" dirty="0" smtClean="0"/>
              <a:t> SNPs.</a:t>
            </a:r>
          </a:p>
          <a:p>
            <a:pPr marL="457200" indent="-457200" defTabSz="762000" eaLnBrk="0" hangingPunct="0">
              <a:spcBef>
                <a:spcPct val="50000"/>
              </a:spcBef>
            </a:pPr>
            <a:r>
              <a:rPr lang="en-GB" sz="2000" dirty="0" smtClean="0"/>
              <a:t>SNPs are detected by sequencing (parts of) the genome and by comparing sequences between and within individuals. High-throughput sequencing enables to do discover many SNPs in many individuals. </a:t>
            </a:r>
            <a:endParaRPr lang="en-GB" sz="2400" dirty="0"/>
          </a:p>
        </p:txBody>
      </p:sp>
      <p:sp>
        <p:nvSpPr>
          <p:cNvPr id="8197" name="Slide Number Placeholder 6"/>
          <p:cNvSpPr>
            <a:spLocks noGrp="1"/>
          </p:cNvSpPr>
          <p:nvPr>
            <p:ph type="sldNum" sz="quarter" idx="12"/>
          </p:nvPr>
        </p:nvSpPr>
        <p:spPr>
          <a:noFill/>
        </p:spPr>
        <p:txBody>
          <a:bodyPr/>
          <a:lstStyle/>
          <a:p>
            <a:fld id="{23E04EC2-EAB9-4A43-BD45-387B6C686548}"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1F1CC3F-5479-438C-88A5-87F3F7E2AB1A}" type="slidenum">
              <a:rPr lang="en-US" smtClean="0"/>
              <a:pPr>
                <a:defRPr/>
              </a:pPr>
              <a:t>8</a:t>
            </a:fld>
            <a:endParaRPr lang="en-US"/>
          </a:p>
        </p:txBody>
      </p:sp>
      <p:pic>
        <p:nvPicPr>
          <p:cNvPr id="103426" name="Picture 2"/>
          <p:cNvPicPr>
            <a:picLocks noChangeAspect="1" noChangeArrowheads="1"/>
          </p:cNvPicPr>
          <p:nvPr/>
        </p:nvPicPr>
        <p:blipFill>
          <a:blip r:embed="rId2" cstate="print"/>
          <a:srcRect/>
          <a:stretch>
            <a:fillRect/>
          </a:stretch>
        </p:blipFill>
        <p:spPr bwMode="auto">
          <a:xfrm>
            <a:off x="179512" y="2996952"/>
            <a:ext cx="8534400" cy="2352675"/>
          </a:xfrm>
          <a:prstGeom prst="rect">
            <a:avLst/>
          </a:prstGeom>
          <a:noFill/>
          <a:ln w="9525">
            <a:noFill/>
            <a:miter lim="800000"/>
            <a:headEnd/>
            <a:tailEnd/>
          </a:ln>
          <a:effectLst/>
        </p:spPr>
      </p:pic>
      <p:sp>
        <p:nvSpPr>
          <p:cNvPr id="4" name="TextBox 3"/>
          <p:cNvSpPr txBox="1"/>
          <p:nvPr/>
        </p:nvSpPr>
        <p:spPr>
          <a:xfrm>
            <a:off x="323528" y="1700808"/>
            <a:ext cx="8496944" cy="1015663"/>
          </a:xfrm>
          <a:prstGeom prst="rect">
            <a:avLst/>
          </a:prstGeom>
          <a:noFill/>
        </p:spPr>
        <p:txBody>
          <a:bodyPr wrap="square" rtlCol="0">
            <a:spAutoFit/>
          </a:bodyPr>
          <a:lstStyle/>
          <a:p>
            <a:r>
              <a:rPr lang="nl-BE" sz="2000" dirty="0" err="1" smtClean="0"/>
              <a:t>Variation</a:t>
            </a:r>
            <a:r>
              <a:rPr lang="nl-BE" sz="2000" dirty="0" smtClean="0"/>
              <a:t> in the </a:t>
            </a:r>
            <a:r>
              <a:rPr lang="nl-BE" sz="2000" dirty="0" err="1" smtClean="0"/>
              <a:t>aligned</a:t>
            </a:r>
            <a:r>
              <a:rPr lang="nl-BE" sz="2000" dirty="0" smtClean="0"/>
              <a:t> DNA </a:t>
            </a:r>
            <a:r>
              <a:rPr lang="nl-BE" sz="2000" dirty="0" err="1" smtClean="0"/>
              <a:t>sequences</a:t>
            </a:r>
            <a:r>
              <a:rPr lang="nl-BE" sz="2000" dirty="0" smtClean="0"/>
              <a:t> of 7 </a:t>
            </a:r>
            <a:r>
              <a:rPr lang="nl-BE" sz="2000" dirty="0" err="1" smtClean="0"/>
              <a:t>individual</a:t>
            </a:r>
            <a:r>
              <a:rPr lang="nl-BE" sz="2000" dirty="0" smtClean="0"/>
              <a:t> </a:t>
            </a:r>
            <a:r>
              <a:rPr lang="nl-BE" sz="2000" dirty="0" err="1" smtClean="0"/>
              <a:t>chromosomes</a:t>
            </a:r>
            <a:r>
              <a:rPr lang="nl-BE" sz="2000" dirty="0" smtClean="0"/>
              <a:t>. * shows the </a:t>
            </a:r>
            <a:r>
              <a:rPr lang="nl-BE" sz="2000" dirty="0" err="1" smtClean="0"/>
              <a:t>location</a:t>
            </a:r>
            <a:r>
              <a:rPr lang="nl-BE" sz="2000" dirty="0" smtClean="0"/>
              <a:t> of the </a:t>
            </a:r>
            <a:r>
              <a:rPr lang="nl-BE" sz="2000" dirty="0" err="1" smtClean="0"/>
              <a:t>SNPs</a:t>
            </a:r>
            <a:r>
              <a:rPr lang="nl-BE" sz="2000" dirty="0" smtClean="0"/>
              <a:t>, </a:t>
            </a:r>
            <a:r>
              <a:rPr lang="nl-BE" sz="2000" dirty="0" err="1" smtClean="0"/>
              <a:t>while</a:t>
            </a:r>
            <a:r>
              <a:rPr lang="nl-BE" sz="2000" dirty="0" smtClean="0"/>
              <a:t> </a:t>
            </a:r>
            <a:r>
              <a:rPr lang="nl-BE" sz="2000" dirty="0" err="1" smtClean="0"/>
              <a:t>also</a:t>
            </a:r>
            <a:r>
              <a:rPr lang="nl-BE" sz="2000" dirty="0" smtClean="0"/>
              <a:t> </a:t>
            </a:r>
            <a:r>
              <a:rPr lang="nl-BE" sz="2000" dirty="0" err="1" smtClean="0"/>
              <a:t>an</a:t>
            </a:r>
            <a:r>
              <a:rPr lang="nl-BE" sz="2000" dirty="0" smtClean="0"/>
              <a:t> </a:t>
            </a:r>
            <a:r>
              <a:rPr lang="nl-BE" sz="2000" dirty="0" err="1" smtClean="0"/>
              <a:t>indel</a:t>
            </a:r>
            <a:r>
              <a:rPr lang="nl-BE" sz="2000" dirty="0" smtClean="0"/>
              <a:t> and </a:t>
            </a:r>
            <a:r>
              <a:rPr lang="nl-BE" sz="2000" dirty="0" err="1" smtClean="0"/>
              <a:t>microsatellite</a:t>
            </a:r>
            <a:r>
              <a:rPr lang="nl-BE" sz="2000" dirty="0" smtClean="0"/>
              <a:t> </a:t>
            </a:r>
            <a:r>
              <a:rPr lang="nl-BE" sz="2000" dirty="0" err="1" smtClean="0"/>
              <a:t>can</a:t>
            </a:r>
            <a:r>
              <a:rPr lang="nl-BE" sz="2000" dirty="0" smtClean="0"/>
              <a:t> </a:t>
            </a:r>
            <a:r>
              <a:rPr lang="nl-BE" sz="2000" dirty="0" err="1" smtClean="0"/>
              <a:t>be</a:t>
            </a:r>
            <a:r>
              <a:rPr lang="nl-BE" sz="2000" dirty="0" smtClean="0"/>
              <a:t> </a:t>
            </a:r>
            <a:r>
              <a:rPr lang="nl-BE" sz="2000" dirty="0" err="1" smtClean="0"/>
              <a:t>seen</a:t>
            </a:r>
            <a:r>
              <a:rPr lang="nl-BE" sz="2000" dirty="0" smtClean="0"/>
              <a:t>.</a:t>
            </a:r>
            <a:endParaRPr lang="nl-BE"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95288" y="438919"/>
            <a:ext cx="5256832" cy="5586145"/>
          </a:xfrm>
          <a:prstGeom prst="rect">
            <a:avLst/>
          </a:prstGeom>
          <a:noFill/>
          <a:ln w="12700">
            <a:noFill/>
            <a:miter lim="800000"/>
            <a:headEnd type="none" w="sm" len="sm"/>
            <a:tailEnd type="none" w="sm" len="sm"/>
          </a:ln>
        </p:spPr>
        <p:txBody>
          <a:bodyPr wrap="square">
            <a:spAutoFit/>
          </a:bodyPr>
          <a:lstStyle/>
          <a:p>
            <a:pPr marL="457200" indent="-457200" defTabSz="762000" eaLnBrk="0" hangingPunct="0">
              <a:spcBef>
                <a:spcPct val="50000"/>
              </a:spcBef>
            </a:pPr>
            <a:r>
              <a:rPr lang="nl-BE" sz="2400" dirty="0" err="1" smtClean="0">
                <a:solidFill>
                  <a:schemeClr val="accent2">
                    <a:lumMod val="75000"/>
                  </a:schemeClr>
                </a:solidFill>
              </a:rPr>
              <a:t>Microsatellites</a:t>
            </a:r>
            <a:endParaRPr lang="nl-BE" sz="2400" dirty="0" smtClean="0">
              <a:solidFill>
                <a:schemeClr val="accent2">
                  <a:lumMod val="75000"/>
                </a:schemeClr>
              </a:solidFill>
            </a:endParaRPr>
          </a:p>
          <a:p>
            <a:pPr marL="457200" indent="-457200" defTabSz="762000" eaLnBrk="0" hangingPunct="0">
              <a:spcBef>
                <a:spcPct val="50000"/>
              </a:spcBef>
            </a:pPr>
            <a:r>
              <a:rPr lang="nl-BE" dirty="0" err="1" smtClean="0"/>
              <a:t>Microsatellites</a:t>
            </a:r>
            <a:r>
              <a:rPr lang="nl-BE" dirty="0" smtClean="0"/>
              <a:t> are </a:t>
            </a:r>
            <a:r>
              <a:rPr lang="nl-BE" dirty="0" err="1" smtClean="0"/>
              <a:t>powerful</a:t>
            </a:r>
            <a:r>
              <a:rPr lang="nl-BE" dirty="0" smtClean="0"/>
              <a:t> </a:t>
            </a:r>
            <a:r>
              <a:rPr lang="nl-BE" dirty="0" err="1" smtClean="0"/>
              <a:t>loci</a:t>
            </a:r>
            <a:r>
              <a:rPr lang="nl-BE" dirty="0" smtClean="0"/>
              <a:t> </a:t>
            </a:r>
            <a:r>
              <a:rPr lang="nl-BE" dirty="0" err="1" smtClean="0"/>
              <a:t>for</a:t>
            </a:r>
            <a:r>
              <a:rPr lang="nl-BE" dirty="0" smtClean="0"/>
              <a:t> </a:t>
            </a:r>
            <a:r>
              <a:rPr lang="nl-BE" dirty="0" err="1" smtClean="0"/>
              <a:t>population</a:t>
            </a:r>
            <a:r>
              <a:rPr lang="nl-BE" dirty="0" smtClean="0"/>
              <a:t> </a:t>
            </a:r>
            <a:r>
              <a:rPr lang="nl-BE" dirty="0" err="1" smtClean="0"/>
              <a:t>genetic</a:t>
            </a:r>
            <a:r>
              <a:rPr lang="nl-BE" dirty="0" smtClean="0"/>
              <a:t> research </a:t>
            </a:r>
            <a:r>
              <a:rPr lang="nl-BE" dirty="0" err="1" smtClean="0"/>
              <a:t>because</a:t>
            </a:r>
            <a:r>
              <a:rPr lang="nl-BE" dirty="0" smtClean="0"/>
              <a:t>:</a:t>
            </a:r>
          </a:p>
          <a:p>
            <a:pPr marL="457200" indent="-457200" defTabSz="762000" eaLnBrk="0" hangingPunct="0">
              <a:spcBef>
                <a:spcPct val="50000"/>
              </a:spcBef>
              <a:buAutoNum type="arabicParenBoth"/>
            </a:pPr>
            <a:r>
              <a:rPr lang="nl-BE" dirty="0" smtClean="0"/>
              <a:t>The </a:t>
            </a:r>
            <a:r>
              <a:rPr lang="nl-BE" dirty="0" err="1" smtClean="0"/>
              <a:t>number</a:t>
            </a:r>
            <a:r>
              <a:rPr lang="nl-BE" dirty="0" smtClean="0"/>
              <a:t> of </a:t>
            </a:r>
            <a:r>
              <a:rPr lang="nl-BE" dirty="0" err="1" smtClean="0"/>
              <a:t>alleles</a:t>
            </a:r>
            <a:r>
              <a:rPr lang="nl-BE" dirty="0" smtClean="0"/>
              <a:t> is </a:t>
            </a:r>
            <a:r>
              <a:rPr lang="nl-BE" dirty="0" err="1" smtClean="0"/>
              <a:t>very</a:t>
            </a:r>
            <a:r>
              <a:rPr lang="nl-BE" dirty="0" smtClean="0"/>
              <a:t> high (20 </a:t>
            </a:r>
            <a:r>
              <a:rPr lang="nl-BE" dirty="0" err="1" smtClean="0"/>
              <a:t>or</a:t>
            </a:r>
            <a:r>
              <a:rPr lang="nl-BE" dirty="0" smtClean="0"/>
              <a:t> more)</a:t>
            </a:r>
          </a:p>
          <a:p>
            <a:pPr marL="457200" indent="-457200" defTabSz="762000" eaLnBrk="0" hangingPunct="0">
              <a:spcBef>
                <a:spcPct val="50000"/>
              </a:spcBef>
              <a:buAutoNum type="arabicParenBoth"/>
            </a:pPr>
            <a:r>
              <a:rPr lang="nl-BE" dirty="0" err="1" smtClean="0"/>
              <a:t>Their</a:t>
            </a:r>
            <a:r>
              <a:rPr lang="nl-BE" dirty="0" smtClean="0"/>
              <a:t> </a:t>
            </a:r>
            <a:r>
              <a:rPr lang="nl-BE" dirty="0" err="1" smtClean="0"/>
              <a:t>mutation</a:t>
            </a:r>
            <a:r>
              <a:rPr lang="nl-BE" dirty="0" smtClean="0"/>
              <a:t> </a:t>
            </a:r>
            <a:r>
              <a:rPr lang="nl-BE" dirty="0" err="1" smtClean="0"/>
              <a:t>rate</a:t>
            </a:r>
            <a:r>
              <a:rPr lang="nl-BE" dirty="0" smtClean="0"/>
              <a:t> is </a:t>
            </a:r>
            <a:r>
              <a:rPr lang="nl-BE" dirty="0" err="1" smtClean="0"/>
              <a:t>very</a:t>
            </a:r>
            <a:r>
              <a:rPr lang="nl-BE" dirty="0" smtClean="0"/>
              <a:t> high (and </a:t>
            </a:r>
            <a:r>
              <a:rPr lang="nl-BE" dirty="0" err="1" smtClean="0"/>
              <a:t>hence</a:t>
            </a:r>
            <a:r>
              <a:rPr lang="nl-BE" dirty="0" smtClean="0"/>
              <a:t> </a:t>
            </a:r>
            <a:r>
              <a:rPr lang="nl-BE" dirty="0" err="1" smtClean="0"/>
              <a:t>variation</a:t>
            </a:r>
            <a:r>
              <a:rPr lang="nl-BE" dirty="0" smtClean="0"/>
              <a:t> is </a:t>
            </a:r>
            <a:r>
              <a:rPr lang="nl-BE" dirty="0" err="1" smtClean="0"/>
              <a:t>very</a:t>
            </a:r>
            <a:r>
              <a:rPr lang="nl-BE" dirty="0" smtClean="0"/>
              <a:t> high)</a:t>
            </a:r>
          </a:p>
          <a:p>
            <a:pPr marL="457200" indent="-457200" defTabSz="762000" eaLnBrk="0" hangingPunct="0">
              <a:spcBef>
                <a:spcPct val="50000"/>
              </a:spcBef>
              <a:buAutoNum type="arabicParenBoth"/>
            </a:pPr>
            <a:r>
              <a:rPr lang="nl-BE" dirty="0" err="1" smtClean="0"/>
              <a:t>They</a:t>
            </a:r>
            <a:r>
              <a:rPr lang="nl-BE" dirty="0" smtClean="0"/>
              <a:t> are </a:t>
            </a:r>
            <a:r>
              <a:rPr lang="nl-BE" dirty="0" err="1" smtClean="0"/>
              <a:t>very</a:t>
            </a:r>
            <a:r>
              <a:rPr lang="nl-BE" dirty="0" smtClean="0"/>
              <a:t> </a:t>
            </a:r>
            <a:r>
              <a:rPr lang="nl-BE" dirty="0" err="1" smtClean="0"/>
              <a:t>common</a:t>
            </a:r>
            <a:r>
              <a:rPr lang="nl-BE" dirty="0" smtClean="0"/>
              <a:t> in the genome</a:t>
            </a:r>
          </a:p>
          <a:p>
            <a:pPr marL="457200" indent="-457200" defTabSz="762000" eaLnBrk="0" hangingPunct="0">
              <a:spcBef>
                <a:spcPct val="50000"/>
              </a:spcBef>
            </a:pPr>
            <a:r>
              <a:rPr lang="nl-BE" dirty="0" err="1" smtClean="0"/>
              <a:t>They</a:t>
            </a:r>
            <a:r>
              <a:rPr lang="nl-BE" dirty="0" smtClean="0"/>
              <a:t> are </a:t>
            </a:r>
            <a:r>
              <a:rPr lang="nl-BE" dirty="0" err="1" smtClean="0"/>
              <a:t>found</a:t>
            </a:r>
            <a:r>
              <a:rPr lang="nl-BE" dirty="0" smtClean="0"/>
              <a:t> </a:t>
            </a:r>
            <a:r>
              <a:rPr lang="nl-BE" dirty="0" err="1" smtClean="0"/>
              <a:t>throughout</a:t>
            </a:r>
            <a:r>
              <a:rPr lang="nl-BE" dirty="0" smtClean="0"/>
              <a:t> the genomes of most </a:t>
            </a:r>
            <a:r>
              <a:rPr lang="nl-BE" dirty="0" err="1" smtClean="0"/>
              <a:t>organisms</a:t>
            </a:r>
            <a:r>
              <a:rPr lang="nl-BE" dirty="0" smtClean="0"/>
              <a:t> and </a:t>
            </a:r>
            <a:r>
              <a:rPr lang="nl-BE" dirty="0" err="1" smtClean="0"/>
              <a:t>may</a:t>
            </a:r>
            <a:r>
              <a:rPr lang="nl-BE" dirty="0" smtClean="0"/>
              <a:t> </a:t>
            </a:r>
            <a:r>
              <a:rPr lang="nl-BE" dirty="0" err="1" smtClean="0"/>
              <a:t>be</a:t>
            </a:r>
            <a:r>
              <a:rPr lang="nl-BE" dirty="0" smtClean="0"/>
              <a:t> present in </a:t>
            </a:r>
            <a:r>
              <a:rPr lang="nl-BE" dirty="0" err="1" smtClean="0"/>
              <a:t>exons</a:t>
            </a:r>
            <a:r>
              <a:rPr lang="nl-BE" dirty="0" smtClean="0"/>
              <a:t>, introns, </a:t>
            </a:r>
            <a:r>
              <a:rPr lang="nl-BE" dirty="0" err="1" smtClean="0"/>
              <a:t>regulatory</a:t>
            </a:r>
            <a:r>
              <a:rPr lang="nl-BE" dirty="0" smtClean="0"/>
              <a:t> </a:t>
            </a:r>
            <a:r>
              <a:rPr lang="nl-BE" dirty="0" err="1" smtClean="0"/>
              <a:t>regions</a:t>
            </a:r>
            <a:r>
              <a:rPr lang="nl-BE" dirty="0" smtClean="0"/>
              <a:t> and </a:t>
            </a:r>
            <a:r>
              <a:rPr lang="nl-BE" dirty="0" err="1" smtClean="0"/>
              <a:t>non-functional</a:t>
            </a:r>
            <a:r>
              <a:rPr lang="nl-BE" dirty="0" smtClean="0"/>
              <a:t> DNA </a:t>
            </a:r>
            <a:r>
              <a:rPr lang="nl-BE" dirty="0" err="1" smtClean="0"/>
              <a:t>sequences</a:t>
            </a:r>
            <a:r>
              <a:rPr lang="nl-BE" dirty="0" smtClean="0"/>
              <a:t>.</a:t>
            </a:r>
          </a:p>
          <a:p>
            <a:pPr marL="457200" indent="-457200" defTabSz="762000" eaLnBrk="0" hangingPunct="0">
              <a:spcBef>
                <a:spcPct val="50000"/>
              </a:spcBef>
            </a:pPr>
            <a:endParaRPr lang="en-US" sz="2000" dirty="0" smtClean="0"/>
          </a:p>
          <a:p>
            <a:pPr marL="457200" indent="-457200" defTabSz="762000" eaLnBrk="0" hangingPunct="0">
              <a:spcBef>
                <a:spcPct val="50000"/>
              </a:spcBef>
            </a:pPr>
            <a:r>
              <a:rPr lang="nl-BE" sz="2000" dirty="0" smtClean="0"/>
              <a:t> </a:t>
            </a:r>
          </a:p>
          <a:p>
            <a:pPr marL="457200" indent="-457200" defTabSz="762000" eaLnBrk="0" hangingPunct="0">
              <a:spcBef>
                <a:spcPct val="50000"/>
              </a:spcBef>
            </a:pPr>
            <a:endParaRPr lang="nl-BE" sz="2000" dirty="0" smtClean="0"/>
          </a:p>
        </p:txBody>
      </p:sp>
      <p:sp>
        <p:nvSpPr>
          <p:cNvPr id="8197" name="Slide Number Placeholder 6"/>
          <p:cNvSpPr>
            <a:spLocks noGrp="1"/>
          </p:cNvSpPr>
          <p:nvPr>
            <p:ph type="sldNum" sz="quarter" idx="12"/>
          </p:nvPr>
        </p:nvSpPr>
        <p:spPr>
          <a:noFill/>
        </p:spPr>
        <p:txBody>
          <a:bodyPr/>
          <a:lstStyle/>
          <a:p>
            <a:fld id="{23E04EC2-EAB9-4A43-BD45-387B6C686548}" type="slidenum">
              <a:rPr lang="en-US" smtClean="0"/>
              <a:pPr/>
              <a:t>9</a:t>
            </a:fld>
            <a:endParaRPr lang="en-US" smtClean="0"/>
          </a:p>
        </p:txBody>
      </p:sp>
      <p:pic>
        <p:nvPicPr>
          <p:cNvPr id="22529" name="Picture 1"/>
          <p:cNvPicPr>
            <a:picLocks noChangeAspect="1" noChangeArrowheads="1"/>
          </p:cNvPicPr>
          <p:nvPr/>
        </p:nvPicPr>
        <p:blipFill>
          <a:blip r:embed="rId3" cstate="print"/>
          <a:srcRect/>
          <a:stretch>
            <a:fillRect/>
          </a:stretch>
        </p:blipFill>
        <p:spPr bwMode="auto">
          <a:xfrm>
            <a:off x="5508104" y="548680"/>
            <a:ext cx="3401546" cy="48236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2722</TotalTime>
  <Words>7363</Words>
  <Application>Microsoft Office PowerPoint</Application>
  <PresentationFormat>On-screen Show (4:3)</PresentationFormat>
  <Paragraphs>1246</Paragraphs>
  <Slides>69</Slides>
  <Notes>45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69</vt:i4>
      </vt:variant>
    </vt:vector>
  </HeadingPairs>
  <TitlesOfParts>
    <vt:vector size="81" baseType="lpstr">
      <vt:lpstr>Arial</vt:lpstr>
      <vt:lpstr>Arial Unicode MS</vt:lpstr>
      <vt:lpstr>Calibri</vt:lpstr>
      <vt:lpstr>Courier New</vt:lpstr>
      <vt:lpstr>Gulim</vt:lpstr>
      <vt:lpstr>Symbol</vt:lpstr>
      <vt:lpstr>Thorndale Duospace WT J</vt:lpstr>
      <vt:lpstr>Times New Roman</vt:lpstr>
      <vt:lpstr>Wingdings</vt:lpstr>
      <vt:lpstr>1_Office Theme</vt:lpstr>
      <vt:lpstr>Office Theme</vt:lpstr>
      <vt:lpstr>Default Design</vt:lpstr>
      <vt:lpstr>Bio-informatics:  Quantitative and Evolutionary Genetics I0D53A  2020-2021</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Analyzing population genetic data in </vt:lpstr>
      <vt:lpstr>In case you’re not familiar with R</vt:lpstr>
      <vt:lpstr>Analyzing population genetic data in </vt:lpstr>
      <vt:lpstr>Analyzing population genetic data 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Filip</dc:creator>
  <cp:lastModifiedBy>Filip Volckaert</cp:lastModifiedBy>
  <cp:revision>555</cp:revision>
  <dcterms:created xsi:type="dcterms:W3CDTF">2005-11-02T19:14:16Z</dcterms:created>
  <dcterms:modified xsi:type="dcterms:W3CDTF">2020-10-20T19:09:50Z</dcterms:modified>
</cp:coreProperties>
</file>