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10" r:id="rId2"/>
  </p:sldMasterIdLst>
  <p:notesMasterIdLst>
    <p:notesMasterId r:id="rId54"/>
  </p:notesMasterIdLst>
  <p:handoutMasterIdLst>
    <p:handoutMasterId r:id="rId55"/>
  </p:handoutMasterIdLst>
  <p:sldIdLst>
    <p:sldId id="256" r:id="rId3"/>
    <p:sldId id="321" r:id="rId4"/>
    <p:sldId id="313" r:id="rId5"/>
    <p:sldId id="267" r:id="rId6"/>
    <p:sldId id="257" r:id="rId7"/>
    <p:sldId id="259" r:id="rId8"/>
    <p:sldId id="262" r:id="rId9"/>
    <p:sldId id="264" r:id="rId10"/>
    <p:sldId id="260" r:id="rId11"/>
    <p:sldId id="261" r:id="rId12"/>
    <p:sldId id="265" r:id="rId13"/>
    <p:sldId id="263" r:id="rId14"/>
    <p:sldId id="272" r:id="rId15"/>
    <p:sldId id="266" r:id="rId16"/>
    <p:sldId id="270" r:id="rId17"/>
    <p:sldId id="269" r:id="rId18"/>
    <p:sldId id="271" r:id="rId19"/>
    <p:sldId id="268" r:id="rId20"/>
    <p:sldId id="273" r:id="rId21"/>
    <p:sldId id="290" r:id="rId22"/>
    <p:sldId id="291" r:id="rId23"/>
    <p:sldId id="258" r:id="rId24"/>
    <p:sldId id="274" r:id="rId25"/>
    <p:sldId id="275" r:id="rId26"/>
    <p:sldId id="278" r:id="rId27"/>
    <p:sldId id="276" r:id="rId28"/>
    <p:sldId id="277" r:id="rId29"/>
    <p:sldId id="280" r:id="rId30"/>
    <p:sldId id="281" r:id="rId31"/>
    <p:sldId id="279" r:id="rId32"/>
    <p:sldId id="286" r:id="rId33"/>
    <p:sldId id="284" r:id="rId34"/>
    <p:sldId id="282" r:id="rId35"/>
    <p:sldId id="283" r:id="rId36"/>
    <p:sldId id="287" r:id="rId37"/>
    <p:sldId id="288" r:id="rId38"/>
    <p:sldId id="289" r:id="rId39"/>
    <p:sldId id="292" r:id="rId40"/>
    <p:sldId id="293" r:id="rId41"/>
    <p:sldId id="303" r:id="rId42"/>
    <p:sldId id="304" r:id="rId43"/>
    <p:sldId id="312" r:id="rId44"/>
    <p:sldId id="305" r:id="rId45"/>
    <p:sldId id="306" r:id="rId46"/>
    <p:sldId id="308" r:id="rId47"/>
    <p:sldId id="309" r:id="rId48"/>
    <p:sldId id="310" r:id="rId49"/>
    <p:sldId id="322" r:id="rId50"/>
    <p:sldId id="323" r:id="rId51"/>
    <p:sldId id="302" r:id="rId52"/>
    <p:sldId id="317" r:id="rId53"/>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E8A"/>
    <a:srgbClr val="1D8DB0"/>
    <a:srgbClr val="147694"/>
    <a:srgbClr val="177E9D"/>
    <a:srgbClr val="00407A"/>
    <a:srgbClr val="86B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6" autoAdjust="0"/>
    <p:restoredTop sz="94656" autoAdjust="0"/>
  </p:normalViewPr>
  <p:slideViewPr>
    <p:cSldViewPr snapToObjects="1" showGuides="1">
      <p:cViewPr>
        <p:scale>
          <a:sx n="100" d="100"/>
          <a:sy n="100" d="100"/>
        </p:scale>
        <p:origin x="-824" y="-360"/>
      </p:cViewPr>
      <p:guideLst>
        <p:guide orient="horz" pos="3294"/>
        <p:guide pos="5602"/>
      </p:guideLst>
    </p:cSldViewPr>
  </p:slideViewPr>
  <p:outlineViewPr>
    <p:cViewPr>
      <p:scale>
        <a:sx n="33" d="100"/>
        <a:sy n="33" d="100"/>
      </p:scale>
      <p:origin x="0" y="0"/>
    </p:cViewPr>
  </p:outlineViewPr>
  <p:notesTextViewPr>
    <p:cViewPr>
      <p:scale>
        <a:sx n="1" d="1"/>
        <a:sy n="1" d="1"/>
      </p:scale>
      <p:origin x="0" y="0"/>
    </p:cViewPr>
  </p:notesTextViewPr>
  <p:notesViewPr>
    <p:cSldViewPr snapToObjects="1" showGuides="1">
      <p:cViewPr varScale="1">
        <p:scale>
          <a:sx n="73" d="100"/>
          <a:sy n="73" d="100"/>
        </p:scale>
        <p:origin x="-2028" y="-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10/11/20</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10/11/20</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1 species, 2 species.</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9</a:t>
            </a:fld>
            <a:endParaRPr lang="nl-BE"/>
          </a:p>
        </p:txBody>
      </p:sp>
    </p:spTree>
    <p:extLst>
      <p:ext uri="{BB962C8B-B14F-4D97-AF65-F5344CB8AC3E}">
        <p14:creationId xmlns:p14="http://schemas.microsoft.com/office/powerpoint/2010/main" val="101148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Arial" pitchFamily="34" charset="0"/>
                <a:ea typeface="+mn-ea"/>
                <a:cs typeface="Arial" pitchFamily="34" charset="0"/>
              </a:rPr>
              <a:t>The reconciliation of the species tree (</a:t>
            </a:r>
            <a:r>
              <a:rPr lang="en-GB" sz="1200" b="1" i="0" kern="1200" dirty="0" smtClean="0">
                <a:solidFill>
                  <a:schemeClr val="tx1"/>
                </a:solidFill>
                <a:effectLst/>
                <a:latin typeface="Arial" pitchFamily="34" charset="0"/>
                <a:ea typeface="+mn-ea"/>
                <a:cs typeface="Arial" pitchFamily="34" charset="0"/>
              </a:rPr>
              <a:t>a</a:t>
            </a:r>
            <a:r>
              <a:rPr lang="en-GB" sz="1200" b="0" i="0" kern="1200" dirty="0" smtClean="0">
                <a:solidFill>
                  <a:schemeClr val="tx1"/>
                </a:solidFill>
                <a:effectLst/>
                <a:latin typeface="Arial" pitchFamily="34" charset="0"/>
                <a:ea typeface="+mn-ea"/>
                <a:cs typeface="Arial" pitchFamily="34" charset="0"/>
              </a:rPr>
              <a:t>) with an instance of a gene tree (</a:t>
            </a:r>
            <a:r>
              <a:rPr lang="en-GB" sz="1200" b="1" i="0" kern="1200" dirty="0" smtClean="0">
                <a:solidFill>
                  <a:schemeClr val="tx1"/>
                </a:solidFill>
                <a:effectLst/>
                <a:latin typeface="Arial" pitchFamily="34" charset="0"/>
                <a:ea typeface="+mn-ea"/>
                <a:cs typeface="Arial" pitchFamily="34" charset="0"/>
              </a:rPr>
              <a:t>b–d</a:t>
            </a:r>
            <a:r>
              <a:rPr lang="en-GB" sz="1200" b="0" i="0" kern="1200" dirty="0" smtClean="0">
                <a:solidFill>
                  <a:schemeClr val="tx1"/>
                </a:solidFill>
                <a:effectLst/>
                <a:latin typeface="Arial" pitchFamily="34" charset="0"/>
                <a:ea typeface="+mn-ea"/>
                <a:cs typeface="Arial" pitchFamily="34" charset="0"/>
              </a:rPr>
              <a:t>) allows for inference as to when evolutionary events such as speciation (T-branch), gene duplication (star-branch), or gene loss (X) occurred. (b) Gene tree with recent duplication, and evolutionary relationships shown for the genes in the shaded area. Because all three genes diverged from a single common ancestor, they would form a single orthologous group. (c) Gene tree with duplication preceding speciation event and evolutionary relationships shown for the genes in the shaded area. These four genes form two separate orthologous groups, corresponding to the two ancestral genes leading to each distinct gene lineage (Human1 and Mouse1, and Human2 and Mouse2). (d) Gene tree with duplication prior to speciation, followed by differential gene loss of Fly1 &amp; Mouse2, where again all of the descendants of each of the two ancestral genes form an orthologous group.</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32</a:t>
            </a:fld>
            <a:endParaRPr lang="nl-BE"/>
          </a:p>
        </p:txBody>
      </p:sp>
    </p:spTree>
    <p:extLst>
      <p:ext uri="{BB962C8B-B14F-4D97-AF65-F5344CB8AC3E}">
        <p14:creationId xmlns:p14="http://schemas.microsoft.com/office/powerpoint/2010/main" val="874784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37</a:t>
            </a:fld>
            <a:endParaRPr lang="nl-BE"/>
          </a:p>
        </p:txBody>
      </p:sp>
    </p:spTree>
    <p:extLst>
      <p:ext uri="{BB962C8B-B14F-4D97-AF65-F5344CB8AC3E}">
        <p14:creationId xmlns:p14="http://schemas.microsoft.com/office/powerpoint/2010/main" val="1725238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Subfamilies, automatic</a:t>
            </a:r>
            <a:r>
              <a:rPr lang="en-US" baseline="0" dirty="0" smtClean="0"/>
              <a:t> seeds,</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45</a:t>
            </a:fld>
            <a:endParaRPr lang="nl-BE"/>
          </a:p>
        </p:txBody>
      </p:sp>
    </p:spTree>
    <p:extLst>
      <p:ext uri="{BB962C8B-B14F-4D97-AF65-F5344CB8AC3E}">
        <p14:creationId xmlns:p14="http://schemas.microsoft.com/office/powerpoint/2010/main" val="69999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12</a:t>
            </a:fld>
            <a:endParaRPr lang="nl-BE"/>
          </a:p>
        </p:txBody>
      </p:sp>
    </p:spTree>
    <p:extLst>
      <p:ext uri="{BB962C8B-B14F-4D97-AF65-F5344CB8AC3E}">
        <p14:creationId xmlns:p14="http://schemas.microsoft.com/office/powerpoint/2010/main" val="414406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identify </a:t>
            </a:r>
            <a:r>
              <a:rPr lang="en-US" dirty="0" err="1" smtClean="0"/>
              <a:t>orthologs</a:t>
            </a:r>
            <a:r>
              <a:rPr lang="en-US" baseline="0" dirty="0" smtClean="0"/>
              <a:t>, one would have to travel back in time and sequence the genes/proteins.</a:t>
            </a:r>
            <a:endParaRPr lang="en-GB" dirty="0" smtClean="0"/>
          </a:p>
          <a:p>
            <a:r>
              <a:rPr lang="en-US" dirty="0" smtClean="0"/>
              <a:t>BLAST,</a:t>
            </a:r>
            <a:r>
              <a:rPr lang="en-US" baseline="0" dirty="0" smtClean="0"/>
              <a:t> Smith-Waterman, NW.</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14</a:t>
            </a:fld>
            <a:endParaRPr lang="nl-BE"/>
          </a:p>
        </p:txBody>
      </p:sp>
    </p:spTree>
    <p:extLst>
      <p:ext uri="{BB962C8B-B14F-4D97-AF65-F5344CB8AC3E}">
        <p14:creationId xmlns:p14="http://schemas.microsoft.com/office/powerpoint/2010/main" val="331399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light blue genes are orthologous to the red gene. Also referred to sometimes as co-</a:t>
            </a:r>
            <a:r>
              <a:rPr lang="en-US" baseline="0" dirty="0" err="1" smtClean="0"/>
              <a:t>orthologs</a:t>
            </a:r>
            <a:r>
              <a:rPr lang="en-US" baseline="0" dirty="0" smtClean="0"/>
              <a:t>.</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16</a:t>
            </a:fld>
            <a:endParaRPr lang="nl-BE"/>
          </a:p>
        </p:txBody>
      </p:sp>
    </p:spTree>
    <p:extLst>
      <p:ext uri="{BB962C8B-B14F-4D97-AF65-F5344CB8AC3E}">
        <p14:creationId xmlns:p14="http://schemas.microsoft.com/office/powerpoint/2010/main" val="3405553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17</a:t>
            </a:fld>
            <a:endParaRPr lang="nl-BE"/>
          </a:p>
        </p:txBody>
      </p:sp>
    </p:spTree>
    <p:extLst>
      <p:ext uri="{BB962C8B-B14F-4D97-AF65-F5344CB8AC3E}">
        <p14:creationId xmlns:p14="http://schemas.microsoft.com/office/powerpoint/2010/main" val="331399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Red gene 2 and blue gene 1 are NOT</a:t>
            </a:r>
            <a:r>
              <a:rPr lang="en-US" baseline="0" dirty="0" smtClean="0"/>
              <a:t> orthologous according to the evolutionary definition. Need extra data to solve this.</a:t>
            </a:r>
            <a:endParaRPr lang="en-GB" dirty="0" smtClean="0"/>
          </a:p>
          <a:p>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18</a:t>
            </a:fld>
            <a:endParaRPr lang="nl-BE"/>
          </a:p>
        </p:txBody>
      </p:sp>
    </p:spTree>
    <p:extLst>
      <p:ext uri="{BB962C8B-B14F-4D97-AF65-F5344CB8AC3E}">
        <p14:creationId xmlns:p14="http://schemas.microsoft.com/office/powerpoint/2010/main" val="219259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Displacement</a:t>
            </a:r>
            <a:r>
              <a:rPr lang="en-US" baseline="0" dirty="0" smtClean="0"/>
              <a:t> leads to </a:t>
            </a:r>
            <a:r>
              <a:rPr lang="en-US" baseline="0" dirty="0" err="1" smtClean="0"/>
              <a:t>xenology</a:t>
            </a:r>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21</a:t>
            </a:fld>
            <a:endParaRPr lang="nl-BE"/>
          </a:p>
        </p:txBody>
      </p:sp>
    </p:spTree>
    <p:extLst>
      <p:ext uri="{BB962C8B-B14F-4D97-AF65-F5344CB8AC3E}">
        <p14:creationId xmlns:p14="http://schemas.microsoft.com/office/powerpoint/2010/main" val="19999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 steps are automated, review is manual!</a:t>
            </a:r>
          </a:p>
          <a:p>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23</a:t>
            </a:fld>
            <a:endParaRPr lang="nl-BE"/>
          </a:p>
        </p:txBody>
      </p:sp>
    </p:spTree>
    <p:extLst>
      <p:ext uri="{BB962C8B-B14F-4D97-AF65-F5344CB8AC3E}">
        <p14:creationId xmlns:p14="http://schemas.microsoft.com/office/powerpoint/2010/main" val="1056045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Gene 1 in red species and gene 2 in blue </a:t>
            </a:r>
            <a:r>
              <a:rPr lang="en-US" dirty="0" err="1" smtClean="0"/>
              <a:t>speciesare</a:t>
            </a:r>
            <a:r>
              <a:rPr lang="en-US" dirty="0" smtClean="0"/>
              <a:t> NOT</a:t>
            </a:r>
            <a:r>
              <a:rPr lang="en-US" baseline="0" dirty="0" smtClean="0"/>
              <a:t> orthologous according to the evolutionary definition. Need extra data to solve this.</a:t>
            </a:r>
            <a:endParaRPr lang="en-GB" dirty="0" smtClean="0"/>
          </a:p>
          <a:p>
            <a:endParaRPr lang="en-GB" dirty="0"/>
          </a:p>
        </p:txBody>
      </p:sp>
      <p:sp>
        <p:nvSpPr>
          <p:cNvPr id="4" name="Slide Number Placeholder 3"/>
          <p:cNvSpPr>
            <a:spLocks noGrp="1"/>
          </p:cNvSpPr>
          <p:nvPr>
            <p:ph type="sldNum" sz="quarter" idx="10"/>
          </p:nvPr>
        </p:nvSpPr>
        <p:spPr/>
        <p:txBody>
          <a:bodyPr/>
          <a:lstStyle/>
          <a:p>
            <a:fld id="{17C257C2-8D60-4760-88CB-024AF3EEC641}" type="slidenum">
              <a:rPr lang="nl-BE" smtClean="0"/>
              <a:pPr/>
              <a:t>26</a:t>
            </a:fld>
            <a:endParaRPr lang="nl-BE"/>
          </a:p>
        </p:txBody>
      </p:sp>
    </p:spTree>
    <p:extLst>
      <p:ext uri="{BB962C8B-B14F-4D97-AF65-F5344CB8AC3E}">
        <p14:creationId xmlns:p14="http://schemas.microsoft.com/office/powerpoint/2010/main" val="2192596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smtClean="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smtClean="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540046709"/>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10/11/20</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extLst>
      <p:ext uri="{BB962C8B-B14F-4D97-AF65-F5344CB8AC3E}">
        <p14:creationId xmlns:p14="http://schemas.microsoft.com/office/powerpoint/2010/main" val="2853669965"/>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372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smtClean="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50000"/>
            <a:ext cx="3300991" cy="3209551"/>
          </a:xfrm>
          <a:prstGeom prst="rect">
            <a:avLst/>
          </a:prstGeom>
        </p:spPr>
      </p:pic>
    </p:spTree>
    <p:extLst>
      <p:ext uri="{BB962C8B-B14F-4D97-AF65-F5344CB8AC3E}">
        <p14:creationId xmlns:p14="http://schemas.microsoft.com/office/powerpoint/2010/main" val="48359079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10/11/20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25954518"/>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10/11/20</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632639640"/>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10/11/20</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0134505"/>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10/11/20</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81974577"/>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smtClean="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10/11/20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725346978"/>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smtClean="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
        <p:nvSpPr>
          <p:cNvPr id="9" name="Tijdelijke aanduiding voor datum 4"/>
          <p:cNvSpPr>
            <a:spLocks noGrp="1"/>
          </p:cNvSpPr>
          <p:nvPr>
            <p:ph type="dt" sz="half" idx="10"/>
          </p:nvPr>
        </p:nvSpPr>
        <p:spPr>
          <a:xfrm>
            <a:off x="540000" y="6048000"/>
            <a:ext cx="936000" cy="288000"/>
          </a:xfrm>
        </p:spPr>
        <p:txBody>
          <a:bodyPr/>
          <a:lstStyle/>
          <a:p>
            <a:fld id="{C4DDCD72-59EE-436D-B435-201699A5BB49}" type="datetimeFigureOut">
              <a:rPr lang="nl-BE" smtClean="0"/>
              <a:pPr/>
              <a:t>10/11/20</a:t>
            </a:fld>
            <a:endParaRPr lang="nl-BE" dirty="0"/>
          </a:p>
        </p:txBody>
      </p:sp>
    </p:spTree>
    <p:extLst>
      <p:ext uri="{BB962C8B-B14F-4D97-AF65-F5344CB8AC3E}">
        <p14:creationId xmlns:p14="http://schemas.microsoft.com/office/powerpoint/2010/main" val="2273489008"/>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10/11/20</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extLst>
      <p:ext uri="{BB962C8B-B14F-4D97-AF65-F5344CB8AC3E}">
        <p14:creationId xmlns:p14="http://schemas.microsoft.com/office/powerpoint/2010/main" val="241690034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372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smtClean="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50000"/>
            <a:ext cx="3300991" cy="3209551"/>
          </a:xfrm>
          <a:prstGeom prst="rect">
            <a:avLst/>
          </a:prstGeom>
        </p:spPr>
      </p:pic>
    </p:spTree>
    <p:extLst>
      <p:ext uri="{BB962C8B-B14F-4D97-AF65-F5344CB8AC3E}">
        <p14:creationId xmlns:p14="http://schemas.microsoft.com/office/powerpoint/2010/main" val="39651961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smtClean="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10/11/20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98030128"/>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7" name="Tijdelijke aanduiding voor datum 6"/>
          <p:cNvSpPr>
            <a:spLocks noGrp="1"/>
          </p:cNvSpPr>
          <p:nvPr>
            <p:ph type="dt" sz="half" idx="10"/>
          </p:nvPr>
        </p:nvSpPr>
        <p:spPr/>
        <p:txBody>
          <a:bodyPr/>
          <a:lstStyle/>
          <a:p>
            <a:fld id="{C4DDCD72-59EE-436D-B435-201699A5BB49}" type="datetimeFigureOut">
              <a:rPr lang="nl-BE" smtClean="0"/>
              <a:pPr/>
              <a:t>10/11/20</a:t>
            </a:fld>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43782090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Klik en typ de titel</a:t>
            </a:r>
            <a:endParaRPr lang="nl-BE" dirty="0"/>
          </a:p>
        </p:txBody>
      </p:sp>
      <p:sp>
        <p:nvSpPr>
          <p:cNvPr id="3" name="Tijdelijke aanduiding voor datum 2"/>
          <p:cNvSpPr>
            <a:spLocks noGrp="1"/>
          </p:cNvSpPr>
          <p:nvPr>
            <p:ph type="dt" sz="half" idx="10"/>
          </p:nvPr>
        </p:nvSpPr>
        <p:spPr/>
        <p:txBody>
          <a:bodyPr/>
          <a:lstStyle/>
          <a:p>
            <a:fld id="{C4DDCD72-59EE-436D-B435-201699A5BB49}" type="datetimeFigureOut">
              <a:rPr lang="nl-BE" smtClean="0"/>
              <a:pPr/>
              <a:t>10/11/20</a:t>
            </a:fld>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6182241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4DDCD72-59EE-436D-B435-201699A5BB49}" type="datetimeFigureOut">
              <a:rPr lang="nl-BE" smtClean="0"/>
              <a:pPr/>
              <a:t>10/11/20</a:t>
            </a:fld>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68905920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smtClean="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p:txBody>
          <a:bodyPr/>
          <a:lstStyle/>
          <a:p>
            <a:fld id="{C4DDCD72-59EE-436D-B435-201699A5BB49}" type="datetimeFigureOut">
              <a:rPr lang="nl-BE" smtClean="0"/>
              <a:pPr/>
              <a:t>10/11/20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0635283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smtClean="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fld id="{C4DDCD72-59EE-436D-B435-201699A5BB49}" type="datetimeFigureOut">
              <a:rPr lang="nl-BE" smtClean="0"/>
              <a:pPr/>
              <a:t>10/11/20</a:t>
            </a:fld>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1.png"/><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smtClean="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10/11/20</a:t>
            </a:fld>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372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3744000"/>
            <a:ext cx="3240000" cy="2668236"/>
          </a:xfrm>
          <a:prstGeom prst="rect">
            <a:avLst/>
          </a:prstGeom>
        </p:spPr>
      </p:pic>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smtClean="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smtClean="0"/>
              <a:t>Klik en typ de tekst</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fld id="{C4DDCD72-59EE-436D-B435-201699A5BB49}" type="datetimeFigureOut">
              <a:rPr lang="nl-BE" smtClean="0"/>
              <a:pPr/>
              <a:t>10/11/20</a:t>
            </a:fld>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372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62000" y="6048000"/>
            <a:ext cx="1512458" cy="540000"/>
          </a:xfrm>
          <a:prstGeom prst="rect">
            <a:avLst/>
          </a:prstGeom>
        </p:spPr>
      </p:pic>
    </p:spTree>
    <p:extLst>
      <p:ext uri="{BB962C8B-B14F-4D97-AF65-F5344CB8AC3E}">
        <p14:creationId xmlns:p14="http://schemas.microsoft.com/office/powerpoint/2010/main" val="320845504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jpe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yeastgenom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O</a:t>
            </a:r>
            <a:r>
              <a:rPr lang="nl-BE" dirty="0" smtClean="0"/>
              <a:t>rthology and protein families</a:t>
            </a:r>
            <a:endParaRPr lang="nl-BE" dirty="0"/>
          </a:p>
        </p:txBody>
      </p:sp>
      <p:sp>
        <p:nvSpPr>
          <p:cNvPr id="3" name="Ondertitel 2"/>
          <p:cNvSpPr>
            <a:spLocks noGrp="1"/>
          </p:cNvSpPr>
          <p:nvPr>
            <p:ph type="subTitle" idx="1"/>
          </p:nvPr>
        </p:nvSpPr>
        <p:spPr/>
        <p:txBody>
          <a:bodyPr/>
          <a:lstStyle/>
          <a:p>
            <a:r>
              <a:rPr lang="nl-BE" dirty="0" smtClean="0"/>
              <a:t>Comparative genomics session 2</a:t>
            </a:r>
            <a:endParaRPr lang="nl-BE" dirty="0"/>
          </a:p>
        </p:txBody>
      </p:sp>
    </p:spTree>
    <p:extLst>
      <p:ext uri="{BB962C8B-B14F-4D97-AF65-F5344CB8AC3E}">
        <p14:creationId xmlns:p14="http://schemas.microsoft.com/office/powerpoint/2010/main" val="21694107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Speciation</a:t>
            </a:r>
            <a:endParaRPr lang="en-GB" dirty="0"/>
          </a:p>
        </p:txBody>
      </p:sp>
      <p:sp>
        <p:nvSpPr>
          <p:cNvPr id="3" name="Oval 2"/>
          <p:cNvSpPr/>
          <p:nvPr/>
        </p:nvSpPr>
        <p:spPr>
          <a:xfrm>
            <a:off x="5034779" y="2492896"/>
            <a:ext cx="1728192" cy="864096"/>
          </a:xfrm>
          <a:prstGeom prst="ellipse">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
        <p:nvSpPr>
          <p:cNvPr id="4" name="Oval 3"/>
          <p:cNvSpPr/>
          <p:nvPr/>
        </p:nvSpPr>
        <p:spPr>
          <a:xfrm>
            <a:off x="2533058" y="2492896"/>
            <a:ext cx="1728192" cy="86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5" name="Oval 4"/>
          <p:cNvSpPr/>
          <p:nvPr/>
        </p:nvSpPr>
        <p:spPr>
          <a:xfrm>
            <a:off x="2915816" y="3789040"/>
            <a:ext cx="3240360" cy="151216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6" name="Up Arrow 5"/>
          <p:cNvSpPr/>
          <p:nvPr/>
        </p:nvSpPr>
        <p:spPr>
          <a:xfrm rot="900000">
            <a:off x="5148064" y="3140968"/>
            <a:ext cx="1008112" cy="1008112"/>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Up Arrow 6"/>
          <p:cNvSpPr/>
          <p:nvPr/>
        </p:nvSpPr>
        <p:spPr>
          <a:xfrm rot="-900000">
            <a:off x="3090563" y="3140968"/>
            <a:ext cx="1008112" cy="1008112"/>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8" name="Oval 7"/>
          <p:cNvSpPr/>
          <p:nvPr/>
        </p:nvSpPr>
        <p:spPr>
          <a:xfrm>
            <a:off x="4067944" y="4545124"/>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851920" y="4749233"/>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444752" y="4459676"/>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463988" y="4794952"/>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4547794" y="5013176"/>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4901952" y="4505395"/>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4587923" y="4383516"/>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4371899" y="4587625"/>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4964731" y="4298068"/>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4983967" y="4633344"/>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5067773" y="4851568"/>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5421931" y="4343787"/>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547120" y="4458131"/>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3331096" y="4662240"/>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923928" y="4372683"/>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3943164" y="4707959"/>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4026970" y="4926183"/>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371899" y="4149080"/>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5459625" y="2926469"/>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6444208" y="2866181"/>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5897589" y="2636912"/>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5367536" y="2719142"/>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5979604" y="2764861"/>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063410" y="2983085"/>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3012639" y="2949328"/>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3306587" y="2879225"/>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3450603" y="2659771"/>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2920550" y="2742001"/>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3532618" y="2787720"/>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3616424" y="3005944"/>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123728" y="2636912"/>
            <a:ext cx="317716" cy="369332"/>
          </a:xfrm>
          <a:prstGeom prst="rect">
            <a:avLst/>
          </a:prstGeom>
          <a:noFill/>
        </p:spPr>
        <p:txBody>
          <a:bodyPr wrap="none" rtlCol="0">
            <a:spAutoFit/>
          </a:bodyPr>
          <a:lstStyle/>
          <a:p>
            <a:r>
              <a:rPr lang="en-GB" dirty="0" smtClean="0"/>
              <a:t>A</a:t>
            </a:r>
            <a:endParaRPr lang="en-GB" dirty="0"/>
          </a:p>
        </p:txBody>
      </p:sp>
      <p:sp>
        <p:nvSpPr>
          <p:cNvPr id="39" name="TextBox 38"/>
          <p:cNvSpPr txBox="1"/>
          <p:nvPr/>
        </p:nvSpPr>
        <p:spPr>
          <a:xfrm>
            <a:off x="7020272" y="2658351"/>
            <a:ext cx="317716" cy="369332"/>
          </a:xfrm>
          <a:prstGeom prst="rect">
            <a:avLst/>
          </a:prstGeom>
          <a:noFill/>
        </p:spPr>
        <p:txBody>
          <a:bodyPr wrap="none" rtlCol="0">
            <a:spAutoFit/>
          </a:bodyPr>
          <a:lstStyle/>
          <a:p>
            <a:r>
              <a:rPr lang="en-GB" dirty="0" smtClean="0"/>
              <a:t>B</a:t>
            </a:r>
            <a:endParaRPr lang="en-GB" dirty="0"/>
          </a:p>
        </p:txBody>
      </p:sp>
      <p:sp>
        <p:nvSpPr>
          <p:cNvPr id="40" name="TextBox 39"/>
          <p:cNvSpPr txBox="1"/>
          <p:nvPr/>
        </p:nvSpPr>
        <p:spPr>
          <a:xfrm>
            <a:off x="2667747" y="5428225"/>
            <a:ext cx="3976410" cy="646331"/>
          </a:xfrm>
          <a:prstGeom prst="rect">
            <a:avLst/>
          </a:prstGeom>
          <a:noFill/>
        </p:spPr>
        <p:txBody>
          <a:bodyPr wrap="none" rtlCol="0">
            <a:spAutoFit/>
          </a:bodyPr>
          <a:lstStyle/>
          <a:p>
            <a:r>
              <a:rPr lang="en-GB" dirty="0" smtClean="0"/>
              <a:t>Members of one species can</a:t>
            </a:r>
          </a:p>
          <a:p>
            <a:r>
              <a:rPr lang="en-GB" dirty="0" smtClean="0"/>
              <a:t>interbreed and have viable offspring</a:t>
            </a:r>
            <a:endParaRPr lang="en-GB" dirty="0"/>
          </a:p>
        </p:txBody>
      </p:sp>
    </p:spTree>
    <p:extLst>
      <p:ext uri="{BB962C8B-B14F-4D97-AF65-F5344CB8AC3E}">
        <p14:creationId xmlns:p14="http://schemas.microsoft.com/office/powerpoint/2010/main" val="16489730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Orthology</a:t>
            </a:r>
            <a:r>
              <a:rPr lang="en-US" dirty="0" smtClean="0"/>
              <a:t> definition</a:t>
            </a:r>
            <a:endParaRPr lang="en-GB" dirty="0"/>
          </a:p>
        </p:txBody>
      </p:sp>
      <p:sp>
        <p:nvSpPr>
          <p:cNvPr id="5" name="Rectangle 4"/>
          <p:cNvSpPr/>
          <p:nvPr/>
        </p:nvSpPr>
        <p:spPr>
          <a:xfrm>
            <a:off x="1187624" y="2182505"/>
            <a:ext cx="7272808" cy="1384995"/>
          </a:xfrm>
          <a:prstGeom prst="rect">
            <a:avLst/>
          </a:prstGeom>
        </p:spPr>
        <p:txBody>
          <a:bodyPr wrap="square">
            <a:spAutoFit/>
          </a:bodyPr>
          <a:lstStyle/>
          <a:p>
            <a:r>
              <a:rPr lang="en-GB" sz="2800" b="1" dirty="0" smtClean="0">
                <a:solidFill>
                  <a:srgbClr val="FF0000"/>
                </a:solidFill>
              </a:rPr>
              <a:t>Genes</a:t>
            </a:r>
            <a:r>
              <a:rPr lang="en-GB" sz="2800" b="1" dirty="0" smtClean="0">
                <a:solidFill>
                  <a:srgbClr val="7030A0"/>
                </a:solidFill>
              </a:rPr>
              <a:t> </a:t>
            </a:r>
            <a:r>
              <a:rPr lang="en-GB" sz="2800" b="1" dirty="0" smtClean="0"/>
              <a:t>that descended </a:t>
            </a:r>
            <a:r>
              <a:rPr lang="en-GB" sz="2800" b="1" dirty="0"/>
              <a:t>from the same</a:t>
            </a:r>
            <a:r>
              <a:rPr lang="en-GB" sz="2800" b="1" dirty="0">
                <a:solidFill>
                  <a:srgbClr val="FF0000"/>
                </a:solidFill>
              </a:rPr>
              <a:t> ancestral </a:t>
            </a:r>
            <a:r>
              <a:rPr lang="en-GB" sz="2800" b="1" dirty="0" smtClean="0"/>
              <a:t>gene </a:t>
            </a:r>
            <a:r>
              <a:rPr lang="en-GB" sz="2800" b="1" dirty="0"/>
              <a:t>separated by a</a:t>
            </a:r>
            <a:r>
              <a:rPr lang="en-GB" sz="2800" b="1" dirty="0">
                <a:solidFill>
                  <a:srgbClr val="7030A0"/>
                </a:solidFill>
              </a:rPr>
              <a:t> </a:t>
            </a:r>
            <a:r>
              <a:rPr lang="en-GB" sz="2800" b="1" dirty="0" smtClean="0">
                <a:solidFill>
                  <a:srgbClr val="FF0000"/>
                </a:solidFill>
              </a:rPr>
              <a:t>speciation event</a:t>
            </a:r>
            <a:r>
              <a:rPr lang="en-GB" sz="2800" b="1" dirty="0" smtClean="0">
                <a:solidFill>
                  <a:srgbClr val="7030A0"/>
                </a:solidFill>
              </a:rPr>
              <a:t> </a:t>
            </a:r>
            <a:r>
              <a:rPr lang="en-GB" sz="2800" b="1" dirty="0" smtClean="0"/>
              <a:t>are orthologous.</a:t>
            </a:r>
            <a:endParaRPr lang="en-GB" sz="2800" b="1" dirty="0"/>
          </a:p>
        </p:txBody>
      </p:sp>
    </p:spTree>
    <p:extLst>
      <p:ext uri="{BB962C8B-B14F-4D97-AF65-F5344CB8AC3E}">
        <p14:creationId xmlns:p14="http://schemas.microsoft.com/office/powerpoint/2010/main" val="20736419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Ancestral gene</a:t>
            </a:r>
            <a:endParaRPr lang="en-GB" dirty="0"/>
          </a:p>
        </p:txBody>
      </p:sp>
      <p:cxnSp>
        <p:nvCxnSpPr>
          <p:cNvPr id="3" name="Straight Connector 2"/>
          <p:cNvCxnSpPr/>
          <p:nvPr/>
        </p:nvCxnSpPr>
        <p:spPr>
          <a:xfrm>
            <a:off x="3995936" y="3429000"/>
            <a:ext cx="0" cy="12961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555776" y="3429000"/>
            <a:ext cx="28083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55776" y="2564904"/>
            <a:ext cx="0" cy="8640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64088" y="2564904"/>
            <a:ext cx="0" cy="8640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ight Arrow 6"/>
          <p:cNvSpPr/>
          <p:nvPr/>
        </p:nvSpPr>
        <p:spPr>
          <a:xfrm>
            <a:off x="2195736" y="2052565"/>
            <a:ext cx="1152128" cy="5040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ight Arrow 7"/>
          <p:cNvSpPr/>
          <p:nvPr/>
        </p:nvSpPr>
        <p:spPr>
          <a:xfrm>
            <a:off x="4788024" y="2060848"/>
            <a:ext cx="1152128" cy="5040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3419872" y="3573016"/>
            <a:ext cx="1152128" cy="50405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Down Arrow 9"/>
          <p:cNvSpPr/>
          <p:nvPr/>
        </p:nvSpPr>
        <p:spPr>
          <a:xfrm rot="10800000">
            <a:off x="6444208" y="2326736"/>
            <a:ext cx="252028" cy="2204527"/>
          </a:xfrm>
          <a:prstGeom prst="downArrow">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876256" y="3260281"/>
            <a:ext cx="689035" cy="369332"/>
          </a:xfrm>
          <a:prstGeom prst="rect">
            <a:avLst/>
          </a:prstGeom>
          <a:noFill/>
        </p:spPr>
        <p:txBody>
          <a:bodyPr wrap="none" rtlCol="0">
            <a:spAutoFit/>
          </a:bodyPr>
          <a:lstStyle/>
          <a:p>
            <a:r>
              <a:rPr lang="en-US" dirty="0" smtClean="0"/>
              <a:t>Time</a:t>
            </a:r>
            <a:endParaRPr lang="en-GB" dirty="0"/>
          </a:p>
        </p:txBody>
      </p:sp>
    </p:spTree>
    <p:extLst>
      <p:ext uri="{BB962C8B-B14F-4D97-AF65-F5344CB8AC3E}">
        <p14:creationId xmlns:p14="http://schemas.microsoft.com/office/powerpoint/2010/main" val="40793747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RNA polymerase</a:t>
            </a:r>
            <a:endParaRPr lang="en-GB" dirty="0"/>
          </a:p>
        </p:txBody>
      </p:sp>
      <p:pic>
        <p:nvPicPr>
          <p:cNvPr id="1026" name="Picture 2" descr="http://www.genome.jp/kegg/pathway/ko/ko03020.png"/>
          <p:cNvPicPr>
            <a:picLocks noChangeAspect="1" noChangeArrowheads="1"/>
          </p:cNvPicPr>
          <p:nvPr/>
        </p:nvPicPr>
        <p:blipFill rotWithShape="1">
          <a:blip r:embed="rId2">
            <a:extLst>
              <a:ext uri="{28A0092B-C50C-407E-A947-70E740481C1C}">
                <a14:useLocalDpi xmlns:a14="http://schemas.microsoft.com/office/drawing/2010/main" val="0"/>
              </a:ext>
            </a:extLst>
          </a:blip>
          <a:srcRect l="3731" t="6303" r="15770" b="46760"/>
          <a:stretch/>
        </p:blipFill>
        <p:spPr bwMode="auto">
          <a:xfrm>
            <a:off x="467543" y="1484784"/>
            <a:ext cx="7770155" cy="35342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59632" y="5744289"/>
            <a:ext cx="2252540" cy="276999"/>
          </a:xfrm>
          <a:prstGeom prst="rect">
            <a:avLst/>
          </a:prstGeom>
          <a:noFill/>
        </p:spPr>
        <p:txBody>
          <a:bodyPr wrap="none" rtlCol="0">
            <a:spAutoFit/>
          </a:bodyPr>
          <a:lstStyle/>
          <a:p>
            <a:r>
              <a:rPr lang="en-US" sz="1200" dirty="0" smtClean="0"/>
              <a:t>Image credit: KEGG pathways</a:t>
            </a:r>
            <a:endParaRPr lang="en-GB" sz="1200" dirty="0"/>
          </a:p>
        </p:txBody>
      </p:sp>
    </p:spTree>
    <p:extLst>
      <p:ext uri="{BB962C8B-B14F-4D97-AF65-F5344CB8AC3E}">
        <p14:creationId xmlns:p14="http://schemas.microsoft.com/office/powerpoint/2010/main" val="250245283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definition</a:t>
            </a:r>
            <a:endParaRPr lang="en-GB" dirty="0"/>
          </a:p>
        </p:txBody>
      </p:sp>
      <p:sp>
        <p:nvSpPr>
          <p:cNvPr id="3" name="Right Arrow 2"/>
          <p:cNvSpPr/>
          <p:nvPr/>
        </p:nvSpPr>
        <p:spPr>
          <a:xfrm>
            <a:off x="2123728" y="1988840"/>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 name="Right Arrow 3"/>
          <p:cNvSpPr/>
          <p:nvPr/>
        </p:nvSpPr>
        <p:spPr>
          <a:xfrm>
            <a:off x="2123728" y="2226466"/>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 name="Right Arrow 4"/>
          <p:cNvSpPr/>
          <p:nvPr/>
        </p:nvSpPr>
        <p:spPr>
          <a:xfrm>
            <a:off x="2123728" y="2464092"/>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Right Arrow 5"/>
          <p:cNvSpPr/>
          <p:nvPr/>
        </p:nvSpPr>
        <p:spPr>
          <a:xfrm>
            <a:off x="2123728" y="2701718"/>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Right Arrow 6"/>
          <p:cNvSpPr/>
          <p:nvPr/>
        </p:nvSpPr>
        <p:spPr>
          <a:xfrm>
            <a:off x="2123728" y="2939344"/>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ight Arrow 7"/>
          <p:cNvSpPr/>
          <p:nvPr/>
        </p:nvSpPr>
        <p:spPr>
          <a:xfrm>
            <a:off x="2123728" y="3176970"/>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ight Arrow 8"/>
          <p:cNvSpPr/>
          <p:nvPr/>
        </p:nvSpPr>
        <p:spPr>
          <a:xfrm>
            <a:off x="2123728" y="3414596"/>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ight Arrow 9"/>
          <p:cNvSpPr/>
          <p:nvPr/>
        </p:nvSpPr>
        <p:spPr>
          <a:xfrm>
            <a:off x="2123728" y="3652222"/>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Right Arrow 10"/>
          <p:cNvSpPr/>
          <p:nvPr/>
        </p:nvSpPr>
        <p:spPr>
          <a:xfrm>
            <a:off x="2123728" y="3889848"/>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Right Arrow 11"/>
          <p:cNvSpPr/>
          <p:nvPr/>
        </p:nvSpPr>
        <p:spPr>
          <a:xfrm>
            <a:off x="2123728" y="4127474"/>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Right Arrow 12"/>
          <p:cNvSpPr/>
          <p:nvPr/>
        </p:nvSpPr>
        <p:spPr>
          <a:xfrm>
            <a:off x="2123728" y="4365104"/>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Right Arrow 13"/>
          <p:cNvSpPr/>
          <p:nvPr/>
        </p:nvSpPr>
        <p:spPr>
          <a:xfrm>
            <a:off x="6012160" y="1844824"/>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6012160" y="2082450"/>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012160" y="2320076"/>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6012160" y="2557702"/>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6012160" y="2795328"/>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a:off x="6012160" y="3032954"/>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ight Arrow 19"/>
          <p:cNvSpPr/>
          <p:nvPr/>
        </p:nvSpPr>
        <p:spPr>
          <a:xfrm>
            <a:off x="6012160" y="3270580"/>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ight Arrow 20"/>
          <p:cNvSpPr/>
          <p:nvPr/>
        </p:nvSpPr>
        <p:spPr>
          <a:xfrm>
            <a:off x="6012160" y="3508206"/>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6012160" y="3745832"/>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a:off x="6012160" y="3983458"/>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a:off x="6012160" y="4221088"/>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p:cNvCxnSpPr/>
          <p:nvPr/>
        </p:nvCxnSpPr>
        <p:spPr>
          <a:xfrm>
            <a:off x="3275856" y="2168860"/>
            <a:ext cx="2592288" cy="331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275856" y="2226466"/>
            <a:ext cx="2520280" cy="331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95736" y="5157192"/>
            <a:ext cx="4752528" cy="923330"/>
          </a:xfrm>
          <a:prstGeom prst="rect">
            <a:avLst/>
          </a:prstGeom>
          <a:noFill/>
        </p:spPr>
        <p:txBody>
          <a:bodyPr wrap="square" rtlCol="0">
            <a:spAutoFit/>
          </a:bodyPr>
          <a:lstStyle/>
          <a:p>
            <a:r>
              <a:rPr lang="en-GB" dirty="0" smtClean="0"/>
              <a:t>Pairs most similar in sequence, reciprocally</a:t>
            </a:r>
          </a:p>
          <a:p>
            <a:r>
              <a:rPr lang="en-US" dirty="0" smtClean="0"/>
              <a:t>based on pairwise alignment score.</a:t>
            </a:r>
          </a:p>
          <a:p>
            <a:r>
              <a:rPr lang="en-US" b="1" dirty="0" smtClean="0">
                <a:solidFill>
                  <a:srgbClr val="FF0000"/>
                </a:solidFill>
              </a:rPr>
              <a:t>BBH</a:t>
            </a:r>
            <a:r>
              <a:rPr lang="en-US" dirty="0" smtClean="0"/>
              <a:t>: Best Bidirectional Hit</a:t>
            </a:r>
            <a:endParaRPr lang="en-GB" dirty="0"/>
          </a:p>
        </p:txBody>
      </p:sp>
      <p:sp>
        <p:nvSpPr>
          <p:cNvPr id="28" name="TextBox 27"/>
          <p:cNvSpPr txBox="1"/>
          <p:nvPr/>
        </p:nvSpPr>
        <p:spPr>
          <a:xfrm>
            <a:off x="1617955" y="1491516"/>
            <a:ext cx="1947649" cy="369332"/>
          </a:xfrm>
          <a:prstGeom prst="rect">
            <a:avLst/>
          </a:prstGeom>
          <a:noFill/>
        </p:spPr>
        <p:txBody>
          <a:bodyPr wrap="none" rtlCol="0">
            <a:spAutoFit/>
          </a:bodyPr>
          <a:lstStyle/>
          <a:p>
            <a:r>
              <a:rPr lang="en-GB" dirty="0" smtClean="0"/>
              <a:t>All genes species A</a:t>
            </a:r>
            <a:endParaRPr lang="en-GB" dirty="0"/>
          </a:p>
        </p:txBody>
      </p:sp>
      <p:sp>
        <p:nvSpPr>
          <p:cNvPr id="29" name="TextBox 28"/>
          <p:cNvSpPr txBox="1"/>
          <p:nvPr/>
        </p:nvSpPr>
        <p:spPr>
          <a:xfrm>
            <a:off x="5292080" y="1491689"/>
            <a:ext cx="1947649" cy="369332"/>
          </a:xfrm>
          <a:prstGeom prst="rect">
            <a:avLst/>
          </a:prstGeom>
          <a:noFill/>
        </p:spPr>
        <p:txBody>
          <a:bodyPr wrap="none" rtlCol="0">
            <a:spAutoFit/>
          </a:bodyPr>
          <a:lstStyle/>
          <a:p>
            <a:r>
              <a:rPr lang="en-GB" dirty="0" smtClean="0"/>
              <a:t>All genes species B</a:t>
            </a:r>
            <a:endParaRPr lang="en-GB" dirty="0"/>
          </a:p>
        </p:txBody>
      </p:sp>
    </p:spTree>
    <p:extLst>
      <p:ext uri="{BB962C8B-B14F-4D97-AF65-F5344CB8AC3E}">
        <p14:creationId xmlns:p14="http://schemas.microsoft.com/office/powerpoint/2010/main" val="5277855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Orthology</a:t>
            </a:r>
            <a:r>
              <a:rPr lang="en-US" dirty="0" smtClean="0"/>
              <a:t> definitions</a:t>
            </a:r>
            <a:endParaRPr lang="en-GB" dirty="0"/>
          </a:p>
        </p:txBody>
      </p:sp>
      <p:sp>
        <p:nvSpPr>
          <p:cNvPr id="3" name="Rectangle 2"/>
          <p:cNvSpPr/>
          <p:nvPr/>
        </p:nvSpPr>
        <p:spPr>
          <a:xfrm>
            <a:off x="1187624" y="2182505"/>
            <a:ext cx="7272808" cy="3108543"/>
          </a:xfrm>
          <a:prstGeom prst="rect">
            <a:avLst/>
          </a:prstGeom>
        </p:spPr>
        <p:txBody>
          <a:bodyPr wrap="square">
            <a:spAutoFit/>
          </a:bodyPr>
          <a:lstStyle/>
          <a:p>
            <a:r>
              <a:rPr lang="en-GB" sz="2800" b="1" dirty="0" smtClean="0">
                <a:solidFill>
                  <a:srgbClr val="FF0000"/>
                </a:solidFill>
              </a:rPr>
              <a:t>Evolutionary</a:t>
            </a:r>
            <a:r>
              <a:rPr lang="en-GB" sz="2800" b="1" dirty="0" smtClean="0"/>
              <a:t>: Genes that descend </a:t>
            </a:r>
            <a:r>
              <a:rPr lang="en-GB" sz="2800" b="1" dirty="0"/>
              <a:t>from the same ancestral </a:t>
            </a:r>
            <a:r>
              <a:rPr lang="en-GB" sz="2800" b="1" dirty="0" smtClean="0"/>
              <a:t>gene </a:t>
            </a:r>
            <a:r>
              <a:rPr lang="en-GB" sz="2800" b="1" dirty="0"/>
              <a:t>separated by a </a:t>
            </a:r>
            <a:r>
              <a:rPr lang="en-GB" sz="2800" b="1" dirty="0" smtClean="0"/>
              <a:t>speciation event are orthologous.</a:t>
            </a:r>
          </a:p>
          <a:p>
            <a:endParaRPr lang="en-GB" sz="2800" b="1" dirty="0"/>
          </a:p>
          <a:p>
            <a:r>
              <a:rPr lang="en-GB" sz="2800" b="1" dirty="0" smtClean="0">
                <a:solidFill>
                  <a:srgbClr val="FF0000"/>
                </a:solidFill>
              </a:rPr>
              <a:t>Operational</a:t>
            </a:r>
            <a:r>
              <a:rPr lang="en-GB" sz="2800" b="1" dirty="0" smtClean="0"/>
              <a:t>: Genes that are most similar to each other in two separate species are deemed orthologous.</a:t>
            </a:r>
            <a:endParaRPr lang="en-GB" sz="2800" b="1" dirty="0"/>
          </a:p>
        </p:txBody>
      </p:sp>
    </p:spTree>
    <p:extLst>
      <p:ext uri="{BB962C8B-B14F-4D97-AF65-F5344CB8AC3E}">
        <p14:creationId xmlns:p14="http://schemas.microsoft.com/office/powerpoint/2010/main" val="13162461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GB" dirty="0"/>
          </a:p>
        </p:txBody>
      </p:sp>
      <p:cxnSp>
        <p:nvCxnSpPr>
          <p:cNvPr id="3" name="Straight Connector 2"/>
          <p:cNvCxnSpPr/>
          <p:nvPr/>
        </p:nvCxnSpPr>
        <p:spPr>
          <a:xfrm>
            <a:off x="3995936" y="3429000"/>
            <a:ext cx="0" cy="12961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555776" y="3429000"/>
            <a:ext cx="28083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55776" y="2996952"/>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64088" y="2564904"/>
            <a:ext cx="0" cy="8640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ight Arrow 6"/>
          <p:cNvSpPr/>
          <p:nvPr/>
        </p:nvSpPr>
        <p:spPr>
          <a:xfrm>
            <a:off x="1187624" y="2060848"/>
            <a:ext cx="1152128" cy="5040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ight Arrow 7"/>
          <p:cNvSpPr/>
          <p:nvPr/>
        </p:nvSpPr>
        <p:spPr>
          <a:xfrm>
            <a:off x="4788024" y="2060848"/>
            <a:ext cx="1152128" cy="5040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3419872" y="3573016"/>
            <a:ext cx="1152128" cy="50405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0" name="Straight Connector 9"/>
          <p:cNvCxnSpPr/>
          <p:nvPr/>
        </p:nvCxnSpPr>
        <p:spPr>
          <a:xfrm>
            <a:off x="1763688" y="2986066"/>
            <a:ext cx="140415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2555776" y="2060848"/>
            <a:ext cx="1152128" cy="5040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2" name="Straight Connector 11"/>
          <p:cNvCxnSpPr/>
          <p:nvPr/>
        </p:nvCxnSpPr>
        <p:spPr>
          <a:xfrm>
            <a:off x="3165477" y="2564904"/>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63688" y="2564904"/>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43608" y="5157192"/>
            <a:ext cx="6853158" cy="369332"/>
          </a:xfrm>
          <a:prstGeom prst="rect">
            <a:avLst/>
          </a:prstGeom>
          <a:noFill/>
        </p:spPr>
        <p:txBody>
          <a:bodyPr wrap="none" rtlCol="0">
            <a:spAutoFit/>
          </a:bodyPr>
          <a:lstStyle/>
          <a:p>
            <a:r>
              <a:rPr lang="en-GB" dirty="0" err="1" smtClean="0"/>
              <a:t>Paralogy</a:t>
            </a:r>
            <a:r>
              <a:rPr lang="en-GB" dirty="0" smtClean="0"/>
              <a:t>: genes created </a:t>
            </a:r>
            <a:r>
              <a:rPr lang="en-GB" dirty="0"/>
              <a:t>by a </a:t>
            </a:r>
            <a:r>
              <a:rPr lang="en-GB" dirty="0">
                <a:solidFill>
                  <a:srgbClr val="FF0000"/>
                </a:solidFill>
              </a:rPr>
              <a:t>duplication</a:t>
            </a:r>
            <a:r>
              <a:rPr lang="en-GB" dirty="0"/>
              <a:t> event </a:t>
            </a:r>
            <a:r>
              <a:rPr lang="en-GB" dirty="0">
                <a:solidFill>
                  <a:srgbClr val="FF0000"/>
                </a:solidFill>
              </a:rPr>
              <a:t>within</a:t>
            </a:r>
            <a:r>
              <a:rPr lang="en-GB" dirty="0"/>
              <a:t> </a:t>
            </a:r>
            <a:r>
              <a:rPr lang="en-GB" dirty="0" smtClean="0"/>
              <a:t>a genome</a:t>
            </a:r>
            <a:endParaRPr lang="en-GB" dirty="0"/>
          </a:p>
        </p:txBody>
      </p:sp>
    </p:spTree>
    <p:extLst>
      <p:ext uri="{BB962C8B-B14F-4D97-AF65-F5344CB8AC3E}">
        <p14:creationId xmlns:p14="http://schemas.microsoft.com/office/powerpoint/2010/main" val="13467974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definition</a:t>
            </a:r>
            <a:endParaRPr lang="en-GB" dirty="0"/>
          </a:p>
        </p:txBody>
      </p:sp>
      <p:sp>
        <p:nvSpPr>
          <p:cNvPr id="3" name="Right Arrow 2"/>
          <p:cNvSpPr/>
          <p:nvPr/>
        </p:nvSpPr>
        <p:spPr>
          <a:xfrm>
            <a:off x="2123728" y="1988840"/>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 name="Right Arrow 3"/>
          <p:cNvSpPr/>
          <p:nvPr/>
        </p:nvSpPr>
        <p:spPr>
          <a:xfrm>
            <a:off x="2123728" y="2226466"/>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 name="Right Arrow 4"/>
          <p:cNvSpPr/>
          <p:nvPr/>
        </p:nvSpPr>
        <p:spPr>
          <a:xfrm>
            <a:off x="2123728" y="2464092"/>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Right Arrow 5"/>
          <p:cNvSpPr/>
          <p:nvPr/>
        </p:nvSpPr>
        <p:spPr>
          <a:xfrm>
            <a:off x="2123728" y="2701718"/>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Right Arrow 6"/>
          <p:cNvSpPr/>
          <p:nvPr/>
        </p:nvSpPr>
        <p:spPr>
          <a:xfrm>
            <a:off x="2123728" y="2939344"/>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ight Arrow 7"/>
          <p:cNvSpPr/>
          <p:nvPr/>
        </p:nvSpPr>
        <p:spPr>
          <a:xfrm>
            <a:off x="2123728" y="3176970"/>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ight Arrow 8"/>
          <p:cNvSpPr/>
          <p:nvPr/>
        </p:nvSpPr>
        <p:spPr>
          <a:xfrm>
            <a:off x="2123728" y="3414596"/>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ight Arrow 9"/>
          <p:cNvSpPr/>
          <p:nvPr/>
        </p:nvSpPr>
        <p:spPr>
          <a:xfrm>
            <a:off x="2123728" y="3652222"/>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Right Arrow 10"/>
          <p:cNvSpPr/>
          <p:nvPr/>
        </p:nvSpPr>
        <p:spPr>
          <a:xfrm>
            <a:off x="2123728" y="3889848"/>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Right Arrow 11"/>
          <p:cNvSpPr/>
          <p:nvPr/>
        </p:nvSpPr>
        <p:spPr>
          <a:xfrm>
            <a:off x="2123728" y="4127474"/>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Right Arrow 12"/>
          <p:cNvSpPr/>
          <p:nvPr/>
        </p:nvSpPr>
        <p:spPr>
          <a:xfrm>
            <a:off x="2123728" y="4365104"/>
            <a:ext cx="936104" cy="3600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Right Arrow 13"/>
          <p:cNvSpPr/>
          <p:nvPr/>
        </p:nvSpPr>
        <p:spPr>
          <a:xfrm>
            <a:off x="6012160" y="1844824"/>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6012160" y="2082450"/>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012160" y="2320076"/>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6012160" y="2557702"/>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6012160" y="2795328"/>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a:off x="6012160" y="3032954"/>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ight Arrow 19"/>
          <p:cNvSpPr/>
          <p:nvPr/>
        </p:nvSpPr>
        <p:spPr>
          <a:xfrm>
            <a:off x="6012160" y="3270580"/>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ight Arrow 20"/>
          <p:cNvSpPr/>
          <p:nvPr/>
        </p:nvSpPr>
        <p:spPr>
          <a:xfrm>
            <a:off x="6012160" y="3508206"/>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a:off x="6012160" y="3745832"/>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ight Arrow 22"/>
          <p:cNvSpPr/>
          <p:nvPr/>
        </p:nvSpPr>
        <p:spPr>
          <a:xfrm>
            <a:off x="6012160" y="3983458"/>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a:off x="6012160" y="4221088"/>
            <a:ext cx="936104"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p:cNvCxnSpPr/>
          <p:nvPr/>
        </p:nvCxnSpPr>
        <p:spPr>
          <a:xfrm>
            <a:off x="3275856" y="2168860"/>
            <a:ext cx="2592288" cy="331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275856" y="2226466"/>
            <a:ext cx="2520280" cy="331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95736" y="4797152"/>
            <a:ext cx="4752528" cy="1477328"/>
          </a:xfrm>
          <a:prstGeom prst="rect">
            <a:avLst/>
          </a:prstGeom>
          <a:noFill/>
        </p:spPr>
        <p:txBody>
          <a:bodyPr wrap="square" rtlCol="0">
            <a:spAutoFit/>
          </a:bodyPr>
          <a:lstStyle/>
          <a:p>
            <a:r>
              <a:rPr lang="en-US" dirty="0" smtClean="0"/>
              <a:t>Genes more similar to each other than any gene in the other species are called </a:t>
            </a:r>
            <a:r>
              <a:rPr lang="en-US" dirty="0" smtClean="0">
                <a:solidFill>
                  <a:srgbClr val="FF0000"/>
                </a:solidFill>
              </a:rPr>
              <a:t>in-</a:t>
            </a:r>
            <a:r>
              <a:rPr lang="en-US" dirty="0" err="1" smtClean="0">
                <a:solidFill>
                  <a:srgbClr val="FF0000"/>
                </a:solidFill>
              </a:rPr>
              <a:t>paralogs</a:t>
            </a:r>
            <a:r>
              <a:rPr lang="en-US" dirty="0" smtClean="0">
                <a:solidFill>
                  <a:srgbClr val="FF0000"/>
                </a:solidFill>
              </a:rPr>
              <a:t>.</a:t>
            </a:r>
            <a:r>
              <a:rPr lang="en-US" dirty="0" smtClean="0"/>
              <a:t> Both genes are orthologous to the BBH.</a:t>
            </a:r>
          </a:p>
          <a:p>
            <a:r>
              <a:rPr lang="en-US" dirty="0" smtClean="0"/>
              <a:t>Implementation: INPARANOID</a:t>
            </a:r>
            <a:endParaRPr lang="en-GB" dirty="0"/>
          </a:p>
        </p:txBody>
      </p:sp>
      <p:sp>
        <p:nvSpPr>
          <p:cNvPr id="28" name="TextBox 27"/>
          <p:cNvSpPr txBox="1"/>
          <p:nvPr/>
        </p:nvSpPr>
        <p:spPr>
          <a:xfrm>
            <a:off x="1617955" y="1491516"/>
            <a:ext cx="1947649" cy="369332"/>
          </a:xfrm>
          <a:prstGeom prst="rect">
            <a:avLst/>
          </a:prstGeom>
          <a:noFill/>
        </p:spPr>
        <p:txBody>
          <a:bodyPr wrap="none" rtlCol="0">
            <a:spAutoFit/>
          </a:bodyPr>
          <a:lstStyle/>
          <a:p>
            <a:r>
              <a:rPr lang="en-GB" dirty="0" smtClean="0"/>
              <a:t>All genes species A</a:t>
            </a:r>
            <a:endParaRPr lang="en-GB" dirty="0"/>
          </a:p>
        </p:txBody>
      </p:sp>
      <p:sp>
        <p:nvSpPr>
          <p:cNvPr id="29" name="TextBox 28"/>
          <p:cNvSpPr txBox="1"/>
          <p:nvPr/>
        </p:nvSpPr>
        <p:spPr>
          <a:xfrm>
            <a:off x="5292080" y="1491689"/>
            <a:ext cx="1947649" cy="369332"/>
          </a:xfrm>
          <a:prstGeom prst="rect">
            <a:avLst/>
          </a:prstGeom>
          <a:noFill/>
        </p:spPr>
        <p:txBody>
          <a:bodyPr wrap="none" rtlCol="0">
            <a:spAutoFit/>
          </a:bodyPr>
          <a:lstStyle/>
          <a:p>
            <a:r>
              <a:rPr lang="en-GB" dirty="0" smtClean="0"/>
              <a:t>All genes species B</a:t>
            </a:r>
            <a:endParaRPr lang="en-GB" dirty="0"/>
          </a:p>
        </p:txBody>
      </p:sp>
      <p:cxnSp>
        <p:nvCxnSpPr>
          <p:cNvPr id="31" name="Curved Connector 30"/>
          <p:cNvCxnSpPr>
            <a:stCxn id="3" idx="1"/>
            <a:endCxn id="6" idx="1"/>
          </p:cNvCxnSpPr>
          <p:nvPr/>
        </p:nvCxnSpPr>
        <p:spPr>
          <a:xfrm rot="10800000" flipV="1">
            <a:off x="2123728" y="2168860"/>
            <a:ext cx="12700" cy="712878"/>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3" idx="1"/>
            <a:endCxn id="5" idx="1"/>
          </p:cNvCxnSpPr>
          <p:nvPr/>
        </p:nvCxnSpPr>
        <p:spPr>
          <a:xfrm rot="10800000" flipV="1">
            <a:off x="2123728" y="2168860"/>
            <a:ext cx="12700" cy="475252"/>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 idx="1"/>
            <a:endCxn id="8" idx="1"/>
          </p:cNvCxnSpPr>
          <p:nvPr/>
        </p:nvCxnSpPr>
        <p:spPr>
          <a:xfrm rot="10800000" flipV="1">
            <a:off x="2123728" y="2168860"/>
            <a:ext cx="12700" cy="1188130"/>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6182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duplication and gene loss</a:t>
            </a:r>
            <a:endParaRPr lang="en-GB" dirty="0"/>
          </a:p>
        </p:txBody>
      </p:sp>
      <p:cxnSp>
        <p:nvCxnSpPr>
          <p:cNvPr id="3" name="Straight Connector 2"/>
          <p:cNvCxnSpPr/>
          <p:nvPr/>
        </p:nvCxnSpPr>
        <p:spPr>
          <a:xfrm>
            <a:off x="3960811" y="3840088"/>
            <a:ext cx="0" cy="12961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555776" y="3829202"/>
            <a:ext cx="28083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55776" y="2996952"/>
            <a:ext cx="0" cy="8431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a:off x="1187624" y="2060848"/>
            <a:ext cx="1152128" cy="5040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1</a:t>
            </a:r>
            <a:endParaRPr lang="en-GB" dirty="0"/>
          </a:p>
        </p:txBody>
      </p:sp>
      <p:sp>
        <p:nvSpPr>
          <p:cNvPr id="7" name="Right Arrow 6"/>
          <p:cNvSpPr/>
          <p:nvPr/>
        </p:nvSpPr>
        <p:spPr>
          <a:xfrm>
            <a:off x="2591780" y="2060848"/>
            <a:ext cx="1152128" cy="5040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a:t>
            </a:r>
            <a:endParaRPr lang="en-GB" dirty="0"/>
          </a:p>
        </p:txBody>
      </p:sp>
      <p:sp>
        <p:nvSpPr>
          <p:cNvPr id="8" name="Right Arrow 7"/>
          <p:cNvSpPr/>
          <p:nvPr/>
        </p:nvSpPr>
        <p:spPr>
          <a:xfrm>
            <a:off x="2434444" y="3166492"/>
            <a:ext cx="1152128" cy="50405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1</a:t>
            </a:r>
            <a:endParaRPr lang="en-GB" dirty="0"/>
          </a:p>
        </p:txBody>
      </p:sp>
      <p:cxnSp>
        <p:nvCxnSpPr>
          <p:cNvPr id="9" name="Straight Connector 8"/>
          <p:cNvCxnSpPr/>
          <p:nvPr/>
        </p:nvCxnSpPr>
        <p:spPr>
          <a:xfrm>
            <a:off x="1763688" y="2986066"/>
            <a:ext cx="140415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4108697" y="2060848"/>
            <a:ext cx="1152128" cy="5040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1</a:t>
            </a:r>
            <a:endParaRPr lang="en-GB" dirty="0"/>
          </a:p>
        </p:txBody>
      </p:sp>
      <p:cxnSp>
        <p:nvCxnSpPr>
          <p:cNvPr id="11" name="Straight Connector 10"/>
          <p:cNvCxnSpPr/>
          <p:nvPr/>
        </p:nvCxnSpPr>
        <p:spPr>
          <a:xfrm>
            <a:off x="3165477" y="2564904"/>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763688" y="2564904"/>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50835" y="2998642"/>
            <a:ext cx="0" cy="8414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58747" y="2987756"/>
            <a:ext cx="140415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60536" y="2566594"/>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58747" y="2566594"/>
            <a:ext cx="0" cy="4320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5580112" y="2055067"/>
            <a:ext cx="1152128" cy="5040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a:t>
            </a:r>
            <a:endParaRPr lang="en-GB" dirty="0"/>
          </a:p>
        </p:txBody>
      </p:sp>
      <p:sp>
        <p:nvSpPr>
          <p:cNvPr id="20" name="TextBox 19"/>
          <p:cNvSpPr txBox="1"/>
          <p:nvPr/>
        </p:nvSpPr>
        <p:spPr>
          <a:xfrm>
            <a:off x="1331640" y="1877923"/>
            <a:ext cx="1116124" cy="830997"/>
          </a:xfrm>
          <a:prstGeom prst="rect">
            <a:avLst/>
          </a:prstGeom>
          <a:noFill/>
        </p:spPr>
        <p:txBody>
          <a:bodyPr wrap="square" rtlCol="0">
            <a:spAutoFit/>
          </a:bodyPr>
          <a:lstStyle/>
          <a:p>
            <a:r>
              <a:rPr lang="en-GB" sz="4800" dirty="0" smtClean="0">
                <a:solidFill>
                  <a:srgbClr val="FF0000"/>
                </a:solidFill>
                <a:effectLst>
                  <a:outerShdw blurRad="38100" dist="38100" dir="2700000" algn="tl">
                    <a:srgbClr val="000000">
                      <a:alpha val="43137"/>
                    </a:srgbClr>
                  </a:outerShdw>
                </a:effectLst>
              </a:rPr>
              <a:t>X</a:t>
            </a:r>
            <a:endParaRPr lang="en-GB" sz="4800" dirty="0">
              <a:solidFill>
                <a:srgbClr val="FF0000"/>
              </a:solidFill>
              <a:effectLst>
                <a:outerShdw blurRad="38100" dist="38100" dir="2700000" algn="tl">
                  <a:srgbClr val="000000">
                    <a:alpha val="43137"/>
                  </a:srgbClr>
                </a:outerShdw>
              </a:effectLst>
            </a:endParaRPr>
          </a:p>
        </p:txBody>
      </p:sp>
      <p:sp>
        <p:nvSpPr>
          <p:cNvPr id="21" name="TextBox 20"/>
          <p:cNvSpPr txBox="1"/>
          <p:nvPr/>
        </p:nvSpPr>
        <p:spPr>
          <a:xfrm>
            <a:off x="5553928" y="1877922"/>
            <a:ext cx="1116124" cy="830997"/>
          </a:xfrm>
          <a:prstGeom prst="rect">
            <a:avLst/>
          </a:prstGeom>
          <a:noFill/>
        </p:spPr>
        <p:txBody>
          <a:bodyPr wrap="square" rtlCol="0">
            <a:spAutoFit/>
          </a:bodyPr>
          <a:lstStyle/>
          <a:p>
            <a:r>
              <a:rPr lang="en-GB" sz="4800" dirty="0" smtClean="0">
                <a:solidFill>
                  <a:srgbClr val="FF0000"/>
                </a:solidFill>
                <a:effectLst>
                  <a:outerShdw blurRad="38100" dist="38100" dir="2700000" algn="tl">
                    <a:srgbClr val="000000">
                      <a:alpha val="43137"/>
                    </a:srgbClr>
                  </a:outerShdw>
                </a:effectLst>
              </a:rPr>
              <a:t>X</a:t>
            </a:r>
            <a:endParaRPr lang="en-GB" sz="4800" dirty="0">
              <a:solidFill>
                <a:srgbClr val="FF0000"/>
              </a:solidFill>
              <a:effectLst>
                <a:outerShdw blurRad="38100" dist="38100" dir="2700000" algn="tl">
                  <a:srgbClr val="000000">
                    <a:alpha val="43137"/>
                  </a:srgbClr>
                </a:outerShdw>
              </a:effectLst>
            </a:endParaRPr>
          </a:p>
        </p:txBody>
      </p:sp>
      <p:sp>
        <p:nvSpPr>
          <p:cNvPr id="22" name="Right Arrow 21"/>
          <p:cNvSpPr/>
          <p:nvPr/>
        </p:nvSpPr>
        <p:spPr>
          <a:xfrm>
            <a:off x="3383868" y="4293096"/>
            <a:ext cx="1152128" cy="50405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23" name="TextBox 22"/>
          <p:cNvSpPr txBox="1"/>
          <p:nvPr/>
        </p:nvSpPr>
        <p:spPr>
          <a:xfrm>
            <a:off x="6147326" y="3234699"/>
            <a:ext cx="2621230" cy="369332"/>
          </a:xfrm>
          <a:prstGeom prst="rect">
            <a:avLst/>
          </a:prstGeom>
          <a:noFill/>
        </p:spPr>
        <p:txBody>
          <a:bodyPr wrap="none" rtlCol="0">
            <a:spAutoFit/>
          </a:bodyPr>
          <a:lstStyle/>
          <a:p>
            <a:r>
              <a:rPr lang="en-US" dirty="0" smtClean="0"/>
              <a:t>2 copies in the ancestor</a:t>
            </a:r>
            <a:endParaRPr lang="en-GB" dirty="0"/>
          </a:p>
        </p:txBody>
      </p:sp>
      <p:sp>
        <p:nvSpPr>
          <p:cNvPr id="14" name="Right Arrow 13"/>
          <p:cNvSpPr/>
          <p:nvPr/>
        </p:nvSpPr>
        <p:spPr>
          <a:xfrm>
            <a:off x="4689764" y="3167337"/>
            <a:ext cx="1152128" cy="50405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2</a:t>
            </a:r>
            <a:endParaRPr lang="en-GB" dirty="0"/>
          </a:p>
        </p:txBody>
      </p:sp>
      <p:sp>
        <p:nvSpPr>
          <p:cNvPr id="24" name="TextBox 23"/>
          <p:cNvSpPr txBox="1"/>
          <p:nvPr/>
        </p:nvSpPr>
        <p:spPr>
          <a:xfrm>
            <a:off x="2195736" y="5517232"/>
            <a:ext cx="3557384" cy="369332"/>
          </a:xfrm>
          <a:prstGeom prst="rect">
            <a:avLst/>
          </a:prstGeom>
          <a:noFill/>
        </p:spPr>
        <p:txBody>
          <a:bodyPr wrap="none" rtlCol="0">
            <a:spAutoFit/>
          </a:bodyPr>
          <a:lstStyle/>
          <a:p>
            <a:r>
              <a:rPr lang="en-US" dirty="0" smtClean="0"/>
              <a:t>Need more species for a solution</a:t>
            </a:r>
            <a:endParaRPr lang="en-GB" dirty="0"/>
          </a:p>
        </p:txBody>
      </p:sp>
    </p:spTree>
    <p:extLst>
      <p:ext uri="{BB962C8B-B14F-4D97-AF65-F5344CB8AC3E}">
        <p14:creationId xmlns:p14="http://schemas.microsoft.com/office/powerpoint/2010/main" val="19407488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Multi-domain proteins.</a:t>
            </a:r>
            <a:endParaRPr lang="en-GB" dirty="0"/>
          </a:p>
        </p:txBody>
      </p:sp>
      <p:sp>
        <p:nvSpPr>
          <p:cNvPr id="6" name="Right Arrow 5"/>
          <p:cNvSpPr/>
          <p:nvPr/>
        </p:nvSpPr>
        <p:spPr>
          <a:xfrm>
            <a:off x="2293493" y="2445269"/>
            <a:ext cx="4392488"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 name="Trapezoid 4"/>
          <p:cNvSpPr/>
          <p:nvPr/>
        </p:nvSpPr>
        <p:spPr>
          <a:xfrm>
            <a:off x="4453733" y="2445269"/>
            <a:ext cx="1728192" cy="432048"/>
          </a:xfrm>
          <a:prstGeom prst="trapezoi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iamond 3"/>
          <p:cNvSpPr/>
          <p:nvPr/>
        </p:nvSpPr>
        <p:spPr>
          <a:xfrm>
            <a:off x="2653533" y="2337257"/>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a:off x="1832694" y="3129345"/>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ight Arrow 7"/>
          <p:cNvSpPr/>
          <p:nvPr/>
        </p:nvSpPr>
        <p:spPr>
          <a:xfrm>
            <a:off x="1408878" y="5210329"/>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ight Arrow 8"/>
          <p:cNvSpPr/>
          <p:nvPr/>
        </p:nvSpPr>
        <p:spPr>
          <a:xfrm>
            <a:off x="1484040" y="3777417"/>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ight Arrow 9"/>
          <p:cNvSpPr/>
          <p:nvPr/>
        </p:nvSpPr>
        <p:spPr>
          <a:xfrm>
            <a:off x="1399133" y="4450641"/>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Diamond 10"/>
          <p:cNvSpPr/>
          <p:nvPr/>
        </p:nvSpPr>
        <p:spPr>
          <a:xfrm>
            <a:off x="1979712" y="3021333"/>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iamond 11"/>
          <p:cNvSpPr/>
          <p:nvPr/>
        </p:nvSpPr>
        <p:spPr>
          <a:xfrm>
            <a:off x="1587860" y="3669405"/>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iamond 12"/>
          <p:cNvSpPr/>
          <p:nvPr/>
        </p:nvSpPr>
        <p:spPr>
          <a:xfrm>
            <a:off x="1532286" y="4342629"/>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iamond 13"/>
          <p:cNvSpPr/>
          <p:nvPr/>
        </p:nvSpPr>
        <p:spPr>
          <a:xfrm>
            <a:off x="1471141" y="5102317"/>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5178005" y="3261738"/>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6" name="Trapezoid 15"/>
          <p:cNvSpPr/>
          <p:nvPr/>
        </p:nvSpPr>
        <p:spPr>
          <a:xfrm>
            <a:off x="5220707" y="3237357"/>
            <a:ext cx="1728192" cy="432048"/>
          </a:xfrm>
          <a:prstGeom prst="trapezoi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287703" y="3726085"/>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rapezoid 17"/>
          <p:cNvSpPr/>
          <p:nvPr/>
        </p:nvSpPr>
        <p:spPr>
          <a:xfrm>
            <a:off x="5330405" y="3701704"/>
            <a:ext cx="1728192" cy="432048"/>
          </a:xfrm>
          <a:prstGeom prst="trapezoi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a:off x="5524649" y="4258998"/>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Trapezoid 19"/>
          <p:cNvSpPr/>
          <p:nvPr/>
        </p:nvSpPr>
        <p:spPr>
          <a:xfrm>
            <a:off x="5567351" y="4234617"/>
            <a:ext cx="1728192" cy="432048"/>
          </a:xfrm>
          <a:prstGeom prst="trapezoi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rot="1800000">
            <a:off x="1710456" y="1904030"/>
            <a:ext cx="2050680" cy="41788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rot="-1800000">
            <a:off x="4846707" y="1707595"/>
            <a:ext cx="2119937" cy="36688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utoShape 2" descr="http://www.clker.com/cliparts/8/4/4/1/11949839951455368809scissors_02.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9872324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err="1" smtClean="0"/>
              <a:t>Orthology</a:t>
            </a:r>
            <a:r>
              <a:rPr lang="en-US" dirty="0" smtClean="0"/>
              <a:t> definition</a:t>
            </a:r>
          </a:p>
          <a:p>
            <a:r>
              <a:rPr lang="en-US" dirty="0" err="1" smtClean="0"/>
              <a:t>Paralogy</a:t>
            </a:r>
            <a:endParaRPr lang="en-US" dirty="0" smtClean="0"/>
          </a:p>
          <a:p>
            <a:r>
              <a:rPr lang="en-US" dirty="0" smtClean="0"/>
              <a:t>Special cases</a:t>
            </a:r>
          </a:p>
          <a:p>
            <a:r>
              <a:rPr lang="en-US" dirty="0" smtClean="0"/>
              <a:t>Clusters of Orthologous Groups</a:t>
            </a:r>
          </a:p>
          <a:p>
            <a:r>
              <a:rPr lang="en-US" dirty="0" smtClean="0"/>
              <a:t>Tree-based algorithms</a:t>
            </a:r>
          </a:p>
          <a:p>
            <a:r>
              <a:rPr lang="en-US" dirty="0" smtClean="0"/>
              <a:t>Protein families</a:t>
            </a:r>
          </a:p>
          <a:p>
            <a:endParaRPr lang="en-US" dirty="0" smtClean="0"/>
          </a:p>
          <a:p>
            <a:endParaRPr lang="en-US" dirty="0"/>
          </a:p>
        </p:txBody>
      </p:sp>
    </p:spTree>
    <p:extLst>
      <p:ext uri="{BB962C8B-B14F-4D97-AF65-F5344CB8AC3E}">
        <p14:creationId xmlns:p14="http://schemas.microsoft.com/office/powerpoint/2010/main" val="31867294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Horizontal Gene Transfer </a:t>
            </a:r>
            <a:endParaRPr lang="en-GB" dirty="0"/>
          </a:p>
        </p:txBody>
      </p:sp>
      <p:sp>
        <p:nvSpPr>
          <p:cNvPr id="3" name="Content Placeholder 2"/>
          <p:cNvSpPr>
            <a:spLocks noGrp="1"/>
          </p:cNvSpPr>
          <p:nvPr>
            <p:ph idx="1"/>
          </p:nvPr>
        </p:nvSpPr>
        <p:spPr>
          <a:xfrm>
            <a:off x="540000" y="1349999"/>
            <a:ext cx="3526261" cy="4428000"/>
          </a:xfrm>
        </p:spPr>
        <p:txBody>
          <a:bodyPr/>
          <a:lstStyle/>
          <a:p>
            <a:r>
              <a:rPr lang="en-US" dirty="0" smtClean="0"/>
              <a:t>Transmission of DNA between different genomes</a:t>
            </a:r>
            <a:endParaRPr lang="en-GB" dirty="0"/>
          </a:p>
        </p:txBody>
      </p:sp>
      <p:pic>
        <p:nvPicPr>
          <p:cNvPr id="10242" name="Picture 2" descr="http://scienceofacne.com/wp-content/uploads/Horizontal-Gene-Transfer-in-Bacteria-Furuya-et-al-950x1247.jpg"/>
          <p:cNvPicPr>
            <a:picLocks noChangeAspect="1" noChangeArrowheads="1"/>
          </p:cNvPicPr>
          <p:nvPr/>
        </p:nvPicPr>
        <p:blipFill rotWithShape="1">
          <a:blip r:embed="rId2">
            <a:extLst>
              <a:ext uri="{28A0092B-C50C-407E-A947-70E740481C1C}">
                <a14:useLocalDpi xmlns:a14="http://schemas.microsoft.com/office/drawing/2010/main" val="0"/>
              </a:ext>
            </a:extLst>
          </a:blip>
          <a:srcRect b="31828"/>
          <a:stretch/>
        </p:blipFill>
        <p:spPr bwMode="auto">
          <a:xfrm>
            <a:off x="4041259" y="1355240"/>
            <a:ext cx="4832741" cy="43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9872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HGT, </a:t>
            </a:r>
            <a:r>
              <a:rPr lang="en-US" dirty="0" err="1" smtClean="0"/>
              <a:t>pseudoparalogy</a:t>
            </a:r>
            <a:r>
              <a:rPr lang="en-US" dirty="0" smtClean="0"/>
              <a:t> and </a:t>
            </a:r>
            <a:r>
              <a:rPr lang="en-US" dirty="0" err="1" smtClean="0"/>
              <a:t>xenology</a:t>
            </a:r>
            <a:endParaRPr lang="en-GB" dirty="0"/>
          </a:p>
        </p:txBody>
      </p:sp>
      <p:pic>
        <p:nvPicPr>
          <p:cNvPr id="3" name="Picture 4" descr="http://www.annualreviews.org/na101/home/literatum/publisher/ar/journals/content/genet/2005/genet.2005.39.issue-1/annurev.genet.39.073003.114725/production/images/medium/ge390309.f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318646"/>
            <a:ext cx="6192688" cy="4149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6" y="5620485"/>
            <a:ext cx="1368152" cy="369332"/>
          </a:xfrm>
          <a:prstGeom prst="rect">
            <a:avLst/>
          </a:prstGeom>
          <a:noFill/>
        </p:spPr>
        <p:txBody>
          <a:bodyPr wrap="square" rtlCol="0">
            <a:spAutoFit/>
          </a:bodyPr>
          <a:lstStyle/>
          <a:p>
            <a:r>
              <a:rPr lang="en-US" dirty="0" err="1" smtClean="0"/>
              <a:t>xenology</a:t>
            </a:r>
            <a:endParaRPr lang="en-GB" dirty="0"/>
          </a:p>
        </p:txBody>
      </p:sp>
      <p:sp>
        <p:nvSpPr>
          <p:cNvPr id="5" name="TextBox 4"/>
          <p:cNvSpPr txBox="1"/>
          <p:nvPr/>
        </p:nvSpPr>
        <p:spPr>
          <a:xfrm>
            <a:off x="4644008" y="5616347"/>
            <a:ext cx="3240360" cy="369332"/>
          </a:xfrm>
          <a:prstGeom prst="rect">
            <a:avLst/>
          </a:prstGeom>
          <a:noFill/>
        </p:spPr>
        <p:txBody>
          <a:bodyPr wrap="square" rtlCol="0">
            <a:spAutoFit/>
          </a:bodyPr>
          <a:lstStyle/>
          <a:p>
            <a:r>
              <a:rPr lang="en-US" dirty="0" err="1" smtClean="0"/>
              <a:t>pseudoparalogy</a:t>
            </a:r>
            <a:endParaRPr lang="en-GB" dirty="0"/>
          </a:p>
        </p:txBody>
      </p:sp>
    </p:spTree>
    <p:extLst>
      <p:ext uri="{BB962C8B-B14F-4D97-AF65-F5344CB8AC3E}">
        <p14:creationId xmlns:p14="http://schemas.microsoft.com/office/powerpoint/2010/main" val="36795321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BE" dirty="0" smtClean="0"/>
              <a:t>Clusters of Orthologous Groups</a:t>
            </a:r>
            <a:endParaRPr lang="nl-BE" dirty="0"/>
          </a:p>
        </p:txBody>
      </p:sp>
      <p:sp>
        <p:nvSpPr>
          <p:cNvPr id="5" name="Ondertitel 4"/>
          <p:cNvSpPr>
            <a:spLocks noGrp="1"/>
          </p:cNvSpPr>
          <p:nvPr>
            <p:ph type="subTitle" idx="1"/>
          </p:nvPr>
        </p:nvSpPr>
        <p:spPr/>
        <p:txBody>
          <a:bodyPr/>
          <a:lstStyle/>
          <a:p>
            <a:endParaRPr lang="nl-BE"/>
          </a:p>
        </p:txBody>
      </p:sp>
    </p:spTree>
    <p:extLst>
      <p:ext uri="{BB962C8B-B14F-4D97-AF65-F5344CB8AC3E}">
        <p14:creationId xmlns:p14="http://schemas.microsoft.com/office/powerpoint/2010/main" val="27079024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GB" dirty="0"/>
          </a:p>
        </p:txBody>
      </p:sp>
      <p:sp>
        <p:nvSpPr>
          <p:cNvPr id="3" name="TextBox 2"/>
          <p:cNvSpPr txBox="1"/>
          <p:nvPr/>
        </p:nvSpPr>
        <p:spPr>
          <a:xfrm>
            <a:off x="1043608" y="1474906"/>
            <a:ext cx="7007046" cy="3970318"/>
          </a:xfrm>
          <a:prstGeom prst="rect">
            <a:avLst/>
          </a:prstGeom>
          <a:noFill/>
        </p:spPr>
        <p:txBody>
          <a:bodyPr wrap="none" rtlCol="0">
            <a:spAutoFit/>
          </a:bodyPr>
          <a:lstStyle/>
          <a:p>
            <a:r>
              <a:rPr lang="en-US" dirty="0" smtClean="0"/>
              <a:t>7 complete genomes from 5 distinct clades</a:t>
            </a:r>
          </a:p>
          <a:p>
            <a:endParaRPr lang="en-US" dirty="0"/>
          </a:p>
          <a:p>
            <a:r>
              <a:rPr lang="en-US" dirty="0" err="1" smtClean="0"/>
              <a:t>BeTs</a:t>
            </a:r>
            <a:r>
              <a:rPr lang="en-US" dirty="0" smtClean="0"/>
              <a:t>  Best </a:t>
            </a:r>
            <a:r>
              <a:rPr lang="en-US" dirty="0" err="1" smtClean="0"/>
              <a:t>hiTs</a:t>
            </a:r>
            <a:endParaRPr lang="en-US" dirty="0" smtClean="0"/>
          </a:p>
          <a:p>
            <a:r>
              <a:rPr lang="en-US" dirty="0" smtClean="0"/>
              <a:t>Symmetrical </a:t>
            </a:r>
            <a:r>
              <a:rPr lang="en-US" dirty="0" err="1" smtClean="0"/>
              <a:t>BeTs</a:t>
            </a:r>
            <a:r>
              <a:rPr lang="en-US" dirty="0" smtClean="0"/>
              <a:t>    Bidirectional Best Hits (BBH)</a:t>
            </a:r>
          </a:p>
          <a:p>
            <a:endParaRPr lang="en-US" dirty="0"/>
          </a:p>
          <a:p>
            <a:r>
              <a:rPr lang="en-US" dirty="0" smtClean="0"/>
              <a:t>Create Triangles of </a:t>
            </a:r>
            <a:r>
              <a:rPr lang="en-US" dirty="0" err="1" smtClean="0"/>
              <a:t>BeTs</a:t>
            </a:r>
            <a:r>
              <a:rPr lang="en-US" dirty="0" smtClean="0"/>
              <a:t> where each point is from a different clade</a:t>
            </a:r>
          </a:p>
          <a:p>
            <a:r>
              <a:rPr lang="en-US" dirty="0" smtClean="0"/>
              <a:t>Connect triangles that share a side.</a:t>
            </a:r>
          </a:p>
          <a:p>
            <a:endParaRPr lang="en-US" dirty="0"/>
          </a:p>
          <a:p>
            <a:r>
              <a:rPr lang="en-US" dirty="0" smtClean="0"/>
              <a:t>Inspection for </a:t>
            </a:r>
            <a:r>
              <a:rPr lang="en-US" dirty="0" err="1" smtClean="0"/>
              <a:t>multidomain</a:t>
            </a:r>
            <a:r>
              <a:rPr lang="en-US" dirty="0" smtClean="0"/>
              <a:t> proteins.</a:t>
            </a:r>
          </a:p>
          <a:p>
            <a:endParaRPr lang="en-US" dirty="0"/>
          </a:p>
          <a:p>
            <a:r>
              <a:rPr lang="en-US" dirty="0" smtClean="0"/>
              <a:t>Levels of sequence similarity analyzed to split COGs joined due to </a:t>
            </a:r>
          </a:p>
          <a:p>
            <a:r>
              <a:rPr lang="en-US" dirty="0" smtClean="0"/>
              <a:t>Duplication and differential loss, split COGs.</a:t>
            </a:r>
          </a:p>
          <a:p>
            <a:endParaRPr lang="en-US" dirty="0"/>
          </a:p>
          <a:p>
            <a:endParaRPr lang="en-GB" dirty="0"/>
          </a:p>
        </p:txBody>
      </p:sp>
      <p:sp>
        <p:nvSpPr>
          <p:cNvPr id="5" name="TextBox 4"/>
          <p:cNvSpPr txBox="1"/>
          <p:nvPr/>
        </p:nvSpPr>
        <p:spPr>
          <a:xfrm>
            <a:off x="1187624" y="5634077"/>
            <a:ext cx="2062359" cy="276999"/>
          </a:xfrm>
          <a:prstGeom prst="rect">
            <a:avLst/>
          </a:prstGeom>
          <a:noFill/>
        </p:spPr>
        <p:txBody>
          <a:bodyPr wrap="none" rtlCol="0">
            <a:spAutoFit/>
          </a:bodyPr>
          <a:lstStyle/>
          <a:p>
            <a:r>
              <a:rPr lang="en-US" sz="1200" dirty="0" err="1" smtClean="0"/>
              <a:t>Tatusov</a:t>
            </a:r>
            <a:r>
              <a:rPr lang="en-US" sz="1200" dirty="0" smtClean="0"/>
              <a:t> et al, Science 1997</a:t>
            </a:r>
            <a:endParaRPr lang="en-GB" sz="1200" dirty="0"/>
          </a:p>
        </p:txBody>
      </p:sp>
    </p:spTree>
    <p:extLst>
      <p:ext uri="{BB962C8B-B14F-4D97-AF65-F5344CB8AC3E}">
        <p14:creationId xmlns:p14="http://schemas.microsoft.com/office/powerpoint/2010/main" val="6979318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triangles</a:t>
            </a:r>
            <a:endParaRPr lang="en-GB" dirty="0"/>
          </a:p>
        </p:txBody>
      </p:sp>
      <p:sp>
        <p:nvSpPr>
          <p:cNvPr id="3" name="Right Arrow 2"/>
          <p:cNvSpPr/>
          <p:nvPr/>
        </p:nvSpPr>
        <p:spPr>
          <a:xfrm>
            <a:off x="3555504" y="1798739"/>
            <a:ext cx="1080120" cy="360040"/>
          </a:xfrm>
          <a:prstGeom prst="rightArrow">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ight Arrow 3"/>
          <p:cNvSpPr/>
          <p:nvPr/>
        </p:nvSpPr>
        <p:spPr>
          <a:xfrm>
            <a:off x="4788024" y="2996952"/>
            <a:ext cx="1080120" cy="360040"/>
          </a:xfrm>
          <a:prstGeom prst="rightArrow">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ight Arrow 4"/>
          <p:cNvSpPr/>
          <p:nvPr/>
        </p:nvSpPr>
        <p:spPr>
          <a:xfrm>
            <a:off x="2598895" y="3231725"/>
            <a:ext cx="1080120" cy="360040"/>
          </a:xfrm>
          <a:prstGeom prst="rightArrow">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a:off x="4923656" y="4437112"/>
            <a:ext cx="1080120" cy="360040"/>
          </a:xfrm>
          <a:prstGeom prst="rightArrow">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p:nvCxnSpPr>
        <p:spPr>
          <a:xfrm flipH="1">
            <a:off x="3051448" y="1978759"/>
            <a:ext cx="864096" cy="1415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15544" y="2060848"/>
            <a:ext cx="122413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051448" y="3068960"/>
            <a:ext cx="2088232" cy="32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51448" y="3394490"/>
            <a:ext cx="2276636" cy="1114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39680" y="3068960"/>
            <a:ext cx="188404" cy="14401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7059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GB" dirty="0"/>
          </a:p>
        </p:txBody>
      </p:sp>
      <p:sp>
        <p:nvSpPr>
          <p:cNvPr id="3" name="TextBox 2"/>
          <p:cNvSpPr txBox="1"/>
          <p:nvPr/>
        </p:nvSpPr>
        <p:spPr>
          <a:xfrm>
            <a:off x="3226474" y="1468515"/>
            <a:ext cx="2454518" cy="369332"/>
          </a:xfrm>
          <a:prstGeom prst="rect">
            <a:avLst/>
          </a:prstGeom>
          <a:noFill/>
        </p:spPr>
        <p:txBody>
          <a:bodyPr wrap="none" rtlCol="0">
            <a:spAutoFit/>
          </a:bodyPr>
          <a:lstStyle/>
          <a:p>
            <a:r>
              <a:rPr lang="en-US" dirty="0" smtClean="0"/>
              <a:t>Multi-domain proteins.</a:t>
            </a:r>
            <a:endParaRPr lang="en-GB" dirty="0"/>
          </a:p>
        </p:txBody>
      </p:sp>
      <p:sp>
        <p:nvSpPr>
          <p:cNvPr id="6" name="Right Arrow 5"/>
          <p:cNvSpPr/>
          <p:nvPr/>
        </p:nvSpPr>
        <p:spPr>
          <a:xfrm>
            <a:off x="2293493" y="2445269"/>
            <a:ext cx="4392488"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 name="Trapezoid 4"/>
          <p:cNvSpPr/>
          <p:nvPr/>
        </p:nvSpPr>
        <p:spPr>
          <a:xfrm>
            <a:off x="4453733" y="2445269"/>
            <a:ext cx="1728192" cy="432048"/>
          </a:xfrm>
          <a:prstGeom prst="trapezoi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iamond 3"/>
          <p:cNvSpPr/>
          <p:nvPr/>
        </p:nvSpPr>
        <p:spPr>
          <a:xfrm>
            <a:off x="2653533" y="2337257"/>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a:off x="1832694" y="3129345"/>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Right Arrow 7"/>
          <p:cNvSpPr/>
          <p:nvPr/>
        </p:nvSpPr>
        <p:spPr>
          <a:xfrm>
            <a:off x="1408878" y="5210329"/>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Right Arrow 8"/>
          <p:cNvSpPr/>
          <p:nvPr/>
        </p:nvSpPr>
        <p:spPr>
          <a:xfrm>
            <a:off x="1484040" y="3777417"/>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ight Arrow 9"/>
          <p:cNvSpPr/>
          <p:nvPr/>
        </p:nvSpPr>
        <p:spPr>
          <a:xfrm>
            <a:off x="1399133" y="4450641"/>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Diamond 10"/>
          <p:cNvSpPr/>
          <p:nvPr/>
        </p:nvSpPr>
        <p:spPr>
          <a:xfrm>
            <a:off x="1979712" y="3021333"/>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iamond 11"/>
          <p:cNvSpPr/>
          <p:nvPr/>
        </p:nvSpPr>
        <p:spPr>
          <a:xfrm>
            <a:off x="1587860" y="3669405"/>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iamond 12"/>
          <p:cNvSpPr/>
          <p:nvPr/>
        </p:nvSpPr>
        <p:spPr>
          <a:xfrm>
            <a:off x="1532286" y="4342629"/>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iamond 13"/>
          <p:cNvSpPr/>
          <p:nvPr/>
        </p:nvSpPr>
        <p:spPr>
          <a:xfrm>
            <a:off x="1471141" y="5102317"/>
            <a:ext cx="1512168" cy="648072"/>
          </a:xfrm>
          <a:prstGeom prst="diamon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5178005" y="3261738"/>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6" name="Trapezoid 15"/>
          <p:cNvSpPr/>
          <p:nvPr/>
        </p:nvSpPr>
        <p:spPr>
          <a:xfrm>
            <a:off x="5220707" y="3237357"/>
            <a:ext cx="1728192" cy="432048"/>
          </a:xfrm>
          <a:prstGeom prst="trapezoi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287703" y="3726085"/>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Trapezoid 17"/>
          <p:cNvSpPr/>
          <p:nvPr/>
        </p:nvSpPr>
        <p:spPr>
          <a:xfrm>
            <a:off x="5330405" y="3701704"/>
            <a:ext cx="1728192" cy="432048"/>
          </a:xfrm>
          <a:prstGeom prst="trapezoi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ight Arrow 18"/>
          <p:cNvSpPr/>
          <p:nvPr/>
        </p:nvSpPr>
        <p:spPr>
          <a:xfrm>
            <a:off x="5524649" y="4258998"/>
            <a:ext cx="2007840" cy="432048"/>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Trapezoid 19"/>
          <p:cNvSpPr/>
          <p:nvPr/>
        </p:nvSpPr>
        <p:spPr>
          <a:xfrm>
            <a:off x="5567351" y="4234617"/>
            <a:ext cx="1728192" cy="432048"/>
          </a:xfrm>
          <a:prstGeom prst="trapezoid">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rot="1800000">
            <a:off x="1710456" y="1904030"/>
            <a:ext cx="2050680" cy="41788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rot="-1800000">
            <a:off x="4846707" y="1707595"/>
            <a:ext cx="2119937" cy="36688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utoShape 2" descr="http://www.clker.com/cliparts/8/4/4/1/11949839951455368809scissors_02.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2" name="Picture 4" descr="Scissors 2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1496" y="1921706"/>
            <a:ext cx="485329" cy="541678"/>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p:nvCxnSpPr>
        <p:spPr>
          <a:xfrm flipV="1">
            <a:off x="4314160" y="2463384"/>
            <a:ext cx="0" cy="52194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2166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GB" dirty="0"/>
          </a:p>
        </p:txBody>
      </p:sp>
      <p:sp>
        <p:nvSpPr>
          <p:cNvPr id="13" name="TextBox 12"/>
          <p:cNvSpPr txBox="1"/>
          <p:nvPr/>
        </p:nvSpPr>
        <p:spPr>
          <a:xfrm>
            <a:off x="2925450" y="1255411"/>
            <a:ext cx="2826415" cy="369332"/>
          </a:xfrm>
          <a:prstGeom prst="rect">
            <a:avLst/>
          </a:prstGeom>
          <a:noFill/>
        </p:spPr>
        <p:txBody>
          <a:bodyPr wrap="none" rtlCol="0">
            <a:spAutoFit/>
          </a:bodyPr>
          <a:lstStyle/>
          <a:p>
            <a:r>
              <a:rPr lang="en-GB" dirty="0" smtClean="0"/>
              <a:t>Duplication and gene loss</a:t>
            </a:r>
            <a:endParaRPr lang="en-GB" dirty="0"/>
          </a:p>
        </p:txBody>
      </p:sp>
      <p:sp>
        <p:nvSpPr>
          <p:cNvPr id="24" name="TextBox 23"/>
          <p:cNvSpPr txBox="1"/>
          <p:nvPr/>
        </p:nvSpPr>
        <p:spPr>
          <a:xfrm>
            <a:off x="2195736" y="5517232"/>
            <a:ext cx="3429144" cy="369332"/>
          </a:xfrm>
          <a:prstGeom prst="rect">
            <a:avLst/>
          </a:prstGeom>
          <a:noFill/>
        </p:spPr>
        <p:txBody>
          <a:bodyPr wrap="none" rtlCol="0">
            <a:spAutoFit/>
          </a:bodyPr>
          <a:lstStyle/>
          <a:p>
            <a:r>
              <a:rPr lang="en-US" dirty="0" smtClean="0"/>
              <a:t>more species provide a solution</a:t>
            </a:r>
            <a:endParaRPr lang="en-GB" dirty="0"/>
          </a:p>
        </p:txBody>
      </p:sp>
      <p:cxnSp>
        <p:nvCxnSpPr>
          <p:cNvPr id="3" name="Straight Connector 2"/>
          <p:cNvCxnSpPr/>
          <p:nvPr/>
        </p:nvCxnSpPr>
        <p:spPr>
          <a:xfrm>
            <a:off x="4119892" y="4138132"/>
            <a:ext cx="0" cy="10190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027656" y="4129573"/>
            <a:ext cx="21831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027656" y="3475238"/>
            <a:ext cx="0" cy="66289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a:off x="1964092" y="2739251"/>
            <a:ext cx="895633" cy="39630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1</a:t>
            </a:r>
            <a:endParaRPr lang="en-GB" dirty="0"/>
          </a:p>
        </p:txBody>
      </p:sp>
      <p:sp>
        <p:nvSpPr>
          <p:cNvPr id="7" name="Right Arrow 6"/>
          <p:cNvSpPr/>
          <p:nvPr/>
        </p:nvSpPr>
        <p:spPr>
          <a:xfrm>
            <a:off x="3055645" y="2739251"/>
            <a:ext cx="895633" cy="39630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8" name="Right Arrow 7"/>
          <p:cNvSpPr/>
          <p:nvPr/>
        </p:nvSpPr>
        <p:spPr>
          <a:xfrm>
            <a:off x="2933336" y="3608535"/>
            <a:ext cx="895633" cy="39630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1</a:t>
            </a:r>
            <a:endParaRPr lang="en-GB" dirty="0"/>
          </a:p>
        </p:txBody>
      </p:sp>
      <p:cxnSp>
        <p:nvCxnSpPr>
          <p:cNvPr id="9" name="Straight Connector 8"/>
          <p:cNvCxnSpPr/>
          <p:nvPr/>
        </p:nvCxnSpPr>
        <p:spPr>
          <a:xfrm>
            <a:off x="395536" y="3466680"/>
            <a:ext cx="31079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4234855" y="2739251"/>
            <a:ext cx="895633" cy="39630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2</a:t>
            </a:r>
            <a:endParaRPr lang="en-GB" dirty="0"/>
          </a:p>
        </p:txBody>
      </p:sp>
      <p:cxnSp>
        <p:nvCxnSpPr>
          <p:cNvPr id="11" name="Straight Connector 10"/>
          <p:cNvCxnSpPr/>
          <p:nvPr/>
        </p:nvCxnSpPr>
        <p:spPr>
          <a:xfrm>
            <a:off x="3501621" y="3135552"/>
            <a:ext cx="0" cy="339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11909" y="3135552"/>
            <a:ext cx="0" cy="339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00459" y="3476567"/>
            <a:ext cx="0" cy="6615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84712" y="3468008"/>
            <a:ext cx="3371664" cy="85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674424" y="3136881"/>
            <a:ext cx="0" cy="339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84712" y="3136881"/>
            <a:ext cx="0" cy="3396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5378693" y="2734706"/>
            <a:ext cx="895633" cy="39630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a:t>
            </a:r>
            <a:endParaRPr lang="en-GB" dirty="0"/>
          </a:p>
        </p:txBody>
      </p:sp>
      <p:sp>
        <p:nvSpPr>
          <p:cNvPr id="20" name="TextBox 19"/>
          <p:cNvSpPr txBox="1"/>
          <p:nvPr/>
        </p:nvSpPr>
        <p:spPr>
          <a:xfrm>
            <a:off x="2076046" y="2595431"/>
            <a:ext cx="867645" cy="653350"/>
          </a:xfrm>
          <a:prstGeom prst="rect">
            <a:avLst/>
          </a:prstGeom>
          <a:noFill/>
        </p:spPr>
        <p:txBody>
          <a:bodyPr wrap="square" rtlCol="0">
            <a:spAutoFit/>
          </a:bodyPr>
          <a:lstStyle/>
          <a:p>
            <a:r>
              <a:rPr lang="en-GB" sz="4800" dirty="0" smtClean="0">
                <a:solidFill>
                  <a:srgbClr val="FF0000"/>
                </a:solidFill>
                <a:effectLst>
                  <a:outerShdw blurRad="38100" dist="38100" dir="2700000" algn="tl">
                    <a:srgbClr val="000000">
                      <a:alpha val="43137"/>
                    </a:srgbClr>
                  </a:outerShdw>
                </a:effectLst>
              </a:rPr>
              <a:t>X</a:t>
            </a:r>
            <a:endParaRPr lang="en-GB" sz="4800" dirty="0">
              <a:solidFill>
                <a:srgbClr val="FF0000"/>
              </a:solidFill>
              <a:effectLst>
                <a:outerShdw blurRad="38100" dist="38100" dir="2700000" algn="tl">
                  <a:srgbClr val="000000">
                    <a:alpha val="43137"/>
                  </a:srgbClr>
                </a:outerShdw>
              </a:effectLst>
            </a:endParaRPr>
          </a:p>
        </p:txBody>
      </p:sp>
      <p:sp>
        <p:nvSpPr>
          <p:cNvPr id="21" name="TextBox 20"/>
          <p:cNvSpPr txBox="1"/>
          <p:nvPr/>
        </p:nvSpPr>
        <p:spPr>
          <a:xfrm>
            <a:off x="5358338" y="2595430"/>
            <a:ext cx="867645" cy="653350"/>
          </a:xfrm>
          <a:prstGeom prst="rect">
            <a:avLst/>
          </a:prstGeom>
          <a:noFill/>
        </p:spPr>
        <p:txBody>
          <a:bodyPr wrap="square" rtlCol="0">
            <a:spAutoFit/>
          </a:bodyPr>
          <a:lstStyle/>
          <a:p>
            <a:r>
              <a:rPr lang="en-GB" sz="4800" dirty="0" smtClean="0">
                <a:solidFill>
                  <a:srgbClr val="FF0000"/>
                </a:solidFill>
                <a:effectLst>
                  <a:outerShdw blurRad="38100" dist="38100" dir="2700000" algn="tl">
                    <a:srgbClr val="000000">
                      <a:alpha val="43137"/>
                    </a:srgbClr>
                  </a:outerShdw>
                </a:effectLst>
              </a:rPr>
              <a:t>X</a:t>
            </a:r>
            <a:endParaRPr lang="en-GB" sz="4800" dirty="0">
              <a:solidFill>
                <a:srgbClr val="FF0000"/>
              </a:solidFill>
              <a:effectLst>
                <a:outerShdw blurRad="38100" dist="38100" dir="2700000" algn="tl">
                  <a:srgbClr val="000000">
                    <a:alpha val="43137"/>
                  </a:srgbClr>
                </a:outerShdw>
              </a:effectLst>
            </a:endParaRPr>
          </a:p>
        </p:txBody>
      </p:sp>
      <p:sp>
        <p:nvSpPr>
          <p:cNvPr id="22" name="Right Arrow 21"/>
          <p:cNvSpPr/>
          <p:nvPr/>
        </p:nvSpPr>
        <p:spPr>
          <a:xfrm>
            <a:off x="3671393" y="4494298"/>
            <a:ext cx="895633" cy="39630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23" name="TextBox 22"/>
          <p:cNvSpPr txBox="1"/>
          <p:nvPr/>
        </p:nvSpPr>
        <p:spPr>
          <a:xfrm>
            <a:off x="5819630" y="3662161"/>
            <a:ext cx="2037673" cy="290378"/>
          </a:xfrm>
          <a:prstGeom prst="rect">
            <a:avLst/>
          </a:prstGeom>
          <a:noFill/>
        </p:spPr>
        <p:txBody>
          <a:bodyPr wrap="none" rtlCol="0">
            <a:spAutoFit/>
          </a:bodyPr>
          <a:lstStyle/>
          <a:p>
            <a:r>
              <a:rPr lang="en-US" dirty="0" smtClean="0"/>
              <a:t>2 copies in the ancestor</a:t>
            </a:r>
            <a:endParaRPr lang="en-GB" dirty="0"/>
          </a:p>
        </p:txBody>
      </p:sp>
      <p:sp>
        <p:nvSpPr>
          <p:cNvPr id="14" name="Right Arrow 13"/>
          <p:cNvSpPr/>
          <p:nvPr/>
        </p:nvSpPr>
        <p:spPr>
          <a:xfrm>
            <a:off x="4686561" y="3609199"/>
            <a:ext cx="895633" cy="39630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2</a:t>
            </a:r>
            <a:endParaRPr lang="en-GB" dirty="0"/>
          </a:p>
        </p:txBody>
      </p:sp>
      <p:sp>
        <p:nvSpPr>
          <p:cNvPr id="26" name="Right Arrow 25"/>
          <p:cNvSpPr/>
          <p:nvPr/>
        </p:nvSpPr>
        <p:spPr>
          <a:xfrm>
            <a:off x="1068459" y="2739251"/>
            <a:ext cx="895633" cy="3963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a:t>
            </a:r>
            <a:endParaRPr lang="en-GB" dirty="0">
              <a:solidFill>
                <a:schemeClr val="tx1"/>
              </a:solidFill>
            </a:endParaRPr>
          </a:p>
        </p:txBody>
      </p:sp>
      <p:cxnSp>
        <p:nvCxnSpPr>
          <p:cNvPr id="27" name="Straight Connector 26"/>
          <p:cNvCxnSpPr/>
          <p:nvPr/>
        </p:nvCxnSpPr>
        <p:spPr>
          <a:xfrm>
            <a:off x="1460647" y="3126993"/>
            <a:ext cx="0" cy="3396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Right Arrow 28"/>
          <p:cNvSpPr/>
          <p:nvPr/>
        </p:nvSpPr>
        <p:spPr>
          <a:xfrm>
            <a:off x="6498234" y="2741904"/>
            <a:ext cx="895633" cy="396301"/>
          </a:xfrm>
          <a:prstGeom prst="right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2</a:t>
            </a:r>
            <a:endParaRPr lang="en-GB" dirty="0">
              <a:solidFill>
                <a:schemeClr val="tx1"/>
              </a:solidFill>
            </a:endParaRPr>
          </a:p>
        </p:txBody>
      </p:sp>
      <p:cxnSp>
        <p:nvCxnSpPr>
          <p:cNvPr id="30" name="Straight Connector 29"/>
          <p:cNvCxnSpPr/>
          <p:nvPr/>
        </p:nvCxnSpPr>
        <p:spPr>
          <a:xfrm>
            <a:off x="6838466" y="3150987"/>
            <a:ext cx="0" cy="339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951019" y="3150987"/>
            <a:ext cx="0" cy="339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5536" y="3126992"/>
            <a:ext cx="0" cy="3396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92183" y="2743001"/>
            <a:ext cx="895633" cy="39630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a:t>
            </a:r>
            <a:endParaRPr lang="en-GB" dirty="0">
              <a:solidFill>
                <a:schemeClr val="tx1"/>
              </a:solidFill>
            </a:endParaRPr>
          </a:p>
        </p:txBody>
      </p:sp>
      <p:sp>
        <p:nvSpPr>
          <p:cNvPr id="37" name="Right Arrow 36"/>
          <p:cNvSpPr/>
          <p:nvPr/>
        </p:nvSpPr>
        <p:spPr>
          <a:xfrm>
            <a:off x="7668344" y="2754686"/>
            <a:ext cx="895633" cy="396301"/>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a:t>
            </a:r>
            <a:endParaRPr lang="en-GB" dirty="0">
              <a:solidFill>
                <a:schemeClr val="tx1"/>
              </a:solidFill>
            </a:endParaRPr>
          </a:p>
        </p:txBody>
      </p:sp>
    </p:spTree>
    <p:extLst>
      <p:ext uri="{BB962C8B-B14F-4D97-AF65-F5344CB8AC3E}">
        <p14:creationId xmlns:p14="http://schemas.microsoft.com/office/powerpoint/2010/main" val="206813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GB" dirty="0"/>
          </a:p>
        </p:txBody>
      </p:sp>
      <p:sp>
        <p:nvSpPr>
          <p:cNvPr id="3" name="Right Arrow 2"/>
          <p:cNvSpPr/>
          <p:nvPr/>
        </p:nvSpPr>
        <p:spPr>
          <a:xfrm>
            <a:off x="2231740" y="3283297"/>
            <a:ext cx="1152128" cy="5040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4" name="Right Arrow 3"/>
          <p:cNvSpPr/>
          <p:nvPr/>
        </p:nvSpPr>
        <p:spPr>
          <a:xfrm>
            <a:off x="4932040" y="1785907"/>
            <a:ext cx="1152128" cy="5040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2</a:t>
            </a:r>
            <a:endParaRPr lang="en-GB" dirty="0"/>
          </a:p>
        </p:txBody>
      </p:sp>
      <p:sp>
        <p:nvSpPr>
          <p:cNvPr id="5" name="Right Arrow 4"/>
          <p:cNvSpPr/>
          <p:nvPr/>
        </p:nvSpPr>
        <p:spPr>
          <a:xfrm>
            <a:off x="827584" y="1995405"/>
            <a:ext cx="1152128" cy="50405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a:t>
            </a:r>
            <a:endParaRPr lang="en-GB" dirty="0">
              <a:solidFill>
                <a:schemeClr val="tx1"/>
              </a:solidFill>
            </a:endParaRPr>
          </a:p>
        </p:txBody>
      </p:sp>
      <p:sp>
        <p:nvSpPr>
          <p:cNvPr id="6" name="Right Arrow 5"/>
          <p:cNvSpPr/>
          <p:nvPr/>
        </p:nvSpPr>
        <p:spPr>
          <a:xfrm>
            <a:off x="6750242" y="2931984"/>
            <a:ext cx="1152128" cy="504056"/>
          </a:xfrm>
          <a:prstGeom prst="right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2</a:t>
            </a:r>
            <a:endParaRPr lang="en-GB" dirty="0">
              <a:solidFill>
                <a:schemeClr val="tx1"/>
              </a:solidFill>
            </a:endParaRPr>
          </a:p>
        </p:txBody>
      </p:sp>
      <p:sp>
        <p:nvSpPr>
          <p:cNvPr id="7" name="Right Arrow 6"/>
          <p:cNvSpPr/>
          <p:nvPr/>
        </p:nvSpPr>
        <p:spPr>
          <a:xfrm>
            <a:off x="683568" y="3607296"/>
            <a:ext cx="1152128" cy="50405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1</a:t>
            </a:r>
            <a:endParaRPr lang="en-GB" dirty="0">
              <a:solidFill>
                <a:schemeClr val="tx1"/>
              </a:solidFill>
            </a:endParaRPr>
          </a:p>
        </p:txBody>
      </p:sp>
      <p:sp>
        <p:nvSpPr>
          <p:cNvPr id="8" name="Right Arrow 7"/>
          <p:cNvSpPr/>
          <p:nvPr/>
        </p:nvSpPr>
        <p:spPr>
          <a:xfrm>
            <a:off x="5004048" y="3248980"/>
            <a:ext cx="1152128" cy="504056"/>
          </a:xfrm>
          <a:prstGeom prst="rightArrow">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2</a:t>
            </a:r>
            <a:endParaRPr lang="en-GB" dirty="0">
              <a:solidFill>
                <a:schemeClr val="tx1"/>
              </a:solidFill>
            </a:endParaRPr>
          </a:p>
        </p:txBody>
      </p:sp>
      <p:cxnSp>
        <p:nvCxnSpPr>
          <p:cNvPr id="10" name="Straight Connector 9"/>
          <p:cNvCxnSpPr>
            <a:stCxn id="3" idx="3"/>
            <a:endCxn id="4" idx="1"/>
          </p:cNvCxnSpPr>
          <p:nvPr/>
        </p:nvCxnSpPr>
        <p:spPr>
          <a:xfrm flipV="1">
            <a:off x="3383868" y="2037935"/>
            <a:ext cx="1548172" cy="14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3"/>
            <a:endCxn id="6" idx="0"/>
          </p:cNvCxnSpPr>
          <p:nvPr/>
        </p:nvCxnSpPr>
        <p:spPr>
          <a:xfrm>
            <a:off x="6084168" y="2037935"/>
            <a:ext cx="1566174" cy="894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8" idx="0"/>
          </p:cNvCxnSpPr>
          <p:nvPr/>
        </p:nvCxnSpPr>
        <p:spPr>
          <a:xfrm flipH="1">
            <a:off x="5904148" y="2037935"/>
            <a:ext cx="180020" cy="1211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0"/>
            <a:endCxn id="6" idx="0"/>
          </p:cNvCxnSpPr>
          <p:nvPr/>
        </p:nvCxnSpPr>
        <p:spPr>
          <a:xfrm flipV="1">
            <a:off x="5904148" y="2931984"/>
            <a:ext cx="1746194" cy="3169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3" idx="0"/>
          </p:cNvCxnSpPr>
          <p:nvPr/>
        </p:nvCxnSpPr>
        <p:spPr>
          <a:xfrm>
            <a:off x="1979712" y="2247433"/>
            <a:ext cx="1152128" cy="10358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 idx="0"/>
            <a:endCxn id="7" idx="0"/>
          </p:cNvCxnSpPr>
          <p:nvPr/>
        </p:nvCxnSpPr>
        <p:spPr>
          <a:xfrm flipH="1">
            <a:off x="1583668" y="3283297"/>
            <a:ext cx="1548172" cy="3239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a:endCxn id="7" idx="0"/>
          </p:cNvCxnSpPr>
          <p:nvPr/>
        </p:nvCxnSpPr>
        <p:spPr>
          <a:xfrm flipH="1">
            <a:off x="1583668" y="2247433"/>
            <a:ext cx="396044" cy="13598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57654" y="5718478"/>
            <a:ext cx="9001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627784" y="5533812"/>
            <a:ext cx="2569934" cy="369332"/>
          </a:xfrm>
          <a:prstGeom prst="rect">
            <a:avLst/>
          </a:prstGeom>
          <a:noFill/>
        </p:spPr>
        <p:txBody>
          <a:bodyPr wrap="none" rtlCol="0">
            <a:spAutoFit/>
          </a:bodyPr>
          <a:lstStyle/>
          <a:p>
            <a:r>
              <a:rPr lang="en-US" dirty="0" smtClean="0"/>
              <a:t>BBH / symmetrical </a:t>
            </a:r>
            <a:r>
              <a:rPr lang="en-US" dirty="0" err="1" smtClean="0"/>
              <a:t>BeT</a:t>
            </a:r>
            <a:endParaRPr lang="en-GB" dirty="0"/>
          </a:p>
        </p:txBody>
      </p:sp>
      <p:pic>
        <p:nvPicPr>
          <p:cNvPr id="31" name="Picture 4" descr="Scissors 2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5289" y="2372618"/>
            <a:ext cx="485329" cy="541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70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GB" dirty="0"/>
          </a:p>
        </p:txBody>
      </p:sp>
      <p:sp>
        <p:nvSpPr>
          <p:cNvPr id="3" name="Content Placeholder 2"/>
          <p:cNvSpPr>
            <a:spLocks noGrp="1"/>
          </p:cNvSpPr>
          <p:nvPr>
            <p:ph idx="1"/>
          </p:nvPr>
        </p:nvSpPr>
        <p:spPr/>
        <p:txBody>
          <a:bodyPr/>
          <a:lstStyle/>
          <a:p>
            <a:r>
              <a:rPr lang="en-US" dirty="0" err="1" smtClean="0"/>
              <a:t>EdgeSearch</a:t>
            </a:r>
            <a:endParaRPr lang="en-US" dirty="0" smtClean="0"/>
          </a:p>
          <a:p>
            <a:r>
              <a:rPr lang="en-US" dirty="0" err="1" smtClean="0"/>
              <a:t>OrthoMCL</a:t>
            </a:r>
            <a:endParaRPr lang="en-US" dirty="0" smtClean="0"/>
          </a:p>
          <a:p>
            <a:r>
              <a:rPr lang="en-US" dirty="0" err="1" smtClean="0"/>
              <a:t>eggNOG</a:t>
            </a:r>
            <a:endParaRPr lang="en-US" dirty="0" smtClean="0"/>
          </a:p>
          <a:p>
            <a:r>
              <a:rPr lang="en-US" dirty="0" err="1" smtClean="0"/>
              <a:t>InParanoid</a:t>
            </a:r>
            <a:r>
              <a:rPr lang="en-US" dirty="0" smtClean="0"/>
              <a:t>, </a:t>
            </a:r>
            <a:r>
              <a:rPr lang="en-US" dirty="0" err="1" smtClean="0"/>
              <a:t>MultiParanoid</a:t>
            </a:r>
            <a:endParaRPr lang="en-US" dirty="0" smtClean="0"/>
          </a:p>
          <a:p>
            <a:r>
              <a:rPr lang="en-US" dirty="0" smtClean="0"/>
              <a:t>MSOAR, </a:t>
            </a:r>
            <a:r>
              <a:rPr lang="en-US" dirty="0" err="1" smtClean="0"/>
              <a:t>MultiMSOAR</a:t>
            </a:r>
            <a:endParaRPr lang="en-US" dirty="0" smtClean="0"/>
          </a:p>
          <a:p>
            <a:r>
              <a:rPr lang="en-US" dirty="0" err="1" smtClean="0"/>
              <a:t>Homologene</a:t>
            </a:r>
            <a:endParaRPr lang="en-US" dirty="0" smtClean="0"/>
          </a:p>
          <a:p>
            <a:r>
              <a:rPr lang="en-US" dirty="0" err="1" smtClean="0"/>
              <a:t>RoundUp</a:t>
            </a:r>
            <a:endParaRPr lang="en-US" dirty="0" smtClean="0"/>
          </a:p>
          <a:p>
            <a:r>
              <a:rPr lang="en-US" dirty="0" smtClean="0"/>
              <a:t>OMA</a:t>
            </a:r>
          </a:p>
          <a:p>
            <a:r>
              <a:rPr lang="en-US" dirty="0" err="1" smtClean="0"/>
              <a:t>OrthoFinder</a:t>
            </a:r>
            <a:endParaRPr lang="en-US" dirty="0" smtClean="0"/>
          </a:p>
        </p:txBody>
      </p:sp>
    </p:spTree>
    <p:extLst>
      <p:ext uri="{BB962C8B-B14F-4D97-AF65-F5344CB8AC3E}">
        <p14:creationId xmlns:p14="http://schemas.microsoft.com/office/powerpoint/2010/main" val="207716973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BE" dirty="0" smtClean="0"/>
              <a:t>Tree-based algorithms</a:t>
            </a:r>
            <a:endParaRPr lang="nl-BE" dirty="0"/>
          </a:p>
        </p:txBody>
      </p:sp>
      <p:sp>
        <p:nvSpPr>
          <p:cNvPr id="5" name="Ondertitel 4"/>
          <p:cNvSpPr>
            <a:spLocks noGrp="1"/>
          </p:cNvSpPr>
          <p:nvPr>
            <p:ph type="subTitle" idx="1"/>
          </p:nvPr>
        </p:nvSpPr>
        <p:spPr/>
        <p:txBody>
          <a:bodyPr/>
          <a:lstStyle/>
          <a:p>
            <a:endParaRPr lang="nl-BE"/>
          </a:p>
        </p:txBody>
      </p:sp>
    </p:spTree>
    <p:extLst>
      <p:ext uri="{BB962C8B-B14F-4D97-AF65-F5344CB8AC3E}">
        <p14:creationId xmlns:p14="http://schemas.microsoft.com/office/powerpoint/2010/main" val="5473629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BE" dirty="0" smtClean="0"/>
              <a:t>Orthology</a:t>
            </a:r>
            <a:endParaRPr lang="nl-BE" dirty="0"/>
          </a:p>
        </p:txBody>
      </p:sp>
      <p:sp>
        <p:nvSpPr>
          <p:cNvPr id="5" name="Ondertitel 4"/>
          <p:cNvSpPr>
            <a:spLocks noGrp="1"/>
          </p:cNvSpPr>
          <p:nvPr>
            <p:ph type="subTitle" idx="1"/>
          </p:nvPr>
        </p:nvSpPr>
        <p:spPr/>
        <p:txBody>
          <a:bodyPr/>
          <a:lstStyle/>
          <a:p>
            <a:endParaRPr lang="nl-BE"/>
          </a:p>
        </p:txBody>
      </p:sp>
    </p:spTree>
    <p:extLst>
      <p:ext uri="{BB962C8B-B14F-4D97-AF65-F5344CB8AC3E}">
        <p14:creationId xmlns:p14="http://schemas.microsoft.com/office/powerpoint/2010/main" val="250948725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based algorithms</a:t>
            </a:r>
            <a:endParaRPr lang="en-GB" dirty="0"/>
          </a:p>
        </p:txBody>
      </p:sp>
      <p:sp>
        <p:nvSpPr>
          <p:cNvPr id="4" name="Content Placeholder 3"/>
          <p:cNvSpPr>
            <a:spLocks noGrp="1"/>
          </p:cNvSpPr>
          <p:nvPr>
            <p:ph idx="1"/>
          </p:nvPr>
        </p:nvSpPr>
        <p:spPr/>
        <p:txBody>
          <a:bodyPr/>
          <a:lstStyle/>
          <a:p>
            <a:r>
              <a:rPr lang="en-US" dirty="0" smtClean="0"/>
              <a:t>Rather than finding best hits, reconstruct phylogenies</a:t>
            </a:r>
          </a:p>
          <a:p>
            <a:endParaRPr lang="en-US" dirty="0"/>
          </a:p>
          <a:p>
            <a:r>
              <a:rPr lang="en-US" dirty="0" smtClean="0"/>
              <a:t>First define homologs</a:t>
            </a:r>
          </a:p>
          <a:p>
            <a:pPr lvl="1"/>
            <a:r>
              <a:rPr lang="en-US" dirty="0" smtClean="0"/>
              <a:t>Sensitivity of homology search</a:t>
            </a:r>
          </a:p>
          <a:p>
            <a:endParaRPr lang="en-US" dirty="0"/>
          </a:p>
          <a:p>
            <a:r>
              <a:rPr lang="en-US" dirty="0" smtClean="0"/>
              <a:t>Splitting into orthologous groups</a:t>
            </a:r>
          </a:p>
          <a:p>
            <a:endParaRPr lang="en-US" dirty="0"/>
          </a:p>
          <a:p>
            <a:r>
              <a:rPr lang="en-US" dirty="0" smtClean="0"/>
              <a:t>Explicit identification of duplication and speciation events</a:t>
            </a:r>
          </a:p>
          <a:p>
            <a:endParaRPr lang="en-US" dirty="0"/>
          </a:p>
          <a:p>
            <a:r>
              <a:rPr lang="en-US" dirty="0" smtClean="0"/>
              <a:t>Slow</a:t>
            </a:r>
            <a:endParaRPr lang="en-GB" dirty="0"/>
          </a:p>
        </p:txBody>
      </p:sp>
      <p:sp>
        <p:nvSpPr>
          <p:cNvPr id="5" name="Rectangle 4"/>
          <p:cNvSpPr/>
          <p:nvPr/>
        </p:nvSpPr>
        <p:spPr>
          <a:xfrm>
            <a:off x="467544" y="2060848"/>
            <a:ext cx="5688632"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5685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Evolution of genes</a:t>
            </a:r>
            <a:endParaRPr lang="en-GB" dirty="0"/>
          </a:p>
        </p:txBody>
      </p:sp>
      <p:pic>
        <p:nvPicPr>
          <p:cNvPr id="7170" name="Picture 2" descr="http://www.ncbi.nlm.nih.gov/corecgi/tileshop/tileshop.fcgi?p=PMC3&amp;id=79747&amp;s=27&amp;r=1&amp;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288811" cy="350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0755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Species tree reconciliation</a:t>
            </a:r>
            <a:endParaRPr lang="en-GB" dirty="0"/>
          </a:p>
        </p:txBody>
      </p:sp>
      <p:sp>
        <p:nvSpPr>
          <p:cNvPr id="54" name="TextBox 53"/>
          <p:cNvSpPr txBox="1"/>
          <p:nvPr/>
        </p:nvSpPr>
        <p:spPr>
          <a:xfrm>
            <a:off x="710262" y="5722097"/>
            <a:ext cx="3023392" cy="276999"/>
          </a:xfrm>
          <a:prstGeom prst="rect">
            <a:avLst/>
          </a:prstGeom>
          <a:noFill/>
        </p:spPr>
        <p:txBody>
          <a:bodyPr wrap="none" rtlCol="0">
            <a:spAutoFit/>
          </a:bodyPr>
          <a:lstStyle/>
          <a:p>
            <a:r>
              <a:rPr lang="en-US" sz="1200" dirty="0" err="1" smtClean="0"/>
              <a:t>Kristensen</a:t>
            </a:r>
            <a:r>
              <a:rPr lang="en-US" sz="1200" dirty="0" smtClean="0"/>
              <a:t> et al Brief. Bioinformatics 2011</a:t>
            </a:r>
            <a:endParaRPr lang="en-GB" sz="1200" dirty="0"/>
          </a:p>
        </p:txBody>
      </p:sp>
      <p:pic>
        <p:nvPicPr>
          <p:cNvPr id="6148" name="Picture 4" descr="http://www.ncbi.nlm.nih.gov/corecgi/tileshop/tileshop.fcgi?p=PMC3&amp;id=79752&amp;s=27&amp;r=1&amp;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24" y="1261606"/>
            <a:ext cx="7170144" cy="432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22070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Species overlap</a:t>
            </a:r>
            <a:endParaRPr lang="en-GB" dirty="0"/>
          </a:p>
        </p:txBody>
      </p:sp>
      <p:pic>
        <p:nvPicPr>
          <p:cNvPr id="3074" name="Picture 2" descr="An external file that holds a picture, illustration, etc.&#10;Object name is 1471-2105-8-8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7370042" cy="41044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7624" y="5877272"/>
            <a:ext cx="3422540" cy="276999"/>
          </a:xfrm>
          <a:prstGeom prst="rect">
            <a:avLst/>
          </a:prstGeom>
          <a:noFill/>
        </p:spPr>
        <p:txBody>
          <a:bodyPr wrap="none" rtlCol="0">
            <a:spAutoFit/>
          </a:bodyPr>
          <a:lstStyle/>
          <a:p>
            <a:r>
              <a:rPr lang="en-US" sz="1200" dirty="0" smtClean="0"/>
              <a:t>van der </a:t>
            </a:r>
            <a:r>
              <a:rPr lang="en-US" sz="1200" dirty="0" err="1" smtClean="0"/>
              <a:t>Heijden</a:t>
            </a:r>
            <a:r>
              <a:rPr lang="en-US" sz="1200" dirty="0" smtClean="0"/>
              <a:t> et al, BMC Bioinformatics 2007</a:t>
            </a:r>
            <a:endParaRPr lang="en-GB" sz="1200" dirty="0"/>
          </a:p>
        </p:txBody>
      </p:sp>
      <p:sp>
        <p:nvSpPr>
          <p:cNvPr id="5" name="Oval 4"/>
          <p:cNvSpPr/>
          <p:nvPr/>
        </p:nvSpPr>
        <p:spPr>
          <a:xfrm>
            <a:off x="983850" y="5452371"/>
            <a:ext cx="144016" cy="144016"/>
          </a:xfrm>
          <a:prstGeom prst="ellipse">
            <a:avLst/>
          </a:prstGeom>
          <a:solidFill>
            <a:srgbClr val="116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267520" y="5357241"/>
            <a:ext cx="1261884" cy="369332"/>
          </a:xfrm>
          <a:prstGeom prst="rect">
            <a:avLst/>
          </a:prstGeom>
          <a:noFill/>
        </p:spPr>
        <p:txBody>
          <a:bodyPr wrap="none" rtlCol="0">
            <a:spAutoFit/>
          </a:bodyPr>
          <a:lstStyle/>
          <a:p>
            <a:r>
              <a:rPr lang="en-US" dirty="0" smtClean="0"/>
              <a:t>Speciation</a:t>
            </a:r>
            <a:endParaRPr lang="en-GB" dirty="0"/>
          </a:p>
        </p:txBody>
      </p:sp>
      <p:sp>
        <p:nvSpPr>
          <p:cNvPr id="7" name="Rectangle 6"/>
          <p:cNvSpPr/>
          <p:nvPr/>
        </p:nvSpPr>
        <p:spPr>
          <a:xfrm>
            <a:off x="983850" y="5716192"/>
            <a:ext cx="144016" cy="12001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267520" y="5631255"/>
            <a:ext cx="1326004" cy="369332"/>
          </a:xfrm>
          <a:prstGeom prst="rect">
            <a:avLst/>
          </a:prstGeom>
          <a:noFill/>
        </p:spPr>
        <p:txBody>
          <a:bodyPr wrap="none" rtlCol="0">
            <a:spAutoFit/>
          </a:bodyPr>
          <a:lstStyle/>
          <a:p>
            <a:r>
              <a:rPr lang="en-US" dirty="0" smtClean="0"/>
              <a:t>Duplication</a:t>
            </a:r>
            <a:endParaRPr lang="en-GB" dirty="0"/>
          </a:p>
        </p:txBody>
      </p:sp>
    </p:spTree>
    <p:extLst>
      <p:ext uri="{BB962C8B-B14F-4D97-AF65-F5344CB8AC3E}">
        <p14:creationId xmlns:p14="http://schemas.microsoft.com/office/powerpoint/2010/main" val="293334648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Species overlap</a:t>
            </a:r>
            <a:endParaRPr lang="en-GB" dirty="0"/>
          </a:p>
        </p:txBody>
      </p:sp>
      <p:sp>
        <p:nvSpPr>
          <p:cNvPr id="3" name="Content Placeholder 2"/>
          <p:cNvSpPr>
            <a:spLocks noGrp="1"/>
          </p:cNvSpPr>
          <p:nvPr>
            <p:ph idx="1"/>
          </p:nvPr>
        </p:nvSpPr>
        <p:spPr/>
        <p:txBody>
          <a:bodyPr/>
          <a:lstStyle/>
          <a:p>
            <a:r>
              <a:rPr lang="en-US" dirty="0" smtClean="0"/>
              <a:t>Overlap of species in sub-branches</a:t>
            </a:r>
          </a:p>
          <a:p>
            <a:endParaRPr lang="en-US" dirty="0"/>
          </a:p>
          <a:p>
            <a:r>
              <a:rPr lang="en-US" dirty="0" smtClean="0"/>
              <a:t>No need for species tree</a:t>
            </a:r>
          </a:p>
          <a:p>
            <a:endParaRPr lang="en-US" dirty="0"/>
          </a:p>
          <a:p>
            <a:r>
              <a:rPr lang="en-US" dirty="0" smtClean="0"/>
              <a:t>Deals with small inaccuracies in the gene tree</a:t>
            </a:r>
            <a:endParaRPr lang="en-GB" dirty="0"/>
          </a:p>
        </p:txBody>
      </p:sp>
    </p:spTree>
    <p:extLst>
      <p:ext uri="{BB962C8B-B14F-4D97-AF65-F5344CB8AC3E}">
        <p14:creationId xmlns:p14="http://schemas.microsoft.com/office/powerpoint/2010/main" val="1633946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GB" dirty="0"/>
          </a:p>
        </p:txBody>
      </p:sp>
      <p:sp>
        <p:nvSpPr>
          <p:cNvPr id="3" name="Content Placeholder 2"/>
          <p:cNvSpPr>
            <a:spLocks noGrp="1"/>
          </p:cNvSpPr>
          <p:nvPr>
            <p:ph idx="1"/>
          </p:nvPr>
        </p:nvSpPr>
        <p:spPr/>
        <p:txBody>
          <a:bodyPr/>
          <a:lstStyle/>
          <a:p>
            <a:r>
              <a:rPr lang="en-US" dirty="0" smtClean="0"/>
              <a:t>LOFT</a:t>
            </a:r>
          </a:p>
          <a:p>
            <a:r>
              <a:rPr lang="en-US" dirty="0" err="1" smtClean="0"/>
              <a:t>TreeFam</a:t>
            </a:r>
            <a:endParaRPr lang="en-US" dirty="0" smtClean="0"/>
          </a:p>
          <a:p>
            <a:r>
              <a:rPr lang="en-US" dirty="0" smtClean="0"/>
              <a:t>SYNERGY</a:t>
            </a:r>
          </a:p>
          <a:p>
            <a:r>
              <a:rPr lang="en-US" dirty="0" smtClean="0"/>
              <a:t>RIO</a:t>
            </a:r>
          </a:p>
          <a:p>
            <a:r>
              <a:rPr lang="en-US" dirty="0" err="1" smtClean="0"/>
              <a:t>Orthostrapper</a:t>
            </a:r>
            <a:endParaRPr lang="en-US" dirty="0" smtClean="0"/>
          </a:p>
          <a:p>
            <a:r>
              <a:rPr lang="en-US" dirty="0" smtClean="0"/>
              <a:t>HOBACGEN, HOVERGEN, </a:t>
            </a:r>
            <a:r>
              <a:rPr lang="en-US" dirty="0" smtClean="0"/>
              <a:t>HOGENOME</a:t>
            </a:r>
          </a:p>
          <a:p>
            <a:r>
              <a:rPr lang="en-US" dirty="0" err="1" smtClean="0"/>
              <a:t>Orthofinder</a:t>
            </a:r>
            <a:endParaRPr lang="en-US" dirty="0" smtClean="0"/>
          </a:p>
        </p:txBody>
      </p:sp>
    </p:spTree>
    <p:extLst>
      <p:ext uri="{BB962C8B-B14F-4D97-AF65-F5344CB8AC3E}">
        <p14:creationId xmlns:p14="http://schemas.microsoft.com/office/powerpoint/2010/main" val="238996036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EnsemblCompara</a:t>
            </a:r>
            <a:endParaRPr lang="en-GB" dirty="0"/>
          </a:p>
        </p:txBody>
      </p:sp>
      <p:pic>
        <p:nvPicPr>
          <p:cNvPr id="8194"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04920"/>
            <a:ext cx="4104456" cy="5806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7584" y="2132856"/>
            <a:ext cx="3734740" cy="3693319"/>
          </a:xfrm>
          <a:prstGeom prst="rect">
            <a:avLst/>
          </a:prstGeom>
          <a:noFill/>
        </p:spPr>
        <p:txBody>
          <a:bodyPr wrap="none" rtlCol="0">
            <a:spAutoFit/>
          </a:bodyPr>
          <a:lstStyle/>
          <a:p>
            <a:r>
              <a:rPr lang="en-US" dirty="0" smtClean="0"/>
              <a:t>Connect all BBHs</a:t>
            </a:r>
          </a:p>
          <a:p>
            <a:endParaRPr lang="en-US" dirty="0"/>
          </a:p>
          <a:p>
            <a:r>
              <a:rPr lang="en-US" dirty="0" smtClean="0"/>
              <a:t>Delineate </a:t>
            </a:r>
            <a:r>
              <a:rPr lang="en-US" dirty="0" err="1" smtClean="0"/>
              <a:t>orthologs</a:t>
            </a:r>
            <a:r>
              <a:rPr lang="en-US" dirty="0" smtClean="0"/>
              <a:t> based on</a:t>
            </a:r>
          </a:p>
          <a:p>
            <a:r>
              <a:rPr lang="en-US" dirty="0" smtClean="0"/>
              <a:t>Phylogenies (</a:t>
            </a:r>
            <a:r>
              <a:rPr lang="en-US" dirty="0" err="1" smtClean="0"/>
              <a:t>TreeBeST</a:t>
            </a:r>
            <a:r>
              <a:rPr lang="en-US" dirty="0" smtClean="0"/>
              <a:t> from </a:t>
            </a:r>
          </a:p>
          <a:p>
            <a:r>
              <a:rPr lang="en-US" dirty="0" err="1" smtClean="0"/>
              <a:t>TreeFam</a:t>
            </a:r>
            <a:r>
              <a:rPr lang="en-US" dirty="0" smtClean="0"/>
              <a:t>)</a:t>
            </a:r>
          </a:p>
          <a:p>
            <a:endParaRPr lang="en-US" dirty="0"/>
          </a:p>
          <a:p>
            <a:r>
              <a:rPr lang="en-US" dirty="0" smtClean="0"/>
              <a:t>Reconcile trees</a:t>
            </a:r>
          </a:p>
          <a:p>
            <a:endParaRPr lang="en-US" dirty="0"/>
          </a:p>
          <a:p>
            <a:r>
              <a:rPr lang="en-US" dirty="0" smtClean="0"/>
              <a:t>iterate</a:t>
            </a:r>
          </a:p>
          <a:p>
            <a:endParaRPr lang="en-US" dirty="0">
              <a:solidFill>
                <a:srgbClr val="FF0000"/>
              </a:solidFill>
            </a:endParaRPr>
          </a:p>
          <a:p>
            <a:pPr marL="285750" indent="-285750">
              <a:buFontTx/>
              <a:buChar char="-"/>
            </a:pPr>
            <a:r>
              <a:rPr lang="en-US" dirty="0" smtClean="0">
                <a:solidFill>
                  <a:srgbClr val="FF0000"/>
                </a:solidFill>
              </a:rPr>
              <a:t>Time-consuming</a:t>
            </a:r>
          </a:p>
          <a:p>
            <a:pPr marL="285750" indent="-285750">
              <a:buFontTx/>
              <a:buChar char="-"/>
            </a:pPr>
            <a:r>
              <a:rPr lang="en-US" dirty="0" smtClean="0">
                <a:solidFill>
                  <a:srgbClr val="FF0000"/>
                </a:solidFill>
              </a:rPr>
              <a:t>Tree topology can be erroneous</a:t>
            </a:r>
          </a:p>
          <a:p>
            <a:r>
              <a:rPr lang="en-US" dirty="0" smtClean="0">
                <a:solidFill>
                  <a:srgbClr val="FF0000"/>
                </a:solidFill>
              </a:rPr>
              <a:t>for large groups</a:t>
            </a:r>
          </a:p>
        </p:txBody>
      </p:sp>
    </p:spTree>
    <p:extLst>
      <p:ext uri="{BB962C8B-B14F-4D97-AF65-F5344CB8AC3E}">
        <p14:creationId xmlns:p14="http://schemas.microsoft.com/office/powerpoint/2010/main" val="156281947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methods</a:t>
            </a:r>
            <a:endParaRPr lang="en-GB" dirty="0"/>
          </a:p>
        </p:txBody>
      </p:sp>
      <p:pic>
        <p:nvPicPr>
          <p:cNvPr id="9220" name="Picture 4" descr="An external file that holds a picture, illustration, etc.&#10;Object name is bies0033-0769-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00" y="1090080"/>
            <a:ext cx="8122482" cy="48591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40000" y="6026804"/>
            <a:ext cx="2317173" cy="276999"/>
          </a:xfrm>
          <a:prstGeom prst="rect">
            <a:avLst/>
          </a:prstGeom>
          <a:noFill/>
        </p:spPr>
        <p:txBody>
          <a:bodyPr wrap="none" rtlCol="0">
            <a:spAutoFit/>
          </a:bodyPr>
          <a:lstStyle/>
          <a:p>
            <a:r>
              <a:rPr lang="en-US" sz="1200" dirty="0" err="1" smtClean="0"/>
              <a:t>Trachana</a:t>
            </a:r>
            <a:r>
              <a:rPr lang="en-US" sz="1200" dirty="0" smtClean="0"/>
              <a:t> et al, </a:t>
            </a:r>
            <a:r>
              <a:rPr lang="en-US" sz="1200" dirty="0" err="1" smtClean="0"/>
              <a:t>Bioessays</a:t>
            </a:r>
            <a:r>
              <a:rPr lang="en-US" sz="1200" dirty="0" smtClean="0"/>
              <a:t> 2011</a:t>
            </a:r>
            <a:endParaRPr lang="en-GB" sz="1200" dirty="0"/>
          </a:p>
        </p:txBody>
      </p:sp>
      <p:sp>
        <p:nvSpPr>
          <p:cNvPr id="4" name="Rectangle 3"/>
          <p:cNvSpPr/>
          <p:nvPr/>
        </p:nvSpPr>
        <p:spPr>
          <a:xfrm>
            <a:off x="2339752" y="1080000"/>
            <a:ext cx="6534248" cy="4946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612939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ncbi.nlm.nih.gov/corecgi/tileshop/tileshop.fcgi?p=PMC3&amp;id=337945&amp;s=27&amp;r=1&amp;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8" y="176064"/>
            <a:ext cx="6923139" cy="66693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26827" y="5013176"/>
            <a:ext cx="2317173" cy="276999"/>
          </a:xfrm>
          <a:prstGeom prst="rect">
            <a:avLst/>
          </a:prstGeom>
          <a:noFill/>
        </p:spPr>
        <p:txBody>
          <a:bodyPr wrap="none" rtlCol="0">
            <a:spAutoFit/>
          </a:bodyPr>
          <a:lstStyle/>
          <a:p>
            <a:r>
              <a:rPr lang="en-US" sz="1200" dirty="0" err="1" smtClean="0"/>
              <a:t>Trachana</a:t>
            </a:r>
            <a:r>
              <a:rPr lang="en-US" sz="1200" dirty="0" smtClean="0"/>
              <a:t> et al, </a:t>
            </a:r>
            <a:r>
              <a:rPr lang="en-US" sz="1200" dirty="0" err="1" smtClean="0"/>
              <a:t>Bioessays</a:t>
            </a:r>
            <a:r>
              <a:rPr lang="en-US" sz="1200" dirty="0" smtClean="0"/>
              <a:t> 2011</a:t>
            </a:r>
            <a:endParaRPr lang="en-GB" sz="1200" dirty="0"/>
          </a:p>
        </p:txBody>
      </p:sp>
    </p:spTree>
    <p:extLst>
      <p:ext uri="{BB962C8B-B14F-4D97-AF65-F5344CB8AC3E}">
        <p14:creationId xmlns:p14="http://schemas.microsoft.com/office/powerpoint/2010/main" val="314169488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BE" dirty="0" smtClean="0"/>
              <a:t>Protein families</a:t>
            </a:r>
            <a:endParaRPr lang="nl-BE" dirty="0"/>
          </a:p>
        </p:txBody>
      </p:sp>
      <p:sp>
        <p:nvSpPr>
          <p:cNvPr id="5" name="Ondertitel 4"/>
          <p:cNvSpPr>
            <a:spLocks noGrp="1"/>
          </p:cNvSpPr>
          <p:nvPr>
            <p:ph type="subTitle" idx="1"/>
          </p:nvPr>
        </p:nvSpPr>
        <p:spPr/>
        <p:txBody>
          <a:bodyPr/>
          <a:lstStyle/>
          <a:p>
            <a:endParaRPr lang="nl-BE"/>
          </a:p>
        </p:txBody>
      </p:sp>
    </p:spTree>
    <p:extLst>
      <p:ext uri="{BB962C8B-B14F-4D97-AF65-F5344CB8AC3E}">
        <p14:creationId xmlns:p14="http://schemas.microsoft.com/office/powerpoint/2010/main" val="23122084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Genomes</a:t>
            </a:r>
            <a:endParaRPr lang="en-GB"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1976 first viral RNA-genome (bacteriophage, 3.5 kb), Walter </a:t>
            </a:r>
            <a:r>
              <a:rPr lang="en-US" dirty="0" err="1" smtClean="0"/>
              <a:t>Fiers</a:t>
            </a:r>
            <a:endParaRPr lang="en-US" dirty="0" smtClean="0"/>
          </a:p>
          <a:p>
            <a:pPr marL="0" indent="0">
              <a:buNone/>
            </a:pPr>
            <a:r>
              <a:rPr lang="en-US" dirty="0" smtClean="0"/>
              <a:t>1977 first DNA-genome, Fred Sanger (phage, 5.4 kb)</a:t>
            </a:r>
          </a:p>
          <a:p>
            <a:pPr marL="0" indent="0">
              <a:buNone/>
            </a:pPr>
            <a:r>
              <a:rPr lang="en-US" dirty="0" smtClean="0"/>
              <a:t>1995 first bacterial genome (</a:t>
            </a:r>
            <a:r>
              <a:rPr lang="en-US" i="1" dirty="0" err="1" smtClean="0"/>
              <a:t>Haemophilus</a:t>
            </a:r>
            <a:r>
              <a:rPr lang="en-US" i="1" dirty="0" smtClean="0"/>
              <a:t> </a:t>
            </a:r>
            <a:r>
              <a:rPr lang="en-US" i="1" dirty="0" err="1" smtClean="0"/>
              <a:t>influenza</a:t>
            </a:r>
            <a:r>
              <a:rPr lang="en-US" dirty="0" err="1" smtClean="0"/>
              <a:t>e</a:t>
            </a:r>
            <a:r>
              <a:rPr lang="en-US" dirty="0" smtClean="0"/>
              <a:t>, 1.8 Mb)</a:t>
            </a:r>
          </a:p>
          <a:p>
            <a:pPr marL="0" indent="0">
              <a:buNone/>
            </a:pPr>
            <a:r>
              <a:rPr lang="en-US" dirty="0" smtClean="0"/>
              <a:t>1996 first eukaryotic genome (</a:t>
            </a:r>
            <a:r>
              <a:rPr lang="en-US" i="1" dirty="0" smtClean="0"/>
              <a:t>Saccharomyces </a:t>
            </a:r>
            <a:r>
              <a:rPr lang="en-US" i="1" dirty="0" err="1" smtClean="0"/>
              <a:t>cerevisiae</a:t>
            </a:r>
            <a:r>
              <a:rPr lang="en-US" i="1" dirty="0" smtClean="0"/>
              <a:t>, </a:t>
            </a:r>
            <a:r>
              <a:rPr lang="en-US" dirty="0" smtClean="0"/>
              <a:t>12.1 Mb)</a:t>
            </a:r>
          </a:p>
          <a:p>
            <a:pPr marL="0" indent="0">
              <a:buNone/>
            </a:pPr>
            <a:r>
              <a:rPr lang="en-US" dirty="0" smtClean="0"/>
              <a:t>2001 human genome (3.2 Gb)</a:t>
            </a:r>
            <a:endParaRPr lang="en-GB" dirty="0"/>
          </a:p>
        </p:txBody>
      </p:sp>
    </p:spTree>
    <p:extLst>
      <p:ext uri="{BB962C8B-B14F-4D97-AF65-F5344CB8AC3E}">
        <p14:creationId xmlns:p14="http://schemas.microsoft.com/office/powerpoint/2010/main" val="249924447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families</a:t>
            </a:r>
            <a:endParaRPr lang="en-GB" dirty="0"/>
          </a:p>
        </p:txBody>
      </p:sp>
      <p:sp>
        <p:nvSpPr>
          <p:cNvPr id="3" name="Content Placeholder 2"/>
          <p:cNvSpPr>
            <a:spLocks noGrp="1"/>
          </p:cNvSpPr>
          <p:nvPr>
            <p:ph idx="1"/>
          </p:nvPr>
        </p:nvSpPr>
        <p:spPr/>
        <p:txBody>
          <a:bodyPr/>
          <a:lstStyle/>
          <a:p>
            <a:r>
              <a:rPr lang="en-US" dirty="0" smtClean="0"/>
              <a:t>Homologs: protein coding genes that descend from the same common gene through duplication and/or speciation events.</a:t>
            </a:r>
          </a:p>
          <a:p>
            <a:pPr lvl="1"/>
            <a:r>
              <a:rPr lang="en-US" dirty="0" smtClean="0"/>
              <a:t>Identification by pairwise alignment (BLAST, NW, SW)</a:t>
            </a:r>
          </a:p>
          <a:p>
            <a:pPr lvl="1"/>
            <a:r>
              <a:rPr lang="en-US" dirty="0" smtClean="0"/>
              <a:t>Or by profile searches (HMM, </a:t>
            </a:r>
            <a:r>
              <a:rPr lang="en-US" dirty="0" err="1" smtClean="0"/>
              <a:t>psiBLAST</a:t>
            </a:r>
            <a:r>
              <a:rPr lang="en-US" dirty="0" smtClean="0"/>
              <a:t>)</a:t>
            </a:r>
            <a:endParaRPr lang="en-US" dirty="0"/>
          </a:p>
          <a:p>
            <a:endParaRPr lang="en-US" dirty="0" smtClean="0"/>
          </a:p>
          <a:p>
            <a:r>
              <a:rPr lang="en-US" dirty="0" smtClean="0"/>
              <a:t>Multiple sequence alignment (MSA) for analysis</a:t>
            </a:r>
          </a:p>
          <a:p>
            <a:endParaRPr lang="en-US" dirty="0"/>
          </a:p>
          <a:p>
            <a:r>
              <a:rPr lang="en-US" dirty="0" smtClean="0"/>
              <a:t>Characteristics</a:t>
            </a:r>
          </a:p>
          <a:p>
            <a:pPr lvl="1"/>
            <a:r>
              <a:rPr lang="en-US" dirty="0" smtClean="0"/>
              <a:t>Similar function</a:t>
            </a:r>
          </a:p>
          <a:p>
            <a:pPr lvl="1"/>
            <a:r>
              <a:rPr lang="en-US" dirty="0" smtClean="0"/>
              <a:t>Similar 3D structure (fold)</a:t>
            </a:r>
            <a:endParaRPr lang="en-GB" dirty="0"/>
          </a:p>
        </p:txBody>
      </p:sp>
    </p:spTree>
    <p:extLst>
      <p:ext uri="{BB962C8B-B14F-4D97-AF65-F5344CB8AC3E}">
        <p14:creationId xmlns:p14="http://schemas.microsoft.com/office/powerpoint/2010/main" val="321712363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Horizontal Transfer from animals to bacteria</a:t>
            </a:r>
            <a:endParaRPr lang="en-GB" dirty="0"/>
          </a:p>
        </p:txBody>
      </p:sp>
      <p:sp>
        <p:nvSpPr>
          <p:cNvPr id="3" name="Content Placeholder 2"/>
          <p:cNvSpPr>
            <a:spLocks noGrp="1"/>
          </p:cNvSpPr>
          <p:nvPr>
            <p:ph idx="1"/>
          </p:nvPr>
        </p:nvSpPr>
        <p:spPr/>
        <p:txBody>
          <a:bodyPr/>
          <a:lstStyle/>
          <a:p>
            <a:r>
              <a:rPr lang="en-US" dirty="0" err="1" smtClean="0"/>
              <a:t>Fibronectin</a:t>
            </a:r>
            <a:r>
              <a:rPr lang="en-US" dirty="0" smtClean="0"/>
              <a:t> (binds extracellular matrix in eukaryotes)</a:t>
            </a:r>
          </a:p>
          <a:p>
            <a:r>
              <a:rPr lang="en-US" dirty="0" smtClean="0"/>
              <a:t>79 sequences labeled Fn3 from </a:t>
            </a:r>
            <a:r>
              <a:rPr lang="en-US" dirty="0" err="1" smtClean="0"/>
              <a:t>SwissProt</a:t>
            </a:r>
            <a:endParaRPr lang="en-US" dirty="0" smtClean="0"/>
          </a:p>
          <a:p>
            <a:r>
              <a:rPr lang="en-US" dirty="0" smtClean="0"/>
              <a:t>Alignment</a:t>
            </a:r>
          </a:p>
          <a:p>
            <a:r>
              <a:rPr lang="en-US" dirty="0" smtClean="0"/>
              <a:t>Consensus pattern</a:t>
            </a:r>
          </a:p>
          <a:p>
            <a:r>
              <a:rPr lang="en-US" dirty="0" smtClean="0"/>
              <a:t>Search for new members, add to the alignment etc.</a:t>
            </a:r>
          </a:p>
          <a:p>
            <a:endParaRPr lang="en-US" dirty="0"/>
          </a:p>
          <a:p>
            <a:r>
              <a:rPr lang="en-US" dirty="0" smtClean="0"/>
              <a:t>Results in more than 300 sequences</a:t>
            </a:r>
          </a:p>
          <a:p>
            <a:r>
              <a:rPr lang="en-US" dirty="0" smtClean="0"/>
              <a:t>Multiple alignments and trees</a:t>
            </a:r>
          </a:p>
          <a:p>
            <a:r>
              <a:rPr lang="en-US" dirty="0" smtClean="0"/>
              <a:t>Horizontal transfer from animals to bacteria</a:t>
            </a:r>
            <a:endParaRPr lang="en-GB" dirty="0"/>
          </a:p>
        </p:txBody>
      </p:sp>
      <p:sp>
        <p:nvSpPr>
          <p:cNvPr id="4" name="TextBox 3"/>
          <p:cNvSpPr txBox="1"/>
          <p:nvPr/>
        </p:nvSpPr>
        <p:spPr>
          <a:xfrm>
            <a:off x="1187624" y="5777999"/>
            <a:ext cx="3339376" cy="369332"/>
          </a:xfrm>
          <a:prstGeom prst="rect">
            <a:avLst/>
          </a:prstGeom>
          <a:noFill/>
        </p:spPr>
        <p:txBody>
          <a:bodyPr wrap="none" rtlCol="0">
            <a:spAutoFit/>
          </a:bodyPr>
          <a:lstStyle/>
          <a:p>
            <a:r>
              <a:rPr lang="en-US" dirty="0" smtClean="0"/>
              <a:t>Bork and Doolittle, PNAS 1992</a:t>
            </a:r>
            <a:endParaRPr lang="en-GB" dirty="0"/>
          </a:p>
        </p:txBody>
      </p:sp>
    </p:spTree>
    <p:extLst>
      <p:ext uri="{BB962C8B-B14F-4D97-AF65-F5344CB8AC3E}">
        <p14:creationId xmlns:p14="http://schemas.microsoft.com/office/powerpoint/2010/main" val="264875592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395" t="27517" r="52893" b="21922"/>
          <a:stretch/>
        </p:blipFill>
        <p:spPr bwMode="auto">
          <a:xfrm>
            <a:off x="611560" y="332656"/>
            <a:ext cx="4320480" cy="5952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076056" y="5408667"/>
            <a:ext cx="3339376" cy="369332"/>
          </a:xfrm>
          <a:prstGeom prst="rect">
            <a:avLst/>
          </a:prstGeom>
          <a:noFill/>
        </p:spPr>
        <p:txBody>
          <a:bodyPr wrap="none" rtlCol="0">
            <a:spAutoFit/>
          </a:bodyPr>
          <a:lstStyle/>
          <a:p>
            <a:r>
              <a:rPr lang="en-US" dirty="0" smtClean="0"/>
              <a:t>Bork and Doolittle, PNAS 1992</a:t>
            </a:r>
            <a:endParaRPr lang="en-GB" dirty="0"/>
          </a:p>
        </p:txBody>
      </p:sp>
    </p:spTree>
    <p:extLst>
      <p:ext uri="{BB962C8B-B14F-4D97-AF65-F5344CB8AC3E}">
        <p14:creationId xmlns:p14="http://schemas.microsoft.com/office/powerpoint/2010/main" val="307098363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17" t="36017" r="58452" b="17214"/>
          <a:stretch/>
        </p:blipFill>
        <p:spPr bwMode="auto">
          <a:xfrm>
            <a:off x="614494" y="980728"/>
            <a:ext cx="7023858" cy="4240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87624" y="5777999"/>
            <a:ext cx="3339376" cy="369332"/>
          </a:xfrm>
          <a:prstGeom prst="rect">
            <a:avLst/>
          </a:prstGeom>
          <a:noFill/>
        </p:spPr>
        <p:txBody>
          <a:bodyPr wrap="none" rtlCol="0">
            <a:spAutoFit/>
          </a:bodyPr>
          <a:lstStyle/>
          <a:p>
            <a:r>
              <a:rPr lang="en-US" dirty="0" smtClean="0"/>
              <a:t>Bork and Doolittle, PNAS 1992</a:t>
            </a:r>
            <a:endParaRPr lang="en-GB" dirty="0"/>
          </a:p>
        </p:txBody>
      </p:sp>
    </p:spTree>
    <p:extLst>
      <p:ext uri="{BB962C8B-B14F-4D97-AF65-F5344CB8AC3E}">
        <p14:creationId xmlns:p14="http://schemas.microsoft.com/office/powerpoint/2010/main" val="60590745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PFAM</a:t>
            </a:r>
            <a:endParaRPr lang="en-GB" dirty="0"/>
          </a:p>
        </p:txBody>
      </p:sp>
      <p:sp>
        <p:nvSpPr>
          <p:cNvPr id="3" name="Content Placeholder 2"/>
          <p:cNvSpPr>
            <a:spLocks noGrp="1"/>
          </p:cNvSpPr>
          <p:nvPr>
            <p:ph idx="1"/>
          </p:nvPr>
        </p:nvSpPr>
        <p:spPr/>
        <p:txBody>
          <a:bodyPr/>
          <a:lstStyle/>
          <a:p>
            <a:pPr marL="0" indent="0">
              <a:buNone/>
            </a:pPr>
            <a:r>
              <a:rPr lang="en-US" sz="1800" dirty="0" smtClean="0"/>
              <a:t>Database of protein families (statistical models)</a:t>
            </a:r>
          </a:p>
          <a:p>
            <a:endParaRPr lang="en-US" sz="1800" dirty="0" smtClean="0"/>
          </a:p>
          <a:p>
            <a:pPr>
              <a:buFont typeface="+mj-lt"/>
              <a:buAutoNum type="arabicPeriod"/>
            </a:pPr>
            <a:r>
              <a:rPr lang="en-US" sz="1800" dirty="0" smtClean="0"/>
              <a:t>High-quality multiple sequence alignments</a:t>
            </a:r>
            <a:endParaRPr lang="en-US" sz="1800" dirty="0"/>
          </a:p>
          <a:p>
            <a:pPr>
              <a:buFont typeface="+mj-lt"/>
              <a:buAutoNum type="arabicPeriod"/>
            </a:pPr>
            <a:r>
              <a:rPr lang="en-US" sz="1800" dirty="0" smtClean="0"/>
              <a:t>Profile HMMs from seed alignments using HMMer3</a:t>
            </a:r>
          </a:p>
          <a:p>
            <a:pPr>
              <a:buFont typeface="+mj-lt"/>
              <a:buAutoNum type="arabicPeriod"/>
            </a:pPr>
            <a:r>
              <a:rPr lang="en-GB" sz="1800" dirty="0"/>
              <a:t>searching the profile HMM against the </a:t>
            </a:r>
            <a:r>
              <a:rPr lang="en-GB" sz="1800" dirty="0" err="1" smtClean="0"/>
              <a:t>UniProtKB</a:t>
            </a:r>
            <a:endParaRPr lang="en-GB" sz="1800" dirty="0" smtClean="0"/>
          </a:p>
          <a:p>
            <a:pPr>
              <a:buFont typeface="+mj-lt"/>
              <a:buAutoNum type="arabicPeriod"/>
            </a:pPr>
            <a:r>
              <a:rPr lang="en-GB" sz="1800" dirty="0"/>
              <a:t>family-specific sequence and domain gathering thresholds (GAs</a:t>
            </a:r>
            <a:r>
              <a:rPr lang="en-GB" sz="1800" dirty="0" smtClean="0"/>
              <a:t>)</a:t>
            </a:r>
            <a:endParaRPr lang="en-US" sz="1800" dirty="0"/>
          </a:p>
          <a:p>
            <a:endParaRPr lang="en-US" sz="1800" dirty="0"/>
          </a:p>
          <a:p>
            <a:pPr marL="0" indent="0">
              <a:buNone/>
            </a:pPr>
            <a:r>
              <a:rPr lang="en-US" sz="1800" dirty="0" smtClean="0"/>
              <a:t>More sensitive than BLAST</a:t>
            </a:r>
          </a:p>
          <a:p>
            <a:pPr marL="0" indent="0">
              <a:buNone/>
            </a:pPr>
            <a:r>
              <a:rPr lang="en-US" sz="1800" dirty="0" smtClean="0"/>
              <a:t>Used for annotation (rather than best blast hit)</a:t>
            </a:r>
            <a:endParaRPr lang="en-GB" sz="18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07" t="53905" r="45350" b="39465"/>
          <a:stretch/>
        </p:blipFill>
        <p:spPr bwMode="auto">
          <a:xfrm>
            <a:off x="520588" y="4797152"/>
            <a:ext cx="6699016" cy="612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23052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SMART database</a:t>
            </a:r>
            <a:endParaRPr lang="en-GB" dirty="0"/>
          </a:p>
        </p:txBody>
      </p:sp>
      <p:pic>
        <p:nvPicPr>
          <p:cNvPr id="4098" name="Picture 2" descr="C:\Users\VeraV\Documents\ComparativeGenomics\tec_hu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2903548"/>
            <a:ext cx="3600401" cy="71274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VeraV\Documents\ComparativeGenomics\MPN51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1628800"/>
            <a:ext cx="3513466" cy="3550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34377" y="2087549"/>
            <a:ext cx="2929007" cy="369332"/>
          </a:xfrm>
          <a:prstGeom prst="rect">
            <a:avLst/>
          </a:prstGeom>
          <a:noFill/>
        </p:spPr>
        <p:txBody>
          <a:bodyPr wrap="none" rtlCol="0">
            <a:spAutoFit/>
          </a:bodyPr>
          <a:lstStyle/>
          <a:p>
            <a:r>
              <a:rPr lang="en-US" dirty="0" smtClean="0"/>
              <a:t>MPN515 (RPOC_MYCPN)</a:t>
            </a:r>
            <a:endParaRPr lang="en-GB" dirty="0"/>
          </a:p>
        </p:txBody>
      </p:sp>
      <p:sp>
        <p:nvSpPr>
          <p:cNvPr id="6" name="TextBox 5"/>
          <p:cNvSpPr txBox="1"/>
          <p:nvPr/>
        </p:nvSpPr>
        <p:spPr>
          <a:xfrm>
            <a:off x="7092280" y="3688472"/>
            <a:ext cx="1620957" cy="369332"/>
          </a:xfrm>
          <a:prstGeom prst="rect">
            <a:avLst/>
          </a:prstGeom>
          <a:noFill/>
        </p:spPr>
        <p:txBody>
          <a:bodyPr wrap="none" rtlCol="0">
            <a:spAutoFit/>
          </a:bodyPr>
          <a:lstStyle/>
          <a:p>
            <a:r>
              <a:rPr lang="en-US" dirty="0" smtClean="0"/>
              <a:t>TEC_HUMAN</a:t>
            </a:r>
            <a:endParaRPr lang="en-GB" dirty="0"/>
          </a:p>
        </p:txBody>
      </p:sp>
      <p:pic>
        <p:nvPicPr>
          <p:cNvPr id="4101" name="Picture 5" descr="http://www.pnas.org/content/95/11/5857/F2.large.jpg"/>
          <p:cNvPicPr>
            <a:picLocks noChangeAspect="1" noChangeArrowheads="1"/>
          </p:cNvPicPr>
          <p:nvPr/>
        </p:nvPicPr>
        <p:blipFill rotWithShape="1">
          <a:blip r:embed="rId5">
            <a:extLst>
              <a:ext uri="{28A0092B-C50C-407E-A947-70E740481C1C}">
                <a14:useLocalDpi xmlns:a14="http://schemas.microsoft.com/office/drawing/2010/main" val="0"/>
              </a:ext>
            </a:extLst>
          </a:blip>
          <a:srcRect b="29574"/>
          <a:stretch/>
        </p:blipFill>
        <p:spPr bwMode="auto">
          <a:xfrm>
            <a:off x="224116" y="180000"/>
            <a:ext cx="4017931" cy="6159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23761" y="5877272"/>
            <a:ext cx="2775119" cy="369332"/>
          </a:xfrm>
          <a:prstGeom prst="rect">
            <a:avLst/>
          </a:prstGeom>
          <a:noFill/>
        </p:spPr>
        <p:txBody>
          <a:bodyPr wrap="none" rtlCol="0">
            <a:spAutoFit/>
          </a:bodyPr>
          <a:lstStyle/>
          <a:p>
            <a:r>
              <a:rPr lang="en-US" dirty="0" smtClean="0"/>
              <a:t>Schultz et al, PNAS 1998</a:t>
            </a:r>
            <a:endParaRPr lang="en-GB" dirty="0"/>
          </a:p>
        </p:txBody>
      </p:sp>
      <p:sp>
        <p:nvSpPr>
          <p:cNvPr id="5" name="TextBox 4"/>
          <p:cNvSpPr txBox="1"/>
          <p:nvPr/>
        </p:nvSpPr>
        <p:spPr>
          <a:xfrm>
            <a:off x="4932040" y="4509120"/>
            <a:ext cx="3134256" cy="646331"/>
          </a:xfrm>
          <a:prstGeom prst="rect">
            <a:avLst/>
          </a:prstGeom>
          <a:noFill/>
        </p:spPr>
        <p:txBody>
          <a:bodyPr wrap="none" rtlCol="0">
            <a:spAutoFit/>
          </a:bodyPr>
          <a:lstStyle/>
          <a:p>
            <a:r>
              <a:rPr lang="en-US" dirty="0" smtClean="0"/>
              <a:t>Higher resolution than PFAM</a:t>
            </a:r>
          </a:p>
          <a:p>
            <a:r>
              <a:rPr lang="en-US" dirty="0" smtClean="0"/>
              <a:t>Automatic seed generation</a:t>
            </a:r>
            <a:endParaRPr lang="en-GB" dirty="0"/>
          </a:p>
        </p:txBody>
      </p:sp>
    </p:spTree>
    <p:extLst>
      <p:ext uri="{BB962C8B-B14F-4D97-AF65-F5344CB8AC3E}">
        <p14:creationId xmlns:p14="http://schemas.microsoft.com/office/powerpoint/2010/main" val="363307319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SCOP: Structural Classification of Proteins</a:t>
            </a:r>
            <a:endParaRPr lang="en-GB" dirty="0"/>
          </a:p>
        </p:txBody>
      </p:sp>
      <p:pic>
        <p:nvPicPr>
          <p:cNvPr id="6146"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32856"/>
            <a:ext cx="5454326"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1640" y="5085184"/>
            <a:ext cx="4647426" cy="369332"/>
          </a:xfrm>
          <a:prstGeom prst="rect">
            <a:avLst/>
          </a:prstGeom>
          <a:noFill/>
        </p:spPr>
        <p:txBody>
          <a:bodyPr wrap="none" rtlCol="0">
            <a:spAutoFit/>
          </a:bodyPr>
          <a:lstStyle/>
          <a:p>
            <a:r>
              <a:rPr lang="en-US" dirty="0" smtClean="0"/>
              <a:t>3D similarity rather than sequence similarity</a:t>
            </a:r>
            <a:endParaRPr lang="en-GB" dirty="0"/>
          </a:p>
        </p:txBody>
      </p:sp>
    </p:spTree>
    <p:extLst>
      <p:ext uri="{BB962C8B-B14F-4D97-AF65-F5344CB8AC3E}">
        <p14:creationId xmlns:p14="http://schemas.microsoft.com/office/powerpoint/2010/main" val="420298078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GB" dirty="0"/>
          </a:p>
        </p:txBody>
      </p:sp>
      <p:sp>
        <p:nvSpPr>
          <p:cNvPr id="3" name="Content Placeholder 2"/>
          <p:cNvSpPr>
            <a:spLocks noGrp="1"/>
          </p:cNvSpPr>
          <p:nvPr>
            <p:ph idx="1"/>
          </p:nvPr>
        </p:nvSpPr>
        <p:spPr>
          <a:xfrm>
            <a:off x="540000" y="1349999"/>
            <a:ext cx="5184128" cy="4428000"/>
          </a:xfrm>
        </p:spPr>
        <p:txBody>
          <a:bodyPr/>
          <a:lstStyle/>
          <a:p>
            <a:r>
              <a:rPr lang="en-US" sz="1800" dirty="0" smtClean="0"/>
              <a:t>Family</a:t>
            </a:r>
          </a:p>
          <a:p>
            <a:pPr lvl="1"/>
            <a:r>
              <a:rPr lang="en-US" sz="1800" dirty="0" smtClean="0"/>
              <a:t>Significant sequence similarity</a:t>
            </a:r>
          </a:p>
          <a:p>
            <a:r>
              <a:rPr lang="en-US" sz="1800" dirty="0" smtClean="0"/>
              <a:t>Superfamily</a:t>
            </a:r>
          </a:p>
          <a:p>
            <a:pPr lvl="1"/>
            <a:r>
              <a:rPr lang="en-US" sz="1800" dirty="0" smtClean="0"/>
              <a:t>Low sequence identity but structures suggest common origin</a:t>
            </a:r>
          </a:p>
          <a:p>
            <a:r>
              <a:rPr lang="en-US" sz="1800" dirty="0" smtClean="0"/>
              <a:t>Fold</a:t>
            </a:r>
          </a:p>
          <a:p>
            <a:pPr lvl="1"/>
            <a:r>
              <a:rPr lang="en-GB" sz="1800" dirty="0"/>
              <a:t>same major secondary structures in the same arrangement</a:t>
            </a:r>
            <a:endParaRPr lang="en-US" sz="1800" dirty="0" smtClean="0"/>
          </a:p>
          <a:p>
            <a:r>
              <a:rPr lang="en-US" sz="1800" dirty="0" smtClean="0"/>
              <a:t>Class</a:t>
            </a:r>
            <a:r>
              <a:rPr lang="en-GB" sz="1800" dirty="0"/>
              <a:t/>
            </a:r>
            <a:br>
              <a:rPr lang="en-GB" sz="1800" dirty="0"/>
            </a:br>
            <a:endParaRPr lang="en-GB" sz="1800" dirty="0" smtClean="0"/>
          </a:p>
          <a:p>
            <a:pPr>
              <a:buFont typeface="+mj-lt"/>
              <a:buAutoNum type="arabicPeriod"/>
            </a:pPr>
            <a:r>
              <a:rPr lang="en-GB" sz="1200" dirty="0" smtClean="0"/>
              <a:t>All-α</a:t>
            </a:r>
            <a:r>
              <a:rPr lang="en-GB" sz="1200" dirty="0"/>
              <a:t>, those whose structure is essentially formed by α-helices;</a:t>
            </a:r>
          </a:p>
          <a:p>
            <a:pPr fontAlgn="base">
              <a:buFont typeface="+mj-lt"/>
              <a:buAutoNum type="arabicPeriod"/>
            </a:pPr>
            <a:r>
              <a:rPr lang="en-GB" sz="1200" dirty="0"/>
              <a:t>All-β, those whose structure is essentially formed by β-sheets;</a:t>
            </a:r>
          </a:p>
          <a:p>
            <a:pPr fontAlgn="base">
              <a:buFont typeface="+mj-lt"/>
              <a:buAutoNum type="arabicPeriod"/>
            </a:pPr>
            <a:r>
              <a:rPr lang="en-GB" sz="1200" dirty="0"/>
              <a:t>α/β, those with α-helices and β-strands;</a:t>
            </a:r>
          </a:p>
          <a:p>
            <a:pPr fontAlgn="base">
              <a:buFont typeface="+mj-lt"/>
              <a:buAutoNum type="arabicPeriod"/>
            </a:pPr>
            <a:r>
              <a:rPr lang="en-GB" sz="1200" dirty="0"/>
              <a:t>α+β, those in which α-helices and β-strands are largely segregated, and</a:t>
            </a:r>
          </a:p>
          <a:p>
            <a:pPr fontAlgn="base">
              <a:buFont typeface="+mj-lt"/>
              <a:buAutoNum type="arabicPeriod"/>
            </a:pPr>
            <a:r>
              <a:rPr lang="en-GB" sz="1200" dirty="0"/>
              <a:t>Multi-domain, those with domains of different class and for which no homologues are known at present.</a:t>
            </a:r>
          </a:p>
          <a:p>
            <a:pPr lvl="1"/>
            <a:endParaRPr lang="en-GB" dirty="0"/>
          </a:p>
        </p:txBody>
      </p:sp>
      <p:pic>
        <p:nvPicPr>
          <p:cNvPr id="4" name="Picture 2" descr="http://upload.wikimedia.org/wikipedia/commons/thumb/f/fb/Sucrose_porin_1a0s.png/250px-Sucrose_porin_1a0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295" y="3372991"/>
            <a:ext cx="1616505" cy="1584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upload.wikimedia.org/wikipedia/commons/thumb/f/f6/Rossmann-fold-1g5q.png/300px-Rossmann-fold-1g5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024" y="1054302"/>
            <a:ext cx="2101359" cy="18141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991611" y="4869160"/>
            <a:ext cx="1326004" cy="369332"/>
          </a:xfrm>
          <a:prstGeom prst="rect">
            <a:avLst/>
          </a:prstGeom>
          <a:noFill/>
        </p:spPr>
        <p:txBody>
          <a:bodyPr wrap="none" rtlCol="0">
            <a:spAutoFit/>
          </a:bodyPr>
          <a:lstStyle/>
          <a:p>
            <a:r>
              <a:rPr lang="en-US" dirty="0" smtClean="0"/>
              <a:t>Beta-barrel</a:t>
            </a:r>
            <a:endParaRPr lang="en-GB" dirty="0"/>
          </a:p>
        </p:txBody>
      </p:sp>
      <p:sp>
        <p:nvSpPr>
          <p:cNvPr id="7" name="TextBox 6"/>
          <p:cNvSpPr txBox="1"/>
          <p:nvPr/>
        </p:nvSpPr>
        <p:spPr>
          <a:xfrm>
            <a:off x="6867772" y="2924944"/>
            <a:ext cx="1723549" cy="369332"/>
          </a:xfrm>
          <a:prstGeom prst="rect">
            <a:avLst/>
          </a:prstGeom>
          <a:noFill/>
        </p:spPr>
        <p:txBody>
          <a:bodyPr wrap="none" rtlCol="0">
            <a:spAutoFit/>
          </a:bodyPr>
          <a:lstStyle/>
          <a:p>
            <a:r>
              <a:rPr lang="en-US" dirty="0" err="1" smtClean="0"/>
              <a:t>Rossmann</a:t>
            </a:r>
            <a:r>
              <a:rPr lang="en-US" dirty="0" smtClean="0"/>
              <a:t> fold</a:t>
            </a:r>
            <a:endParaRPr lang="en-GB" dirty="0"/>
          </a:p>
        </p:txBody>
      </p:sp>
    </p:spTree>
    <p:extLst>
      <p:ext uri="{BB962C8B-B14F-4D97-AF65-F5344CB8AC3E}">
        <p14:creationId xmlns:p14="http://schemas.microsoft.com/office/powerpoint/2010/main" val="235781284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sz="1800" dirty="0" err="1" smtClean="0"/>
              <a:t>Orthology</a:t>
            </a:r>
            <a:r>
              <a:rPr lang="en-US" sz="1800" dirty="0" smtClean="0"/>
              <a:t> definition</a:t>
            </a:r>
          </a:p>
          <a:p>
            <a:pPr lvl="1"/>
            <a:r>
              <a:rPr lang="en-US" sz="1800" dirty="0" smtClean="0"/>
              <a:t>Evolutionary</a:t>
            </a:r>
          </a:p>
          <a:p>
            <a:pPr lvl="1"/>
            <a:r>
              <a:rPr lang="en-US" sz="1800" dirty="0" smtClean="0"/>
              <a:t>Operational</a:t>
            </a:r>
          </a:p>
          <a:p>
            <a:r>
              <a:rPr lang="en-US" sz="1800" dirty="0" err="1" smtClean="0"/>
              <a:t>Paralogy</a:t>
            </a:r>
            <a:r>
              <a:rPr lang="en-US" sz="1800" dirty="0" smtClean="0"/>
              <a:t> definition</a:t>
            </a:r>
            <a:endParaRPr lang="en-US" sz="1800" dirty="0"/>
          </a:p>
          <a:p>
            <a:r>
              <a:rPr lang="en-US" sz="1800" dirty="0"/>
              <a:t>Special cases</a:t>
            </a:r>
          </a:p>
          <a:p>
            <a:r>
              <a:rPr lang="en-US" sz="1800" dirty="0" smtClean="0"/>
              <a:t>Problems encountered in </a:t>
            </a:r>
            <a:r>
              <a:rPr lang="en-US" sz="1800" dirty="0" err="1" smtClean="0"/>
              <a:t>orthology</a:t>
            </a:r>
            <a:r>
              <a:rPr lang="en-US" sz="1800" dirty="0" smtClean="0"/>
              <a:t> detection</a:t>
            </a:r>
          </a:p>
          <a:p>
            <a:pPr lvl="1"/>
            <a:r>
              <a:rPr lang="en-US" sz="1800" dirty="0" smtClean="0"/>
              <a:t>Gene fusions, domain shuffling</a:t>
            </a:r>
          </a:p>
          <a:p>
            <a:pPr lvl="1"/>
            <a:r>
              <a:rPr lang="en-US" sz="1800" dirty="0" smtClean="0"/>
              <a:t>Duplication and loss</a:t>
            </a:r>
          </a:p>
          <a:p>
            <a:pPr lvl="1"/>
            <a:r>
              <a:rPr lang="en-US" sz="1800" dirty="0" smtClean="0"/>
              <a:t>HGT</a:t>
            </a:r>
          </a:p>
          <a:p>
            <a:r>
              <a:rPr lang="en-US" sz="1800" dirty="0" smtClean="0"/>
              <a:t>Best Bidirectional Hit</a:t>
            </a:r>
          </a:p>
          <a:p>
            <a:r>
              <a:rPr lang="en-US" sz="1800" dirty="0" smtClean="0"/>
              <a:t>Clusters of Orthologous Groups</a:t>
            </a:r>
          </a:p>
          <a:p>
            <a:r>
              <a:rPr lang="en-US" sz="1800" dirty="0" smtClean="0"/>
              <a:t>Tree-based algorithms</a:t>
            </a:r>
          </a:p>
          <a:p>
            <a:r>
              <a:rPr lang="en-US" sz="1800" dirty="0" smtClean="0"/>
              <a:t>Protein families</a:t>
            </a:r>
          </a:p>
          <a:p>
            <a:endParaRPr lang="en-US" sz="1800" dirty="0" smtClean="0"/>
          </a:p>
          <a:p>
            <a:endParaRPr lang="en-US" sz="1800" dirty="0"/>
          </a:p>
        </p:txBody>
      </p:sp>
    </p:spTree>
    <p:extLst>
      <p:ext uri="{BB962C8B-B14F-4D97-AF65-F5344CB8AC3E}">
        <p14:creationId xmlns:p14="http://schemas.microsoft.com/office/powerpoint/2010/main" val="27073755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Read paper </a:t>
            </a:r>
          </a:p>
          <a:p>
            <a:r>
              <a:rPr lang="en-US" dirty="0"/>
              <a:t>COGs: Roman L. </a:t>
            </a:r>
            <a:r>
              <a:rPr lang="en-US" dirty="0" err="1"/>
              <a:t>Tatusov</a:t>
            </a:r>
            <a:r>
              <a:rPr lang="en-US" dirty="0"/>
              <a:t>, Eugene V. </a:t>
            </a:r>
            <a:r>
              <a:rPr lang="en-US" dirty="0" err="1"/>
              <a:t>Koonin</a:t>
            </a:r>
            <a:r>
              <a:rPr lang="en-US" dirty="0"/>
              <a:t>,* David J. </a:t>
            </a:r>
            <a:r>
              <a:rPr lang="en-US" dirty="0" err="1" smtClean="0"/>
              <a:t>Lipman</a:t>
            </a:r>
            <a:r>
              <a:rPr lang="en-US" dirty="0" smtClean="0"/>
              <a:t> (1997) A </a:t>
            </a:r>
            <a:r>
              <a:rPr lang="en-US" dirty="0"/>
              <a:t>Genomic Perspective </a:t>
            </a:r>
            <a:r>
              <a:rPr lang="en-US" dirty="0" smtClean="0"/>
              <a:t>on Protein Families, </a:t>
            </a:r>
            <a:r>
              <a:rPr lang="en-US" i="1" dirty="0" smtClean="0"/>
              <a:t>Science 278 (631)</a:t>
            </a:r>
          </a:p>
          <a:p>
            <a:endParaRPr lang="en-US" i="1" dirty="0"/>
          </a:p>
          <a:p>
            <a:r>
              <a:rPr lang="en-US" i="1" dirty="0" smtClean="0"/>
              <a:t>Course Documents -&gt; Literature Comparative Genomics</a:t>
            </a:r>
            <a:endParaRPr lang="en-US" dirty="0"/>
          </a:p>
        </p:txBody>
      </p:sp>
    </p:spTree>
    <p:extLst>
      <p:ext uri="{BB962C8B-B14F-4D97-AF65-F5344CB8AC3E}">
        <p14:creationId xmlns:p14="http://schemas.microsoft.com/office/powerpoint/2010/main" val="237520754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Molecular evolution</a:t>
            </a:r>
            <a:endParaRPr lang="nl-BE" dirty="0"/>
          </a:p>
        </p:txBody>
      </p:sp>
      <p:sp>
        <p:nvSpPr>
          <p:cNvPr id="3" name="Tijdelijke aanduiding voor inhoud 2"/>
          <p:cNvSpPr>
            <a:spLocks noGrp="1"/>
          </p:cNvSpPr>
          <p:nvPr>
            <p:ph idx="1"/>
          </p:nvPr>
        </p:nvSpPr>
        <p:spPr/>
        <p:txBody>
          <a:bodyPr/>
          <a:lstStyle/>
          <a:p>
            <a:r>
              <a:rPr lang="nl-BE" dirty="0" smtClean="0"/>
              <a:t>Study of genomes</a:t>
            </a:r>
          </a:p>
          <a:p>
            <a:endParaRPr lang="nl-BE" dirty="0"/>
          </a:p>
          <a:p>
            <a:r>
              <a:rPr lang="nl-BE" dirty="0" smtClean="0"/>
              <a:t>How do parts change in evolution?</a:t>
            </a:r>
          </a:p>
          <a:p>
            <a:r>
              <a:rPr lang="nl-BE" dirty="0" smtClean="0"/>
              <a:t>Identification of the ‘same’ parts </a:t>
            </a:r>
            <a:r>
              <a:rPr lang="nl-BE" dirty="0" smtClean="0">
                <a:sym typeface="Wingdings" panose="05000000000000000000" pitchFamily="2" charset="2"/>
              </a:rPr>
              <a:t> orthologs</a:t>
            </a:r>
            <a:endParaRPr lang="nl-BE" dirty="0"/>
          </a:p>
        </p:txBody>
      </p:sp>
    </p:spTree>
    <p:extLst>
      <p:ext uri="{BB962C8B-B14F-4D97-AF65-F5344CB8AC3E}">
        <p14:creationId xmlns:p14="http://schemas.microsoft.com/office/powerpoint/2010/main" val="250916640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BE" dirty="0" smtClean="0"/>
              <a:t>Assignment</a:t>
            </a:r>
            <a:endParaRPr lang="nl-BE" dirty="0"/>
          </a:p>
        </p:txBody>
      </p:sp>
      <p:sp>
        <p:nvSpPr>
          <p:cNvPr id="5" name="Ondertitel 4"/>
          <p:cNvSpPr>
            <a:spLocks noGrp="1"/>
          </p:cNvSpPr>
          <p:nvPr>
            <p:ph type="subTitle" idx="1"/>
          </p:nvPr>
        </p:nvSpPr>
        <p:spPr/>
        <p:txBody>
          <a:bodyPr/>
          <a:lstStyle/>
          <a:p>
            <a:endParaRPr lang="nl-BE"/>
          </a:p>
        </p:txBody>
      </p:sp>
    </p:spTree>
    <p:extLst>
      <p:ext uri="{BB962C8B-B14F-4D97-AF65-F5344CB8AC3E}">
        <p14:creationId xmlns:p14="http://schemas.microsoft.com/office/powerpoint/2010/main" val="11643141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Assignment: predict the function of </a:t>
            </a:r>
            <a:r>
              <a:rPr lang="en-US" dirty="0"/>
              <a:t>FG00500.1</a:t>
            </a:r>
            <a:endParaRPr lang="en-GB" dirty="0"/>
          </a:p>
        </p:txBody>
      </p:sp>
      <p:sp>
        <p:nvSpPr>
          <p:cNvPr id="5" name="TextBox 4"/>
          <p:cNvSpPr txBox="1"/>
          <p:nvPr/>
        </p:nvSpPr>
        <p:spPr>
          <a:xfrm>
            <a:off x="540000" y="1096024"/>
            <a:ext cx="8218942" cy="369332"/>
          </a:xfrm>
          <a:prstGeom prst="rect">
            <a:avLst/>
          </a:prstGeom>
          <a:noFill/>
        </p:spPr>
        <p:txBody>
          <a:bodyPr wrap="none" rtlCol="0">
            <a:spAutoFit/>
          </a:bodyPr>
          <a:lstStyle/>
          <a:p>
            <a:r>
              <a:rPr lang="en-US" dirty="0" smtClean="0">
                <a:latin typeface="Courier" pitchFamily="49" charset="0"/>
              </a:rPr>
              <a:t>Download  </a:t>
            </a:r>
            <a:r>
              <a:rPr lang="en-US" smtClean="0">
                <a:latin typeface="Courier" pitchFamily="49" charset="0"/>
              </a:rPr>
              <a:t>OrthoSearch.txt</a:t>
            </a:r>
            <a:r>
              <a:rPr lang="en-US" smtClean="0">
                <a:latin typeface="Courier" pitchFamily="49" charset="0"/>
              </a:rPr>
              <a:t> </a:t>
            </a:r>
            <a:r>
              <a:rPr lang="en-US" dirty="0" smtClean="0">
                <a:latin typeface="Courier" pitchFamily="49" charset="0"/>
              </a:rPr>
              <a:t>copy to </a:t>
            </a:r>
            <a:r>
              <a:rPr lang="en-US" dirty="0" err="1" smtClean="0">
                <a:latin typeface="Courier" pitchFamily="49" charset="0"/>
              </a:rPr>
              <a:t>students.hpc.kuleuven.be</a:t>
            </a:r>
            <a:endParaRPr lang="en-US" dirty="0" smtClean="0">
              <a:latin typeface="Courier" pitchFamily="49" charset="0"/>
            </a:endParaRPr>
          </a:p>
        </p:txBody>
      </p:sp>
      <p:sp>
        <p:nvSpPr>
          <p:cNvPr id="6" name="TextBox 5"/>
          <p:cNvSpPr txBox="1"/>
          <p:nvPr/>
        </p:nvSpPr>
        <p:spPr>
          <a:xfrm>
            <a:off x="540000" y="1556792"/>
            <a:ext cx="7992888" cy="4524316"/>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Fasta</a:t>
            </a:r>
            <a:r>
              <a:rPr lang="en-US" dirty="0" smtClean="0"/>
              <a:t> file contains fungal sequences. Names are taxonomy ID followed by a protein identifier</a:t>
            </a:r>
          </a:p>
          <a:p>
            <a:pPr marL="285750" indent="-285750">
              <a:buFont typeface="Arial" panose="020B0604020202020204" pitchFamily="34" charset="0"/>
              <a:buChar char="•"/>
            </a:pPr>
            <a:r>
              <a:rPr lang="en-US" dirty="0" smtClean="0"/>
              <a:t>Create a multiple sequence alignment and bootstrap a phylogenetic tree based on these fungal proteins.</a:t>
            </a:r>
          </a:p>
          <a:p>
            <a:pPr marL="285750" indent="-285750">
              <a:buFont typeface="Arial" panose="020B0604020202020204" pitchFamily="34" charset="0"/>
              <a:buChar char="•"/>
            </a:pPr>
            <a:r>
              <a:rPr lang="en-US" dirty="0" smtClean="0"/>
              <a:t>Visualize your tree in </a:t>
            </a:r>
            <a:r>
              <a:rPr lang="en-US" dirty="0" err="1" smtClean="0"/>
              <a:t>itol</a:t>
            </a:r>
            <a:r>
              <a:rPr lang="en-US" dirty="0" smtClean="0"/>
              <a:t> and root the tree. (Midpoint rooting or </a:t>
            </a:r>
            <a:r>
              <a:rPr lang="en-US" dirty="0" err="1" smtClean="0"/>
              <a:t>outgroup</a:t>
            </a:r>
            <a:r>
              <a:rPr lang="en-US" dirty="0" smtClean="0"/>
              <a:t>, </a:t>
            </a:r>
            <a:r>
              <a:rPr lang="en-US" dirty="0" err="1" smtClean="0"/>
              <a:t>encephalitozoa</a:t>
            </a:r>
            <a:r>
              <a:rPr lang="en-US" dirty="0" smtClean="0"/>
              <a:t> are an </a:t>
            </a:r>
            <a:r>
              <a:rPr lang="en-US" dirty="0" err="1" smtClean="0"/>
              <a:t>outgroup</a:t>
            </a:r>
            <a:r>
              <a:rPr lang="en-US" dirty="0" smtClean="0"/>
              <a:t> to the fungi </a:t>
            </a:r>
            <a:r>
              <a:rPr lang="en-US" dirty="0" err="1" smtClean="0"/>
              <a:t>taxids</a:t>
            </a:r>
            <a:r>
              <a:rPr lang="en-US" dirty="0" smtClean="0"/>
              <a:t>: 907965</a:t>
            </a:r>
            <a:r>
              <a:rPr lang="en-US" dirty="0"/>
              <a:t>, </a:t>
            </a:r>
            <a:r>
              <a:rPr lang="en-US" dirty="0" smtClean="0"/>
              <a:t>876142)</a:t>
            </a:r>
            <a:endParaRPr lang="en-US" dirty="0"/>
          </a:p>
          <a:p>
            <a:pPr marL="285750" indent="-285750">
              <a:buFont typeface="Arial" panose="020B0604020202020204" pitchFamily="34" charset="0"/>
              <a:buChar char="•"/>
            </a:pPr>
            <a:r>
              <a:rPr lang="en-US" dirty="0" smtClean="0"/>
              <a:t>Locate [Search] the </a:t>
            </a:r>
            <a:r>
              <a:rPr lang="en-US" i="1" dirty="0" smtClean="0"/>
              <a:t>Saccharomyces </a:t>
            </a:r>
            <a:r>
              <a:rPr lang="en-US" i="1" dirty="0" err="1" smtClean="0"/>
              <a:t>cerevisae</a:t>
            </a:r>
            <a:r>
              <a:rPr lang="en-US" dirty="0" smtClean="0"/>
              <a:t> (yeast)</a:t>
            </a:r>
            <a:r>
              <a:rPr lang="en-US" i="1" dirty="0" smtClean="0"/>
              <a:t> </a:t>
            </a:r>
            <a:r>
              <a:rPr lang="en-US" dirty="0" smtClean="0"/>
              <a:t>proteins in your tree (taxid:4932).</a:t>
            </a:r>
          </a:p>
          <a:p>
            <a:pPr marL="285750" indent="-285750">
              <a:buFont typeface="Arial" panose="020B0604020202020204" pitchFamily="34" charset="0"/>
              <a:buChar char="•"/>
            </a:pPr>
            <a:r>
              <a:rPr lang="en-US" dirty="0" smtClean="0"/>
              <a:t>What are the functions of these yeast proteins? Hint: </a:t>
            </a:r>
            <a:r>
              <a:rPr lang="en-US" dirty="0"/>
              <a:t>g</a:t>
            </a:r>
            <a:r>
              <a:rPr lang="en-US" dirty="0" smtClean="0"/>
              <a:t>o to SGD (</a:t>
            </a:r>
            <a:r>
              <a:rPr lang="en-US" dirty="0" smtClean="0">
                <a:hlinkClick r:id="rId2"/>
              </a:rPr>
              <a:t>http://yeastgenome.org/</a:t>
            </a:r>
            <a:r>
              <a:rPr lang="en-US" dirty="0" smtClean="0"/>
              <a:t>).</a:t>
            </a:r>
          </a:p>
          <a:p>
            <a:pPr marL="285750" indent="-285750">
              <a:buFont typeface="Arial" panose="020B0604020202020204" pitchFamily="34" charset="0"/>
              <a:buChar char="•"/>
            </a:pPr>
            <a:r>
              <a:rPr lang="en-US" dirty="0" smtClean="0"/>
              <a:t>Locate [Search] protein FGSG_00500P0 (protein encoded by gene FG00500.1) in your tree (taxid:5518, </a:t>
            </a:r>
            <a:r>
              <a:rPr lang="en-US" i="1" dirty="0" err="1"/>
              <a:t>F</a:t>
            </a:r>
            <a:r>
              <a:rPr lang="en-US" i="1" dirty="0" err="1" smtClean="0"/>
              <a:t>usarium</a:t>
            </a:r>
            <a:r>
              <a:rPr lang="en-US" i="1" dirty="0" smtClean="0"/>
              <a:t> </a:t>
            </a:r>
            <a:r>
              <a:rPr lang="en-US" i="1" dirty="0" err="1" smtClean="0"/>
              <a:t>graminearum</a:t>
            </a:r>
            <a:r>
              <a:rPr lang="en-US" dirty="0" smtClean="0"/>
              <a:t>).</a:t>
            </a:r>
            <a:endParaRPr lang="en-US" dirty="0"/>
          </a:p>
          <a:p>
            <a:pPr marL="285750" indent="-285750">
              <a:buFont typeface="Arial" panose="020B0604020202020204" pitchFamily="34" charset="0"/>
              <a:buChar char="•"/>
            </a:pPr>
            <a:r>
              <a:rPr lang="en-US" dirty="0" smtClean="0"/>
              <a:t>To which yeast protein is </a:t>
            </a:r>
            <a:r>
              <a:rPr lang="en-US" dirty="0"/>
              <a:t>FGSG_00500P0 </a:t>
            </a:r>
            <a:r>
              <a:rPr lang="en-US" dirty="0" smtClean="0"/>
              <a:t>orthologous?</a:t>
            </a:r>
          </a:p>
          <a:p>
            <a:pPr marL="285750" indent="-285750">
              <a:buFont typeface="Arial" panose="020B0604020202020204" pitchFamily="34" charset="0"/>
              <a:buChar char="•"/>
            </a:pPr>
            <a:r>
              <a:rPr lang="en-US" dirty="0" smtClean="0"/>
              <a:t>Which function do you predict for FGSG_00500P0?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
        <p:nvSpPr>
          <p:cNvPr id="7" name="TextBox 6"/>
          <p:cNvSpPr txBox="1"/>
          <p:nvPr/>
        </p:nvSpPr>
        <p:spPr>
          <a:xfrm>
            <a:off x="827584" y="5896442"/>
            <a:ext cx="1891000" cy="369332"/>
          </a:xfrm>
          <a:prstGeom prst="rect">
            <a:avLst/>
          </a:prstGeom>
          <a:noFill/>
        </p:spPr>
        <p:txBody>
          <a:bodyPr wrap="none" rtlCol="0">
            <a:spAutoFit/>
          </a:bodyPr>
          <a:lstStyle/>
          <a:p>
            <a:r>
              <a:rPr lang="en-US" dirty="0" smtClean="0">
                <a:solidFill>
                  <a:srgbClr val="FF0000"/>
                </a:solidFill>
              </a:rPr>
              <a:t>New assignment</a:t>
            </a:r>
            <a:endParaRPr lang="en-US" dirty="0">
              <a:solidFill>
                <a:srgbClr val="FF0000"/>
              </a:solidFill>
            </a:endParaRPr>
          </a:p>
        </p:txBody>
      </p:sp>
    </p:spTree>
    <p:extLst>
      <p:ext uri="{BB962C8B-B14F-4D97-AF65-F5344CB8AC3E}">
        <p14:creationId xmlns:p14="http://schemas.microsoft.com/office/powerpoint/2010/main" val="39535190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Orthology</a:t>
            </a:r>
            <a:r>
              <a:rPr lang="en-US" dirty="0" smtClean="0"/>
              <a:t> definition</a:t>
            </a:r>
            <a:endParaRPr lang="en-GB" dirty="0"/>
          </a:p>
        </p:txBody>
      </p:sp>
      <p:sp>
        <p:nvSpPr>
          <p:cNvPr id="5" name="Rectangle 4"/>
          <p:cNvSpPr/>
          <p:nvPr/>
        </p:nvSpPr>
        <p:spPr>
          <a:xfrm>
            <a:off x="1187624" y="2182505"/>
            <a:ext cx="7272808" cy="1384995"/>
          </a:xfrm>
          <a:prstGeom prst="rect">
            <a:avLst/>
          </a:prstGeom>
        </p:spPr>
        <p:txBody>
          <a:bodyPr wrap="square">
            <a:spAutoFit/>
          </a:bodyPr>
          <a:lstStyle/>
          <a:p>
            <a:r>
              <a:rPr lang="en-GB" sz="2800" b="1" dirty="0" smtClean="0">
                <a:solidFill>
                  <a:srgbClr val="FF0000"/>
                </a:solidFill>
              </a:rPr>
              <a:t>Genes</a:t>
            </a:r>
            <a:r>
              <a:rPr lang="en-GB" sz="2800" b="1" dirty="0" smtClean="0">
                <a:solidFill>
                  <a:srgbClr val="7030A0"/>
                </a:solidFill>
              </a:rPr>
              <a:t> </a:t>
            </a:r>
            <a:r>
              <a:rPr lang="en-GB" sz="2800" b="1" dirty="0" smtClean="0"/>
              <a:t>that descended </a:t>
            </a:r>
            <a:r>
              <a:rPr lang="en-GB" sz="2800" b="1" dirty="0"/>
              <a:t>from the same</a:t>
            </a:r>
            <a:r>
              <a:rPr lang="en-GB" sz="2800" b="1" dirty="0">
                <a:solidFill>
                  <a:srgbClr val="FF0000"/>
                </a:solidFill>
              </a:rPr>
              <a:t> ancestral </a:t>
            </a:r>
            <a:r>
              <a:rPr lang="en-GB" sz="2800" b="1" dirty="0" smtClean="0"/>
              <a:t>gene </a:t>
            </a:r>
            <a:r>
              <a:rPr lang="en-GB" sz="2800" b="1" dirty="0"/>
              <a:t>separated by a</a:t>
            </a:r>
            <a:r>
              <a:rPr lang="en-GB" sz="2800" b="1" dirty="0">
                <a:solidFill>
                  <a:srgbClr val="7030A0"/>
                </a:solidFill>
              </a:rPr>
              <a:t> </a:t>
            </a:r>
            <a:r>
              <a:rPr lang="en-GB" sz="2800" b="1" dirty="0" smtClean="0">
                <a:solidFill>
                  <a:srgbClr val="FF0000"/>
                </a:solidFill>
              </a:rPr>
              <a:t>speciation event</a:t>
            </a:r>
            <a:r>
              <a:rPr lang="en-GB" sz="2800" b="1" dirty="0" smtClean="0">
                <a:solidFill>
                  <a:srgbClr val="7030A0"/>
                </a:solidFill>
              </a:rPr>
              <a:t> </a:t>
            </a:r>
            <a:r>
              <a:rPr lang="en-GB" sz="2800" b="1" dirty="0" smtClean="0"/>
              <a:t>are orthologous.</a:t>
            </a:r>
            <a:endParaRPr lang="en-GB" sz="2800" b="1" dirty="0"/>
          </a:p>
        </p:txBody>
      </p:sp>
    </p:spTree>
    <p:extLst>
      <p:ext uri="{BB962C8B-B14F-4D97-AF65-F5344CB8AC3E}">
        <p14:creationId xmlns:p14="http://schemas.microsoft.com/office/powerpoint/2010/main" val="24902584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Genes</a:t>
            </a:r>
            <a:endParaRPr lang="en-GB" dirty="0"/>
          </a:p>
        </p:txBody>
      </p:sp>
      <p:sp>
        <p:nvSpPr>
          <p:cNvPr id="3" name="Oval 2"/>
          <p:cNvSpPr/>
          <p:nvPr/>
        </p:nvSpPr>
        <p:spPr>
          <a:xfrm>
            <a:off x="2843808" y="2564904"/>
            <a:ext cx="2576365" cy="113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ight Arrow 3"/>
          <p:cNvSpPr/>
          <p:nvPr/>
        </p:nvSpPr>
        <p:spPr>
          <a:xfrm>
            <a:off x="3635896" y="2852936"/>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ight Arrow 4"/>
          <p:cNvSpPr/>
          <p:nvPr/>
        </p:nvSpPr>
        <p:spPr>
          <a:xfrm>
            <a:off x="3788296" y="3005336"/>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a:off x="3491880" y="3226431"/>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a:off x="4223792" y="3005336"/>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167284" y="3306012"/>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4658342" y="3223118"/>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a:off x="4514326" y="2780928"/>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a:off x="1691680" y="4509120"/>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355780" y="4384210"/>
            <a:ext cx="5083443" cy="1200329"/>
          </a:xfrm>
          <a:prstGeom prst="rect">
            <a:avLst/>
          </a:prstGeom>
          <a:noFill/>
        </p:spPr>
        <p:txBody>
          <a:bodyPr wrap="none" rtlCol="0">
            <a:spAutoFit/>
          </a:bodyPr>
          <a:lstStyle/>
          <a:p>
            <a:r>
              <a:rPr lang="en-US" dirty="0" smtClean="0"/>
              <a:t>Protein coding gene</a:t>
            </a:r>
            <a:endParaRPr lang="en-GB" dirty="0" smtClean="0"/>
          </a:p>
          <a:p>
            <a:r>
              <a:rPr lang="en-GB" dirty="0" smtClean="0"/>
              <a:t>Nucleotides (A,C,G,T) that code for amino acids</a:t>
            </a:r>
          </a:p>
          <a:p>
            <a:endParaRPr lang="en-GB" dirty="0"/>
          </a:p>
          <a:p>
            <a:r>
              <a:rPr lang="en-GB" b="1" dirty="0" smtClean="0">
                <a:solidFill>
                  <a:srgbClr val="FF0000"/>
                </a:solidFill>
              </a:rPr>
              <a:t>Differ between species</a:t>
            </a:r>
          </a:p>
        </p:txBody>
      </p:sp>
      <p:sp>
        <p:nvSpPr>
          <p:cNvPr id="13" name="TextBox 12"/>
          <p:cNvSpPr txBox="1"/>
          <p:nvPr/>
        </p:nvSpPr>
        <p:spPr>
          <a:xfrm>
            <a:off x="1979712" y="1916832"/>
            <a:ext cx="4480714" cy="369332"/>
          </a:xfrm>
          <a:prstGeom prst="rect">
            <a:avLst/>
          </a:prstGeom>
          <a:noFill/>
        </p:spPr>
        <p:txBody>
          <a:bodyPr wrap="none" rtlCol="0">
            <a:spAutoFit/>
          </a:bodyPr>
          <a:lstStyle/>
          <a:p>
            <a:r>
              <a:rPr lang="en-US" dirty="0" smtClean="0"/>
              <a:t>Molecular unit of heredity (stretch of DNA)</a:t>
            </a:r>
            <a:endParaRPr lang="en-GB" dirty="0"/>
          </a:p>
        </p:txBody>
      </p:sp>
    </p:spTree>
    <p:extLst>
      <p:ext uri="{BB962C8B-B14F-4D97-AF65-F5344CB8AC3E}">
        <p14:creationId xmlns:p14="http://schemas.microsoft.com/office/powerpoint/2010/main" val="27158700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Orthology</a:t>
            </a:r>
            <a:r>
              <a:rPr lang="en-US" dirty="0" smtClean="0"/>
              <a:t> definition</a:t>
            </a:r>
            <a:endParaRPr lang="en-GB" dirty="0"/>
          </a:p>
        </p:txBody>
      </p:sp>
      <p:sp>
        <p:nvSpPr>
          <p:cNvPr id="5" name="Rectangle 4"/>
          <p:cNvSpPr/>
          <p:nvPr/>
        </p:nvSpPr>
        <p:spPr>
          <a:xfrm>
            <a:off x="1187624" y="2182505"/>
            <a:ext cx="7272808" cy="1384995"/>
          </a:xfrm>
          <a:prstGeom prst="rect">
            <a:avLst/>
          </a:prstGeom>
        </p:spPr>
        <p:txBody>
          <a:bodyPr wrap="square">
            <a:spAutoFit/>
          </a:bodyPr>
          <a:lstStyle/>
          <a:p>
            <a:r>
              <a:rPr lang="en-GB" sz="2800" b="1" dirty="0" smtClean="0">
                <a:solidFill>
                  <a:srgbClr val="FF0000"/>
                </a:solidFill>
              </a:rPr>
              <a:t>Genes</a:t>
            </a:r>
            <a:r>
              <a:rPr lang="en-GB" sz="2800" b="1" dirty="0" smtClean="0">
                <a:solidFill>
                  <a:srgbClr val="7030A0"/>
                </a:solidFill>
              </a:rPr>
              <a:t> </a:t>
            </a:r>
            <a:r>
              <a:rPr lang="en-GB" sz="2800" b="1" dirty="0" smtClean="0"/>
              <a:t>that descended </a:t>
            </a:r>
            <a:r>
              <a:rPr lang="en-GB" sz="2800" b="1" dirty="0"/>
              <a:t>from the same</a:t>
            </a:r>
            <a:r>
              <a:rPr lang="en-GB" sz="2800" b="1" dirty="0">
                <a:solidFill>
                  <a:srgbClr val="FF0000"/>
                </a:solidFill>
              </a:rPr>
              <a:t> ancestral </a:t>
            </a:r>
            <a:r>
              <a:rPr lang="en-GB" sz="2800" b="1" dirty="0" smtClean="0"/>
              <a:t>gene </a:t>
            </a:r>
            <a:r>
              <a:rPr lang="en-GB" sz="2800" b="1" dirty="0"/>
              <a:t>separated by a</a:t>
            </a:r>
            <a:r>
              <a:rPr lang="en-GB" sz="2800" b="1" dirty="0">
                <a:solidFill>
                  <a:srgbClr val="7030A0"/>
                </a:solidFill>
              </a:rPr>
              <a:t> </a:t>
            </a:r>
            <a:r>
              <a:rPr lang="en-GB" sz="2800" b="1" dirty="0" smtClean="0">
                <a:solidFill>
                  <a:srgbClr val="FF0000"/>
                </a:solidFill>
              </a:rPr>
              <a:t>speciation event</a:t>
            </a:r>
            <a:r>
              <a:rPr lang="en-GB" sz="2800" b="1" dirty="0" smtClean="0">
                <a:solidFill>
                  <a:srgbClr val="7030A0"/>
                </a:solidFill>
              </a:rPr>
              <a:t> </a:t>
            </a:r>
            <a:r>
              <a:rPr lang="en-GB" sz="2800" b="1" dirty="0" smtClean="0"/>
              <a:t>are orthologous.</a:t>
            </a:r>
            <a:endParaRPr lang="en-GB" sz="2800" b="1" dirty="0"/>
          </a:p>
        </p:txBody>
      </p:sp>
    </p:spTree>
    <p:extLst>
      <p:ext uri="{BB962C8B-B14F-4D97-AF65-F5344CB8AC3E}">
        <p14:creationId xmlns:p14="http://schemas.microsoft.com/office/powerpoint/2010/main" val="42703918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Speciation</a:t>
            </a:r>
            <a:endParaRPr lang="en-GB" dirty="0"/>
          </a:p>
        </p:txBody>
      </p:sp>
      <p:sp>
        <p:nvSpPr>
          <p:cNvPr id="4" name="Title 1"/>
          <p:cNvSpPr txBox="1">
            <a:spLocks/>
          </p:cNvSpPr>
          <p:nvPr/>
        </p:nvSpPr>
        <p:spPr>
          <a:xfrm>
            <a:off x="685800" y="2130425"/>
            <a:ext cx="7772400" cy="1470025"/>
          </a:xfrm>
          <a:prstGeom prst="rect">
            <a:avLst/>
          </a:prstGeom>
        </p:spPr>
        <p:txBody>
          <a:bodyPr vert="horz" lIns="0" tIns="0" rIns="0" bIns="0" rtlCol="0" anchor="b" anchorCtr="0">
            <a:normAutofit/>
          </a:bodyPr>
          <a:lst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a:lstStyle>
          <a:p>
            <a:r>
              <a:rPr lang="en-GB" dirty="0" smtClean="0"/>
              <a:t>Speciation is the process that gives rise to new </a:t>
            </a:r>
            <a:r>
              <a:rPr lang="en-GB" dirty="0" smtClean="0">
                <a:solidFill>
                  <a:srgbClr val="FF0000"/>
                </a:solidFill>
              </a:rPr>
              <a:t>species</a:t>
            </a:r>
            <a:endParaRPr lang="en-GB" dirty="0">
              <a:solidFill>
                <a:srgbClr val="FF0000"/>
              </a:solidFill>
            </a:endParaRPr>
          </a:p>
        </p:txBody>
      </p:sp>
    </p:spTree>
    <p:extLst>
      <p:ext uri="{BB962C8B-B14F-4D97-AF65-F5344CB8AC3E}">
        <p14:creationId xmlns:p14="http://schemas.microsoft.com/office/powerpoint/2010/main" val="14802575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rporate-KULeuven">
  <a:themeElements>
    <a:clrScheme name="KULeuven-Themakleuren">
      <a:dk1>
        <a:srgbClr val="00407A"/>
      </a:dk1>
      <a:lt1>
        <a:srgbClr val="FFFFFF"/>
      </a:lt1>
      <a:dk2>
        <a:srgbClr val="00407A"/>
      </a:dk2>
      <a:lt2>
        <a:srgbClr val="FFFFFF"/>
      </a:lt2>
      <a:accent1>
        <a:srgbClr val="1D8DB0"/>
      </a:accent1>
      <a:accent2>
        <a:srgbClr val="116E8A"/>
      </a:accent2>
      <a:accent3>
        <a:srgbClr val="52BDEC"/>
      </a:accent3>
      <a:accent4>
        <a:srgbClr val="00407A"/>
      </a:accent4>
      <a:accent5>
        <a:srgbClr val="7F7F7F"/>
      </a:accent5>
      <a:accent6>
        <a:srgbClr val="595959"/>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Leuven-Themakleuren">
      <a:dk1>
        <a:srgbClr val="00407A"/>
      </a:dk1>
      <a:lt1>
        <a:srgbClr val="FFFFFF"/>
      </a:lt1>
      <a:dk2>
        <a:srgbClr val="00407A"/>
      </a:dk2>
      <a:lt2>
        <a:srgbClr val="FFFFFF"/>
      </a:lt2>
      <a:accent1>
        <a:srgbClr val="1D8DB0"/>
      </a:accent1>
      <a:accent2>
        <a:srgbClr val="116E8A"/>
      </a:accent2>
      <a:accent3>
        <a:srgbClr val="86BCE5"/>
      </a:accent3>
      <a:accent4>
        <a:srgbClr val="00407A"/>
      </a:accent4>
      <a:accent5>
        <a:srgbClr val="7F7F7F"/>
      </a:accent5>
      <a:accent6>
        <a:srgbClr val="595959"/>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corporate-KULeuven</Template>
  <TotalTime>6650</TotalTime>
  <Words>1433</Words>
  <Application>Microsoft Macintosh PowerPoint</Application>
  <PresentationFormat>On-screen Show (4:3)</PresentationFormat>
  <Paragraphs>291</Paragraphs>
  <Slides>51</Slides>
  <Notes>12</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corporate-KULeuven</vt:lpstr>
      <vt:lpstr>Corporate-KU Leuven-Liggend-Achtergrond Wit en Watermerk</vt:lpstr>
      <vt:lpstr>Orthology and protein families</vt:lpstr>
      <vt:lpstr>Topics</vt:lpstr>
      <vt:lpstr>Orthology</vt:lpstr>
      <vt:lpstr>Genomes</vt:lpstr>
      <vt:lpstr>Molecular evolution</vt:lpstr>
      <vt:lpstr>Orthology definition</vt:lpstr>
      <vt:lpstr>Genes</vt:lpstr>
      <vt:lpstr>Orthology definition</vt:lpstr>
      <vt:lpstr>Speciation</vt:lpstr>
      <vt:lpstr>Speciation</vt:lpstr>
      <vt:lpstr>Orthology definition</vt:lpstr>
      <vt:lpstr>Ancestral gene</vt:lpstr>
      <vt:lpstr>Example: RNA polymerase</vt:lpstr>
      <vt:lpstr>Operational definition</vt:lpstr>
      <vt:lpstr>Orthology definitions</vt:lpstr>
      <vt:lpstr>Complications</vt:lpstr>
      <vt:lpstr>Operational definition</vt:lpstr>
      <vt:lpstr>Complications: duplication and gene loss</vt:lpstr>
      <vt:lpstr>Complications: Multi-domain proteins.</vt:lpstr>
      <vt:lpstr>Complications: Horizontal Gene Transfer </vt:lpstr>
      <vt:lpstr>HGT, pseudoparalogy and xenology</vt:lpstr>
      <vt:lpstr>Clusters of Orthologous Groups</vt:lpstr>
      <vt:lpstr>Procedure</vt:lpstr>
      <vt:lpstr>Connecting triangles</vt:lpstr>
      <vt:lpstr>Complications</vt:lpstr>
      <vt:lpstr>Complications</vt:lpstr>
      <vt:lpstr>Solutions</vt:lpstr>
      <vt:lpstr>‘Implementations’</vt:lpstr>
      <vt:lpstr>Tree-based algorithms</vt:lpstr>
      <vt:lpstr>Tree based algorithms</vt:lpstr>
      <vt:lpstr>Evolution of genes</vt:lpstr>
      <vt:lpstr>Species tree reconciliation</vt:lpstr>
      <vt:lpstr>Species overlap</vt:lpstr>
      <vt:lpstr>Species overlap</vt:lpstr>
      <vt:lpstr>Implementations</vt:lpstr>
      <vt:lpstr>EnsemblCompara</vt:lpstr>
      <vt:lpstr>Comparison of methods</vt:lpstr>
      <vt:lpstr>PowerPoint Presentation</vt:lpstr>
      <vt:lpstr>Protein families</vt:lpstr>
      <vt:lpstr>Protein families</vt:lpstr>
      <vt:lpstr>Horizontal Transfer from animals to bacteria</vt:lpstr>
      <vt:lpstr>PowerPoint Presentation</vt:lpstr>
      <vt:lpstr>PowerPoint Presentation</vt:lpstr>
      <vt:lpstr>PFAM</vt:lpstr>
      <vt:lpstr>SMART database</vt:lpstr>
      <vt:lpstr>SCOP: Structural Classification of Proteins</vt:lpstr>
      <vt:lpstr>Classification</vt:lpstr>
      <vt:lpstr>What you should know</vt:lpstr>
      <vt:lpstr>Homework</vt:lpstr>
      <vt:lpstr>Assignment</vt:lpstr>
      <vt:lpstr>Assignment: predict the function of FG00500.1</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Orthology and protein families</dc:title>
  <dc:creator>van Noort, Vera</dc:creator>
  <dc:description>Huisstijl KU Leuven - versie 24 juli 2012</dc:description>
  <cp:lastModifiedBy>Vera van Noort</cp:lastModifiedBy>
  <cp:revision>90</cp:revision>
  <dcterms:created xsi:type="dcterms:W3CDTF">2013-11-13T08:40:52Z</dcterms:created>
  <dcterms:modified xsi:type="dcterms:W3CDTF">2020-11-10T14:14:19Z</dcterms:modified>
</cp:coreProperties>
</file>