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 id="2147483710" r:id="rId2"/>
  </p:sldMasterIdLst>
  <p:notesMasterIdLst>
    <p:notesMasterId r:id="rId57"/>
  </p:notesMasterIdLst>
  <p:handoutMasterIdLst>
    <p:handoutMasterId r:id="rId58"/>
  </p:handoutMasterIdLst>
  <p:sldIdLst>
    <p:sldId id="256" r:id="rId3"/>
    <p:sldId id="257" r:id="rId4"/>
    <p:sldId id="260" r:id="rId5"/>
    <p:sldId id="259" r:id="rId6"/>
    <p:sldId id="268" r:id="rId7"/>
    <p:sldId id="261" r:id="rId8"/>
    <p:sldId id="263" r:id="rId9"/>
    <p:sldId id="262" r:id="rId10"/>
    <p:sldId id="301" r:id="rId11"/>
    <p:sldId id="264" r:id="rId12"/>
    <p:sldId id="302" r:id="rId13"/>
    <p:sldId id="266" r:id="rId14"/>
    <p:sldId id="267" r:id="rId15"/>
    <p:sldId id="265" r:id="rId16"/>
    <p:sldId id="269" r:id="rId17"/>
    <p:sldId id="270" r:id="rId18"/>
    <p:sldId id="271" r:id="rId19"/>
    <p:sldId id="272" r:id="rId20"/>
    <p:sldId id="273" r:id="rId21"/>
    <p:sldId id="277" r:id="rId22"/>
    <p:sldId id="275" r:id="rId23"/>
    <p:sldId id="307" r:id="rId24"/>
    <p:sldId id="308" r:id="rId25"/>
    <p:sldId id="309" r:id="rId26"/>
    <p:sldId id="310" r:id="rId27"/>
    <p:sldId id="311" r:id="rId28"/>
    <p:sldId id="312" r:id="rId29"/>
    <p:sldId id="313" r:id="rId30"/>
    <p:sldId id="314" r:id="rId31"/>
    <p:sldId id="315" r:id="rId32"/>
    <p:sldId id="316" r:id="rId33"/>
    <p:sldId id="317" r:id="rId34"/>
    <p:sldId id="318" r:id="rId35"/>
    <p:sldId id="319" r:id="rId36"/>
    <p:sldId id="276" r:id="rId37"/>
    <p:sldId id="278" r:id="rId38"/>
    <p:sldId id="296" r:id="rId39"/>
    <p:sldId id="298" r:id="rId40"/>
    <p:sldId id="299" r:id="rId41"/>
    <p:sldId id="297" r:id="rId42"/>
    <p:sldId id="300" r:id="rId43"/>
    <p:sldId id="304" r:id="rId44"/>
    <p:sldId id="258" r:id="rId45"/>
    <p:sldId id="274" r:id="rId46"/>
    <p:sldId id="279" r:id="rId47"/>
    <p:sldId id="280" r:id="rId48"/>
    <p:sldId id="281" r:id="rId49"/>
    <p:sldId id="282" r:id="rId50"/>
    <p:sldId id="287" r:id="rId51"/>
    <p:sldId id="288" r:id="rId52"/>
    <p:sldId id="289" r:id="rId53"/>
    <p:sldId id="303" r:id="rId54"/>
    <p:sldId id="305" r:id="rId55"/>
    <p:sldId id="320" r:id="rId56"/>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6E8A"/>
    <a:srgbClr val="1D8DB0"/>
    <a:srgbClr val="147694"/>
    <a:srgbClr val="177E9D"/>
    <a:srgbClr val="00407A"/>
    <a:srgbClr val="86BC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1" autoAdjust="0"/>
    <p:restoredTop sz="61842" autoAdjust="0"/>
  </p:normalViewPr>
  <p:slideViewPr>
    <p:cSldViewPr snapToObjects="1" showGuides="1">
      <p:cViewPr>
        <p:scale>
          <a:sx n="66" d="100"/>
          <a:sy n="66" d="100"/>
        </p:scale>
        <p:origin x="-1800" y="528"/>
      </p:cViewPr>
      <p:guideLst>
        <p:guide orient="horz" pos="3294"/>
        <p:guide pos="5602"/>
      </p:guideLst>
    </p:cSldViewPr>
  </p:slideViewPr>
  <p:outlineViewPr>
    <p:cViewPr>
      <p:scale>
        <a:sx n="33" d="100"/>
        <a:sy n="33" d="100"/>
      </p:scale>
      <p:origin x="0" y="0"/>
    </p:cViewPr>
  </p:outlineViewPr>
  <p:notesTextViewPr>
    <p:cViewPr>
      <p:scale>
        <a:sx n="1" d="1"/>
        <a:sy n="1" d="1"/>
      </p:scale>
      <p:origin x="0" y="0"/>
    </p:cViewPr>
  </p:notesTextViewPr>
  <p:notesViewPr>
    <p:cSldViewPr snapToObjects="1" showGuides="1">
      <p:cViewPr varScale="1">
        <p:scale>
          <a:sx n="65" d="100"/>
          <a:sy n="65" d="100"/>
        </p:scale>
        <p:origin x="-196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tableStyles" Target="tableStyles.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notesMaster" Target="notesMasters/notesMaster1.xml"/><Relationship Id="rId58" Type="http://schemas.openxmlformats.org/officeDocument/2006/relationships/handoutMaster" Target="handoutMasters/handoutMaster1.xml"/><Relationship Id="rId59" Type="http://schemas.openxmlformats.org/officeDocument/2006/relationships/printerSettings" Target="printerSettings/printerSettings1.bin"/><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sz="1000" dirty="0">
              <a:latin typeface="Arial" pitchFamily="34" charset="0"/>
              <a:cs typeface="Arial" pitchFamily="34" charset="0"/>
            </a:endParaRPr>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6185198-F140-406E-8F04-DE9D809B9791}" type="datetimeFigureOut">
              <a:rPr lang="nl-BE" sz="1000" smtClean="0">
                <a:latin typeface="Arial" pitchFamily="34" charset="0"/>
                <a:cs typeface="Arial" pitchFamily="34" charset="0"/>
              </a:rPr>
              <a:pPr/>
              <a:t>17/12/19</a:t>
            </a:fld>
            <a:endParaRPr lang="nl-BE" sz="1000">
              <a:latin typeface="Arial" pitchFamily="34" charset="0"/>
              <a:cs typeface="Arial" pitchFamily="34" charset="0"/>
            </a:endParaRPr>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sz="1000">
              <a:latin typeface="Arial" pitchFamily="34" charset="0"/>
              <a:cs typeface="Arial" pitchFamily="34" charset="0"/>
            </a:endParaRPr>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A024B3E-C6E9-4CB0-843C-3CD5676655AA}" type="slidenum">
              <a:rPr lang="nl-BE" sz="1000" smtClean="0"/>
              <a:pPr/>
              <a:t>‹#›</a:t>
            </a:fld>
            <a:endParaRPr lang="nl-BE" sz="1000"/>
          </a:p>
        </p:txBody>
      </p:sp>
    </p:spTree>
    <p:extLst>
      <p:ext uri="{BB962C8B-B14F-4D97-AF65-F5344CB8AC3E}">
        <p14:creationId xmlns:p14="http://schemas.microsoft.com/office/powerpoint/2010/main" val="3973219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000">
                <a:latin typeface="Arial" pitchFamily="34" charset="0"/>
                <a:cs typeface="Arial" pitchFamily="34" charset="0"/>
              </a:defRPr>
            </a:lvl1pPr>
          </a:lstStyle>
          <a:p>
            <a:endParaRPr lang="nl-BE"/>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000">
                <a:latin typeface="Arial" pitchFamily="34" charset="0"/>
                <a:cs typeface="Arial" pitchFamily="34" charset="0"/>
              </a:defRPr>
            </a:lvl1pPr>
          </a:lstStyle>
          <a:p>
            <a:fld id="{7AF0A2F9-EF49-41B3-9E69-7CDBDC14786A}" type="datetimeFigureOut">
              <a:rPr lang="nl-BE" smtClean="0"/>
              <a:pPr/>
              <a:t>17/12/19</a:t>
            </a:fld>
            <a:endParaRPr lang="nl-BE"/>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540000" y="4320000"/>
            <a:ext cx="5760000" cy="4140000"/>
          </a:xfrm>
          <a:prstGeom prst="rect">
            <a:avLst/>
          </a:prstGeom>
        </p:spPr>
        <p:txBody>
          <a:bodyPr vert="horz" lIns="91440" tIns="45720" rIns="91440" bIns="45720" rtlCol="0"/>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000">
                <a:latin typeface="Arial" pitchFamily="34" charset="0"/>
                <a:cs typeface="Arial" pitchFamily="34" charset="0"/>
              </a:defRPr>
            </a:lvl1pPr>
          </a:lstStyle>
          <a:p>
            <a:endParaRPr lang="nl-BE"/>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000">
                <a:latin typeface="Arial" pitchFamily="34" charset="0"/>
                <a:cs typeface="Arial" pitchFamily="34" charset="0"/>
              </a:defRPr>
            </a:lvl1pPr>
          </a:lstStyle>
          <a:p>
            <a:fld id="{17C257C2-8D60-4760-88CB-024AF3EEC641}" type="slidenum">
              <a:rPr lang="nl-BE" smtClean="0"/>
              <a:pPr/>
              <a:t>‹#›</a:t>
            </a:fld>
            <a:endParaRPr lang="nl-BE"/>
          </a:p>
        </p:txBody>
      </p:sp>
    </p:spTree>
    <p:extLst>
      <p:ext uri="{BB962C8B-B14F-4D97-AF65-F5344CB8AC3E}">
        <p14:creationId xmlns:p14="http://schemas.microsoft.com/office/powerpoint/2010/main" val="3294757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457200" algn="l" defTabSz="914400" rtl="0" eaLnBrk="1" latinLnBrk="0" hangingPunct="1">
      <a:defRPr sz="1200" kern="1200">
        <a:solidFill>
          <a:schemeClr val="tx1"/>
        </a:solidFill>
        <a:latin typeface="Arial" pitchFamily="34" charset="0"/>
        <a:ea typeface="+mn-ea"/>
        <a:cs typeface="Arial" pitchFamily="34" charset="0"/>
      </a:defRPr>
    </a:lvl2pPr>
    <a:lvl3pPr marL="914400" algn="l" defTabSz="914400" rtl="0" eaLnBrk="1" latinLnBrk="0" hangingPunct="1">
      <a:defRPr sz="1200" kern="1200">
        <a:solidFill>
          <a:schemeClr val="tx1"/>
        </a:solidFill>
        <a:latin typeface="Arial" pitchFamily="34" charset="0"/>
        <a:ea typeface="+mn-ea"/>
        <a:cs typeface="Arial" pitchFamily="34" charset="0"/>
      </a:defRPr>
    </a:lvl3pPr>
    <a:lvl4pPr marL="1371600" algn="l" defTabSz="914400" rtl="0" eaLnBrk="1" latinLnBrk="0" hangingPunct="1">
      <a:defRPr sz="1200" kern="1200">
        <a:solidFill>
          <a:schemeClr val="tx1"/>
        </a:solidFill>
        <a:latin typeface="Arial" pitchFamily="34" charset="0"/>
        <a:ea typeface="+mn-ea"/>
        <a:cs typeface="Arial" pitchFamily="34" charset="0"/>
      </a:defRPr>
    </a:lvl4pPr>
    <a:lvl5pPr marL="1828800" algn="l" defTabSz="914400" rtl="0" eaLnBrk="1" latinLnBrk="0" hangingPunct="1">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genomevolution.org/r/bay" TargetMode="External"/><Relationship Id="rId4" Type="http://schemas.openxmlformats.org/officeDocument/2006/relationships/hyperlink" Target="http://genomevolution.org/wiki/index.php/Whole_genome_duplication" TargetMode="External"/><Relationship Id="rId5" Type="http://schemas.openxmlformats.org/officeDocument/2006/relationships/hyperlink" Target="http://genomevolution.org/wiki/index.php/Out-paralogs" TargetMode="External"/><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genomevolution.org/r/bay" TargetMode="External"/><Relationship Id="rId4" Type="http://schemas.openxmlformats.org/officeDocument/2006/relationships/hyperlink" Target="http://genomevolution.org/wiki/index.php/Whole_genome_duplication" TargetMode="External"/><Relationship Id="rId5" Type="http://schemas.openxmlformats.org/officeDocument/2006/relationships/hyperlink" Target="http://genomevolution.org/wiki/index.php/Out-paralogs" TargetMode="External"/><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7C257C2-8D60-4760-88CB-024AF3EEC641}" type="slidenum">
              <a:rPr lang="nl-BE" smtClean="0"/>
              <a:pPr/>
              <a:t>1</a:t>
            </a:fld>
            <a:endParaRPr lang="nl-BE"/>
          </a:p>
        </p:txBody>
      </p:sp>
    </p:spTree>
    <p:extLst>
      <p:ext uri="{BB962C8B-B14F-4D97-AF65-F5344CB8AC3E}">
        <p14:creationId xmlns:p14="http://schemas.microsoft.com/office/powerpoint/2010/main" val="23957880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7C257C2-8D60-4760-88CB-024AF3EEC641}" type="slidenum">
              <a:rPr lang="nl-BE" smtClean="0"/>
              <a:pPr/>
              <a:t>10</a:t>
            </a:fld>
            <a:endParaRPr lang="nl-BE"/>
          </a:p>
        </p:txBody>
      </p:sp>
    </p:spTree>
    <p:extLst>
      <p:ext uri="{BB962C8B-B14F-4D97-AF65-F5344CB8AC3E}">
        <p14:creationId xmlns:p14="http://schemas.microsoft.com/office/powerpoint/2010/main" val="3529761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7C257C2-8D60-4760-88CB-024AF3EEC641}" type="slidenum">
              <a:rPr lang="nl-BE" smtClean="0"/>
              <a:pPr/>
              <a:t>12</a:t>
            </a:fld>
            <a:endParaRPr lang="nl-BE"/>
          </a:p>
        </p:txBody>
      </p:sp>
    </p:spTree>
    <p:extLst>
      <p:ext uri="{BB962C8B-B14F-4D97-AF65-F5344CB8AC3E}">
        <p14:creationId xmlns:p14="http://schemas.microsoft.com/office/powerpoint/2010/main" val="20671150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7C257C2-8D60-4760-88CB-024AF3EEC641}" type="slidenum">
              <a:rPr lang="nl-BE" smtClean="0"/>
              <a:pPr/>
              <a:t>13</a:t>
            </a:fld>
            <a:endParaRPr lang="nl-BE"/>
          </a:p>
        </p:txBody>
      </p:sp>
    </p:spTree>
    <p:extLst>
      <p:ext uri="{BB962C8B-B14F-4D97-AF65-F5344CB8AC3E}">
        <p14:creationId xmlns:p14="http://schemas.microsoft.com/office/powerpoint/2010/main" val="3820362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Arial" pitchFamily="34" charset="0"/>
                <a:ea typeface="+mn-ea"/>
                <a:cs typeface="Arial" pitchFamily="34" charset="0"/>
              </a:rPr>
              <a:t>Figure 2. </a:t>
            </a:r>
            <a:r>
              <a:rPr lang="en-GB" sz="1200" b="0" i="0" kern="1200" dirty="0" err="1" smtClean="0">
                <a:solidFill>
                  <a:schemeClr val="tx1"/>
                </a:solidFill>
                <a:effectLst/>
                <a:latin typeface="Arial" pitchFamily="34" charset="0"/>
                <a:ea typeface="+mn-ea"/>
                <a:cs typeface="Arial" pitchFamily="34" charset="0"/>
              </a:rPr>
              <a:t>Syntenic</a:t>
            </a:r>
            <a:r>
              <a:rPr lang="en-GB" sz="1200" b="0" i="0" kern="1200" dirty="0" smtClean="0">
                <a:solidFill>
                  <a:schemeClr val="tx1"/>
                </a:solidFill>
                <a:effectLst/>
                <a:latin typeface="Arial" pitchFamily="34" charset="0"/>
                <a:ea typeface="+mn-ea"/>
                <a:cs typeface="Arial" pitchFamily="34" charset="0"/>
              </a:rPr>
              <a:t>  dot plot with Ks coloration of sorghum (x-axis) versus maize (y-axis). Genes are used for axis metrics; black lines separate chromosomes in each genome. Results can be regenerated at: </a:t>
            </a:r>
            <a:r>
              <a:rPr lang="en-GB" sz="1200" b="0" i="0" u="none" strike="noStrike" kern="1200" dirty="0" smtClean="0">
                <a:solidFill>
                  <a:schemeClr val="tx1"/>
                </a:solidFill>
                <a:effectLst/>
                <a:latin typeface="Arial" pitchFamily="34" charset="0"/>
                <a:ea typeface="+mn-ea"/>
                <a:cs typeface="Arial" pitchFamily="34" charset="0"/>
                <a:hlinkClick r:id="rId3" tooltip="http://genomevolution.org/r/bay"/>
              </a:rPr>
              <a:t>http://genomevolution.org/r/bay</a:t>
            </a:r>
            <a:r>
              <a:rPr lang="en-GB" sz="1200" b="0" i="0" kern="1200" dirty="0" smtClean="0">
                <a:solidFill>
                  <a:schemeClr val="tx1"/>
                </a:solidFill>
                <a:effectLst/>
                <a:latin typeface="Arial" pitchFamily="34" charset="0"/>
                <a:ea typeface="+mn-ea"/>
                <a:cs typeface="Arial" pitchFamily="34" charset="0"/>
              </a:rPr>
              <a:t>. Red </a:t>
            </a:r>
            <a:r>
              <a:rPr lang="en-GB" sz="1200" b="0" i="0" kern="1200" dirty="0" err="1" smtClean="0">
                <a:solidFill>
                  <a:schemeClr val="tx1"/>
                </a:solidFill>
                <a:effectLst/>
                <a:latin typeface="Arial" pitchFamily="34" charset="0"/>
                <a:ea typeface="+mn-ea"/>
                <a:cs typeface="Arial" pitchFamily="34" charset="0"/>
              </a:rPr>
              <a:t>syntenic</a:t>
            </a:r>
            <a:r>
              <a:rPr lang="en-GB" sz="1200" b="0" i="0" kern="1200" dirty="0" smtClean="0">
                <a:solidFill>
                  <a:schemeClr val="tx1"/>
                </a:solidFill>
                <a:effectLst/>
                <a:latin typeface="Arial" pitchFamily="34" charset="0"/>
                <a:ea typeface="+mn-ea"/>
                <a:cs typeface="Arial" pitchFamily="34" charset="0"/>
              </a:rPr>
              <a:t> lines are from the maize-specific </a:t>
            </a:r>
            <a:r>
              <a:rPr lang="en-GB" sz="1200" b="0" i="0" u="none" strike="noStrike" kern="1200" dirty="0" smtClean="0">
                <a:solidFill>
                  <a:schemeClr val="tx1"/>
                </a:solidFill>
                <a:effectLst/>
                <a:latin typeface="Arial" pitchFamily="34" charset="0"/>
                <a:ea typeface="+mn-ea"/>
                <a:cs typeface="Arial" pitchFamily="34" charset="0"/>
                <a:hlinkClick r:id="rId4" tooltip="Whole genome duplication"/>
              </a:rPr>
              <a:t>whole genome duplication</a:t>
            </a:r>
            <a:r>
              <a:rPr lang="en-GB" sz="1200" b="0" i="0" kern="1200" dirty="0" smtClean="0">
                <a:solidFill>
                  <a:schemeClr val="tx1"/>
                </a:solidFill>
                <a:effectLst/>
                <a:latin typeface="Arial" pitchFamily="34" charset="0"/>
                <a:ea typeface="+mn-ea"/>
                <a:cs typeface="Arial" pitchFamily="34" charset="0"/>
              </a:rPr>
              <a:t> event and are orthologous to sorghum. Purple are from the older pre-grass whole genome duplication event are </a:t>
            </a:r>
            <a:r>
              <a:rPr lang="en-GB" sz="1200" b="0" i="0" kern="1200" dirty="0" err="1" smtClean="0">
                <a:solidFill>
                  <a:schemeClr val="tx1"/>
                </a:solidFill>
                <a:effectLst/>
                <a:latin typeface="Arial" pitchFamily="34" charset="0"/>
                <a:ea typeface="+mn-ea"/>
                <a:cs typeface="Arial" pitchFamily="34" charset="0"/>
              </a:rPr>
              <a:t>are</a:t>
            </a:r>
            <a:r>
              <a:rPr lang="en-GB" sz="1200" b="0" i="0" kern="1200" dirty="0" smtClean="0">
                <a:solidFill>
                  <a:schemeClr val="tx1"/>
                </a:solidFill>
                <a:effectLst/>
                <a:latin typeface="Arial" pitchFamily="34" charset="0"/>
                <a:ea typeface="+mn-ea"/>
                <a:cs typeface="Arial" pitchFamily="34" charset="0"/>
              </a:rPr>
              <a:t> </a:t>
            </a:r>
            <a:r>
              <a:rPr lang="en-GB" sz="1200" b="0" i="0" u="none" strike="noStrike" kern="1200" dirty="0" smtClean="0">
                <a:solidFill>
                  <a:schemeClr val="tx1"/>
                </a:solidFill>
                <a:effectLst/>
                <a:latin typeface="Arial" pitchFamily="34" charset="0"/>
                <a:ea typeface="+mn-ea"/>
                <a:cs typeface="Arial" pitchFamily="34" charset="0"/>
                <a:hlinkClick r:id="rId5" tooltip="Out-paralogs"/>
              </a:rPr>
              <a:t>out-</a:t>
            </a:r>
            <a:r>
              <a:rPr lang="en-GB" sz="1200" b="0" i="0" u="none" strike="noStrike" kern="1200" dirty="0" err="1" smtClean="0">
                <a:solidFill>
                  <a:schemeClr val="tx1"/>
                </a:solidFill>
                <a:effectLst/>
                <a:latin typeface="Arial" pitchFamily="34" charset="0"/>
                <a:ea typeface="+mn-ea"/>
                <a:cs typeface="Arial" pitchFamily="34" charset="0"/>
                <a:hlinkClick r:id="rId5" tooltip="Out-paralogs"/>
              </a:rPr>
              <a:t>paralogs</a:t>
            </a:r>
            <a:r>
              <a:rPr lang="en-GB" sz="1200" b="0" i="0" u="none" strike="noStrike" kern="1200" dirty="0" smtClean="0">
                <a:solidFill>
                  <a:schemeClr val="tx1"/>
                </a:solidFill>
                <a:effectLst/>
                <a:latin typeface="Arial" pitchFamily="34" charset="0"/>
                <a:ea typeface="+mn-ea"/>
                <a:cs typeface="Arial" pitchFamily="34" charset="0"/>
              </a:rPr>
              <a:t>. Based on the series of events listed above, it is expected that for every region of the sorghum genome, there will be two red lines in maize because maize has had a whole genome duplication event after these lineages diverged. On the other hand, for each region of the maize genome, there will only be one red line in sorghum.</a:t>
            </a:r>
          </a:p>
          <a:p>
            <a:endParaRPr lang="en-GB" sz="1200" b="0" i="0" u="none" strike="noStrike" kern="1200" dirty="0" smtClean="0">
              <a:solidFill>
                <a:schemeClr val="tx1"/>
              </a:solidFill>
              <a:effectLst/>
              <a:latin typeface="Arial" pitchFamily="34" charset="0"/>
              <a:ea typeface="+mn-ea"/>
              <a:cs typeface="Arial" pitchFamily="34" charset="0"/>
            </a:endParaRPr>
          </a:p>
          <a:p>
            <a:r>
              <a:rPr lang="en-GB" sz="1200" b="0" i="0" u="none" strike="noStrike" kern="1200" dirty="0" smtClean="0">
                <a:solidFill>
                  <a:schemeClr val="tx1"/>
                </a:solidFill>
                <a:effectLst/>
                <a:latin typeface="Arial" pitchFamily="34" charset="0"/>
                <a:ea typeface="+mn-ea"/>
                <a:cs typeface="Arial" pitchFamily="34" charset="0"/>
              </a:rPr>
              <a:t>Understanding the purple lines is a bit more complicated. These </a:t>
            </a:r>
            <a:r>
              <a:rPr lang="en-GB" sz="1200" b="0" i="0" u="none" strike="noStrike" kern="1200" dirty="0" err="1" smtClean="0">
                <a:solidFill>
                  <a:schemeClr val="tx1"/>
                </a:solidFill>
                <a:effectLst/>
                <a:latin typeface="Arial" pitchFamily="34" charset="0"/>
                <a:ea typeface="+mn-ea"/>
                <a:cs typeface="Arial" pitchFamily="34" charset="0"/>
              </a:rPr>
              <a:t>syntenic</a:t>
            </a:r>
            <a:r>
              <a:rPr lang="en-GB" sz="1200" b="0" i="0" u="none" strike="noStrike" kern="1200" dirty="0" smtClean="0">
                <a:solidFill>
                  <a:schemeClr val="tx1"/>
                </a:solidFill>
                <a:effectLst/>
                <a:latin typeface="Arial" pitchFamily="34" charset="0"/>
                <a:ea typeface="+mn-ea"/>
                <a:cs typeface="Arial" pitchFamily="34" charset="0"/>
              </a:rPr>
              <a:t> regions are derived from the older shared whole genome duplication event. As seen with the red lines, for a given region of sorghum, there are two purple lines that come from maize's most recent whole genome duplication, and for a given region of maize, there will be a single purple line in sorghum.</a:t>
            </a:r>
            <a:endParaRPr lang="en-GB" dirty="0"/>
          </a:p>
        </p:txBody>
      </p:sp>
      <p:sp>
        <p:nvSpPr>
          <p:cNvPr id="4" name="Slide Number Placeholder 3"/>
          <p:cNvSpPr>
            <a:spLocks noGrp="1"/>
          </p:cNvSpPr>
          <p:nvPr>
            <p:ph type="sldNum" sz="quarter" idx="10"/>
          </p:nvPr>
        </p:nvSpPr>
        <p:spPr/>
        <p:txBody>
          <a:bodyPr/>
          <a:lstStyle/>
          <a:p>
            <a:fld id="{17C257C2-8D60-4760-88CB-024AF3EEC641}" type="slidenum">
              <a:rPr lang="nl-BE" smtClean="0"/>
              <a:pPr/>
              <a:t>14</a:t>
            </a:fld>
            <a:endParaRPr lang="nl-BE"/>
          </a:p>
        </p:txBody>
      </p:sp>
    </p:spTree>
    <p:extLst>
      <p:ext uri="{BB962C8B-B14F-4D97-AF65-F5344CB8AC3E}">
        <p14:creationId xmlns:p14="http://schemas.microsoft.com/office/powerpoint/2010/main" val="31176376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7C257C2-8D60-4760-88CB-024AF3EEC641}" type="slidenum">
              <a:rPr lang="nl-BE" smtClean="0"/>
              <a:pPr/>
              <a:t>15</a:t>
            </a:fld>
            <a:endParaRPr lang="nl-BE"/>
          </a:p>
        </p:txBody>
      </p:sp>
    </p:spTree>
    <p:extLst>
      <p:ext uri="{BB962C8B-B14F-4D97-AF65-F5344CB8AC3E}">
        <p14:creationId xmlns:p14="http://schemas.microsoft.com/office/powerpoint/2010/main" val="13716068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7C257C2-8D60-4760-88CB-024AF3EEC641}" type="slidenum">
              <a:rPr lang="nl-BE" smtClean="0"/>
              <a:pPr/>
              <a:t>16</a:t>
            </a:fld>
            <a:endParaRPr lang="nl-BE"/>
          </a:p>
        </p:txBody>
      </p:sp>
    </p:spTree>
    <p:extLst>
      <p:ext uri="{BB962C8B-B14F-4D97-AF65-F5344CB8AC3E}">
        <p14:creationId xmlns:p14="http://schemas.microsoft.com/office/powerpoint/2010/main" val="4750327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Hypothetical example of fragmentary gene order information from one </a:t>
            </a:r>
            <a:r>
              <a:rPr lang="en-GB" dirty="0" err="1" smtClean="0"/>
              <a:t>ascomycete</a:t>
            </a:r>
            <a:r>
              <a:rPr lang="en-GB" dirty="0" smtClean="0"/>
              <a:t> species (K. </a:t>
            </a:r>
            <a:r>
              <a:rPr lang="en-GB" dirty="0" err="1" smtClean="0"/>
              <a:t>lactis</a:t>
            </a:r>
            <a:r>
              <a:rPr lang="en-GB" dirty="0" smtClean="0"/>
              <a:t>) and its relationship to the S. </a:t>
            </a:r>
            <a:r>
              <a:rPr lang="en-GB" dirty="0" err="1" smtClean="0"/>
              <a:t>cerevisiae</a:t>
            </a:r>
            <a:r>
              <a:rPr lang="en-GB" dirty="0" smtClean="0"/>
              <a:t> genome. Letters a-z represent genes. Gene order information from K. </a:t>
            </a:r>
            <a:r>
              <a:rPr lang="en-GB" dirty="0" err="1" smtClean="0"/>
              <a:t>lactis</a:t>
            </a:r>
            <a:r>
              <a:rPr lang="en-GB" dirty="0" smtClean="0"/>
              <a:t> consists of a mixture of </a:t>
            </a:r>
            <a:r>
              <a:rPr lang="en-GB" dirty="0" err="1" smtClean="0"/>
              <a:t>contig</a:t>
            </a:r>
            <a:r>
              <a:rPr lang="en-GB" dirty="0" smtClean="0"/>
              <a:t> links (genes that are adjacent in the assembled sequence </a:t>
            </a:r>
            <a:r>
              <a:rPr lang="en-GB" dirty="0" err="1" smtClean="0"/>
              <a:t>contigs</a:t>
            </a:r>
            <a:r>
              <a:rPr lang="en-GB" dirty="0" smtClean="0"/>
              <a:t>; black background) and clone links (genes found on opposite ends of a plasmid clone, separated by </a:t>
            </a:r>
            <a:r>
              <a:rPr lang="en-GB" dirty="0" err="1" smtClean="0"/>
              <a:t>unsequenced</a:t>
            </a:r>
            <a:r>
              <a:rPr lang="en-GB" dirty="0" smtClean="0"/>
              <a:t> DNA that might contain other genes; red background). Yellow shading indicates duplicated genes in S. </a:t>
            </a:r>
            <a:r>
              <a:rPr lang="en-GB" dirty="0" err="1" smtClean="0"/>
              <a:t>cerevisiae</a:t>
            </a:r>
            <a:r>
              <a:rPr lang="en-GB" dirty="0" smtClean="0"/>
              <a:t>. </a:t>
            </a:r>
            <a:endParaRPr lang="en-GB" dirty="0"/>
          </a:p>
        </p:txBody>
      </p:sp>
      <p:sp>
        <p:nvSpPr>
          <p:cNvPr id="4" name="Slide Number Placeholder 3"/>
          <p:cNvSpPr>
            <a:spLocks noGrp="1"/>
          </p:cNvSpPr>
          <p:nvPr>
            <p:ph type="sldNum" sz="quarter" idx="10"/>
          </p:nvPr>
        </p:nvSpPr>
        <p:spPr/>
        <p:txBody>
          <a:bodyPr/>
          <a:lstStyle/>
          <a:p>
            <a:fld id="{17C257C2-8D60-4760-88CB-024AF3EEC641}" type="slidenum">
              <a:rPr lang="nl-BE" smtClean="0"/>
              <a:pPr/>
              <a:t>17</a:t>
            </a:fld>
            <a:endParaRPr lang="nl-BE"/>
          </a:p>
        </p:txBody>
      </p:sp>
    </p:spTree>
    <p:extLst>
      <p:ext uri="{BB962C8B-B14F-4D97-AF65-F5344CB8AC3E}">
        <p14:creationId xmlns:p14="http://schemas.microsoft.com/office/powerpoint/2010/main" val="9032651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Proximity plot of the clone link (red dots) and </a:t>
            </a:r>
            <a:r>
              <a:rPr lang="en-GB" dirty="0" err="1" smtClean="0"/>
              <a:t>contig</a:t>
            </a:r>
            <a:r>
              <a:rPr lang="en-GB" dirty="0" smtClean="0"/>
              <a:t> link (black dots) information from the example in a. The major and minor diagonals are marked by ovals. Yellow dots show duplicated gene pairs in S. </a:t>
            </a:r>
            <a:r>
              <a:rPr lang="en-GB" dirty="0" err="1" smtClean="0"/>
              <a:t>cerevisiae</a:t>
            </a:r>
            <a:r>
              <a:rPr lang="en-GB" dirty="0" smtClean="0"/>
              <a:t>, and the green dot shows an ambiguous clone link (the link s–u in K. </a:t>
            </a:r>
            <a:r>
              <a:rPr lang="en-GB" dirty="0" err="1" smtClean="0"/>
              <a:t>lactis</a:t>
            </a:r>
            <a:r>
              <a:rPr lang="en-GB" dirty="0" smtClean="0"/>
              <a:t>, where the BLAST hit between u and u′′ is only marginally stronger than the hit between u and u′).</a:t>
            </a:r>
            <a:endParaRPr lang="en-GB" dirty="0"/>
          </a:p>
        </p:txBody>
      </p:sp>
      <p:sp>
        <p:nvSpPr>
          <p:cNvPr id="4" name="Slide Number Placeholder 3"/>
          <p:cNvSpPr>
            <a:spLocks noGrp="1"/>
          </p:cNvSpPr>
          <p:nvPr>
            <p:ph type="sldNum" sz="quarter" idx="10"/>
          </p:nvPr>
        </p:nvSpPr>
        <p:spPr/>
        <p:txBody>
          <a:bodyPr/>
          <a:lstStyle/>
          <a:p>
            <a:fld id="{17C257C2-8D60-4760-88CB-024AF3EEC641}" type="slidenum">
              <a:rPr lang="nl-BE" smtClean="0"/>
              <a:pPr/>
              <a:t>18</a:t>
            </a:fld>
            <a:endParaRPr lang="nl-BE"/>
          </a:p>
        </p:txBody>
      </p:sp>
    </p:spTree>
    <p:extLst>
      <p:ext uri="{BB962C8B-B14F-4D97-AF65-F5344CB8AC3E}">
        <p14:creationId xmlns:p14="http://schemas.microsoft.com/office/powerpoint/2010/main" val="12955430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Real example of a minor diagonal between S. </a:t>
            </a:r>
            <a:r>
              <a:rPr lang="en-GB" dirty="0" err="1" smtClean="0"/>
              <a:t>cerevisiae</a:t>
            </a:r>
            <a:r>
              <a:rPr lang="en-GB" dirty="0" smtClean="0"/>
              <a:t> chromosomes IV and XII, showing the two pieces of K. </a:t>
            </a:r>
            <a:r>
              <a:rPr lang="en-GB" dirty="0" err="1" smtClean="0"/>
              <a:t>lactis</a:t>
            </a:r>
            <a:r>
              <a:rPr lang="en-GB" dirty="0" smtClean="0"/>
              <a:t> clone-link information from </a:t>
            </a:r>
            <a:r>
              <a:rPr lang="en-GB" dirty="0" err="1" smtClean="0"/>
              <a:t>Génolevures</a:t>
            </a:r>
            <a:r>
              <a:rPr lang="en-GB" dirty="0" smtClean="0"/>
              <a:t> for a 50-gene section of chromosomes IV and XII. The K. </a:t>
            </a:r>
            <a:r>
              <a:rPr lang="en-GB" dirty="0" err="1" smtClean="0"/>
              <a:t>lactis</a:t>
            </a:r>
            <a:r>
              <a:rPr lang="en-GB" dirty="0" smtClean="0"/>
              <a:t> clone links are </a:t>
            </a:r>
            <a:r>
              <a:rPr lang="en-GB" dirty="0" err="1" smtClean="0"/>
              <a:t>orthologs</a:t>
            </a:r>
            <a:r>
              <a:rPr lang="en-GB" dirty="0" smtClean="0"/>
              <a:t> of YDR110W-YLR090W and YDR129C-YLR104W. (d) The same minor diagonal, showing gene order information from all 14 species. Red dots are clone links and black dots are </a:t>
            </a:r>
            <a:r>
              <a:rPr lang="en-GB" dirty="0" err="1" smtClean="0"/>
              <a:t>contig</a:t>
            </a:r>
            <a:r>
              <a:rPr lang="en-GB" dirty="0" smtClean="0"/>
              <a:t> links. (e) The same minor diagonal, superimposing S. </a:t>
            </a:r>
            <a:r>
              <a:rPr lang="en-GB" dirty="0" err="1" smtClean="0"/>
              <a:t>cerevisiae</a:t>
            </a:r>
            <a:r>
              <a:rPr lang="en-GB" dirty="0" smtClean="0"/>
              <a:t> duplicate gene information (yellow dots) and ambiguous clone or </a:t>
            </a:r>
            <a:r>
              <a:rPr lang="en-GB" dirty="0" err="1" smtClean="0"/>
              <a:t>contig</a:t>
            </a:r>
            <a:r>
              <a:rPr lang="en-GB" dirty="0" smtClean="0"/>
              <a:t> links (green dots) onto the proximity plot.</a:t>
            </a:r>
            <a:endParaRPr lang="en-GB" dirty="0"/>
          </a:p>
        </p:txBody>
      </p:sp>
      <p:sp>
        <p:nvSpPr>
          <p:cNvPr id="4" name="Slide Number Placeholder 3"/>
          <p:cNvSpPr>
            <a:spLocks noGrp="1"/>
          </p:cNvSpPr>
          <p:nvPr>
            <p:ph type="sldNum" sz="quarter" idx="10"/>
          </p:nvPr>
        </p:nvSpPr>
        <p:spPr/>
        <p:txBody>
          <a:bodyPr/>
          <a:lstStyle/>
          <a:p>
            <a:fld id="{17C257C2-8D60-4760-88CB-024AF3EEC641}" type="slidenum">
              <a:rPr lang="nl-BE" smtClean="0"/>
              <a:pPr/>
              <a:t>19</a:t>
            </a:fld>
            <a:endParaRPr lang="nl-BE"/>
          </a:p>
        </p:txBody>
      </p:sp>
    </p:spTree>
    <p:extLst>
      <p:ext uri="{BB962C8B-B14F-4D97-AF65-F5344CB8AC3E}">
        <p14:creationId xmlns:p14="http://schemas.microsoft.com/office/powerpoint/2010/main" val="12955430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7C257C2-8D60-4760-88CB-024AF3EEC641}" type="slidenum">
              <a:rPr lang="nl-BE" smtClean="0"/>
              <a:pPr/>
              <a:t>20</a:t>
            </a:fld>
            <a:endParaRPr lang="nl-BE"/>
          </a:p>
        </p:txBody>
      </p:sp>
    </p:spTree>
    <p:extLst>
      <p:ext uri="{BB962C8B-B14F-4D97-AF65-F5344CB8AC3E}">
        <p14:creationId xmlns:p14="http://schemas.microsoft.com/office/powerpoint/2010/main" val="259599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7C257C2-8D60-4760-88CB-024AF3EEC641}" type="slidenum">
              <a:rPr lang="nl-BE" smtClean="0"/>
              <a:pPr/>
              <a:t>2</a:t>
            </a:fld>
            <a:endParaRPr lang="nl-BE"/>
          </a:p>
        </p:txBody>
      </p:sp>
    </p:spTree>
    <p:extLst>
      <p:ext uri="{BB962C8B-B14F-4D97-AF65-F5344CB8AC3E}">
        <p14:creationId xmlns:p14="http://schemas.microsoft.com/office/powerpoint/2010/main" val="27714684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Kellis</a:t>
            </a:r>
            <a:r>
              <a:rPr lang="en-US" dirty="0" smtClean="0"/>
              <a:t> et al, Nature 2004</a:t>
            </a:r>
            <a:endParaRPr lang="en-GB" dirty="0"/>
          </a:p>
        </p:txBody>
      </p:sp>
      <p:sp>
        <p:nvSpPr>
          <p:cNvPr id="4" name="Slide Number Placeholder 3"/>
          <p:cNvSpPr>
            <a:spLocks noGrp="1"/>
          </p:cNvSpPr>
          <p:nvPr>
            <p:ph type="sldNum" sz="quarter" idx="10"/>
          </p:nvPr>
        </p:nvSpPr>
        <p:spPr/>
        <p:txBody>
          <a:bodyPr/>
          <a:lstStyle/>
          <a:p>
            <a:fld id="{17C257C2-8D60-4760-88CB-024AF3EEC641}" type="slidenum">
              <a:rPr lang="nl-BE" smtClean="0"/>
              <a:pPr/>
              <a:t>21</a:t>
            </a:fld>
            <a:endParaRPr lang="nl-BE"/>
          </a:p>
        </p:txBody>
      </p:sp>
    </p:spTree>
    <p:extLst>
      <p:ext uri="{BB962C8B-B14F-4D97-AF65-F5344CB8AC3E}">
        <p14:creationId xmlns:p14="http://schemas.microsoft.com/office/powerpoint/2010/main" val="18219567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 proof for  whole genome duplication in yeast.</a:t>
            </a:r>
            <a:endParaRPr lang="en-GB" dirty="0"/>
          </a:p>
        </p:txBody>
      </p:sp>
      <p:sp>
        <p:nvSpPr>
          <p:cNvPr id="4" name="Slide Number Placeholder 3"/>
          <p:cNvSpPr>
            <a:spLocks noGrp="1"/>
          </p:cNvSpPr>
          <p:nvPr>
            <p:ph type="sldNum" sz="quarter" idx="10"/>
          </p:nvPr>
        </p:nvSpPr>
        <p:spPr/>
        <p:txBody>
          <a:bodyPr/>
          <a:lstStyle/>
          <a:p>
            <a:fld id="{17C257C2-8D60-4760-88CB-024AF3EEC641}" type="slidenum">
              <a:rPr lang="nl-BE" smtClean="0"/>
              <a:pPr/>
              <a:t>35</a:t>
            </a:fld>
            <a:endParaRPr lang="nl-BE"/>
          </a:p>
        </p:txBody>
      </p:sp>
    </p:spTree>
    <p:extLst>
      <p:ext uri="{BB962C8B-B14F-4D97-AF65-F5344CB8AC3E}">
        <p14:creationId xmlns:p14="http://schemas.microsoft.com/office/powerpoint/2010/main" val="27607289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Accelerated</a:t>
            </a:r>
            <a:r>
              <a:rPr lang="en-US" baseline="0" dirty="0" smtClean="0"/>
              <a:t> divergence of s</a:t>
            </a:r>
            <a:endParaRPr lang="en-GB" dirty="0"/>
          </a:p>
        </p:txBody>
      </p:sp>
      <p:sp>
        <p:nvSpPr>
          <p:cNvPr id="4" name="Slide Number Placeholder 3"/>
          <p:cNvSpPr>
            <a:spLocks noGrp="1"/>
          </p:cNvSpPr>
          <p:nvPr>
            <p:ph type="sldNum" sz="quarter" idx="10"/>
          </p:nvPr>
        </p:nvSpPr>
        <p:spPr/>
        <p:txBody>
          <a:bodyPr/>
          <a:lstStyle/>
          <a:p>
            <a:fld id="{17C257C2-8D60-4760-88CB-024AF3EEC641}" type="slidenum">
              <a:rPr lang="nl-BE" smtClean="0"/>
              <a:pPr/>
              <a:t>36</a:t>
            </a:fld>
            <a:endParaRPr lang="nl-BE"/>
          </a:p>
        </p:txBody>
      </p:sp>
    </p:spTree>
    <p:extLst>
      <p:ext uri="{BB962C8B-B14F-4D97-AF65-F5344CB8AC3E}">
        <p14:creationId xmlns:p14="http://schemas.microsoft.com/office/powerpoint/2010/main" val="501894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7C257C2-8D60-4760-88CB-024AF3EEC641}" type="slidenum">
              <a:rPr lang="nl-BE" smtClean="0"/>
              <a:pPr/>
              <a:t>37</a:t>
            </a:fld>
            <a:endParaRPr lang="nl-BE"/>
          </a:p>
        </p:txBody>
      </p:sp>
    </p:spTree>
    <p:extLst>
      <p:ext uri="{BB962C8B-B14F-4D97-AF65-F5344CB8AC3E}">
        <p14:creationId xmlns:p14="http://schemas.microsoft.com/office/powerpoint/2010/main" val="11856943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7C257C2-8D60-4760-88CB-024AF3EEC641}" type="slidenum">
              <a:rPr lang="nl-BE" smtClean="0"/>
              <a:pPr/>
              <a:t>38</a:t>
            </a:fld>
            <a:endParaRPr lang="nl-BE"/>
          </a:p>
        </p:txBody>
      </p:sp>
    </p:spTree>
    <p:extLst>
      <p:ext uri="{BB962C8B-B14F-4D97-AF65-F5344CB8AC3E}">
        <p14:creationId xmlns:p14="http://schemas.microsoft.com/office/powerpoint/2010/main" val="20827203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Coelomata</a:t>
            </a:r>
            <a:r>
              <a:rPr lang="en-US" dirty="0" smtClean="0"/>
              <a:t> or </a:t>
            </a:r>
            <a:r>
              <a:rPr lang="en-US" dirty="0" err="1" smtClean="0"/>
              <a:t>ecdysozoa</a:t>
            </a:r>
            <a:r>
              <a:rPr lang="en-US" dirty="0" smtClean="0"/>
              <a:t>??</a:t>
            </a:r>
            <a:endParaRPr lang="en-GB" dirty="0"/>
          </a:p>
        </p:txBody>
      </p:sp>
      <p:sp>
        <p:nvSpPr>
          <p:cNvPr id="4" name="Slide Number Placeholder 3"/>
          <p:cNvSpPr>
            <a:spLocks noGrp="1"/>
          </p:cNvSpPr>
          <p:nvPr>
            <p:ph type="sldNum" sz="quarter" idx="10"/>
          </p:nvPr>
        </p:nvSpPr>
        <p:spPr/>
        <p:txBody>
          <a:bodyPr/>
          <a:lstStyle/>
          <a:p>
            <a:fld id="{17C257C2-8D60-4760-88CB-024AF3EEC641}" type="slidenum">
              <a:rPr lang="nl-BE" smtClean="0"/>
              <a:pPr/>
              <a:t>39</a:t>
            </a:fld>
            <a:endParaRPr lang="nl-BE"/>
          </a:p>
        </p:txBody>
      </p:sp>
    </p:spTree>
    <p:extLst>
      <p:ext uri="{BB962C8B-B14F-4D97-AF65-F5344CB8AC3E}">
        <p14:creationId xmlns:p14="http://schemas.microsoft.com/office/powerpoint/2010/main" val="2126164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7C257C2-8D60-4760-88CB-024AF3EEC641}" type="slidenum">
              <a:rPr lang="nl-BE" smtClean="0"/>
              <a:pPr/>
              <a:t>40</a:t>
            </a:fld>
            <a:endParaRPr lang="nl-BE"/>
          </a:p>
        </p:txBody>
      </p:sp>
    </p:spTree>
    <p:extLst>
      <p:ext uri="{BB962C8B-B14F-4D97-AF65-F5344CB8AC3E}">
        <p14:creationId xmlns:p14="http://schemas.microsoft.com/office/powerpoint/2010/main" val="36298599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Example of quadruple conserved </a:t>
            </a:r>
            <a:r>
              <a:rPr lang="en-GB" dirty="0" err="1" smtClean="0"/>
              <a:t>synteny</a:t>
            </a:r>
            <a:r>
              <a:rPr lang="en-GB" dirty="0" smtClean="0"/>
              <a:t>. Example of quadruple conserved</a:t>
            </a:r>
          </a:p>
          <a:p>
            <a:r>
              <a:rPr lang="en-GB" dirty="0" err="1" smtClean="0"/>
              <a:t>synteny</a:t>
            </a:r>
            <a:r>
              <a:rPr lang="en-GB" dirty="0" smtClean="0"/>
              <a:t> of the human genome (portions of chromosome 4, 5, 8, and 10, compared with amphioxus</a:t>
            </a:r>
          </a:p>
          <a:p>
            <a:r>
              <a:rPr lang="en-GB" dirty="0" smtClean="0"/>
              <a:t>version 1 scaffolds. Note extensive loss of ancient gene duplicates; For genes shown in the figure,</a:t>
            </a:r>
          </a:p>
          <a:p>
            <a:r>
              <a:rPr lang="en-GB" dirty="0" smtClean="0"/>
              <a:t>30% of ancestral chordate genes survive as multiple “</a:t>
            </a:r>
            <a:r>
              <a:rPr lang="en-GB" dirty="0" err="1" smtClean="0"/>
              <a:t>ohnologs</a:t>
            </a:r>
            <a:r>
              <a:rPr lang="en-GB" dirty="0" smtClean="0"/>
              <a:t>” in the modern human genome.</a:t>
            </a:r>
          </a:p>
          <a:p>
            <a:endParaRPr lang="en-GB" dirty="0"/>
          </a:p>
        </p:txBody>
      </p:sp>
      <p:sp>
        <p:nvSpPr>
          <p:cNvPr id="4" name="Slide Number Placeholder 3"/>
          <p:cNvSpPr>
            <a:spLocks noGrp="1"/>
          </p:cNvSpPr>
          <p:nvPr>
            <p:ph type="sldNum" sz="quarter" idx="10"/>
          </p:nvPr>
        </p:nvSpPr>
        <p:spPr/>
        <p:txBody>
          <a:bodyPr/>
          <a:lstStyle/>
          <a:p>
            <a:fld id="{17C257C2-8D60-4760-88CB-024AF3EEC641}" type="slidenum">
              <a:rPr lang="nl-BE" smtClean="0"/>
              <a:pPr/>
              <a:t>41</a:t>
            </a:fld>
            <a:endParaRPr lang="nl-BE"/>
          </a:p>
        </p:txBody>
      </p:sp>
    </p:spTree>
    <p:extLst>
      <p:ext uri="{BB962C8B-B14F-4D97-AF65-F5344CB8AC3E}">
        <p14:creationId xmlns:p14="http://schemas.microsoft.com/office/powerpoint/2010/main" val="11794796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7C257C2-8D60-4760-88CB-024AF3EEC641}" type="slidenum">
              <a:rPr lang="nl-BE" smtClean="0"/>
              <a:pPr/>
              <a:t>43</a:t>
            </a:fld>
            <a:endParaRPr lang="nl-BE"/>
          </a:p>
        </p:txBody>
      </p:sp>
    </p:spTree>
    <p:extLst>
      <p:ext uri="{BB962C8B-B14F-4D97-AF65-F5344CB8AC3E}">
        <p14:creationId xmlns:p14="http://schemas.microsoft.com/office/powerpoint/2010/main" val="8682520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7C257C2-8D60-4760-88CB-024AF3EEC641}" type="slidenum">
              <a:rPr lang="nl-BE" smtClean="0"/>
              <a:pPr/>
              <a:t>44</a:t>
            </a:fld>
            <a:endParaRPr lang="nl-BE"/>
          </a:p>
        </p:txBody>
      </p:sp>
    </p:spTree>
    <p:extLst>
      <p:ext uri="{BB962C8B-B14F-4D97-AF65-F5344CB8AC3E}">
        <p14:creationId xmlns:p14="http://schemas.microsoft.com/office/powerpoint/2010/main" val="2331467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Whole genome duplication can occur by a failed meiosis leaving gametocytes with 2n chromosomes. Fusion of a 2n with an n gametocyte will usually not lead to (viable) offspring, but fusion of 2 2n gametes will. In this case the offspring is </a:t>
            </a:r>
            <a:r>
              <a:rPr lang="en-US" dirty="0" err="1" smtClean="0"/>
              <a:t>tetraploid</a:t>
            </a:r>
            <a:r>
              <a:rPr lang="en-US" dirty="0" smtClean="0"/>
              <a:t>.</a:t>
            </a:r>
            <a:endParaRPr lang="en-GB" dirty="0"/>
          </a:p>
        </p:txBody>
      </p:sp>
      <p:sp>
        <p:nvSpPr>
          <p:cNvPr id="4" name="Slide Number Placeholder 3"/>
          <p:cNvSpPr>
            <a:spLocks noGrp="1"/>
          </p:cNvSpPr>
          <p:nvPr>
            <p:ph type="sldNum" sz="quarter" idx="10"/>
          </p:nvPr>
        </p:nvSpPr>
        <p:spPr/>
        <p:txBody>
          <a:bodyPr/>
          <a:lstStyle/>
          <a:p>
            <a:fld id="{17C257C2-8D60-4760-88CB-024AF3EEC641}" type="slidenum">
              <a:rPr lang="nl-BE" smtClean="0"/>
              <a:pPr/>
              <a:t>3</a:t>
            </a:fld>
            <a:endParaRPr lang="nl-BE"/>
          </a:p>
        </p:txBody>
      </p:sp>
    </p:spTree>
    <p:extLst>
      <p:ext uri="{BB962C8B-B14F-4D97-AF65-F5344CB8AC3E}">
        <p14:creationId xmlns:p14="http://schemas.microsoft.com/office/powerpoint/2010/main" val="23884114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7C257C2-8D60-4760-88CB-024AF3EEC641}" type="slidenum">
              <a:rPr lang="nl-BE" smtClean="0"/>
              <a:pPr/>
              <a:t>45</a:t>
            </a:fld>
            <a:endParaRPr lang="nl-BE"/>
          </a:p>
        </p:txBody>
      </p:sp>
    </p:spTree>
    <p:extLst>
      <p:ext uri="{BB962C8B-B14F-4D97-AF65-F5344CB8AC3E}">
        <p14:creationId xmlns:p14="http://schemas.microsoft.com/office/powerpoint/2010/main" val="13593648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7C257C2-8D60-4760-88CB-024AF3EEC641}" type="slidenum">
              <a:rPr lang="nl-BE" smtClean="0"/>
              <a:pPr/>
              <a:t>46</a:t>
            </a:fld>
            <a:endParaRPr lang="nl-BE"/>
          </a:p>
        </p:txBody>
      </p:sp>
    </p:spTree>
    <p:extLst>
      <p:ext uri="{BB962C8B-B14F-4D97-AF65-F5344CB8AC3E}">
        <p14:creationId xmlns:p14="http://schemas.microsoft.com/office/powerpoint/2010/main" val="7031460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7C257C2-8D60-4760-88CB-024AF3EEC641}" type="slidenum">
              <a:rPr lang="nl-BE" smtClean="0"/>
              <a:pPr/>
              <a:t>47</a:t>
            </a:fld>
            <a:endParaRPr lang="nl-BE"/>
          </a:p>
        </p:txBody>
      </p:sp>
    </p:spTree>
    <p:extLst>
      <p:ext uri="{BB962C8B-B14F-4D97-AF65-F5344CB8AC3E}">
        <p14:creationId xmlns:p14="http://schemas.microsoft.com/office/powerpoint/2010/main" val="8869607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7C257C2-8D60-4760-88CB-024AF3EEC641}" type="slidenum">
              <a:rPr lang="nl-BE" smtClean="0"/>
              <a:pPr/>
              <a:t>48</a:t>
            </a:fld>
            <a:endParaRPr lang="nl-BE"/>
          </a:p>
        </p:txBody>
      </p:sp>
    </p:spTree>
    <p:extLst>
      <p:ext uri="{BB962C8B-B14F-4D97-AF65-F5344CB8AC3E}">
        <p14:creationId xmlns:p14="http://schemas.microsoft.com/office/powerpoint/2010/main" val="1815586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hypothesis for the origins and evolution of protein complexes. Gene duplication with conservation of protein interactions is frequent [9]. Self-interactions (</a:t>
            </a:r>
            <a:r>
              <a:rPr lang="en-GB" dirty="0" err="1" smtClean="0"/>
              <a:t>homomeric</a:t>
            </a:r>
            <a:r>
              <a:rPr lang="en-GB" dirty="0" smtClean="0"/>
              <a:t> interactions) have special structural properties (see text for details) that are conserved into the duplicated interaction between </a:t>
            </a:r>
            <a:r>
              <a:rPr lang="en-GB" dirty="0" err="1" smtClean="0"/>
              <a:t>paralogous</a:t>
            </a:r>
            <a:r>
              <a:rPr lang="en-GB" dirty="0" smtClean="0"/>
              <a:t> proteins (light-dark interaction). Interactions between </a:t>
            </a:r>
            <a:r>
              <a:rPr lang="en-GB" dirty="0" err="1" smtClean="0"/>
              <a:t>paralogous</a:t>
            </a:r>
            <a:r>
              <a:rPr lang="en-GB" dirty="0" smtClean="0"/>
              <a:t> proteins are more versatile functionally and structurally, and are systematically selected for in evolution. These interactions are central in the establishment and evolution of clusters in PINs and protein complexes.</a:t>
            </a:r>
            <a:endParaRPr lang="en-GB" dirty="0"/>
          </a:p>
        </p:txBody>
      </p:sp>
      <p:sp>
        <p:nvSpPr>
          <p:cNvPr id="4" name="Slide Number Placeholder 3"/>
          <p:cNvSpPr>
            <a:spLocks noGrp="1"/>
          </p:cNvSpPr>
          <p:nvPr>
            <p:ph type="sldNum" sz="quarter" idx="10"/>
          </p:nvPr>
        </p:nvSpPr>
        <p:spPr/>
        <p:txBody>
          <a:bodyPr/>
          <a:lstStyle/>
          <a:p>
            <a:fld id="{17C257C2-8D60-4760-88CB-024AF3EEC641}" type="slidenum">
              <a:rPr lang="nl-BE" smtClean="0"/>
              <a:pPr/>
              <a:t>49</a:t>
            </a:fld>
            <a:endParaRPr lang="nl-BE"/>
          </a:p>
        </p:txBody>
      </p:sp>
    </p:spTree>
    <p:extLst>
      <p:ext uri="{BB962C8B-B14F-4D97-AF65-F5344CB8AC3E}">
        <p14:creationId xmlns:p14="http://schemas.microsoft.com/office/powerpoint/2010/main" val="17503992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Dimers of </a:t>
            </a:r>
            <a:r>
              <a:rPr lang="en-GB" dirty="0" err="1" smtClean="0"/>
              <a:t>paralogues</a:t>
            </a:r>
            <a:r>
              <a:rPr lang="en-GB" dirty="0" smtClean="0"/>
              <a:t> in the protein-protein interaction network. On top is a cartoon illustrating how </a:t>
            </a:r>
            <a:r>
              <a:rPr lang="en-GB" dirty="0" err="1" smtClean="0"/>
              <a:t>paralogous</a:t>
            </a:r>
            <a:r>
              <a:rPr lang="en-GB" dirty="0" smtClean="0"/>
              <a:t> dimers result from the duplication of proteins that form </a:t>
            </a:r>
            <a:r>
              <a:rPr lang="en-GB" dirty="0" err="1" smtClean="0"/>
              <a:t>homodimers</a:t>
            </a:r>
            <a:r>
              <a:rPr lang="en-GB" dirty="0" smtClean="0"/>
              <a:t>. The bar chart shows the fraction of </a:t>
            </a:r>
            <a:r>
              <a:rPr lang="en-GB" dirty="0" err="1" smtClean="0"/>
              <a:t>paralogous</a:t>
            </a:r>
            <a:r>
              <a:rPr lang="en-GB" dirty="0" smtClean="0"/>
              <a:t> dimers (</a:t>
            </a:r>
            <a:r>
              <a:rPr lang="en-GB" dirty="0" err="1" smtClean="0"/>
              <a:t>gray</a:t>
            </a:r>
            <a:r>
              <a:rPr lang="en-GB" dirty="0" smtClean="0"/>
              <a:t> bars) in four protein interaction networks compared with random expectation levels, obtained by 10,000 network randomizations by shuffling evolutionary relationships (p &lt; 10-4)</a:t>
            </a:r>
            <a:endParaRPr lang="en-GB" dirty="0"/>
          </a:p>
        </p:txBody>
      </p:sp>
      <p:sp>
        <p:nvSpPr>
          <p:cNvPr id="4" name="Slide Number Placeholder 3"/>
          <p:cNvSpPr>
            <a:spLocks noGrp="1"/>
          </p:cNvSpPr>
          <p:nvPr>
            <p:ph type="sldNum" sz="quarter" idx="10"/>
          </p:nvPr>
        </p:nvSpPr>
        <p:spPr/>
        <p:txBody>
          <a:bodyPr/>
          <a:lstStyle/>
          <a:p>
            <a:fld id="{17C257C2-8D60-4760-88CB-024AF3EEC641}" type="slidenum">
              <a:rPr lang="nl-BE" smtClean="0"/>
              <a:pPr/>
              <a:t>50</a:t>
            </a:fld>
            <a:endParaRPr lang="nl-BE"/>
          </a:p>
        </p:txBody>
      </p:sp>
    </p:spTree>
    <p:extLst>
      <p:ext uri="{BB962C8B-B14F-4D97-AF65-F5344CB8AC3E}">
        <p14:creationId xmlns:p14="http://schemas.microsoft.com/office/powerpoint/2010/main" val="22175068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Duplication of subunits in protein complexes. (a) Nearly 40% of the protein complexes have homologous subunits (</a:t>
            </a:r>
            <a:r>
              <a:rPr lang="en-GB" dirty="0" err="1" smtClean="0"/>
              <a:t>gray</a:t>
            </a:r>
            <a:r>
              <a:rPr lang="en-GB" dirty="0" smtClean="0"/>
              <a:t> bars). These levels are higher than expected by chance (white bars). Random expectation levels are the averages of 10,000 randomized protein complex datasets, where the complex size distribution is kept constant. While the MIPS dataset is the result of manual </a:t>
            </a:r>
            <a:r>
              <a:rPr lang="en-GB" dirty="0" err="1" smtClean="0"/>
              <a:t>curation</a:t>
            </a:r>
            <a:r>
              <a:rPr lang="en-GB" dirty="0" smtClean="0"/>
              <a:t> (see table 1), both TAP and HMS-PCI are the result of large-scale experiments, and some redundancy may exist from multiple baits picking up the same complex. For the TAP dataset, the authors provide a smaller set of predicted complexes based on bioinformatics methods. We repeated the calculation on this set of predicted TAP complexes and found that 47% of the complexes have duplicated subunits, while 18 ± 2% would be expected at random. The significance level remains the same for this predicted set of complexes as for the raw purification data. (b) Percentage of complexes of known three-dimensional structure that have duplicated subunits, as a function of complex size. Grey bars are for the complete data set, whereas black bars are from a dataset that excludes purely </a:t>
            </a:r>
            <a:r>
              <a:rPr lang="en-GB" dirty="0" err="1" smtClean="0"/>
              <a:t>homomeric</a:t>
            </a:r>
            <a:r>
              <a:rPr lang="en-GB" dirty="0" smtClean="0"/>
              <a:t> complexes, as these dominate the dataset (see Table 1) and may distort the results. On average, between 9% and 30% of the complexes display duplicated subunits (including and excluding purely </a:t>
            </a:r>
            <a:r>
              <a:rPr lang="en-GB" dirty="0" err="1" smtClean="0"/>
              <a:t>homomeric</a:t>
            </a:r>
            <a:r>
              <a:rPr lang="en-GB" dirty="0" smtClean="0"/>
              <a:t> complexes, respectively). This is not an </a:t>
            </a:r>
            <a:r>
              <a:rPr lang="en-GB" dirty="0" err="1" smtClean="0"/>
              <a:t>artifact</a:t>
            </a:r>
            <a:r>
              <a:rPr lang="en-GB" dirty="0" smtClean="0"/>
              <a:t> introduced by the complex size distribution.</a:t>
            </a:r>
            <a:endParaRPr lang="en-GB" dirty="0"/>
          </a:p>
        </p:txBody>
      </p:sp>
      <p:sp>
        <p:nvSpPr>
          <p:cNvPr id="4" name="Slide Number Placeholder 3"/>
          <p:cNvSpPr>
            <a:spLocks noGrp="1"/>
          </p:cNvSpPr>
          <p:nvPr>
            <p:ph type="sldNum" sz="quarter" idx="10"/>
          </p:nvPr>
        </p:nvSpPr>
        <p:spPr/>
        <p:txBody>
          <a:bodyPr/>
          <a:lstStyle/>
          <a:p>
            <a:fld id="{17C257C2-8D60-4760-88CB-024AF3EEC641}" type="slidenum">
              <a:rPr lang="nl-BE" smtClean="0"/>
              <a:pPr/>
              <a:t>51</a:t>
            </a:fld>
            <a:endParaRPr lang="nl-BE"/>
          </a:p>
        </p:txBody>
      </p:sp>
    </p:spTree>
    <p:extLst>
      <p:ext uri="{BB962C8B-B14F-4D97-AF65-F5344CB8AC3E}">
        <p14:creationId xmlns:p14="http://schemas.microsoft.com/office/powerpoint/2010/main" val="876977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7C257C2-8D60-4760-88CB-024AF3EEC641}" type="slidenum">
              <a:rPr lang="nl-BE" smtClean="0"/>
              <a:pPr/>
              <a:t>4</a:t>
            </a:fld>
            <a:endParaRPr lang="nl-BE"/>
          </a:p>
        </p:txBody>
      </p:sp>
    </p:spTree>
    <p:extLst>
      <p:ext uri="{BB962C8B-B14F-4D97-AF65-F5344CB8AC3E}">
        <p14:creationId xmlns:p14="http://schemas.microsoft.com/office/powerpoint/2010/main" val="3983988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Following whole genome duplication (WGD) events, fractionation is the process of gene loss from one homologous genomic region or its partner region. Over evolutionary time, this returns a genome to its diploid state in terms of overall gene content. Thus, fractionation is part of the </a:t>
            </a:r>
            <a:r>
              <a:rPr lang="en-GB" dirty="0" err="1" smtClean="0"/>
              <a:t>diploidization</a:t>
            </a:r>
            <a:r>
              <a:rPr lang="en-GB" dirty="0" smtClean="0"/>
              <a:t> process. However, the overall structure of the genome will be vastly different as genes are lost from one homologous region or the other, resulting in genes having different </a:t>
            </a:r>
            <a:r>
              <a:rPr lang="en-GB" dirty="0" err="1" smtClean="0"/>
              <a:t>neighboring</a:t>
            </a:r>
            <a:r>
              <a:rPr lang="en-GB" dirty="0" smtClean="0"/>
              <a:t> genes. Also, some families of genes are retained preferentially following WGD events.</a:t>
            </a:r>
            <a:endParaRPr lang="en-GB" dirty="0"/>
          </a:p>
        </p:txBody>
      </p:sp>
      <p:sp>
        <p:nvSpPr>
          <p:cNvPr id="4" name="Slide Number Placeholder 3"/>
          <p:cNvSpPr>
            <a:spLocks noGrp="1"/>
          </p:cNvSpPr>
          <p:nvPr>
            <p:ph type="sldNum" sz="quarter" idx="10"/>
          </p:nvPr>
        </p:nvSpPr>
        <p:spPr/>
        <p:txBody>
          <a:bodyPr/>
          <a:lstStyle/>
          <a:p>
            <a:fld id="{17C257C2-8D60-4760-88CB-024AF3EEC641}" type="slidenum">
              <a:rPr lang="nl-BE" smtClean="0"/>
              <a:pPr/>
              <a:t>5</a:t>
            </a:fld>
            <a:endParaRPr lang="nl-BE"/>
          </a:p>
        </p:txBody>
      </p:sp>
    </p:spTree>
    <p:extLst>
      <p:ext uri="{BB962C8B-B14F-4D97-AF65-F5344CB8AC3E}">
        <p14:creationId xmlns:p14="http://schemas.microsoft.com/office/powerpoint/2010/main" val="4125601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to detect Whole Genome Duplications.</a:t>
            </a:r>
            <a:endParaRPr lang="en-GB" dirty="0"/>
          </a:p>
        </p:txBody>
      </p:sp>
      <p:sp>
        <p:nvSpPr>
          <p:cNvPr id="4" name="Slide Number Placeholder 3"/>
          <p:cNvSpPr>
            <a:spLocks noGrp="1"/>
          </p:cNvSpPr>
          <p:nvPr>
            <p:ph type="sldNum" sz="quarter" idx="10"/>
          </p:nvPr>
        </p:nvSpPr>
        <p:spPr/>
        <p:txBody>
          <a:bodyPr/>
          <a:lstStyle/>
          <a:p>
            <a:fld id="{17C257C2-8D60-4760-88CB-024AF3EEC641}" type="slidenum">
              <a:rPr lang="nl-BE" smtClean="0"/>
              <a:pPr/>
              <a:t>6</a:t>
            </a:fld>
            <a:endParaRPr lang="nl-BE"/>
          </a:p>
        </p:txBody>
      </p:sp>
    </p:spTree>
    <p:extLst>
      <p:ext uri="{BB962C8B-B14F-4D97-AF65-F5344CB8AC3E}">
        <p14:creationId xmlns:p14="http://schemas.microsoft.com/office/powerpoint/2010/main" val="1895601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the left is a normal </a:t>
            </a:r>
            <a:r>
              <a:rPr lang="en-US" dirty="0" err="1" smtClean="0"/>
              <a:t>dotplot</a:t>
            </a:r>
            <a:r>
              <a:rPr lang="en-US" dirty="0" smtClean="0"/>
              <a:t> with dots presenting homologous regions. Whereas the </a:t>
            </a:r>
            <a:r>
              <a:rPr lang="en-US" dirty="0" err="1" smtClean="0"/>
              <a:t>synteny</a:t>
            </a:r>
            <a:r>
              <a:rPr lang="en-US" dirty="0" smtClean="0"/>
              <a:t> </a:t>
            </a:r>
            <a:r>
              <a:rPr lang="en-US" dirty="0" err="1" smtClean="0"/>
              <a:t>dotplot</a:t>
            </a:r>
            <a:r>
              <a:rPr lang="en-US" dirty="0" smtClean="0"/>
              <a:t> represents conserved order of genes.</a:t>
            </a:r>
            <a:endParaRPr lang="en-GB" dirty="0"/>
          </a:p>
        </p:txBody>
      </p:sp>
      <p:sp>
        <p:nvSpPr>
          <p:cNvPr id="4" name="Slide Number Placeholder 3"/>
          <p:cNvSpPr>
            <a:spLocks noGrp="1"/>
          </p:cNvSpPr>
          <p:nvPr>
            <p:ph type="sldNum" sz="quarter" idx="10"/>
          </p:nvPr>
        </p:nvSpPr>
        <p:spPr/>
        <p:txBody>
          <a:bodyPr/>
          <a:lstStyle/>
          <a:p>
            <a:fld id="{17C257C2-8D60-4760-88CB-024AF3EEC641}" type="slidenum">
              <a:rPr lang="nl-BE" smtClean="0"/>
              <a:pPr/>
              <a:t>7</a:t>
            </a:fld>
            <a:endParaRPr lang="nl-BE"/>
          </a:p>
        </p:txBody>
      </p:sp>
    </p:spTree>
    <p:extLst>
      <p:ext uri="{BB962C8B-B14F-4D97-AF65-F5344CB8AC3E}">
        <p14:creationId xmlns:p14="http://schemas.microsoft.com/office/powerpoint/2010/main" val="2233135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inversion based on </a:t>
            </a:r>
            <a:r>
              <a:rPr lang="en-US" dirty="0" err="1" smtClean="0"/>
              <a:t>synteny</a:t>
            </a:r>
            <a:r>
              <a:rPr lang="en-US" dirty="0" smtClean="0"/>
              <a:t>.</a:t>
            </a:r>
            <a:endParaRPr lang="en-GB" dirty="0"/>
          </a:p>
        </p:txBody>
      </p:sp>
      <p:sp>
        <p:nvSpPr>
          <p:cNvPr id="4" name="Slide Number Placeholder 3"/>
          <p:cNvSpPr>
            <a:spLocks noGrp="1"/>
          </p:cNvSpPr>
          <p:nvPr>
            <p:ph type="sldNum" sz="quarter" idx="10"/>
          </p:nvPr>
        </p:nvSpPr>
        <p:spPr/>
        <p:txBody>
          <a:bodyPr/>
          <a:lstStyle/>
          <a:p>
            <a:fld id="{17C257C2-8D60-4760-88CB-024AF3EEC641}" type="slidenum">
              <a:rPr lang="nl-BE" smtClean="0"/>
              <a:pPr/>
              <a:t>8</a:t>
            </a:fld>
            <a:endParaRPr lang="nl-BE"/>
          </a:p>
        </p:txBody>
      </p:sp>
    </p:spTree>
    <p:extLst>
      <p:ext uri="{BB962C8B-B14F-4D97-AF65-F5344CB8AC3E}">
        <p14:creationId xmlns:p14="http://schemas.microsoft.com/office/powerpoint/2010/main" val="10672623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Arial" pitchFamily="34" charset="0"/>
                <a:ea typeface="+mn-ea"/>
                <a:cs typeface="Arial" pitchFamily="34" charset="0"/>
              </a:rPr>
              <a:t>Figure 2. </a:t>
            </a:r>
            <a:r>
              <a:rPr lang="en-GB" sz="1200" b="0" i="0" kern="1200" dirty="0" err="1" smtClean="0">
                <a:solidFill>
                  <a:schemeClr val="tx1"/>
                </a:solidFill>
                <a:effectLst/>
                <a:latin typeface="Arial" pitchFamily="34" charset="0"/>
                <a:ea typeface="+mn-ea"/>
                <a:cs typeface="Arial" pitchFamily="34" charset="0"/>
              </a:rPr>
              <a:t>Syntenic</a:t>
            </a:r>
            <a:r>
              <a:rPr lang="en-GB" sz="1200" b="0" i="0" kern="1200" dirty="0" smtClean="0">
                <a:solidFill>
                  <a:schemeClr val="tx1"/>
                </a:solidFill>
                <a:effectLst/>
                <a:latin typeface="Arial" pitchFamily="34" charset="0"/>
                <a:ea typeface="+mn-ea"/>
                <a:cs typeface="Arial" pitchFamily="34" charset="0"/>
              </a:rPr>
              <a:t>  dot plot with Ks coloration of sorghum (x-axis) versus maize (y-axis). Genes are used for axis metrics; black lines separate chromosomes in each genome. Results can be regenerated at: </a:t>
            </a:r>
            <a:r>
              <a:rPr lang="en-GB" sz="1200" b="0" i="0" u="none" strike="noStrike" kern="1200" dirty="0" smtClean="0">
                <a:solidFill>
                  <a:schemeClr val="tx1"/>
                </a:solidFill>
                <a:effectLst/>
                <a:latin typeface="Arial" pitchFamily="34" charset="0"/>
                <a:ea typeface="+mn-ea"/>
                <a:cs typeface="Arial" pitchFamily="34" charset="0"/>
                <a:hlinkClick r:id="rId3" tooltip="http://genomevolution.org/r/bay"/>
              </a:rPr>
              <a:t>http://genomevolution.org/r/bay</a:t>
            </a:r>
            <a:r>
              <a:rPr lang="en-GB" sz="1200" b="0" i="0" kern="1200" dirty="0" smtClean="0">
                <a:solidFill>
                  <a:schemeClr val="tx1"/>
                </a:solidFill>
                <a:effectLst/>
                <a:latin typeface="Arial" pitchFamily="34" charset="0"/>
                <a:ea typeface="+mn-ea"/>
                <a:cs typeface="Arial" pitchFamily="34" charset="0"/>
              </a:rPr>
              <a:t>. Red </a:t>
            </a:r>
            <a:r>
              <a:rPr lang="en-GB" sz="1200" b="0" i="0" kern="1200" dirty="0" err="1" smtClean="0">
                <a:solidFill>
                  <a:schemeClr val="tx1"/>
                </a:solidFill>
                <a:effectLst/>
                <a:latin typeface="Arial" pitchFamily="34" charset="0"/>
                <a:ea typeface="+mn-ea"/>
                <a:cs typeface="Arial" pitchFamily="34" charset="0"/>
              </a:rPr>
              <a:t>syntenic</a:t>
            </a:r>
            <a:r>
              <a:rPr lang="en-GB" sz="1200" b="0" i="0" kern="1200" dirty="0" smtClean="0">
                <a:solidFill>
                  <a:schemeClr val="tx1"/>
                </a:solidFill>
                <a:effectLst/>
                <a:latin typeface="Arial" pitchFamily="34" charset="0"/>
                <a:ea typeface="+mn-ea"/>
                <a:cs typeface="Arial" pitchFamily="34" charset="0"/>
              </a:rPr>
              <a:t> lines are from the maize-specific </a:t>
            </a:r>
            <a:r>
              <a:rPr lang="en-GB" sz="1200" b="0" i="0" u="none" strike="noStrike" kern="1200" dirty="0" smtClean="0">
                <a:solidFill>
                  <a:schemeClr val="tx1"/>
                </a:solidFill>
                <a:effectLst/>
                <a:latin typeface="Arial" pitchFamily="34" charset="0"/>
                <a:ea typeface="+mn-ea"/>
                <a:cs typeface="Arial" pitchFamily="34" charset="0"/>
                <a:hlinkClick r:id="rId4" tooltip="Whole genome duplication"/>
              </a:rPr>
              <a:t>whole genome duplication</a:t>
            </a:r>
            <a:r>
              <a:rPr lang="en-GB" sz="1200" b="0" i="0" kern="1200" dirty="0" smtClean="0">
                <a:solidFill>
                  <a:schemeClr val="tx1"/>
                </a:solidFill>
                <a:effectLst/>
                <a:latin typeface="Arial" pitchFamily="34" charset="0"/>
                <a:ea typeface="+mn-ea"/>
                <a:cs typeface="Arial" pitchFamily="34" charset="0"/>
              </a:rPr>
              <a:t> event and are orthologous to sorghum. Purple are from the older pre-grass whole genome duplication event are </a:t>
            </a:r>
            <a:r>
              <a:rPr lang="en-GB" sz="1200" b="0" i="0" kern="1200" dirty="0" err="1" smtClean="0">
                <a:solidFill>
                  <a:schemeClr val="tx1"/>
                </a:solidFill>
                <a:effectLst/>
                <a:latin typeface="Arial" pitchFamily="34" charset="0"/>
                <a:ea typeface="+mn-ea"/>
                <a:cs typeface="Arial" pitchFamily="34" charset="0"/>
              </a:rPr>
              <a:t>are</a:t>
            </a:r>
            <a:r>
              <a:rPr lang="en-GB" sz="1200" b="0" i="0" kern="1200" dirty="0" smtClean="0">
                <a:solidFill>
                  <a:schemeClr val="tx1"/>
                </a:solidFill>
                <a:effectLst/>
                <a:latin typeface="Arial" pitchFamily="34" charset="0"/>
                <a:ea typeface="+mn-ea"/>
                <a:cs typeface="Arial" pitchFamily="34" charset="0"/>
              </a:rPr>
              <a:t> </a:t>
            </a:r>
            <a:r>
              <a:rPr lang="en-GB" sz="1200" b="0" i="0" u="none" strike="noStrike" kern="1200" dirty="0" smtClean="0">
                <a:solidFill>
                  <a:schemeClr val="tx1"/>
                </a:solidFill>
                <a:effectLst/>
                <a:latin typeface="Arial" pitchFamily="34" charset="0"/>
                <a:ea typeface="+mn-ea"/>
                <a:cs typeface="Arial" pitchFamily="34" charset="0"/>
                <a:hlinkClick r:id="rId5" tooltip="Out-paralogs"/>
              </a:rPr>
              <a:t>out-</a:t>
            </a:r>
            <a:r>
              <a:rPr lang="en-GB" sz="1200" b="0" i="0" u="none" strike="noStrike" kern="1200" dirty="0" err="1" smtClean="0">
                <a:solidFill>
                  <a:schemeClr val="tx1"/>
                </a:solidFill>
                <a:effectLst/>
                <a:latin typeface="Arial" pitchFamily="34" charset="0"/>
                <a:ea typeface="+mn-ea"/>
                <a:cs typeface="Arial" pitchFamily="34" charset="0"/>
                <a:hlinkClick r:id="rId5" tooltip="Out-paralogs"/>
              </a:rPr>
              <a:t>paralogs</a:t>
            </a:r>
            <a:r>
              <a:rPr lang="en-GB" sz="1200" b="0" i="0" u="none" strike="noStrike" kern="1200" dirty="0" smtClean="0">
                <a:solidFill>
                  <a:schemeClr val="tx1"/>
                </a:solidFill>
                <a:effectLst/>
                <a:latin typeface="Arial" pitchFamily="34" charset="0"/>
                <a:ea typeface="+mn-ea"/>
                <a:cs typeface="Arial" pitchFamily="34" charset="0"/>
              </a:rPr>
              <a:t>. Based on the series of events listed above, it is expected that for every region of the sorghum genome, there will be two red lines in maize because maize has had a whole genome duplication event after these lineages diverged. On the other hand, for each region of the maize genome, there will only be one red line in sorghum.</a:t>
            </a:r>
          </a:p>
          <a:p>
            <a:endParaRPr lang="en-GB" sz="1200" b="0" i="0" u="none" strike="noStrike" kern="1200" dirty="0" smtClean="0">
              <a:solidFill>
                <a:schemeClr val="tx1"/>
              </a:solidFill>
              <a:effectLst/>
              <a:latin typeface="Arial" pitchFamily="34" charset="0"/>
              <a:ea typeface="+mn-ea"/>
              <a:cs typeface="Arial" pitchFamily="34" charset="0"/>
            </a:endParaRPr>
          </a:p>
          <a:p>
            <a:r>
              <a:rPr lang="en-GB" sz="1200" b="0" i="0" u="none" strike="noStrike" kern="1200" dirty="0" smtClean="0">
                <a:solidFill>
                  <a:schemeClr val="tx1"/>
                </a:solidFill>
                <a:effectLst/>
                <a:latin typeface="Arial" pitchFamily="34" charset="0"/>
                <a:ea typeface="+mn-ea"/>
                <a:cs typeface="Arial" pitchFamily="34" charset="0"/>
              </a:rPr>
              <a:t>Understanding the purple lines is a bit more complicated. These </a:t>
            </a:r>
            <a:r>
              <a:rPr lang="en-GB" sz="1200" b="0" i="0" u="none" strike="noStrike" kern="1200" dirty="0" err="1" smtClean="0">
                <a:solidFill>
                  <a:schemeClr val="tx1"/>
                </a:solidFill>
                <a:effectLst/>
                <a:latin typeface="Arial" pitchFamily="34" charset="0"/>
                <a:ea typeface="+mn-ea"/>
                <a:cs typeface="Arial" pitchFamily="34" charset="0"/>
              </a:rPr>
              <a:t>syntenic</a:t>
            </a:r>
            <a:r>
              <a:rPr lang="en-GB" sz="1200" b="0" i="0" u="none" strike="noStrike" kern="1200" dirty="0" smtClean="0">
                <a:solidFill>
                  <a:schemeClr val="tx1"/>
                </a:solidFill>
                <a:effectLst/>
                <a:latin typeface="Arial" pitchFamily="34" charset="0"/>
                <a:ea typeface="+mn-ea"/>
                <a:cs typeface="Arial" pitchFamily="34" charset="0"/>
              </a:rPr>
              <a:t> regions are derived from the older shared whole genome duplication event. As seen with the red lines, for a given region of sorghum, there are two purple lines that come from maize's most recent whole genome duplication, and for a given region of maize, there will be a single purple line in sorghum.</a:t>
            </a:r>
            <a:endParaRPr lang="en-GB" dirty="0"/>
          </a:p>
        </p:txBody>
      </p:sp>
      <p:sp>
        <p:nvSpPr>
          <p:cNvPr id="4" name="Slide Number Placeholder 3"/>
          <p:cNvSpPr>
            <a:spLocks noGrp="1"/>
          </p:cNvSpPr>
          <p:nvPr>
            <p:ph type="sldNum" sz="quarter" idx="10"/>
          </p:nvPr>
        </p:nvSpPr>
        <p:spPr/>
        <p:txBody>
          <a:bodyPr/>
          <a:lstStyle/>
          <a:p>
            <a:fld id="{17C257C2-8D60-4760-88CB-024AF3EEC641}" type="slidenum">
              <a:rPr lang="nl-BE" smtClean="0"/>
              <a:pPr/>
              <a:t>9</a:t>
            </a:fld>
            <a:endParaRPr lang="nl-BE"/>
          </a:p>
        </p:txBody>
      </p:sp>
    </p:spTree>
    <p:extLst>
      <p:ext uri="{BB962C8B-B14F-4D97-AF65-F5344CB8AC3E}">
        <p14:creationId xmlns:p14="http://schemas.microsoft.com/office/powerpoint/2010/main" val="31176376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sp>
        <p:nvSpPr>
          <p:cNvPr id="13" name="Rechthoek 12"/>
          <p:cNvSpPr/>
          <p:nvPr userDrawn="1"/>
        </p:nvSpPr>
        <p:spPr>
          <a:xfrm>
            <a:off x="0" y="648000"/>
            <a:ext cx="9144000" cy="6228000"/>
          </a:xfrm>
          <a:prstGeom prst="rect">
            <a:avLst/>
          </a:prstGeom>
          <a:gradFill flip="none" rotWithShape="1">
            <a:gsLst>
              <a:gs pos="100000">
                <a:srgbClr val="116E8A"/>
              </a:gs>
              <a:gs pos="100000">
                <a:srgbClr val="116E8A"/>
              </a:gs>
              <a:gs pos="100000">
                <a:srgbClr val="116E8A"/>
              </a:gs>
              <a:gs pos="100000">
                <a:srgbClr val="116E8A"/>
              </a:gs>
              <a:gs pos="100000">
                <a:srgbClr val="177E9D"/>
              </a:gs>
              <a:gs pos="100000">
                <a:srgbClr val="116E8A"/>
              </a:gs>
              <a:gs pos="100000">
                <a:schemeClr val="accent1">
                  <a:tint val="44500"/>
                  <a:satMod val="160000"/>
                </a:schemeClr>
              </a:gs>
              <a:gs pos="0">
                <a:srgbClr val="1D8DB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9" name="Titel 1"/>
          <p:cNvSpPr>
            <a:spLocks noGrp="1"/>
          </p:cNvSpPr>
          <p:nvPr>
            <p:ph type="ctrTitle" hasCustomPrompt="1"/>
          </p:nvPr>
        </p:nvSpPr>
        <p:spPr>
          <a:xfrm>
            <a:off x="3096000" y="2088000"/>
            <a:ext cx="5580000" cy="1800000"/>
          </a:xfrm>
        </p:spPr>
        <p:txBody>
          <a:bodyPr>
            <a:noAutofit/>
          </a:bodyPr>
          <a:lstStyle>
            <a:lvl1pPr>
              <a:defRPr sz="4000">
                <a:solidFill>
                  <a:schemeClr val="bg1"/>
                </a:solidFill>
              </a:defRPr>
            </a:lvl1pPr>
          </a:lstStyle>
          <a:p>
            <a:r>
              <a:rPr lang="nl-NL" dirty="0" smtClean="0"/>
              <a:t>Klik en typ de titel van de presentatie</a:t>
            </a:r>
            <a:endParaRPr lang="nl-BE" dirty="0"/>
          </a:p>
        </p:txBody>
      </p:sp>
      <p:sp>
        <p:nvSpPr>
          <p:cNvPr id="10" name="Ondertitel 2"/>
          <p:cNvSpPr>
            <a:spLocks noGrp="1"/>
          </p:cNvSpPr>
          <p:nvPr>
            <p:ph type="subTitle" idx="1" hasCustomPrompt="1"/>
          </p:nvPr>
        </p:nvSpPr>
        <p:spPr>
          <a:xfrm>
            <a:off x="3096000" y="4193675"/>
            <a:ext cx="5580000" cy="1080000"/>
          </a:xfrm>
        </p:spPr>
        <p:txBody>
          <a:bodyPr/>
          <a:lstStyle>
            <a:lvl1pPr marL="0" indent="0" algn="l">
              <a:spcBef>
                <a:spcPts val="0"/>
              </a:spcBef>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smtClean="0"/>
              <a:t>Klik en typ de subtitel van de presentatie</a:t>
            </a:r>
            <a:endParaRPr lang="nl-BE" dirty="0"/>
          </a:p>
        </p:txBody>
      </p:sp>
      <p:pic>
        <p:nvPicPr>
          <p:cNvPr id="12" name="Afbeelding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2000" y="1800000"/>
            <a:ext cx="1840048" cy="4294442"/>
          </a:xfrm>
          <a:prstGeom prst="rect">
            <a:avLst/>
          </a:prstGeom>
        </p:spPr>
      </p:pic>
      <p:pic>
        <p:nvPicPr>
          <p:cNvPr id="11" name="Afbeelding 10"/>
          <p:cNvPicPr>
            <a:picLocks noChangeAspect="1"/>
          </p:cNvPicPr>
          <p:nvPr userDrawn="1"/>
        </p:nvPicPr>
        <p:blipFill>
          <a:blip r:embed="rId3" cstate="print"/>
          <a:stretch>
            <a:fillRect/>
          </a:stretch>
        </p:blipFill>
        <p:spPr>
          <a:xfrm>
            <a:off x="8283600" y="5706000"/>
            <a:ext cx="428400" cy="720000"/>
          </a:xfrm>
          <a:prstGeom prst="rect">
            <a:avLst/>
          </a:prstGeom>
        </p:spPr>
      </p:pic>
      <p:pic>
        <p:nvPicPr>
          <p:cNvPr id="3" name="Afbeelding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60000" y="360000"/>
            <a:ext cx="2014732" cy="719329"/>
          </a:xfrm>
          <a:prstGeom prst="rect">
            <a:avLst/>
          </a:prstGeom>
        </p:spPr>
      </p:pic>
    </p:spTree>
    <p:extLst>
      <p:ext uri="{BB962C8B-B14F-4D97-AF65-F5344CB8AC3E}">
        <p14:creationId xmlns:p14="http://schemas.microsoft.com/office/powerpoint/2010/main" val="3413924998"/>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sp>
        <p:nvSpPr>
          <p:cNvPr id="13" name="Rechthoek 12"/>
          <p:cNvSpPr/>
          <p:nvPr userDrawn="1"/>
        </p:nvSpPr>
        <p:spPr>
          <a:xfrm>
            <a:off x="0" y="648000"/>
            <a:ext cx="9144000" cy="6228000"/>
          </a:xfrm>
          <a:prstGeom prst="rect">
            <a:avLst/>
          </a:prstGeom>
          <a:gradFill flip="none" rotWithShape="1">
            <a:gsLst>
              <a:gs pos="100000">
                <a:srgbClr val="116E8A"/>
              </a:gs>
              <a:gs pos="100000">
                <a:srgbClr val="116E8A"/>
              </a:gs>
              <a:gs pos="100000">
                <a:srgbClr val="116E8A"/>
              </a:gs>
              <a:gs pos="100000">
                <a:srgbClr val="116E8A"/>
              </a:gs>
              <a:gs pos="100000">
                <a:srgbClr val="177E9D"/>
              </a:gs>
              <a:gs pos="100000">
                <a:srgbClr val="116E8A"/>
              </a:gs>
              <a:gs pos="100000">
                <a:schemeClr val="accent1">
                  <a:tint val="44500"/>
                  <a:satMod val="160000"/>
                </a:schemeClr>
              </a:gs>
              <a:gs pos="0">
                <a:srgbClr val="1D8DB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9" name="Titel 1"/>
          <p:cNvSpPr>
            <a:spLocks noGrp="1"/>
          </p:cNvSpPr>
          <p:nvPr>
            <p:ph type="ctrTitle" hasCustomPrompt="1"/>
          </p:nvPr>
        </p:nvSpPr>
        <p:spPr>
          <a:xfrm>
            <a:off x="3096000" y="2088000"/>
            <a:ext cx="5580000" cy="1800000"/>
          </a:xfrm>
        </p:spPr>
        <p:txBody>
          <a:bodyPr>
            <a:noAutofit/>
          </a:bodyPr>
          <a:lstStyle>
            <a:lvl1pPr>
              <a:defRPr sz="4000">
                <a:solidFill>
                  <a:schemeClr val="bg1"/>
                </a:solidFill>
              </a:defRPr>
            </a:lvl1pPr>
          </a:lstStyle>
          <a:p>
            <a:r>
              <a:rPr lang="nl-NL" dirty="0" smtClean="0"/>
              <a:t>Klik en typ de titel van de presentatie</a:t>
            </a:r>
            <a:endParaRPr lang="nl-BE" dirty="0"/>
          </a:p>
        </p:txBody>
      </p:sp>
      <p:sp>
        <p:nvSpPr>
          <p:cNvPr id="10" name="Ondertitel 2"/>
          <p:cNvSpPr>
            <a:spLocks noGrp="1"/>
          </p:cNvSpPr>
          <p:nvPr>
            <p:ph type="subTitle" idx="1" hasCustomPrompt="1"/>
          </p:nvPr>
        </p:nvSpPr>
        <p:spPr>
          <a:xfrm>
            <a:off x="3096000" y="4193675"/>
            <a:ext cx="5580000" cy="1080000"/>
          </a:xfrm>
        </p:spPr>
        <p:txBody>
          <a:bodyPr/>
          <a:lstStyle>
            <a:lvl1pPr marL="0" indent="0" algn="l">
              <a:spcBef>
                <a:spcPts val="0"/>
              </a:spcBef>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smtClean="0"/>
              <a:t>Klik en typ de subtitel van de presentatie</a:t>
            </a:r>
            <a:endParaRPr lang="nl-BE" dirty="0"/>
          </a:p>
        </p:txBody>
      </p:sp>
      <p:pic>
        <p:nvPicPr>
          <p:cNvPr id="12" name="Afbeelding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2000" y="1800000"/>
            <a:ext cx="1840048" cy="4294442"/>
          </a:xfrm>
          <a:prstGeom prst="rect">
            <a:avLst/>
          </a:prstGeom>
        </p:spPr>
      </p:pic>
      <p:pic>
        <p:nvPicPr>
          <p:cNvPr id="11" name="Afbeelding 10"/>
          <p:cNvPicPr>
            <a:picLocks noChangeAspect="1"/>
          </p:cNvPicPr>
          <p:nvPr userDrawn="1"/>
        </p:nvPicPr>
        <p:blipFill>
          <a:blip r:embed="rId3" cstate="print"/>
          <a:stretch>
            <a:fillRect/>
          </a:stretch>
        </p:blipFill>
        <p:spPr>
          <a:xfrm>
            <a:off x="8283600" y="5706000"/>
            <a:ext cx="428400" cy="720000"/>
          </a:xfrm>
          <a:prstGeom prst="rect">
            <a:avLst/>
          </a:prstGeom>
        </p:spPr>
      </p:pic>
      <p:pic>
        <p:nvPicPr>
          <p:cNvPr id="3" name="Afbeelding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60000" y="360000"/>
            <a:ext cx="2014732" cy="719329"/>
          </a:xfrm>
          <a:prstGeom prst="rect">
            <a:avLst/>
          </a:prstGeom>
        </p:spPr>
      </p:pic>
    </p:spTree>
    <p:extLst>
      <p:ext uri="{BB962C8B-B14F-4D97-AF65-F5344CB8AC3E}">
        <p14:creationId xmlns:p14="http://schemas.microsoft.com/office/powerpoint/2010/main" val="540046709"/>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solidFill>
                  <a:srgbClr val="52BDEC"/>
                </a:solidFill>
              </a:defRPr>
            </a:lvl1pPr>
          </a:lstStyle>
          <a:p>
            <a:r>
              <a:rPr lang="nl-NL" dirty="0" smtClean="0"/>
              <a:t>Klik en typ de titel</a:t>
            </a:r>
            <a:endParaRPr lang="nl-BE" dirty="0"/>
          </a:p>
        </p:txBody>
      </p:sp>
      <p:sp>
        <p:nvSpPr>
          <p:cNvPr id="3" name="Tijdelijke aanduiding voor datum 2"/>
          <p:cNvSpPr>
            <a:spLocks noGrp="1"/>
          </p:cNvSpPr>
          <p:nvPr>
            <p:ph type="dt" sz="half" idx="10"/>
          </p:nvPr>
        </p:nvSpPr>
        <p:spPr/>
        <p:txBody>
          <a:bodyPr/>
          <a:lstStyle/>
          <a:p>
            <a:fld id="{C4DDCD72-59EE-436D-B435-201699A5BB49}" type="datetimeFigureOut">
              <a:rPr lang="nl-BE" smtClean="0"/>
              <a:pPr/>
              <a:t>17/12/19</a:t>
            </a:fld>
            <a:endParaRPr lang="nl-BE" dirty="0"/>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F35D8031-C8E5-48F8-A3B6-81643B27A3AF}" type="slidenum">
              <a:rPr lang="nl-BE" smtClean="0"/>
              <a:pPr/>
              <a:t>‹#›</a:t>
            </a:fld>
            <a:endParaRPr lang="nl-BE" dirty="0"/>
          </a:p>
        </p:txBody>
      </p:sp>
      <p:sp>
        <p:nvSpPr>
          <p:cNvPr id="6" name="Tijdelijke aanduiding voor tekst 2"/>
          <p:cNvSpPr>
            <a:spLocks noGrp="1"/>
          </p:cNvSpPr>
          <p:nvPr>
            <p:ph idx="1" hasCustomPrompt="1"/>
          </p:nvPr>
        </p:nvSpPr>
        <p:spPr>
          <a:xfrm>
            <a:off x="540000" y="1349999"/>
            <a:ext cx="8334000" cy="4428000"/>
          </a:xfrm>
          <a:prstGeom prst="rect">
            <a:avLst/>
          </a:prstGeom>
        </p:spPr>
        <p:txBody>
          <a:bodyPr vert="horz" lIns="0" tIns="0" rIns="0" bIns="0" rtlCol="0">
            <a:noAutofit/>
          </a:bodyPr>
          <a:lstStyle>
            <a:lvl1pPr>
              <a:defRPr/>
            </a:lvl1pPr>
          </a:lstStyle>
          <a:p>
            <a:pPr lvl="0"/>
            <a:r>
              <a:rPr lang="nl-NL" dirty="0" smtClean="0"/>
              <a:t>Klik en typ de tekst</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Tree>
    <p:extLst>
      <p:ext uri="{BB962C8B-B14F-4D97-AF65-F5344CB8AC3E}">
        <p14:creationId xmlns:p14="http://schemas.microsoft.com/office/powerpoint/2010/main" val="2853669965"/>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ekop">
    <p:spTree>
      <p:nvGrpSpPr>
        <p:cNvPr id="1" name=""/>
        <p:cNvGrpSpPr/>
        <p:nvPr/>
      </p:nvGrpSpPr>
      <p:grpSpPr>
        <a:xfrm>
          <a:off x="0" y="0"/>
          <a:ext cx="0" cy="0"/>
          <a:chOff x="0" y="0"/>
          <a:chExt cx="0" cy="0"/>
        </a:xfrm>
      </p:grpSpPr>
      <p:sp>
        <p:nvSpPr>
          <p:cNvPr id="13" name="Rechthoek 12"/>
          <p:cNvSpPr/>
          <p:nvPr userDrawn="1"/>
        </p:nvSpPr>
        <p:spPr>
          <a:xfrm>
            <a:off x="0" y="0"/>
            <a:ext cx="9144000" cy="6372000"/>
          </a:xfrm>
          <a:prstGeom prst="rect">
            <a:avLst/>
          </a:prstGeom>
          <a:gradFill flip="none" rotWithShape="1">
            <a:gsLst>
              <a:gs pos="100000">
                <a:srgbClr val="116E8A"/>
              </a:gs>
              <a:gs pos="100000">
                <a:srgbClr val="116E8A"/>
              </a:gs>
              <a:gs pos="100000">
                <a:srgbClr val="116E8A"/>
              </a:gs>
              <a:gs pos="100000">
                <a:srgbClr val="116E8A"/>
              </a:gs>
              <a:gs pos="100000">
                <a:srgbClr val="177E9D"/>
              </a:gs>
              <a:gs pos="100000">
                <a:srgbClr val="116E8A"/>
              </a:gs>
              <a:gs pos="100000">
                <a:schemeClr val="accent1">
                  <a:tint val="44500"/>
                  <a:satMod val="160000"/>
                </a:schemeClr>
              </a:gs>
              <a:gs pos="0">
                <a:srgbClr val="1D8DB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9" name="Titel 1"/>
          <p:cNvSpPr>
            <a:spLocks noGrp="1"/>
          </p:cNvSpPr>
          <p:nvPr>
            <p:ph type="ctrTitle" hasCustomPrompt="1"/>
          </p:nvPr>
        </p:nvSpPr>
        <p:spPr>
          <a:xfrm>
            <a:off x="3780000" y="2304000"/>
            <a:ext cx="5094000" cy="1800200"/>
          </a:xfrm>
        </p:spPr>
        <p:txBody>
          <a:bodyPr>
            <a:noAutofit/>
          </a:bodyPr>
          <a:lstStyle>
            <a:lvl1pPr>
              <a:defRPr sz="4000">
                <a:solidFill>
                  <a:schemeClr val="bg1"/>
                </a:solidFill>
              </a:defRPr>
            </a:lvl1pPr>
          </a:lstStyle>
          <a:p>
            <a:r>
              <a:rPr lang="nl-NL" dirty="0" smtClean="0"/>
              <a:t>Klik en typ de titel van de sectie</a:t>
            </a:r>
            <a:endParaRPr lang="nl-BE" dirty="0"/>
          </a:p>
        </p:txBody>
      </p:sp>
      <p:sp>
        <p:nvSpPr>
          <p:cNvPr id="10" name="Ondertitel 2"/>
          <p:cNvSpPr>
            <a:spLocks noGrp="1"/>
          </p:cNvSpPr>
          <p:nvPr>
            <p:ph type="subTitle" idx="1" hasCustomPrompt="1"/>
          </p:nvPr>
        </p:nvSpPr>
        <p:spPr>
          <a:xfrm>
            <a:off x="3780000" y="4419108"/>
            <a:ext cx="5094000" cy="1080000"/>
          </a:xfrm>
        </p:spPr>
        <p:txBody>
          <a:bodyPr anchor="t" anchorCtr="0"/>
          <a:lstStyle>
            <a:lvl1pPr marL="0" indent="0" algn="l">
              <a:spcBef>
                <a:spcPts val="0"/>
              </a:spcBef>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smtClean="0"/>
              <a:t>Klik en typ de subtitel van de sectie</a:t>
            </a:r>
            <a:endParaRPr lang="nl-BE" dirty="0"/>
          </a:p>
        </p:txBody>
      </p:sp>
      <p:pic>
        <p:nvPicPr>
          <p:cNvPr id="17" name="Afbeelding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62000" y="6048000"/>
            <a:ext cx="1512458" cy="540000"/>
          </a:xfrm>
          <a:prstGeom prst="rect">
            <a:avLst/>
          </a:prstGeom>
        </p:spPr>
      </p:pic>
      <p:pic>
        <p:nvPicPr>
          <p:cNvPr id="4" name="Afbeelding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150000"/>
            <a:ext cx="3300991" cy="3209551"/>
          </a:xfrm>
          <a:prstGeom prst="rect">
            <a:avLst/>
          </a:prstGeom>
        </p:spPr>
      </p:pic>
    </p:spTree>
    <p:extLst>
      <p:ext uri="{BB962C8B-B14F-4D97-AF65-F5344CB8AC3E}">
        <p14:creationId xmlns:p14="http://schemas.microsoft.com/office/powerpoint/2010/main" val="483590799"/>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smtClean="0"/>
              <a:t>Klik en typ de titel</a:t>
            </a:r>
            <a:endParaRPr lang="nl-BE" dirty="0"/>
          </a:p>
        </p:txBody>
      </p:sp>
      <p:sp>
        <p:nvSpPr>
          <p:cNvPr id="3" name="Tijdelijke aanduiding voor inhoud 2"/>
          <p:cNvSpPr>
            <a:spLocks noGrp="1"/>
          </p:cNvSpPr>
          <p:nvPr>
            <p:ph sz="half" idx="1" hasCustomPrompt="1"/>
          </p:nvPr>
        </p:nvSpPr>
        <p:spPr>
          <a:xfrm>
            <a:off x="540000" y="1350000"/>
            <a:ext cx="4038600" cy="4428000"/>
          </a:xfrm>
        </p:spPr>
        <p:txBody>
          <a:bodyPr/>
          <a:lstStyle>
            <a:lvl1pPr>
              <a:defRPr sz="2400"/>
            </a:lvl1pPr>
            <a:lvl2pPr>
              <a:defRPr sz="2400"/>
            </a:lvl2pPr>
            <a:lvl3pPr>
              <a:defRPr sz="2000"/>
            </a:lvl3pPr>
            <a:lvl4pPr>
              <a:defRPr sz="1600"/>
            </a:lvl4pPr>
            <a:lvl5pPr marL="1435100" indent="-228600">
              <a:buFont typeface="Arial" pitchFamily="34" charset="0"/>
              <a:buChar char="-"/>
              <a:defRPr sz="1600">
                <a:solidFill>
                  <a:srgbClr val="00407A"/>
                </a:solidFill>
              </a:defRPr>
            </a:lvl5pPr>
            <a:lvl6pPr>
              <a:defRPr sz="1800"/>
            </a:lvl6pPr>
            <a:lvl7pPr>
              <a:defRPr sz="1800"/>
            </a:lvl7pPr>
            <a:lvl8pPr>
              <a:defRPr sz="1800"/>
            </a:lvl8pPr>
            <a:lvl9pPr>
              <a:defRPr sz="1800"/>
            </a:lvl9pPr>
          </a:lstStyle>
          <a:p>
            <a:pPr lvl="0"/>
            <a:r>
              <a:rPr lang="nl-NL" dirty="0" smtClean="0"/>
              <a:t>Klik en typ de tekst</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
        <p:nvSpPr>
          <p:cNvPr id="4" name="Tijdelijke aanduiding voor inhoud 3"/>
          <p:cNvSpPr>
            <a:spLocks noGrp="1"/>
          </p:cNvSpPr>
          <p:nvPr>
            <p:ph sz="half" idx="2" hasCustomPrompt="1"/>
          </p:nvPr>
        </p:nvSpPr>
        <p:spPr>
          <a:xfrm>
            <a:off x="4835400" y="1350000"/>
            <a:ext cx="4038600" cy="4428000"/>
          </a:xfrm>
        </p:spPr>
        <p:txBody>
          <a:bodyPr/>
          <a:lstStyle>
            <a:lvl1pPr>
              <a:defRPr sz="2400"/>
            </a:lvl1pPr>
            <a:lvl2pPr>
              <a:defRPr sz="2400"/>
            </a:lvl2pPr>
            <a:lvl3pPr>
              <a:defRPr sz="2000"/>
            </a:lvl3pPr>
            <a:lvl4pPr>
              <a:defRPr sz="1800"/>
            </a:lvl4pPr>
            <a:lvl5pPr marL="1435100" indent="-228600">
              <a:buFont typeface="Arial" pitchFamily="34" charset="0"/>
              <a:buChar char="-"/>
              <a:defRPr sz="1600">
                <a:solidFill>
                  <a:srgbClr val="00407A"/>
                </a:solidFill>
              </a:defRPr>
            </a:lvl5pPr>
            <a:lvl6pPr>
              <a:defRPr sz="1800"/>
            </a:lvl6pPr>
            <a:lvl7pPr>
              <a:defRPr sz="1800"/>
            </a:lvl7pPr>
            <a:lvl8pPr>
              <a:defRPr sz="1800"/>
            </a:lvl8pPr>
            <a:lvl9pPr>
              <a:defRPr sz="1800"/>
            </a:lvl9pPr>
          </a:lstStyle>
          <a:p>
            <a:pPr lvl="0"/>
            <a:r>
              <a:rPr lang="nl-NL" dirty="0" smtClean="0"/>
              <a:t>Klik en typ de tekst</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
        <p:nvSpPr>
          <p:cNvPr id="5" name="Tijdelijke aanduiding voor datum 4"/>
          <p:cNvSpPr>
            <a:spLocks noGrp="1"/>
          </p:cNvSpPr>
          <p:nvPr>
            <p:ph type="dt" sz="half" idx="10"/>
          </p:nvPr>
        </p:nvSpPr>
        <p:spPr/>
        <p:txBody>
          <a:bodyPr/>
          <a:lstStyle/>
          <a:p>
            <a:fld id="{C4DDCD72-59EE-436D-B435-201699A5BB49}" type="datetimeFigureOut">
              <a:rPr lang="nl-BE" smtClean="0"/>
              <a:pPr/>
              <a:t>17/12/19</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2625954518"/>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smtClean="0"/>
              <a:t>Klik en typ de titel</a:t>
            </a:r>
            <a:endParaRPr lang="nl-BE" dirty="0"/>
          </a:p>
        </p:txBody>
      </p:sp>
      <p:sp>
        <p:nvSpPr>
          <p:cNvPr id="3" name="Tijdelijke aanduiding voor tekst 2"/>
          <p:cNvSpPr>
            <a:spLocks noGrp="1"/>
          </p:cNvSpPr>
          <p:nvPr>
            <p:ph type="body" idx="1" hasCustomPrompt="1"/>
          </p:nvPr>
        </p:nvSpPr>
        <p:spPr>
          <a:xfrm>
            <a:off x="540000" y="1350000"/>
            <a:ext cx="4040188" cy="639762"/>
          </a:xfrm>
        </p:spPr>
        <p:txBody>
          <a:bodyPr anchor="b"/>
          <a:lstStyle>
            <a:lvl1pPr marL="0" indent="0">
              <a:buNone/>
              <a:defRPr sz="2400" b="1">
                <a:solidFill>
                  <a:srgbClr val="00407A"/>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smtClean="0"/>
              <a:t>Klik en typ de tekst</a:t>
            </a:r>
          </a:p>
        </p:txBody>
      </p:sp>
      <p:sp>
        <p:nvSpPr>
          <p:cNvPr id="4" name="Tijdelijke aanduiding voor inhoud 3"/>
          <p:cNvSpPr>
            <a:spLocks noGrp="1"/>
          </p:cNvSpPr>
          <p:nvPr>
            <p:ph sz="half" idx="2" hasCustomPrompt="1"/>
          </p:nvPr>
        </p:nvSpPr>
        <p:spPr>
          <a:xfrm>
            <a:off x="540000" y="1991922"/>
            <a:ext cx="4040188" cy="3798000"/>
          </a:xfrm>
        </p:spPr>
        <p:txBody>
          <a:bodyPr/>
          <a:lstStyle>
            <a:lvl1pPr>
              <a:defRPr sz="2400"/>
            </a:lvl1pPr>
            <a:lvl2pPr>
              <a:defRPr sz="2000"/>
            </a:lvl2pPr>
            <a:lvl3pPr>
              <a:defRPr sz="2000"/>
            </a:lvl3pPr>
            <a:lvl4pPr>
              <a:defRPr sz="1600"/>
            </a:lvl4pPr>
            <a:lvl5pPr marL="1435100" indent="-180000">
              <a:buFont typeface="Arial" pitchFamily="34" charset="0"/>
              <a:buChar char="-"/>
              <a:defRPr sz="1600">
                <a:solidFill>
                  <a:srgbClr val="00407A"/>
                </a:solidFill>
              </a:defRPr>
            </a:lvl5pPr>
            <a:lvl6pPr>
              <a:defRPr sz="1600"/>
            </a:lvl6pPr>
            <a:lvl7pPr>
              <a:defRPr sz="1600"/>
            </a:lvl7pPr>
            <a:lvl8pPr>
              <a:defRPr sz="1600"/>
            </a:lvl8pPr>
            <a:lvl9pPr>
              <a:defRPr sz="1600"/>
            </a:lvl9pPr>
          </a:lstStyle>
          <a:p>
            <a:pPr lvl="0"/>
            <a:r>
              <a:rPr lang="nl-NL" dirty="0" smtClean="0"/>
              <a:t>Klik en typ de tekst</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
        <p:nvSpPr>
          <p:cNvPr id="5" name="Tijdelijke aanduiding voor tekst 4"/>
          <p:cNvSpPr>
            <a:spLocks noGrp="1"/>
          </p:cNvSpPr>
          <p:nvPr>
            <p:ph type="body" sz="quarter" idx="3" hasCustomPrompt="1"/>
          </p:nvPr>
        </p:nvSpPr>
        <p:spPr>
          <a:xfrm>
            <a:off x="4824000" y="1350000"/>
            <a:ext cx="4039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smtClean="0"/>
              <a:t>Klik en typ de tekst</a:t>
            </a:r>
          </a:p>
        </p:txBody>
      </p:sp>
      <p:sp>
        <p:nvSpPr>
          <p:cNvPr id="6" name="Tijdelijke aanduiding voor inhoud 5"/>
          <p:cNvSpPr>
            <a:spLocks noGrp="1"/>
          </p:cNvSpPr>
          <p:nvPr>
            <p:ph sz="quarter" idx="4" hasCustomPrompt="1"/>
          </p:nvPr>
        </p:nvSpPr>
        <p:spPr>
          <a:xfrm>
            <a:off x="4824000" y="1991922"/>
            <a:ext cx="4039200" cy="3798000"/>
          </a:xfrm>
        </p:spPr>
        <p:txBody>
          <a:bodyPr/>
          <a:lstStyle>
            <a:lvl1pPr>
              <a:defRPr sz="2400"/>
            </a:lvl1pPr>
            <a:lvl2pPr>
              <a:defRPr sz="2000"/>
            </a:lvl2pPr>
            <a:lvl3pPr>
              <a:defRPr sz="2000"/>
            </a:lvl3pPr>
            <a:lvl4pPr>
              <a:defRPr sz="1600"/>
            </a:lvl4pPr>
            <a:lvl5pPr marL="1584325" indent="-285750">
              <a:buFont typeface="Arial" pitchFamily="34" charset="0"/>
              <a:buChar char="-"/>
              <a:defRPr lang="nl-BE" sz="1600" kern="1200" dirty="0">
                <a:solidFill>
                  <a:srgbClr val="00407A"/>
                </a:solidFill>
                <a:latin typeface="Arial" pitchFamily="34" charset="0"/>
                <a:ea typeface="+mn-ea"/>
                <a:cs typeface="Arial" pitchFamily="34" charset="0"/>
              </a:defRPr>
            </a:lvl5pPr>
            <a:lvl6pPr>
              <a:defRPr sz="1600"/>
            </a:lvl6pPr>
            <a:lvl7pPr>
              <a:defRPr sz="1600"/>
            </a:lvl7pPr>
            <a:lvl8pPr>
              <a:defRPr sz="1600"/>
            </a:lvl8pPr>
            <a:lvl9pPr>
              <a:defRPr sz="1600"/>
            </a:lvl9pPr>
          </a:lstStyle>
          <a:p>
            <a:pPr lvl="0"/>
            <a:r>
              <a:rPr lang="nl-NL" dirty="0" smtClean="0"/>
              <a:t>Klik en typ de tekst</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
        <p:nvSpPr>
          <p:cNvPr id="7" name="Tijdelijke aanduiding voor datum 6"/>
          <p:cNvSpPr>
            <a:spLocks noGrp="1"/>
          </p:cNvSpPr>
          <p:nvPr>
            <p:ph type="dt" sz="half" idx="10"/>
          </p:nvPr>
        </p:nvSpPr>
        <p:spPr/>
        <p:txBody>
          <a:bodyPr/>
          <a:lstStyle/>
          <a:p>
            <a:fld id="{C4DDCD72-59EE-436D-B435-201699A5BB49}" type="datetimeFigureOut">
              <a:rPr lang="nl-BE" smtClean="0"/>
              <a:pPr/>
              <a:t>17/12/19</a:t>
            </a:fld>
            <a:endParaRPr lang="nl-BE"/>
          </a:p>
        </p:txBody>
      </p:sp>
      <p:sp>
        <p:nvSpPr>
          <p:cNvPr id="8" name="Tijdelijke aanduiding voor voettekst 7"/>
          <p:cNvSpPr>
            <a:spLocks noGrp="1"/>
          </p:cNvSpPr>
          <p:nvPr>
            <p:ph type="ftr" sz="quarter" idx="11"/>
          </p:nvPr>
        </p:nvSpPr>
        <p:spPr/>
        <p:txBody>
          <a:bodyPr/>
          <a:lstStyle/>
          <a:p>
            <a:endParaRPr lang="nl-BE" dirty="0"/>
          </a:p>
        </p:txBody>
      </p:sp>
      <p:sp>
        <p:nvSpPr>
          <p:cNvPr id="9" name="Tijdelijke aanduiding voor dianummer 8"/>
          <p:cNvSpPr>
            <a:spLocks noGrp="1"/>
          </p:cNvSpPr>
          <p:nvPr>
            <p:ph type="sldNum" sz="quarter" idx="12"/>
          </p:nvPr>
        </p:nvSpPr>
        <p:spPr/>
        <p:txBody>
          <a:bodyPr/>
          <a:lstStyle/>
          <a:p>
            <a:fld id="{F35D8031-C8E5-48F8-A3B6-81643B27A3AF}" type="slidenum">
              <a:rPr lang="nl-BE" smtClean="0"/>
              <a:pPr/>
              <a:t>‹#›</a:t>
            </a:fld>
            <a:endParaRPr lang="nl-BE" dirty="0"/>
          </a:p>
        </p:txBody>
      </p:sp>
    </p:spTree>
    <p:extLst>
      <p:ext uri="{BB962C8B-B14F-4D97-AF65-F5344CB8AC3E}">
        <p14:creationId xmlns:p14="http://schemas.microsoft.com/office/powerpoint/2010/main" val="632639640"/>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smtClean="0"/>
              <a:t>Klik en typ de titel</a:t>
            </a:r>
            <a:endParaRPr lang="nl-BE" dirty="0"/>
          </a:p>
        </p:txBody>
      </p:sp>
      <p:sp>
        <p:nvSpPr>
          <p:cNvPr id="3" name="Tijdelijke aanduiding voor datum 2"/>
          <p:cNvSpPr>
            <a:spLocks noGrp="1"/>
          </p:cNvSpPr>
          <p:nvPr>
            <p:ph type="dt" sz="half" idx="10"/>
          </p:nvPr>
        </p:nvSpPr>
        <p:spPr/>
        <p:txBody>
          <a:bodyPr/>
          <a:lstStyle/>
          <a:p>
            <a:fld id="{C4DDCD72-59EE-436D-B435-201699A5BB49}" type="datetimeFigureOut">
              <a:rPr lang="nl-BE" smtClean="0"/>
              <a:pPr/>
              <a:t>17/12/19</a:t>
            </a:fld>
            <a:endParaRPr lang="nl-BE"/>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260134505"/>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C4DDCD72-59EE-436D-B435-201699A5BB49}" type="datetimeFigureOut">
              <a:rPr lang="nl-BE" smtClean="0"/>
              <a:pPr/>
              <a:t>17/12/19</a:t>
            </a:fld>
            <a:endParaRPr lang="nl-BE"/>
          </a:p>
        </p:txBody>
      </p:sp>
      <p:sp>
        <p:nvSpPr>
          <p:cNvPr id="3" name="Tijdelijke aanduiding voor voettekst 2"/>
          <p:cNvSpPr>
            <a:spLocks noGrp="1"/>
          </p:cNvSpPr>
          <p:nvPr>
            <p:ph type="ftr" sz="quarter" idx="11"/>
          </p:nvPr>
        </p:nvSpPr>
        <p:spPr/>
        <p:txBody>
          <a:bodyPr/>
          <a:lstStyle/>
          <a:p>
            <a:endParaRPr lang="nl-BE" dirty="0"/>
          </a:p>
        </p:txBody>
      </p:sp>
      <p:sp>
        <p:nvSpPr>
          <p:cNvPr id="4" name="Tijdelijke aanduiding voor dianummer 3"/>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4181974577"/>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40000" y="540000"/>
            <a:ext cx="3008313" cy="895100"/>
          </a:xfrm>
        </p:spPr>
        <p:txBody>
          <a:bodyPr anchor="t" anchorCtr="0"/>
          <a:lstStyle>
            <a:lvl1pPr algn="l">
              <a:defRPr sz="2000" b="1"/>
            </a:lvl1pPr>
          </a:lstStyle>
          <a:p>
            <a:r>
              <a:rPr lang="nl-NL" dirty="0" smtClean="0"/>
              <a:t>Klik en typ de titel</a:t>
            </a:r>
            <a:endParaRPr lang="nl-BE" dirty="0"/>
          </a:p>
        </p:txBody>
      </p:sp>
      <p:sp>
        <p:nvSpPr>
          <p:cNvPr id="3" name="Tijdelijke aanduiding voor inhoud 2"/>
          <p:cNvSpPr>
            <a:spLocks noGrp="1"/>
          </p:cNvSpPr>
          <p:nvPr>
            <p:ph idx="1" hasCustomPrompt="1"/>
          </p:nvPr>
        </p:nvSpPr>
        <p:spPr>
          <a:xfrm>
            <a:off x="3761909" y="540000"/>
            <a:ext cx="5105139" cy="5256000"/>
          </a:xfrm>
        </p:spPr>
        <p:txBody>
          <a:bodyPr/>
          <a:lstStyle>
            <a:lvl1pPr>
              <a:defRPr sz="2400"/>
            </a:lvl1pPr>
            <a:lvl2pPr>
              <a:defRPr sz="2400"/>
            </a:lvl2pPr>
            <a:lvl3pPr>
              <a:defRPr sz="2000"/>
            </a:lvl3pPr>
            <a:lvl4pPr>
              <a:defRPr sz="1600"/>
            </a:lvl4pPr>
            <a:lvl5pPr marL="1435100" indent="-228600">
              <a:buFont typeface="Arial" pitchFamily="34" charset="0"/>
              <a:buChar char="-"/>
              <a:tabLst/>
              <a:defRPr sz="1600">
                <a:solidFill>
                  <a:srgbClr val="00407A"/>
                </a:solidFill>
              </a:defRPr>
            </a:lvl5pPr>
            <a:lvl6pPr>
              <a:defRPr sz="2000"/>
            </a:lvl6pPr>
            <a:lvl7pPr>
              <a:defRPr sz="2000"/>
            </a:lvl7pPr>
            <a:lvl8pPr>
              <a:defRPr sz="2000"/>
            </a:lvl8pPr>
            <a:lvl9pPr>
              <a:defRPr sz="2000"/>
            </a:lvl9pPr>
          </a:lstStyle>
          <a:p>
            <a:pPr lvl="0"/>
            <a:r>
              <a:rPr lang="nl-NL" dirty="0" smtClean="0"/>
              <a:t>Klik en typ de tekst</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
        <p:nvSpPr>
          <p:cNvPr id="4" name="Tijdelijke aanduiding voor tekst 3"/>
          <p:cNvSpPr>
            <a:spLocks noGrp="1"/>
          </p:cNvSpPr>
          <p:nvPr>
            <p:ph type="body" sz="half" idx="2" hasCustomPrompt="1"/>
          </p:nvPr>
        </p:nvSpPr>
        <p:spPr>
          <a:xfrm>
            <a:off x="539552" y="1435101"/>
            <a:ext cx="3008313" cy="4356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dirty="0" smtClean="0"/>
              <a:t>Klik en typ de tekst</a:t>
            </a:r>
          </a:p>
        </p:txBody>
      </p:sp>
      <p:sp>
        <p:nvSpPr>
          <p:cNvPr id="5" name="Tijdelijke aanduiding voor datum 4"/>
          <p:cNvSpPr>
            <a:spLocks noGrp="1"/>
          </p:cNvSpPr>
          <p:nvPr>
            <p:ph type="dt" sz="half" idx="10"/>
          </p:nvPr>
        </p:nvSpPr>
        <p:spPr/>
        <p:txBody>
          <a:bodyPr/>
          <a:lstStyle/>
          <a:p>
            <a:fld id="{C4DDCD72-59EE-436D-B435-201699A5BB49}" type="datetimeFigureOut">
              <a:rPr lang="nl-BE" smtClean="0"/>
              <a:pPr/>
              <a:t>17/12/19</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2725346978"/>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40000" y="4788000"/>
            <a:ext cx="8334000" cy="540000"/>
          </a:xfrm>
        </p:spPr>
        <p:txBody>
          <a:bodyPr anchor="t" anchorCtr="0">
            <a:noAutofit/>
          </a:bodyPr>
          <a:lstStyle>
            <a:lvl1pPr algn="l">
              <a:defRPr sz="2000" b="1"/>
            </a:lvl1pPr>
          </a:lstStyle>
          <a:p>
            <a:r>
              <a:rPr lang="nl-NL" dirty="0" smtClean="0"/>
              <a:t>Klik en typ de tekst</a:t>
            </a:r>
            <a:endParaRPr lang="nl-BE" dirty="0"/>
          </a:p>
        </p:txBody>
      </p:sp>
      <p:sp>
        <p:nvSpPr>
          <p:cNvPr id="3" name="Tijdelijke aanduiding voor afbeelding 2"/>
          <p:cNvSpPr>
            <a:spLocks noGrp="1"/>
          </p:cNvSpPr>
          <p:nvPr>
            <p:ph type="pic" idx="1"/>
          </p:nvPr>
        </p:nvSpPr>
        <p:spPr>
          <a:xfrm>
            <a:off x="540000" y="540000"/>
            <a:ext cx="83340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dirty="0"/>
          </a:p>
        </p:txBody>
      </p:sp>
      <p:sp>
        <p:nvSpPr>
          <p:cNvPr id="4" name="Tijdelijke aanduiding voor tekst 3"/>
          <p:cNvSpPr>
            <a:spLocks noGrp="1"/>
          </p:cNvSpPr>
          <p:nvPr>
            <p:ph type="body" sz="half" idx="2" hasCustomPrompt="1"/>
          </p:nvPr>
        </p:nvSpPr>
        <p:spPr>
          <a:xfrm>
            <a:off x="540000" y="5445224"/>
            <a:ext cx="8334000" cy="360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dirty="0" smtClean="0"/>
              <a:t>Klik en typ de tekst</a:t>
            </a:r>
          </a:p>
        </p:txBody>
      </p:sp>
      <p:sp>
        <p:nvSpPr>
          <p:cNvPr id="7" name="Tijdelijke aanduiding voor dianummer 6"/>
          <p:cNvSpPr>
            <a:spLocks noGrp="1"/>
          </p:cNvSpPr>
          <p:nvPr>
            <p:ph type="sldNum" sz="quarter" idx="12"/>
          </p:nvPr>
        </p:nvSpPr>
        <p:spPr/>
        <p:txBody>
          <a:bodyPr/>
          <a:lstStyle/>
          <a:p>
            <a:fld id="{F35D8031-C8E5-48F8-A3B6-81643B27A3AF}" type="slidenum">
              <a:rPr lang="nl-BE" smtClean="0"/>
              <a:pPr/>
              <a:t>‹#›</a:t>
            </a:fld>
            <a:endParaRPr lang="nl-BE" dirty="0"/>
          </a:p>
        </p:txBody>
      </p:sp>
      <p:sp>
        <p:nvSpPr>
          <p:cNvPr id="8" name="Tijdelijke aanduiding voor voettekst 3"/>
          <p:cNvSpPr>
            <a:spLocks noGrp="1"/>
          </p:cNvSpPr>
          <p:nvPr>
            <p:ph type="ftr" sz="quarter" idx="11"/>
          </p:nvPr>
        </p:nvSpPr>
        <p:spPr>
          <a:xfrm>
            <a:off x="1566000" y="6048000"/>
            <a:ext cx="1980000" cy="288000"/>
          </a:xfrm>
        </p:spPr>
        <p:txBody>
          <a:bodyPr/>
          <a:lstStyle/>
          <a:p>
            <a:endParaRPr lang="nl-BE" dirty="0"/>
          </a:p>
        </p:txBody>
      </p:sp>
      <p:sp>
        <p:nvSpPr>
          <p:cNvPr id="9" name="Tijdelijke aanduiding voor datum 4"/>
          <p:cNvSpPr>
            <a:spLocks noGrp="1"/>
          </p:cNvSpPr>
          <p:nvPr>
            <p:ph type="dt" sz="half" idx="10"/>
          </p:nvPr>
        </p:nvSpPr>
        <p:spPr>
          <a:xfrm>
            <a:off x="540000" y="6048000"/>
            <a:ext cx="936000" cy="288000"/>
          </a:xfrm>
        </p:spPr>
        <p:txBody>
          <a:bodyPr/>
          <a:lstStyle/>
          <a:p>
            <a:fld id="{C4DDCD72-59EE-436D-B435-201699A5BB49}" type="datetimeFigureOut">
              <a:rPr lang="nl-BE" smtClean="0"/>
              <a:pPr/>
              <a:t>17/12/19</a:t>
            </a:fld>
            <a:endParaRPr lang="nl-BE" dirty="0"/>
          </a:p>
        </p:txBody>
      </p:sp>
    </p:spTree>
    <p:extLst>
      <p:ext uri="{BB962C8B-B14F-4D97-AF65-F5344CB8AC3E}">
        <p14:creationId xmlns:p14="http://schemas.microsoft.com/office/powerpoint/2010/main" val="2273489008"/>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solidFill>
                  <a:srgbClr val="52BDEC"/>
                </a:solidFill>
              </a:defRPr>
            </a:lvl1pPr>
          </a:lstStyle>
          <a:p>
            <a:r>
              <a:rPr lang="nl-NL" dirty="0" smtClean="0"/>
              <a:t>Klik en typ de titel</a:t>
            </a:r>
            <a:endParaRPr lang="nl-BE" dirty="0"/>
          </a:p>
        </p:txBody>
      </p:sp>
      <p:sp>
        <p:nvSpPr>
          <p:cNvPr id="3" name="Tijdelijke aanduiding voor datum 2"/>
          <p:cNvSpPr>
            <a:spLocks noGrp="1"/>
          </p:cNvSpPr>
          <p:nvPr>
            <p:ph type="dt" sz="half" idx="10"/>
          </p:nvPr>
        </p:nvSpPr>
        <p:spPr/>
        <p:txBody>
          <a:bodyPr/>
          <a:lstStyle/>
          <a:p>
            <a:fld id="{C4DDCD72-59EE-436D-B435-201699A5BB49}" type="datetimeFigureOut">
              <a:rPr lang="nl-BE" smtClean="0"/>
              <a:pPr/>
              <a:t>17/12/19</a:t>
            </a:fld>
            <a:endParaRPr lang="nl-BE" dirty="0"/>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F35D8031-C8E5-48F8-A3B6-81643B27A3AF}" type="slidenum">
              <a:rPr lang="nl-BE" smtClean="0"/>
              <a:pPr/>
              <a:t>‹#›</a:t>
            </a:fld>
            <a:endParaRPr lang="nl-BE" dirty="0"/>
          </a:p>
        </p:txBody>
      </p:sp>
      <p:sp>
        <p:nvSpPr>
          <p:cNvPr id="6" name="Tijdelijke aanduiding voor tekst 2"/>
          <p:cNvSpPr>
            <a:spLocks noGrp="1"/>
          </p:cNvSpPr>
          <p:nvPr>
            <p:ph idx="1" hasCustomPrompt="1"/>
          </p:nvPr>
        </p:nvSpPr>
        <p:spPr>
          <a:xfrm>
            <a:off x="540000" y="1349999"/>
            <a:ext cx="8334000" cy="4428000"/>
          </a:xfrm>
          <a:prstGeom prst="rect">
            <a:avLst/>
          </a:prstGeom>
        </p:spPr>
        <p:txBody>
          <a:bodyPr vert="horz" lIns="0" tIns="0" rIns="0" bIns="0" rtlCol="0">
            <a:noAutofit/>
          </a:bodyPr>
          <a:lstStyle>
            <a:lvl1pPr>
              <a:defRPr/>
            </a:lvl1pPr>
          </a:lstStyle>
          <a:p>
            <a:pPr lvl="0"/>
            <a:r>
              <a:rPr lang="nl-NL" dirty="0" smtClean="0"/>
              <a:t>Klik en typ de tekst</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Tree>
    <p:extLst>
      <p:ext uri="{BB962C8B-B14F-4D97-AF65-F5344CB8AC3E}">
        <p14:creationId xmlns:p14="http://schemas.microsoft.com/office/powerpoint/2010/main" val="2416900341"/>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ekop">
    <p:spTree>
      <p:nvGrpSpPr>
        <p:cNvPr id="1" name=""/>
        <p:cNvGrpSpPr/>
        <p:nvPr/>
      </p:nvGrpSpPr>
      <p:grpSpPr>
        <a:xfrm>
          <a:off x="0" y="0"/>
          <a:ext cx="0" cy="0"/>
          <a:chOff x="0" y="0"/>
          <a:chExt cx="0" cy="0"/>
        </a:xfrm>
      </p:grpSpPr>
      <p:sp>
        <p:nvSpPr>
          <p:cNvPr id="13" name="Rechthoek 12"/>
          <p:cNvSpPr/>
          <p:nvPr userDrawn="1"/>
        </p:nvSpPr>
        <p:spPr>
          <a:xfrm>
            <a:off x="0" y="0"/>
            <a:ext cx="9144000" cy="6372000"/>
          </a:xfrm>
          <a:prstGeom prst="rect">
            <a:avLst/>
          </a:prstGeom>
          <a:gradFill flip="none" rotWithShape="1">
            <a:gsLst>
              <a:gs pos="100000">
                <a:srgbClr val="116E8A"/>
              </a:gs>
              <a:gs pos="100000">
                <a:srgbClr val="116E8A"/>
              </a:gs>
              <a:gs pos="100000">
                <a:srgbClr val="116E8A"/>
              </a:gs>
              <a:gs pos="100000">
                <a:srgbClr val="116E8A"/>
              </a:gs>
              <a:gs pos="100000">
                <a:srgbClr val="177E9D"/>
              </a:gs>
              <a:gs pos="100000">
                <a:srgbClr val="116E8A"/>
              </a:gs>
              <a:gs pos="100000">
                <a:schemeClr val="accent1">
                  <a:tint val="44500"/>
                  <a:satMod val="160000"/>
                </a:schemeClr>
              </a:gs>
              <a:gs pos="0">
                <a:srgbClr val="1D8DB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9" name="Titel 1"/>
          <p:cNvSpPr>
            <a:spLocks noGrp="1"/>
          </p:cNvSpPr>
          <p:nvPr>
            <p:ph type="ctrTitle" hasCustomPrompt="1"/>
          </p:nvPr>
        </p:nvSpPr>
        <p:spPr>
          <a:xfrm>
            <a:off x="3780000" y="2304000"/>
            <a:ext cx="5094000" cy="1800200"/>
          </a:xfrm>
        </p:spPr>
        <p:txBody>
          <a:bodyPr>
            <a:noAutofit/>
          </a:bodyPr>
          <a:lstStyle>
            <a:lvl1pPr>
              <a:defRPr sz="4000">
                <a:solidFill>
                  <a:schemeClr val="bg1"/>
                </a:solidFill>
              </a:defRPr>
            </a:lvl1pPr>
          </a:lstStyle>
          <a:p>
            <a:r>
              <a:rPr lang="nl-NL" dirty="0" smtClean="0"/>
              <a:t>Klik en typ de titel van de sectie</a:t>
            </a:r>
            <a:endParaRPr lang="nl-BE" dirty="0"/>
          </a:p>
        </p:txBody>
      </p:sp>
      <p:sp>
        <p:nvSpPr>
          <p:cNvPr id="10" name="Ondertitel 2"/>
          <p:cNvSpPr>
            <a:spLocks noGrp="1"/>
          </p:cNvSpPr>
          <p:nvPr>
            <p:ph type="subTitle" idx="1" hasCustomPrompt="1"/>
          </p:nvPr>
        </p:nvSpPr>
        <p:spPr>
          <a:xfrm>
            <a:off x="3780000" y="4419108"/>
            <a:ext cx="5094000" cy="1080000"/>
          </a:xfrm>
        </p:spPr>
        <p:txBody>
          <a:bodyPr anchor="t" anchorCtr="0"/>
          <a:lstStyle>
            <a:lvl1pPr marL="0" indent="0" algn="l">
              <a:spcBef>
                <a:spcPts val="0"/>
              </a:spcBef>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smtClean="0"/>
              <a:t>Klik en typ de subtitel van de sectie</a:t>
            </a:r>
            <a:endParaRPr lang="nl-BE" dirty="0"/>
          </a:p>
        </p:txBody>
      </p:sp>
      <p:pic>
        <p:nvPicPr>
          <p:cNvPr id="17" name="Afbeelding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62000" y="6048000"/>
            <a:ext cx="1512458" cy="540000"/>
          </a:xfrm>
          <a:prstGeom prst="rect">
            <a:avLst/>
          </a:prstGeom>
        </p:spPr>
      </p:pic>
      <p:pic>
        <p:nvPicPr>
          <p:cNvPr id="4" name="Afbeelding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150000"/>
            <a:ext cx="3300991" cy="3209551"/>
          </a:xfrm>
          <a:prstGeom prst="rect">
            <a:avLst/>
          </a:prstGeom>
        </p:spPr>
      </p:pic>
    </p:spTree>
    <p:extLst>
      <p:ext uri="{BB962C8B-B14F-4D97-AF65-F5344CB8AC3E}">
        <p14:creationId xmlns:p14="http://schemas.microsoft.com/office/powerpoint/2010/main" val="396519612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solidFill>
                  <a:srgbClr val="52BDEC"/>
                </a:solidFill>
              </a:defRPr>
            </a:lvl1pPr>
          </a:lstStyle>
          <a:p>
            <a:r>
              <a:rPr lang="nl-NL" dirty="0" smtClean="0"/>
              <a:t>Klik en typ de titel</a:t>
            </a:r>
            <a:endParaRPr lang="nl-BE" dirty="0"/>
          </a:p>
        </p:txBody>
      </p:sp>
      <p:sp>
        <p:nvSpPr>
          <p:cNvPr id="3" name="Tijdelijke aanduiding voor inhoud 2"/>
          <p:cNvSpPr>
            <a:spLocks noGrp="1"/>
          </p:cNvSpPr>
          <p:nvPr>
            <p:ph sz="half" idx="1" hasCustomPrompt="1"/>
          </p:nvPr>
        </p:nvSpPr>
        <p:spPr>
          <a:xfrm>
            <a:off x="540000" y="1350000"/>
            <a:ext cx="4038600" cy="4428000"/>
          </a:xfrm>
        </p:spPr>
        <p:txBody>
          <a:bodyPr/>
          <a:lstStyle>
            <a:lvl1pPr>
              <a:defRPr sz="2400"/>
            </a:lvl1pPr>
            <a:lvl2pPr>
              <a:defRPr sz="2400"/>
            </a:lvl2pPr>
            <a:lvl3pPr>
              <a:defRPr sz="2000"/>
            </a:lvl3pPr>
            <a:lvl4pPr>
              <a:defRPr sz="1600"/>
            </a:lvl4pPr>
            <a:lvl5pPr marL="1435100" indent="-228600">
              <a:buFont typeface="Arial" pitchFamily="34" charset="0"/>
              <a:buChar char="-"/>
              <a:defRPr sz="1600">
                <a:solidFill>
                  <a:srgbClr val="00407A"/>
                </a:solidFill>
              </a:defRPr>
            </a:lvl5pPr>
            <a:lvl6pPr>
              <a:defRPr sz="1800"/>
            </a:lvl6pPr>
            <a:lvl7pPr>
              <a:defRPr sz="1800"/>
            </a:lvl7pPr>
            <a:lvl8pPr>
              <a:defRPr sz="1800"/>
            </a:lvl8pPr>
            <a:lvl9pPr>
              <a:defRPr sz="1800"/>
            </a:lvl9pPr>
          </a:lstStyle>
          <a:p>
            <a:pPr lvl="0"/>
            <a:r>
              <a:rPr lang="nl-NL" dirty="0" smtClean="0"/>
              <a:t>Klik en typ de tekst</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
        <p:nvSpPr>
          <p:cNvPr id="4" name="Tijdelijke aanduiding voor inhoud 3"/>
          <p:cNvSpPr>
            <a:spLocks noGrp="1"/>
          </p:cNvSpPr>
          <p:nvPr>
            <p:ph sz="half" idx="2" hasCustomPrompt="1"/>
          </p:nvPr>
        </p:nvSpPr>
        <p:spPr>
          <a:xfrm>
            <a:off x="4835400" y="1350000"/>
            <a:ext cx="4038600" cy="4428000"/>
          </a:xfrm>
        </p:spPr>
        <p:txBody>
          <a:bodyPr/>
          <a:lstStyle>
            <a:lvl1pPr>
              <a:defRPr sz="2400"/>
            </a:lvl1pPr>
            <a:lvl2pPr>
              <a:defRPr sz="2400"/>
            </a:lvl2pPr>
            <a:lvl3pPr>
              <a:defRPr sz="2000"/>
            </a:lvl3pPr>
            <a:lvl4pPr>
              <a:defRPr sz="1800"/>
            </a:lvl4pPr>
            <a:lvl5pPr marL="1435100" indent="-228600">
              <a:buFont typeface="Arial" pitchFamily="34" charset="0"/>
              <a:buChar char="-"/>
              <a:defRPr sz="1600">
                <a:solidFill>
                  <a:srgbClr val="00407A"/>
                </a:solidFill>
              </a:defRPr>
            </a:lvl5pPr>
            <a:lvl6pPr>
              <a:defRPr sz="1800"/>
            </a:lvl6pPr>
            <a:lvl7pPr>
              <a:defRPr sz="1800"/>
            </a:lvl7pPr>
            <a:lvl8pPr>
              <a:defRPr sz="1800"/>
            </a:lvl8pPr>
            <a:lvl9pPr>
              <a:defRPr sz="1800"/>
            </a:lvl9pPr>
          </a:lstStyle>
          <a:p>
            <a:pPr lvl="0"/>
            <a:r>
              <a:rPr lang="nl-NL" dirty="0" smtClean="0"/>
              <a:t>Klik en typ de tekst</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
        <p:nvSpPr>
          <p:cNvPr id="5" name="Tijdelijke aanduiding voor datum 4"/>
          <p:cNvSpPr>
            <a:spLocks noGrp="1"/>
          </p:cNvSpPr>
          <p:nvPr>
            <p:ph type="dt" sz="half" idx="10"/>
          </p:nvPr>
        </p:nvSpPr>
        <p:spPr/>
        <p:txBody>
          <a:bodyPr/>
          <a:lstStyle/>
          <a:p>
            <a:fld id="{C4DDCD72-59EE-436D-B435-201699A5BB49}" type="datetimeFigureOut">
              <a:rPr lang="nl-BE" smtClean="0"/>
              <a:pPr/>
              <a:t>17/12/19</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4198030128"/>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smtClean="0"/>
              <a:t>Klik en typ de titel</a:t>
            </a:r>
            <a:endParaRPr lang="nl-BE" dirty="0"/>
          </a:p>
        </p:txBody>
      </p:sp>
      <p:sp>
        <p:nvSpPr>
          <p:cNvPr id="3" name="Tijdelijke aanduiding voor tekst 2"/>
          <p:cNvSpPr>
            <a:spLocks noGrp="1"/>
          </p:cNvSpPr>
          <p:nvPr>
            <p:ph type="body" idx="1" hasCustomPrompt="1"/>
          </p:nvPr>
        </p:nvSpPr>
        <p:spPr>
          <a:xfrm>
            <a:off x="540000" y="1350000"/>
            <a:ext cx="4040188" cy="639762"/>
          </a:xfrm>
        </p:spPr>
        <p:txBody>
          <a:bodyPr anchor="b"/>
          <a:lstStyle>
            <a:lvl1pPr marL="0" indent="0">
              <a:buNone/>
              <a:defRPr sz="2400" b="1">
                <a:solidFill>
                  <a:srgbClr val="00407A"/>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smtClean="0"/>
              <a:t>Klik en typ de tekst</a:t>
            </a:r>
          </a:p>
        </p:txBody>
      </p:sp>
      <p:sp>
        <p:nvSpPr>
          <p:cNvPr id="4" name="Tijdelijke aanduiding voor inhoud 3"/>
          <p:cNvSpPr>
            <a:spLocks noGrp="1"/>
          </p:cNvSpPr>
          <p:nvPr>
            <p:ph sz="half" idx="2" hasCustomPrompt="1"/>
          </p:nvPr>
        </p:nvSpPr>
        <p:spPr>
          <a:xfrm>
            <a:off x="540000" y="1991922"/>
            <a:ext cx="4040188" cy="3798000"/>
          </a:xfrm>
        </p:spPr>
        <p:txBody>
          <a:bodyPr/>
          <a:lstStyle>
            <a:lvl1pPr>
              <a:defRPr sz="2400"/>
            </a:lvl1pPr>
            <a:lvl2pPr>
              <a:defRPr sz="2000"/>
            </a:lvl2pPr>
            <a:lvl3pPr>
              <a:defRPr sz="2000"/>
            </a:lvl3pPr>
            <a:lvl4pPr>
              <a:defRPr sz="1600"/>
            </a:lvl4pPr>
            <a:lvl5pPr marL="1435100" indent="-180000">
              <a:buFont typeface="Arial" pitchFamily="34" charset="0"/>
              <a:buChar char="-"/>
              <a:defRPr sz="1600">
                <a:solidFill>
                  <a:srgbClr val="00407A"/>
                </a:solidFill>
              </a:defRPr>
            </a:lvl5pPr>
            <a:lvl6pPr>
              <a:defRPr sz="1600"/>
            </a:lvl6pPr>
            <a:lvl7pPr>
              <a:defRPr sz="1600"/>
            </a:lvl7pPr>
            <a:lvl8pPr>
              <a:defRPr sz="1600"/>
            </a:lvl8pPr>
            <a:lvl9pPr>
              <a:defRPr sz="1600"/>
            </a:lvl9pPr>
          </a:lstStyle>
          <a:p>
            <a:pPr lvl="0"/>
            <a:r>
              <a:rPr lang="nl-NL" dirty="0" smtClean="0"/>
              <a:t>Klik en typ de tekst</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
        <p:nvSpPr>
          <p:cNvPr id="5" name="Tijdelijke aanduiding voor tekst 4"/>
          <p:cNvSpPr>
            <a:spLocks noGrp="1"/>
          </p:cNvSpPr>
          <p:nvPr>
            <p:ph type="body" sz="quarter" idx="3" hasCustomPrompt="1"/>
          </p:nvPr>
        </p:nvSpPr>
        <p:spPr>
          <a:xfrm>
            <a:off x="4824000" y="1350000"/>
            <a:ext cx="4039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smtClean="0"/>
              <a:t>Klik en typ de tekst</a:t>
            </a:r>
          </a:p>
        </p:txBody>
      </p:sp>
      <p:sp>
        <p:nvSpPr>
          <p:cNvPr id="6" name="Tijdelijke aanduiding voor inhoud 5"/>
          <p:cNvSpPr>
            <a:spLocks noGrp="1"/>
          </p:cNvSpPr>
          <p:nvPr>
            <p:ph sz="quarter" idx="4" hasCustomPrompt="1"/>
          </p:nvPr>
        </p:nvSpPr>
        <p:spPr>
          <a:xfrm>
            <a:off x="4824000" y="1991922"/>
            <a:ext cx="4039200" cy="3798000"/>
          </a:xfrm>
        </p:spPr>
        <p:txBody>
          <a:bodyPr/>
          <a:lstStyle>
            <a:lvl1pPr>
              <a:defRPr sz="2400"/>
            </a:lvl1pPr>
            <a:lvl2pPr>
              <a:defRPr sz="2000"/>
            </a:lvl2pPr>
            <a:lvl3pPr>
              <a:defRPr sz="2000"/>
            </a:lvl3pPr>
            <a:lvl4pPr>
              <a:defRPr sz="1600"/>
            </a:lvl4pPr>
            <a:lvl5pPr marL="1584325" indent="-285750">
              <a:buFont typeface="Arial" pitchFamily="34" charset="0"/>
              <a:buChar char="-"/>
              <a:defRPr lang="nl-BE" sz="1600" kern="1200" dirty="0">
                <a:solidFill>
                  <a:srgbClr val="00407A"/>
                </a:solidFill>
                <a:latin typeface="Arial" pitchFamily="34" charset="0"/>
                <a:ea typeface="+mn-ea"/>
                <a:cs typeface="Arial" pitchFamily="34" charset="0"/>
              </a:defRPr>
            </a:lvl5pPr>
            <a:lvl6pPr>
              <a:defRPr sz="1600"/>
            </a:lvl6pPr>
            <a:lvl7pPr>
              <a:defRPr sz="1600"/>
            </a:lvl7pPr>
            <a:lvl8pPr>
              <a:defRPr sz="1600"/>
            </a:lvl8pPr>
            <a:lvl9pPr>
              <a:defRPr sz="1600"/>
            </a:lvl9pPr>
          </a:lstStyle>
          <a:p>
            <a:pPr lvl="0"/>
            <a:r>
              <a:rPr lang="nl-NL" dirty="0" smtClean="0"/>
              <a:t>Klik en typ de tekst</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
        <p:nvSpPr>
          <p:cNvPr id="7" name="Tijdelijke aanduiding voor datum 6"/>
          <p:cNvSpPr>
            <a:spLocks noGrp="1"/>
          </p:cNvSpPr>
          <p:nvPr>
            <p:ph type="dt" sz="half" idx="10"/>
          </p:nvPr>
        </p:nvSpPr>
        <p:spPr/>
        <p:txBody>
          <a:bodyPr/>
          <a:lstStyle/>
          <a:p>
            <a:fld id="{C4DDCD72-59EE-436D-B435-201699A5BB49}" type="datetimeFigureOut">
              <a:rPr lang="nl-BE" smtClean="0"/>
              <a:pPr/>
              <a:t>17/12/19</a:t>
            </a:fld>
            <a:endParaRPr lang="nl-BE"/>
          </a:p>
        </p:txBody>
      </p:sp>
      <p:sp>
        <p:nvSpPr>
          <p:cNvPr id="8" name="Tijdelijke aanduiding voor voettekst 7"/>
          <p:cNvSpPr>
            <a:spLocks noGrp="1"/>
          </p:cNvSpPr>
          <p:nvPr>
            <p:ph type="ftr" sz="quarter" idx="11"/>
          </p:nvPr>
        </p:nvSpPr>
        <p:spPr/>
        <p:txBody>
          <a:bodyPr/>
          <a:lstStyle/>
          <a:p>
            <a:endParaRPr lang="nl-BE" dirty="0"/>
          </a:p>
        </p:txBody>
      </p:sp>
      <p:sp>
        <p:nvSpPr>
          <p:cNvPr id="9" name="Tijdelijke aanduiding voor dianummer 8"/>
          <p:cNvSpPr>
            <a:spLocks noGrp="1"/>
          </p:cNvSpPr>
          <p:nvPr>
            <p:ph type="sldNum" sz="quarter" idx="12"/>
          </p:nvPr>
        </p:nvSpPr>
        <p:spPr/>
        <p:txBody>
          <a:bodyPr/>
          <a:lstStyle/>
          <a:p>
            <a:fld id="{F35D8031-C8E5-48F8-A3B6-81643B27A3AF}" type="slidenum">
              <a:rPr lang="nl-BE" smtClean="0"/>
              <a:pPr/>
              <a:t>‹#›</a:t>
            </a:fld>
            <a:endParaRPr lang="nl-BE" dirty="0"/>
          </a:p>
        </p:txBody>
      </p:sp>
    </p:spTree>
    <p:extLst>
      <p:ext uri="{BB962C8B-B14F-4D97-AF65-F5344CB8AC3E}">
        <p14:creationId xmlns:p14="http://schemas.microsoft.com/office/powerpoint/2010/main" val="437820906"/>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smtClean="0"/>
              <a:t>Klik en typ de titel</a:t>
            </a:r>
            <a:endParaRPr lang="nl-BE" dirty="0"/>
          </a:p>
        </p:txBody>
      </p:sp>
      <p:sp>
        <p:nvSpPr>
          <p:cNvPr id="3" name="Tijdelijke aanduiding voor datum 2"/>
          <p:cNvSpPr>
            <a:spLocks noGrp="1"/>
          </p:cNvSpPr>
          <p:nvPr>
            <p:ph type="dt" sz="half" idx="10"/>
          </p:nvPr>
        </p:nvSpPr>
        <p:spPr/>
        <p:txBody>
          <a:bodyPr/>
          <a:lstStyle/>
          <a:p>
            <a:fld id="{C4DDCD72-59EE-436D-B435-201699A5BB49}" type="datetimeFigureOut">
              <a:rPr lang="nl-BE" smtClean="0"/>
              <a:pPr/>
              <a:t>17/12/19</a:t>
            </a:fld>
            <a:endParaRPr lang="nl-BE"/>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416182241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C4DDCD72-59EE-436D-B435-201699A5BB49}" type="datetimeFigureOut">
              <a:rPr lang="nl-BE" smtClean="0"/>
              <a:pPr/>
              <a:t>17/12/19</a:t>
            </a:fld>
            <a:endParaRPr lang="nl-BE"/>
          </a:p>
        </p:txBody>
      </p:sp>
      <p:sp>
        <p:nvSpPr>
          <p:cNvPr id="3" name="Tijdelijke aanduiding voor voettekst 2"/>
          <p:cNvSpPr>
            <a:spLocks noGrp="1"/>
          </p:cNvSpPr>
          <p:nvPr>
            <p:ph type="ftr" sz="quarter" idx="11"/>
          </p:nvPr>
        </p:nvSpPr>
        <p:spPr/>
        <p:txBody>
          <a:bodyPr/>
          <a:lstStyle/>
          <a:p>
            <a:endParaRPr lang="nl-BE" dirty="0"/>
          </a:p>
        </p:txBody>
      </p:sp>
      <p:sp>
        <p:nvSpPr>
          <p:cNvPr id="4" name="Tijdelijke aanduiding voor dianummer 3"/>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1689059206"/>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40000" y="540000"/>
            <a:ext cx="3008313" cy="895100"/>
          </a:xfrm>
        </p:spPr>
        <p:txBody>
          <a:bodyPr anchor="t" anchorCtr="0"/>
          <a:lstStyle>
            <a:lvl1pPr algn="l">
              <a:defRPr sz="2000" b="1"/>
            </a:lvl1pPr>
          </a:lstStyle>
          <a:p>
            <a:r>
              <a:rPr lang="nl-NL" dirty="0" smtClean="0"/>
              <a:t>Klik en typ de titel</a:t>
            </a:r>
            <a:endParaRPr lang="nl-BE" dirty="0"/>
          </a:p>
        </p:txBody>
      </p:sp>
      <p:sp>
        <p:nvSpPr>
          <p:cNvPr id="3" name="Tijdelijke aanduiding voor inhoud 2"/>
          <p:cNvSpPr>
            <a:spLocks noGrp="1"/>
          </p:cNvSpPr>
          <p:nvPr>
            <p:ph idx="1" hasCustomPrompt="1"/>
          </p:nvPr>
        </p:nvSpPr>
        <p:spPr>
          <a:xfrm>
            <a:off x="3761909" y="540000"/>
            <a:ext cx="5105139" cy="5256000"/>
          </a:xfrm>
        </p:spPr>
        <p:txBody>
          <a:bodyPr/>
          <a:lstStyle>
            <a:lvl1pPr>
              <a:defRPr sz="2400"/>
            </a:lvl1pPr>
            <a:lvl2pPr>
              <a:defRPr sz="2400"/>
            </a:lvl2pPr>
            <a:lvl3pPr>
              <a:defRPr sz="2000"/>
            </a:lvl3pPr>
            <a:lvl4pPr>
              <a:defRPr sz="1600"/>
            </a:lvl4pPr>
            <a:lvl5pPr marL="1435100" indent="-228600">
              <a:buFont typeface="Arial" pitchFamily="34" charset="0"/>
              <a:buChar char="-"/>
              <a:tabLst/>
              <a:defRPr sz="1600">
                <a:solidFill>
                  <a:srgbClr val="00407A"/>
                </a:solidFill>
              </a:defRPr>
            </a:lvl5pPr>
            <a:lvl6pPr>
              <a:defRPr sz="2000"/>
            </a:lvl6pPr>
            <a:lvl7pPr>
              <a:defRPr sz="2000"/>
            </a:lvl7pPr>
            <a:lvl8pPr>
              <a:defRPr sz="2000"/>
            </a:lvl8pPr>
            <a:lvl9pPr>
              <a:defRPr sz="2000"/>
            </a:lvl9pPr>
          </a:lstStyle>
          <a:p>
            <a:pPr lvl="0"/>
            <a:r>
              <a:rPr lang="nl-NL" dirty="0" smtClean="0"/>
              <a:t>Klik en typ de tekst</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
        <p:nvSpPr>
          <p:cNvPr id="4" name="Tijdelijke aanduiding voor tekst 3"/>
          <p:cNvSpPr>
            <a:spLocks noGrp="1"/>
          </p:cNvSpPr>
          <p:nvPr>
            <p:ph type="body" sz="half" idx="2" hasCustomPrompt="1"/>
          </p:nvPr>
        </p:nvSpPr>
        <p:spPr>
          <a:xfrm>
            <a:off x="539552" y="1435101"/>
            <a:ext cx="3008313" cy="4356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dirty="0" smtClean="0"/>
              <a:t>Klik en typ de tekst</a:t>
            </a:r>
          </a:p>
        </p:txBody>
      </p:sp>
      <p:sp>
        <p:nvSpPr>
          <p:cNvPr id="5" name="Tijdelijke aanduiding voor datum 4"/>
          <p:cNvSpPr>
            <a:spLocks noGrp="1"/>
          </p:cNvSpPr>
          <p:nvPr>
            <p:ph type="dt" sz="half" idx="10"/>
          </p:nvPr>
        </p:nvSpPr>
        <p:spPr/>
        <p:txBody>
          <a:bodyPr/>
          <a:lstStyle/>
          <a:p>
            <a:fld id="{C4DDCD72-59EE-436D-B435-201699A5BB49}" type="datetimeFigureOut">
              <a:rPr lang="nl-BE" smtClean="0"/>
              <a:pPr/>
              <a:t>17/12/19</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2206352839"/>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40000" y="4788000"/>
            <a:ext cx="8334000" cy="540000"/>
          </a:xfrm>
        </p:spPr>
        <p:txBody>
          <a:bodyPr anchor="t" anchorCtr="0">
            <a:noAutofit/>
          </a:bodyPr>
          <a:lstStyle>
            <a:lvl1pPr algn="l">
              <a:defRPr sz="2000" b="1"/>
            </a:lvl1pPr>
          </a:lstStyle>
          <a:p>
            <a:r>
              <a:rPr lang="nl-NL" dirty="0" smtClean="0"/>
              <a:t>Klik en typ de tekst</a:t>
            </a:r>
            <a:endParaRPr lang="nl-BE" dirty="0"/>
          </a:p>
        </p:txBody>
      </p:sp>
      <p:sp>
        <p:nvSpPr>
          <p:cNvPr id="3" name="Tijdelijke aanduiding voor afbeelding 2"/>
          <p:cNvSpPr>
            <a:spLocks noGrp="1"/>
          </p:cNvSpPr>
          <p:nvPr>
            <p:ph type="pic" idx="1"/>
          </p:nvPr>
        </p:nvSpPr>
        <p:spPr>
          <a:xfrm>
            <a:off x="540000" y="540000"/>
            <a:ext cx="83340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nl-BE" dirty="0"/>
          </a:p>
        </p:txBody>
      </p:sp>
      <p:sp>
        <p:nvSpPr>
          <p:cNvPr id="4" name="Tijdelijke aanduiding voor tekst 3"/>
          <p:cNvSpPr>
            <a:spLocks noGrp="1"/>
          </p:cNvSpPr>
          <p:nvPr>
            <p:ph type="body" sz="half" idx="2" hasCustomPrompt="1"/>
          </p:nvPr>
        </p:nvSpPr>
        <p:spPr>
          <a:xfrm>
            <a:off x="540000" y="5445224"/>
            <a:ext cx="8334000" cy="360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dirty="0" smtClean="0"/>
              <a:t>Klik en typ de tekst</a:t>
            </a:r>
          </a:p>
        </p:txBody>
      </p:sp>
      <p:sp>
        <p:nvSpPr>
          <p:cNvPr id="5" name="Tijdelijke aanduiding voor datum 4"/>
          <p:cNvSpPr>
            <a:spLocks noGrp="1"/>
          </p:cNvSpPr>
          <p:nvPr>
            <p:ph type="dt" sz="half" idx="10"/>
          </p:nvPr>
        </p:nvSpPr>
        <p:spPr>
          <a:xfrm>
            <a:off x="540000" y="6048000"/>
            <a:ext cx="936000" cy="288000"/>
          </a:xfrm>
        </p:spPr>
        <p:txBody>
          <a:bodyPr/>
          <a:lstStyle/>
          <a:p>
            <a:fld id="{C4DDCD72-59EE-436D-B435-201699A5BB49}" type="datetimeFigureOut">
              <a:rPr lang="nl-BE" smtClean="0"/>
              <a:pPr/>
              <a:t>17/12/19</a:t>
            </a:fld>
            <a:endParaRPr lang="nl-BE" dirty="0"/>
          </a:p>
        </p:txBody>
      </p:sp>
      <p:sp>
        <p:nvSpPr>
          <p:cNvPr id="7" name="Tijdelijke aanduiding voor dianummer 6"/>
          <p:cNvSpPr>
            <a:spLocks noGrp="1"/>
          </p:cNvSpPr>
          <p:nvPr>
            <p:ph type="sldNum" sz="quarter" idx="12"/>
          </p:nvPr>
        </p:nvSpPr>
        <p:spPr/>
        <p:txBody>
          <a:bodyPr/>
          <a:lstStyle/>
          <a:p>
            <a:fld id="{F35D8031-C8E5-48F8-A3B6-81643B27A3AF}" type="slidenum">
              <a:rPr lang="nl-BE" smtClean="0"/>
              <a:pPr/>
              <a:t>‹#›</a:t>
            </a:fld>
            <a:endParaRPr lang="nl-BE" dirty="0"/>
          </a:p>
        </p:txBody>
      </p:sp>
      <p:sp>
        <p:nvSpPr>
          <p:cNvPr id="8" name="Tijdelijke aanduiding voor voettekst 3"/>
          <p:cNvSpPr>
            <a:spLocks noGrp="1"/>
          </p:cNvSpPr>
          <p:nvPr>
            <p:ph type="ftr" sz="quarter" idx="11"/>
          </p:nvPr>
        </p:nvSpPr>
        <p:spPr>
          <a:xfrm>
            <a:off x="1566000" y="6048000"/>
            <a:ext cx="1980000" cy="288000"/>
          </a:xfrm>
        </p:spPr>
        <p:txBody>
          <a:bodyPr/>
          <a:lstStyle/>
          <a:p>
            <a:endParaRPr lang="nl-BE" dirty="0"/>
          </a:p>
        </p:txBody>
      </p:sp>
    </p:spTree>
    <p:extLst>
      <p:ext uri="{BB962C8B-B14F-4D97-AF65-F5344CB8AC3E}">
        <p14:creationId xmlns:p14="http://schemas.microsoft.com/office/powerpoint/2010/main" val="4024263284"/>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1"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6.png"/><Relationship Id="rId12" Type="http://schemas.openxmlformats.org/officeDocument/2006/relationships/image" Target="../media/image1.png"/><Relationship Id="rId1" Type="http://schemas.openxmlformats.org/officeDocument/2006/relationships/slideLayout" Target="../slideLayouts/slideLayout10.xml"/><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540000" y="180000"/>
            <a:ext cx="8334000" cy="900000"/>
          </a:xfrm>
          <a:prstGeom prst="rect">
            <a:avLst/>
          </a:prstGeom>
        </p:spPr>
        <p:txBody>
          <a:bodyPr vert="horz" lIns="0" tIns="0" rIns="0" bIns="0" rtlCol="0" anchor="b" anchorCtr="0">
            <a:normAutofit/>
          </a:bodyPr>
          <a:lstStyle/>
          <a:p>
            <a:r>
              <a:rPr lang="nl-NL" dirty="0" smtClean="0"/>
              <a:t>Klik en typ de titel</a:t>
            </a:r>
            <a:endParaRPr lang="nl-BE" dirty="0"/>
          </a:p>
        </p:txBody>
      </p:sp>
      <p:sp>
        <p:nvSpPr>
          <p:cNvPr id="3" name="Tijdelijke aanduiding voor tekst 2"/>
          <p:cNvSpPr>
            <a:spLocks noGrp="1"/>
          </p:cNvSpPr>
          <p:nvPr>
            <p:ph type="body" idx="1"/>
          </p:nvPr>
        </p:nvSpPr>
        <p:spPr>
          <a:xfrm>
            <a:off x="540000" y="1349999"/>
            <a:ext cx="8334000" cy="4428000"/>
          </a:xfrm>
          <a:prstGeom prst="rect">
            <a:avLst/>
          </a:prstGeom>
        </p:spPr>
        <p:txBody>
          <a:bodyPr vert="horz" lIns="0" tIns="0" rIns="0" bIns="0" rtlCol="0">
            <a:noAutofit/>
          </a:bodyPr>
          <a:lstStyle/>
          <a:p>
            <a:pPr lvl="0"/>
            <a:r>
              <a:rPr lang="nl-NL" dirty="0" smtClean="0"/>
              <a:t>Klik en typ de tekst</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
        <p:nvSpPr>
          <p:cNvPr id="4" name="Tijdelijke aanduiding voor datum 3"/>
          <p:cNvSpPr>
            <a:spLocks noGrp="1"/>
          </p:cNvSpPr>
          <p:nvPr>
            <p:ph type="dt" sz="half" idx="2"/>
          </p:nvPr>
        </p:nvSpPr>
        <p:spPr>
          <a:xfrm>
            <a:off x="539552" y="6048000"/>
            <a:ext cx="936000" cy="288000"/>
          </a:xfrm>
          <a:prstGeom prst="rect">
            <a:avLst/>
          </a:prstGeom>
        </p:spPr>
        <p:txBody>
          <a:bodyPr vert="horz" lIns="0" tIns="0" rIns="0" bIns="0" rtlCol="0" anchor="t" anchorCtr="0"/>
          <a:lstStyle>
            <a:lvl1pPr algn="l">
              <a:defRPr sz="1000">
                <a:solidFill>
                  <a:srgbClr val="00407A"/>
                </a:solidFill>
                <a:latin typeface="Arial" pitchFamily="34" charset="0"/>
                <a:cs typeface="Arial" pitchFamily="34" charset="0"/>
              </a:defRPr>
            </a:lvl1pPr>
          </a:lstStyle>
          <a:p>
            <a:fld id="{C4DDCD72-59EE-436D-B435-201699A5BB49}" type="datetimeFigureOut">
              <a:rPr lang="nl-BE" smtClean="0"/>
              <a:pPr/>
              <a:t>17/12/19</a:t>
            </a:fld>
            <a:endParaRPr lang="nl-BE" dirty="0"/>
          </a:p>
        </p:txBody>
      </p:sp>
      <p:sp>
        <p:nvSpPr>
          <p:cNvPr id="5" name="Tijdelijke aanduiding voor voettekst 4"/>
          <p:cNvSpPr>
            <a:spLocks noGrp="1"/>
          </p:cNvSpPr>
          <p:nvPr>
            <p:ph type="ftr" sz="quarter" idx="3"/>
          </p:nvPr>
        </p:nvSpPr>
        <p:spPr>
          <a:xfrm>
            <a:off x="1566000" y="6048000"/>
            <a:ext cx="1980000" cy="288000"/>
          </a:xfrm>
          <a:prstGeom prst="rect">
            <a:avLst/>
          </a:prstGeom>
        </p:spPr>
        <p:txBody>
          <a:bodyPr vert="horz" lIns="0" tIns="0" rIns="0" bIns="0" rtlCol="0" anchor="t" anchorCtr="0"/>
          <a:lstStyle>
            <a:lvl1pPr algn="ctr">
              <a:defRPr sz="1000">
                <a:solidFill>
                  <a:srgbClr val="00407A"/>
                </a:solidFill>
                <a:latin typeface="Arial" pitchFamily="34" charset="0"/>
                <a:cs typeface="Arial" pitchFamily="34" charset="0"/>
              </a:defRPr>
            </a:lvl1pPr>
          </a:lstStyle>
          <a:p>
            <a:endParaRPr lang="nl-BE" dirty="0"/>
          </a:p>
        </p:txBody>
      </p:sp>
      <p:sp>
        <p:nvSpPr>
          <p:cNvPr id="6" name="Tijdelijke aanduiding voor dianummer 5"/>
          <p:cNvSpPr>
            <a:spLocks noGrp="1"/>
          </p:cNvSpPr>
          <p:nvPr>
            <p:ph type="sldNum" sz="quarter" idx="4"/>
          </p:nvPr>
        </p:nvSpPr>
        <p:spPr>
          <a:xfrm>
            <a:off x="3636000" y="6048000"/>
            <a:ext cx="936000" cy="288000"/>
          </a:xfrm>
          <a:prstGeom prst="rect">
            <a:avLst/>
          </a:prstGeom>
        </p:spPr>
        <p:txBody>
          <a:bodyPr vert="horz" lIns="0" tIns="0" rIns="0" bIns="0" rtlCol="0" anchor="t" anchorCtr="0"/>
          <a:lstStyle>
            <a:lvl1pPr algn="r">
              <a:defRPr sz="1000">
                <a:solidFill>
                  <a:srgbClr val="00407A"/>
                </a:solidFill>
                <a:latin typeface="Arial" pitchFamily="34" charset="0"/>
                <a:cs typeface="Arial" pitchFamily="34" charset="0"/>
              </a:defRPr>
            </a:lvl1pPr>
          </a:lstStyle>
          <a:p>
            <a:fld id="{F35D8031-C8E5-48F8-A3B6-81643B27A3AF}" type="slidenum">
              <a:rPr lang="nl-BE" smtClean="0"/>
              <a:pPr/>
              <a:t>‹#›</a:t>
            </a:fld>
            <a:endParaRPr lang="nl-BE" dirty="0"/>
          </a:p>
        </p:txBody>
      </p:sp>
      <p:sp>
        <p:nvSpPr>
          <p:cNvPr id="7" name="Rechthoek 6"/>
          <p:cNvSpPr/>
          <p:nvPr/>
        </p:nvSpPr>
        <p:spPr>
          <a:xfrm>
            <a:off x="0" y="6372000"/>
            <a:ext cx="9144000" cy="486000"/>
          </a:xfrm>
          <a:prstGeom prst="rect">
            <a:avLst/>
          </a:prstGeom>
          <a:gradFill flip="none" rotWithShape="1">
            <a:gsLst>
              <a:gs pos="100000">
                <a:srgbClr val="116E8A"/>
              </a:gs>
              <a:gs pos="100000">
                <a:srgbClr val="116E8A"/>
              </a:gs>
              <a:gs pos="100000">
                <a:srgbClr val="116E8A"/>
              </a:gs>
              <a:gs pos="100000">
                <a:srgbClr val="116E8A"/>
              </a:gs>
              <a:gs pos="100000">
                <a:srgbClr val="116E8A"/>
              </a:gs>
              <a:gs pos="100000">
                <a:srgbClr val="177E9D"/>
              </a:gs>
              <a:gs pos="100000">
                <a:srgbClr val="116E8A"/>
              </a:gs>
              <a:gs pos="100000">
                <a:schemeClr val="accent1">
                  <a:tint val="44500"/>
                  <a:satMod val="160000"/>
                </a:schemeClr>
              </a:gs>
              <a:gs pos="0">
                <a:srgbClr val="1D8DB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362000" y="6048000"/>
            <a:ext cx="1512458" cy="540000"/>
          </a:xfrm>
          <a:prstGeom prst="rect">
            <a:avLst/>
          </a:prstGeom>
        </p:spPr>
      </p:pic>
    </p:spTree>
    <p:extLst>
      <p:ext uri="{BB962C8B-B14F-4D97-AF65-F5344CB8AC3E}">
        <p14:creationId xmlns:p14="http://schemas.microsoft.com/office/powerpoint/2010/main" val="606215082"/>
      </p:ext>
    </p:extLst>
  </p:cSld>
  <p:clrMap bg1="lt1" tx1="dk1" bg2="lt2" tx2="dk2" accent1="accent1" accent2="accent2" accent3="accent3" accent4="accent4" accent5="accent5" accent6="accent6" hlink="hlink" folHlink="folHlink"/>
  <p:sldLayoutIdLst>
    <p:sldLayoutId id="2147483688" r:id="rId1"/>
    <p:sldLayoutId id="2147483709" r:id="rId2"/>
    <p:sldLayoutId id="2147483698" r:id="rId3"/>
    <p:sldLayoutId id="2147483692" r:id="rId4"/>
    <p:sldLayoutId id="2147483693" r:id="rId5"/>
    <p:sldLayoutId id="2147483694" r:id="rId6"/>
    <p:sldLayoutId id="2147483695" r:id="rId7"/>
    <p:sldLayoutId id="2147483696" r:id="rId8"/>
    <p:sldLayoutId id="2147483697" r:id="rId9"/>
  </p:sldLayoutIdLst>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3600" kern="1200" baseline="0">
          <a:solidFill>
            <a:srgbClr val="52BDEC"/>
          </a:solidFill>
          <a:latin typeface="Arial" pitchFamily="34" charset="0"/>
          <a:ea typeface="+mj-ea"/>
          <a:cs typeface="Arial" pitchFamily="34" charset="0"/>
        </a:defRPr>
      </a:lvl1pPr>
    </p:titleStyle>
    <p:body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Afbeelding 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0" y="3744000"/>
            <a:ext cx="3240000" cy="2668236"/>
          </a:xfrm>
          <a:prstGeom prst="rect">
            <a:avLst/>
          </a:prstGeom>
        </p:spPr>
      </p:pic>
      <p:sp>
        <p:nvSpPr>
          <p:cNvPr id="2" name="Tijdelijke aanduiding voor titel 1"/>
          <p:cNvSpPr>
            <a:spLocks noGrp="1"/>
          </p:cNvSpPr>
          <p:nvPr>
            <p:ph type="title"/>
          </p:nvPr>
        </p:nvSpPr>
        <p:spPr>
          <a:xfrm>
            <a:off x="540000" y="180000"/>
            <a:ext cx="8334000" cy="900000"/>
          </a:xfrm>
          <a:prstGeom prst="rect">
            <a:avLst/>
          </a:prstGeom>
        </p:spPr>
        <p:txBody>
          <a:bodyPr vert="horz" lIns="0" tIns="0" rIns="0" bIns="0" rtlCol="0" anchor="b" anchorCtr="0">
            <a:normAutofit/>
          </a:bodyPr>
          <a:lstStyle/>
          <a:p>
            <a:r>
              <a:rPr lang="nl-NL" dirty="0" smtClean="0"/>
              <a:t>Klik en typ de titel</a:t>
            </a:r>
            <a:endParaRPr lang="nl-BE" dirty="0"/>
          </a:p>
        </p:txBody>
      </p:sp>
      <p:sp>
        <p:nvSpPr>
          <p:cNvPr id="3" name="Tijdelijke aanduiding voor tekst 2"/>
          <p:cNvSpPr>
            <a:spLocks noGrp="1"/>
          </p:cNvSpPr>
          <p:nvPr>
            <p:ph type="body" idx="1"/>
          </p:nvPr>
        </p:nvSpPr>
        <p:spPr>
          <a:xfrm>
            <a:off x="540000" y="1349999"/>
            <a:ext cx="8334000" cy="4428000"/>
          </a:xfrm>
          <a:prstGeom prst="rect">
            <a:avLst/>
          </a:prstGeom>
        </p:spPr>
        <p:txBody>
          <a:bodyPr vert="horz" lIns="0" tIns="0" rIns="0" bIns="0" rtlCol="0">
            <a:noAutofit/>
          </a:bodyPr>
          <a:lstStyle/>
          <a:p>
            <a:pPr lvl="0"/>
            <a:r>
              <a:rPr lang="nl-NL" dirty="0" smtClean="0"/>
              <a:t>Klik en typ de tekst</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
        <p:nvSpPr>
          <p:cNvPr id="4" name="Tijdelijke aanduiding voor datum 3"/>
          <p:cNvSpPr>
            <a:spLocks noGrp="1"/>
          </p:cNvSpPr>
          <p:nvPr>
            <p:ph type="dt" sz="half" idx="2"/>
          </p:nvPr>
        </p:nvSpPr>
        <p:spPr>
          <a:xfrm>
            <a:off x="539552" y="6048000"/>
            <a:ext cx="936000" cy="288000"/>
          </a:xfrm>
          <a:prstGeom prst="rect">
            <a:avLst/>
          </a:prstGeom>
        </p:spPr>
        <p:txBody>
          <a:bodyPr vert="horz" lIns="0" tIns="0" rIns="0" bIns="0" rtlCol="0" anchor="t" anchorCtr="0"/>
          <a:lstStyle>
            <a:lvl1pPr algn="l">
              <a:defRPr sz="1000">
                <a:solidFill>
                  <a:srgbClr val="00407A"/>
                </a:solidFill>
                <a:latin typeface="Arial" pitchFamily="34" charset="0"/>
                <a:cs typeface="Arial" pitchFamily="34" charset="0"/>
              </a:defRPr>
            </a:lvl1pPr>
          </a:lstStyle>
          <a:p>
            <a:fld id="{C4DDCD72-59EE-436D-B435-201699A5BB49}" type="datetimeFigureOut">
              <a:rPr lang="nl-BE" smtClean="0"/>
              <a:pPr/>
              <a:t>17/12/19</a:t>
            </a:fld>
            <a:endParaRPr lang="nl-BE" dirty="0"/>
          </a:p>
        </p:txBody>
      </p:sp>
      <p:sp>
        <p:nvSpPr>
          <p:cNvPr id="5" name="Tijdelijke aanduiding voor voettekst 4"/>
          <p:cNvSpPr>
            <a:spLocks noGrp="1"/>
          </p:cNvSpPr>
          <p:nvPr>
            <p:ph type="ftr" sz="quarter" idx="3"/>
          </p:nvPr>
        </p:nvSpPr>
        <p:spPr>
          <a:xfrm>
            <a:off x="1566000" y="6048000"/>
            <a:ext cx="1980000" cy="288000"/>
          </a:xfrm>
          <a:prstGeom prst="rect">
            <a:avLst/>
          </a:prstGeom>
        </p:spPr>
        <p:txBody>
          <a:bodyPr vert="horz" lIns="0" tIns="0" rIns="0" bIns="0" rtlCol="0" anchor="t" anchorCtr="0"/>
          <a:lstStyle>
            <a:lvl1pPr algn="ctr">
              <a:defRPr sz="1000">
                <a:solidFill>
                  <a:srgbClr val="00407A"/>
                </a:solidFill>
                <a:latin typeface="Arial" pitchFamily="34" charset="0"/>
                <a:cs typeface="Arial" pitchFamily="34" charset="0"/>
              </a:defRPr>
            </a:lvl1pPr>
          </a:lstStyle>
          <a:p>
            <a:endParaRPr lang="nl-BE" dirty="0"/>
          </a:p>
        </p:txBody>
      </p:sp>
      <p:sp>
        <p:nvSpPr>
          <p:cNvPr id="6" name="Tijdelijke aanduiding voor dianummer 5"/>
          <p:cNvSpPr>
            <a:spLocks noGrp="1"/>
          </p:cNvSpPr>
          <p:nvPr>
            <p:ph type="sldNum" sz="quarter" idx="4"/>
          </p:nvPr>
        </p:nvSpPr>
        <p:spPr>
          <a:xfrm>
            <a:off x="3636000" y="6048000"/>
            <a:ext cx="936000" cy="288000"/>
          </a:xfrm>
          <a:prstGeom prst="rect">
            <a:avLst/>
          </a:prstGeom>
        </p:spPr>
        <p:txBody>
          <a:bodyPr vert="horz" lIns="0" tIns="0" rIns="0" bIns="0" rtlCol="0" anchor="t" anchorCtr="0"/>
          <a:lstStyle>
            <a:lvl1pPr algn="r">
              <a:defRPr sz="1000">
                <a:solidFill>
                  <a:srgbClr val="00407A"/>
                </a:solidFill>
                <a:latin typeface="Arial" pitchFamily="34" charset="0"/>
                <a:cs typeface="Arial" pitchFamily="34" charset="0"/>
              </a:defRPr>
            </a:lvl1pPr>
          </a:lstStyle>
          <a:p>
            <a:fld id="{F35D8031-C8E5-48F8-A3B6-81643B27A3AF}" type="slidenum">
              <a:rPr lang="nl-BE" smtClean="0"/>
              <a:pPr/>
              <a:t>‹#›</a:t>
            </a:fld>
            <a:endParaRPr lang="nl-BE" dirty="0"/>
          </a:p>
        </p:txBody>
      </p:sp>
      <p:sp>
        <p:nvSpPr>
          <p:cNvPr id="7" name="Rechthoek 6"/>
          <p:cNvSpPr/>
          <p:nvPr/>
        </p:nvSpPr>
        <p:spPr>
          <a:xfrm>
            <a:off x="0" y="6372000"/>
            <a:ext cx="9144000" cy="486000"/>
          </a:xfrm>
          <a:prstGeom prst="rect">
            <a:avLst/>
          </a:prstGeom>
          <a:gradFill flip="none" rotWithShape="1">
            <a:gsLst>
              <a:gs pos="100000">
                <a:srgbClr val="116E8A"/>
              </a:gs>
              <a:gs pos="100000">
                <a:srgbClr val="116E8A"/>
              </a:gs>
              <a:gs pos="100000">
                <a:srgbClr val="116E8A"/>
              </a:gs>
              <a:gs pos="100000">
                <a:srgbClr val="116E8A"/>
              </a:gs>
              <a:gs pos="100000">
                <a:srgbClr val="116E8A"/>
              </a:gs>
              <a:gs pos="100000">
                <a:srgbClr val="177E9D"/>
              </a:gs>
              <a:gs pos="100000">
                <a:srgbClr val="116E8A"/>
              </a:gs>
              <a:gs pos="100000">
                <a:schemeClr val="accent1">
                  <a:tint val="44500"/>
                  <a:satMod val="160000"/>
                </a:schemeClr>
              </a:gs>
              <a:gs pos="0">
                <a:srgbClr val="1D8DB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362000" y="6048000"/>
            <a:ext cx="1512458" cy="540000"/>
          </a:xfrm>
          <a:prstGeom prst="rect">
            <a:avLst/>
          </a:prstGeom>
        </p:spPr>
      </p:pic>
    </p:spTree>
    <p:extLst>
      <p:ext uri="{BB962C8B-B14F-4D97-AF65-F5344CB8AC3E}">
        <p14:creationId xmlns:p14="http://schemas.microsoft.com/office/powerpoint/2010/main" val="3208455040"/>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Lst>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3600" kern="1200" baseline="0">
          <a:solidFill>
            <a:srgbClr val="52BDEC"/>
          </a:solidFill>
          <a:latin typeface="Arial" pitchFamily="34" charset="0"/>
          <a:ea typeface="+mj-ea"/>
          <a:cs typeface="Arial" pitchFamily="34" charset="0"/>
        </a:defRPr>
      </a:lvl1pPr>
    </p:titleStyle>
    <p:body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jpeg"/><Relationship Id="rId5" Type="http://schemas.openxmlformats.org/officeDocument/2006/relationships/image" Target="../media/image14.jpeg"/><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5.png"/><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6.gif"/><Relationship Id="rId4" Type="http://schemas.openxmlformats.org/officeDocument/2006/relationships/image" Target="../media/image17.gif"/><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8.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9.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9.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20.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21.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23.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24.jpeg"/></Relationships>
</file>

<file path=ppt/slides/_rels/slide37.xml.rels><?xml version="1.0" encoding="UTF-8" standalone="yes"?>
<Relationships xmlns="http://schemas.openxmlformats.org/package/2006/relationships"><Relationship Id="rId3" Type="http://schemas.openxmlformats.org/officeDocument/2006/relationships/image" Target="../media/image25.jpeg"/><Relationship Id="rId4" Type="http://schemas.openxmlformats.org/officeDocument/2006/relationships/image" Target="../media/image26.png"/><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27.png"/></Relationships>
</file>

<file path=ppt/slides/_rels/slide39.xml.rels><?xml version="1.0" encoding="UTF-8" standalone="yes"?>
<Relationships xmlns="http://schemas.openxmlformats.org/package/2006/relationships"><Relationship Id="rId3" Type="http://schemas.openxmlformats.org/officeDocument/2006/relationships/image" Target="../media/image28.jpeg"/><Relationship Id="rId4" Type="http://schemas.openxmlformats.org/officeDocument/2006/relationships/image" Target="../media/image29.jpeg"/><Relationship Id="rId5" Type="http://schemas.openxmlformats.org/officeDocument/2006/relationships/image" Target="../media/image30.jpeg"/><Relationship Id="rId6" Type="http://schemas.openxmlformats.org/officeDocument/2006/relationships/image" Target="../media/image31.jpeg"/><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32.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3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3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35.gi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36.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7.gi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image" Target="../media/image38.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39.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 Id="rId3" Type="http://schemas.openxmlformats.org/officeDocument/2006/relationships/image" Target="../media/image40.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yntenydb.uoregon.edu/"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smtClean="0"/>
              <a:t>Gene and Genome duplications</a:t>
            </a:r>
            <a:endParaRPr lang="nl-BE" dirty="0"/>
          </a:p>
        </p:txBody>
      </p:sp>
      <p:sp>
        <p:nvSpPr>
          <p:cNvPr id="3" name="Ondertitel 2"/>
          <p:cNvSpPr>
            <a:spLocks noGrp="1"/>
          </p:cNvSpPr>
          <p:nvPr>
            <p:ph type="subTitle" idx="1"/>
          </p:nvPr>
        </p:nvSpPr>
        <p:spPr/>
        <p:txBody>
          <a:bodyPr/>
          <a:lstStyle/>
          <a:p>
            <a:endParaRPr lang="nl-BE"/>
          </a:p>
        </p:txBody>
      </p:sp>
    </p:spTree>
    <p:extLst>
      <p:ext uri="{BB962C8B-B14F-4D97-AF65-F5344CB8AC3E}">
        <p14:creationId xmlns:p14="http://schemas.microsoft.com/office/powerpoint/2010/main" val="216941071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genomevolution.org/wiki/images/7/77/Maize-sorghum-genome-histo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1131" y="620688"/>
            <a:ext cx="5091286" cy="554273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www.photo-dictionary.com/photofiles/list/7348/9865maize_corn.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536" y="4650384"/>
            <a:ext cx="2262110" cy="169658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visual.merriam-webster.com/images/plants-gardening/plants/cereals/sorghum.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8144" y="4149080"/>
            <a:ext cx="2403351" cy="1677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999370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Detection of WGD by histogram of gene similarities</a:t>
            </a:r>
            <a:endParaRPr lang="en-GB" dirty="0"/>
          </a:p>
        </p:txBody>
      </p:sp>
      <p:sp>
        <p:nvSpPr>
          <p:cNvPr id="3" name="Content Placeholder 2"/>
          <p:cNvSpPr>
            <a:spLocks noGrp="1"/>
          </p:cNvSpPr>
          <p:nvPr>
            <p:ph idx="1"/>
          </p:nvPr>
        </p:nvSpPr>
        <p:spPr/>
        <p:txBody>
          <a:bodyPr/>
          <a:lstStyle/>
          <a:p>
            <a:r>
              <a:rPr lang="en-US" dirty="0" smtClean="0"/>
              <a:t>If duplications are independent, homologous gene pairs have an even distribution of similarities</a:t>
            </a:r>
          </a:p>
          <a:p>
            <a:endParaRPr lang="en-US" dirty="0"/>
          </a:p>
          <a:p>
            <a:r>
              <a:rPr lang="en-US" dirty="0" smtClean="0"/>
              <a:t>If duplications occur all at once and a molecular clock exists, all homologous gene pairs have the same similarity</a:t>
            </a:r>
            <a:endParaRPr lang="en-GB" dirty="0"/>
          </a:p>
        </p:txBody>
      </p:sp>
    </p:spTree>
    <p:extLst>
      <p:ext uri="{BB962C8B-B14F-4D97-AF65-F5344CB8AC3E}">
        <p14:creationId xmlns:p14="http://schemas.microsoft.com/office/powerpoint/2010/main" val="156032468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Ks measure for divergence between closely related genes</a:t>
            </a:r>
            <a:endParaRPr lang="en-GB" dirty="0"/>
          </a:p>
        </p:txBody>
      </p:sp>
      <p:sp>
        <p:nvSpPr>
          <p:cNvPr id="3" name="TextBox 2"/>
          <p:cNvSpPr txBox="1"/>
          <p:nvPr/>
        </p:nvSpPr>
        <p:spPr>
          <a:xfrm>
            <a:off x="827584" y="1720364"/>
            <a:ext cx="7083991" cy="1754326"/>
          </a:xfrm>
          <a:prstGeom prst="rect">
            <a:avLst/>
          </a:prstGeom>
          <a:noFill/>
        </p:spPr>
        <p:txBody>
          <a:bodyPr wrap="none" rtlCol="0">
            <a:spAutoFit/>
          </a:bodyPr>
          <a:lstStyle/>
          <a:p>
            <a:r>
              <a:rPr lang="en-GB" dirty="0"/>
              <a:t>the number of synonymous substitutions per synonymous site (Ks</a:t>
            </a:r>
            <a:r>
              <a:rPr lang="en-GB" dirty="0" smtClean="0"/>
              <a:t>)</a:t>
            </a:r>
          </a:p>
          <a:p>
            <a:endParaRPr lang="en-US" dirty="0"/>
          </a:p>
          <a:p>
            <a:pPr marL="342900" indent="-342900">
              <a:buFont typeface="+mj-lt"/>
              <a:buAutoNum type="arabicPeriod"/>
            </a:pPr>
            <a:r>
              <a:rPr lang="en-GB" dirty="0"/>
              <a:t>counting the number of synonymous </a:t>
            </a:r>
            <a:r>
              <a:rPr lang="en-GB" dirty="0" smtClean="0"/>
              <a:t>sites </a:t>
            </a:r>
            <a:r>
              <a:rPr lang="en-GB" dirty="0"/>
              <a:t>in the two sequences </a:t>
            </a:r>
            <a:endParaRPr lang="en-GB" dirty="0" smtClean="0"/>
          </a:p>
          <a:p>
            <a:pPr marL="342900" indent="-342900">
              <a:buFont typeface="+mj-lt"/>
              <a:buAutoNum type="arabicPeriod"/>
            </a:pPr>
            <a:r>
              <a:rPr lang="en-GB" dirty="0" smtClean="0"/>
              <a:t>counting </a:t>
            </a:r>
            <a:r>
              <a:rPr lang="en-GB" dirty="0"/>
              <a:t>the number of synonymous </a:t>
            </a:r>
            <a:r>
              <a:rPr lang="en-GB" dirty="0" smtClean="0"/>
              <a:t>substitutions</a:t>
            </a:r>
          </a:p>
          <a:p>
            <a:pPr marL="342900" indent="-342900">
              <a:buFont typeface="+mj-lt"/>
              <a:buAutoNum type="arabicPeriod"/>
            </a:pPr>
            <a:r>
              <a:rPr lang="en-GB" dirty="0" smtClean="0"/>
              <a:t>correcting </a:t>
            </a:r>
            <a:r>
              <a:rPr lang="en-GB" dirty="0"/>
              <a:t>for multiple substitutions.</a:t>
            </a:r>
          </a:p>
          <a:p>
            <a:pPr marL="342900" indent="-342900">
              <a:buFont typeface="+mj-lt"/>
              <a:buAutoNum type="arabicPeriod"/>
            </a:pPr>
            <a:endParaRPr lang="en-GB" dirty="0"/>
          </a:p>
        </p:txBody>
      </p:sp>
      <p:sp>
        <p:nvSpPr>
          <p:cNvPr id="4" name="TextBox 3"/>
          <p:cNvSpPr txBox="1"/>
          <p:nvPr/>
        </p:nvSpPr>
        <p:spPr>
          <a:xfrm>
            <a:off x="827584" y="4005064"/>
            <a:ext cx="1701107" cy="1477328"/>
          </a:xfrm>
          <a:prstGeom prst="rect">
            <a:avLst/>
          </a:prstGeom>
          <a:noFill/>
        </p:spPr>
        <p:txBody>
          <a:bodyPr wrap="none" rtlCol="0">
            <a:spAutoFit/>
          </a:bodyPr>
          <a:lstStyle/>
          <a:p>
            <a:r>
              <a:rPr lang="en-US" dirty="0" smtClean="0">
                <a:latin typeface="Courier" pitchFamily="49" charset="0"/>
              </a:rPr>
              <a:t>AAT GTT CCT</a:t>
            </a:r>
          </a:p>
          <a:p>
            <a:r>
              <a:rPr lang="en-US" dirty="0" smtClean="0">
                <a:latin typeface="Courier" pitchFamily="49" charset="0"/>
              </a:rPr>
              <a:t>AAC GTG CCT</a:t>
            </a:r>
          </a:p>
          <a:p>
            <a:endParaRPr lang="en-US" dirty="0">
              <a:latin typeface="Courier" pitchFamily="49" charset="0"/>
            </a:endParaRPr>
          </a:p>
          <a:p>
            <a:r>
              <a:rPr lang="en-US" dirty="0" smtClean="0">
                <a:latin typeface="Courier" pitchFamily="49" charset="0"/>
              </a:rPr>
              <a:t> N   V   P</a:t>
            </a:r>
          </a:p>
          <a:p>
            <a:r>
              <a:rPr lang="en-US" dirty="0">
                <a:latin typeface="Courier" pitchFamily="49" charset="0"/>
              </a:rPr>
              <a:t> </a:t>
            </a:r>
            <a:r>
              <a:rPr lang="en-US" dirty="0" smtClean="0">
                <a:latin typeface="Courier" pitchFamily="49" charset="0"/>
              </a:rPr>
              <a:t>N   V   P</a:t>
            </a:r>
            <a:endParaRPr lang="en-GB" dirty="0">
              <a:latin typeface="Courier" pitchFamily="49" charset="0"/>
            </a:endParaRPr>
          </a:p>
        </p:txBody>
      </p:sp>
      <p:sp>
        <p:nvSpPr>
          <p:cNvPr id="7" name="TextBox 6"/>
          <p:cNvSpPr txBox="1"/>
          <p:nvPr/>
        </p:nvSpPr>
        <p:spPr>
          <a:xfrm>
            <a:off x="4369579" y="4077072"/>
            <a:ext cx="4019049" cy="1754326"/>
          </a:xfrm>
          <a:prstGeom prst="rect">
            <a:avLst/>
          </a:prstGeom>
          <a:noFill/>
        </p:spPr>
        <p:txBody>
          <a:bodyPr wrap="none" rtlCol="0">
            <a:spAutoFit/>
          </a:bodyPr>
          <a:lstStyle/>
          <a:p>
            <a:r>
              <a:rPr lang="en-US" dirty="0" smtClean="0"/>
              <a:t>2.3 synonymous sites</a:t>
            </a:r>
          </a:p>
          <a:p>
            <a:r>
              <a:rPr lang="en-US" dirty="0" smtClean="0"/>
              <a:t>2 synonymous substitutions</a:t>
            </a:r>
          </a:p>
          <a:p>
            <a:endParaRPr lang="en-US" dirty="0"/>
          </a:p>
          <a:p>
            <a:r>
              <a:rPr lang="en-US" dirty="0" smtClean="0"/>
              <a:t>Corrections for transition/</a:t>
            </a:r>
            <a:r>
              <a:rPr lang="en-US" dirty="0" err="1" smtClean="0"/>
              <a:t>transversion</a:t>
            </a:r>
            <a:endParaRPr lang="en-US" dirty="0" smtClean="0"/>
          </a:p>
          <a:p>
            <a:r>
              <a:rPr lang="en-US" dirty="0" smtClean="0"/>
              <a:t>Rates.</a:t>
            </a:r>
          </a:p>
          <a:p>
            <a:r>
              <a:rPr lang="en-US" dirty="0" smtClean="0"/>
              <a:t>Correction for back substitutions</a:t>
            </a:r>
            <a:endParaRPr lang="en-GB" dirty="0"/>
          </a:p>
        </p:txBody>
      </p:sp>
    </p:spTree>
    <p:extLst>
      <p:ext uri="{BB962C8B-B14F-4D97-AF65-F5344CB8AC3E}">
        <p14:creationId xmlns:p14="http://schemas.microsoft.com/office/powerpoint/2010/main" val="323785504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genomevolution.org/wiki/images/7/77/Maize-sorghum-genome-histo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276" y="2245854"/>
            <a:ext cx="2645724" cy="288032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fontScale="90000"/>
          </a:bodyPr>
          <a:lstStyle/>
          <a:p>
            <a:r>
              <a:rPr lang="en-US" dirty="0" smtClean="0"/>
              <a:t>Histogram of synonymous mutation values between maize and sorghum homologs</a:t>
            </a:r>
            <a:endParaRPr lang="en-GB" dirty="0"/>
          </a:p>
        </p:txBody>
      </p:sp>
      <p:pic>
        <p:nvPicPr>
          <p:cNvPr id="7170" name="Picture 2" descr="File:Master 6807 8082.CDS-CDS.lastz.dag.go c4 D20 g10 A5.aligncoords.gcoords ct0.w1200.gene.ks.his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1134716"/>
            <a:ext cx="5102596" cy="5102596"/>
          </a:xfrm>
          <a:prstGeom prst="rect">
            <a:avLst/>
          </a:prstGeom>
          <a:noFill/>
          <a:extLst>
            <a:ext uri="{909E8E84-426E-40dd-AFC4-6F175D3DCCD1}">
              <a14:hiddenFill xmlns:a14="http://schemas.microsoft.com/office/drawing/2010/main">
                <a:solidFill>
                  <a:srgbClr val="FFFFFF"/>
                </a:solidFill>
              </a14:hiddenFill>
            </a:ext>
          </a:extLst>
        </p:spPr>
      </p:pic>
      <p:sp>
        <p:nvSpPr>
          <p:cNvPr id="3" name="Pentagon 2"/>
          <p:cNvSpPr/>
          <p:nvPr/>
        </p:nvSpPr>
        <p:spPr>
          <a:xfrm>
            <a:off x="7033576" y="3000084"/>
            <a:ext cx="864096" cy="288032"/>
          </a:xfrm>
          <a:prstGeom prst="homePlate">
            <a:avLst/>
          </a:prstGeom>
          <a:solidFill>
            <a:srgbClr val="116E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Pentagon 4"/>
          <p:cNvSpPr/>
          <p:nvPr/>
        </p:nvSpPr>
        <p:spPr>
          <a:xfrm>
            <a:off x="7020272" y="2636912"/>
            <a:ext cx="864096" cy="288032"/>
          </a:xfrm>
          <a:prstGeom prst="homePlate">
            <a:avLst/>
          </a:prstGeom>
          <a:solidFill>
            <a:srgbClr val="116E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Pentagon 6"/>
          <p:cNvSpPr/>
          <p:nvPr/>
        </p:nvSpPr>
        <p:spPr>
          <a:xfrm>
            <a:off x="6326800" y="5315958"/>
            <a:ext cx="864096" cy="288032"/>
          </a:xfrm>
          <a:prstGeom prst="homePlate">
            <a:avLst/>
          </a:prstGeom>
          <a:solidFill>
            <a:srgbClr val="116E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Pentagon 7"/>
          <p:cNvSpPr/>
          <p:nvPr/>
        </p:nvSpPr>
        <p:spPr>
          <a:xfrm>
            <a:off x="6326800" y="4967210"/>
            <a:ext cx="864096" cy="288032"/>
          </a:xfrm>
          <a:prstGeom prst="homePlate">
            <a:avLst/>
          </a:prstGeom>
          <a:solidFill>
            <a:srgbClr val="116E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Pentagon 8"/>
          <p:cNvSpPr/>
          <p:nvPr/>
        </p:nvSpPr>
        <p:spPr>
          <a:xfrm>
            <a:off x="7740352" y="5315958"/>
            <a:ext cx="864096" cy="288032"/>
          </a:xfrm>
          <a:prstGeom prst="homePlate">
            <a:avLst/>
          </a:prstGeom>
          <a:solidFill>
            <a:srgbClr val="116E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Pentagon 9"/>
          <p:cNvSpPr/>
          <p:nvPr/>
        </p:nvSpPr>
        <p:spPr>
          <a:xfrm>
            <a:off x="7740352" y="4967210"/>
            <a:ext cx="864096" cy="288032"/>
          </a:xfrm>
          <a:prstGeom prst="homePlate">
            <a:avLst/>
          </a:prstGeom>
          <a:solidFill>
            <a:srgbClr val="116E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Straight Connector 10"/>
          <p:cNvCxnSpPr/>
          <p:nvPr/>
        </p:nvCxnSpPr>
        <p:spPr>
          <a:xfrm>
            <a:off x="7190896" y="5111226"/>
            <a:ext cx="54945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8" idx="3"/>
            <a:endCxn id="9" idx="1"/>
          </p:cNvCxnSpPr>
          <p:nvPr/>
        </p:nvCxnSpPr>
        <p:spPr>
          <a:xfrm>
            <a:off x="7190896" y="5111226"/>
            <a:ext cx="549456" cy="348748"/>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125186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genomevolution.org/wiki/images/thumb/8/86/Master_6807_8082.CDS-CDS.blastn_geneorder_D40_g20_A10.w1200.gene.ks.png/600px-Master_6807_8082.CDS-CDS.blastn_geneorder_D40_g20_A10.w1200.gene.k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33252"/>
            <a:ext cx="5328288" cy="689125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rot="-5400000">
            <a:off x="-1423283" y="2583523"/>
            <a:ext cx="4572000" cy="646331"/>
          </a:xfrm>
          <a:prstGeom prst="rect">
            <a:avLst/>
          </a:prstGeom>
        </p:spPr>
        <p:txBody>
          <a:bodyPr>
            <a:spAutoFit/>
          </a:bodyPr>
          <a:lstStyle/>
          <a:p>
            <a:r>
              <a:rPr lang="en-GB" dirty="0" err="1">
                <a:latin typeface="Arial" pitchFamily="34" charset="0"/>
                <a:cs typeface="Arial" pitchFamily="34" charset="0"/>
              </a:rPr>
              <a:t>Syntenic</a:t>
            </a:r>
            <a:r>
              <a:rPr lang="en-GB" dirty="0">
                <a:latin typeface="Arial" pitchFamily="34" charset="0"/>
                <a:cs typeface="Arial" pitchFamily="34" charset="0"/>
              </a:rPr>
              <a:t> </a:t>
            </a:r>
            <a:r>
              <a:rPr lang="en-GB" dirty="0" err="1">
                <a:latin typeface="Arial" pitchFamily="34" charset="0"/>
                <a:cs typeface="Arial" pitchFamily="34" charset="0"/>
              </a:rPr>
              <a:t>dotplot</a:t>
            </a:r>
            <a:r>
              <a:rPr lang="en-GB" dirty="0">
                <a:latin typeface="Arial" pitchFamily="34" charset="0"/>
                <a:cs typeface="Arial" pitchFamily="34" charset="0"/>
              </a:rPr>
              <a:t> with Ks coloration of sorghum (x-axis) versus maize (y-axis). </a:t>
            </a:r>
            <a:endParaRPr lang="en-GB" dirty="0"/>
          </a:p>
        </p:txBody>
      </p:sp>
    </p:spTree>
    <p:extLst>
      <p:ext uri="{BB962C8B-B14F-4D97-AF65-F5344CB8AC3E}">
        <p14:creationId xmlns:p14="http://schemas.microsoft.com/office/powerpoint/2010/main" val="89338297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5851" y="6390620"/>
            <a:ext cx="3437801" cy="369332"/>
          </a:xfrm>
          <a:prstGeom prst="rect">
            <a:avLst/>
          </a:prstGeom>
          <a:noFill/>
        </p:spPr>
        <p:txBody>
          <a:bodyPr wrap="none" rtlCol="0">
            <a:spAutoFit/>
          </a:bodyPr>
          <a:lstStyle/>
          <a:p>
            <a:r>
              <a:rPr lang="en-US" dirty="0" smtClean="0"/>
              <a:t>Wolfe and Shields, Nature 1997</a:t>
            </a:r>
            <a:endParaRPr lang="en-GB" dirty="0"/>
          </a:p>
        </p:txBody>
      </p:sp>
      <p:sp>
        <p:nvSpPr>
          <p:cNvPr id="3" name="Title 2"/>
          <p:cNvSpPr>
            <a:spLocks noGrp="1"/>
          </p:cNvSpPr>
          <p:nvPr>
            <p:ph type="title"/>
          </p:nvPr>
        </p:nvSpPr>
        <p:spPr/>
        <p:txBody>
          <a:bodyPr>
            <a:normAutofit fontScale="90000"/>
          </a:bodyPr>
          <a:lstStyle/>
          <a:p>
            <a:r>
              <a:rPr lang="en-US" dirty="0" smtClean="0"/>
              <a:t>Ancient duplication of the entire yeast genome?</a:t>
            </a:r>
            <a:endParaRPr lang="en-GB" dirty="0"/>
          </a:p>
        </p:txBody>
      </p:sp>
      <p:pic>
        <p:nvPicPr>
          <p:cNvPr id="9218" name="Picture 2" descr="http://www.nature.com/nature/journal/v387/n6634/images/387708aa.eps.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1075348"/>
            <a:ext cx="4536504" cy="531527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5940152" y="3208621"/>
            <a:ext cx="231935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mn-lt"/>
                <a:cs typeface="Arial" pitchFamily="34" charset="0"/>
              </a:rPr>
              <a:t>Homologs: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mn-lt"/>
                <a:cs typeface="Arial" pitchFamily="34" charset="0"/>
              </a:rPr>
              <a:t>BLASTP scores </a:t>
            </a:r>
            <a:r>
              <a:rPr kumimoji="0" lang="en-US" altLang="en-US" sz="1600" b="0" i="0" u="none" strike="noStrike" cap="none" normalizeH="0" baseline="0" dirty="0" smtClean="0">
                <a:ln>
                  <a:noFill/>
                </a:ln>
                <a:solidFill>
                  <a:schemeClr val="tx1"/>
                </a:solidFill>
                <a:effectLst/>
                <a:latin typeface="+mn-lt"/>
                <a:cs typeface="Arial" pitchFamily="34" charset="0"/>
              </a:rPr>
              <a:t> &gt;</a:t>
            </a:r>
            <a:r>
              <a:rPr kumimoji="0" lang="en-US" altLang="en-US" sz="1600" b="0" i="0" u="none" strike="noStrike" cap="none" normalizeH="0" dirty="0" smtClean="0">
                <a:ln>
                  <a:noFill/>
                </a:ln>
                <a:solidFill>
                  <a:schemeClr val="tx1"/>
                </a:solidFill>
                <a:effectLst/>
                <a:latin typeface="+mn-lt"/>
                <a:cs typeface="Arial" pitchFamily="34" charset="0"/>
              </a:rPr>
              <a:t> </a:t>
            </a:r>
            <a:r>
              <a:rPr kumimoji="0" lang="en-US" altLang="en-US" sz="1600" b="0" i="0" u="none" strike="noStrike" cap="none" normalizeH="0" baseline="0" dirty="0" smtClean="0">
                <a:ln>
                  <a:noFill/>
                </a:ln>
                <a:solidFill>
                  <a:srgbClr val="000000"/>
                </a:solidFill>
                <a:effectLst/>
                <a:latin typeface="+mn-lt"/>
                <a:cs typeface="Arial" pitchFamily="34" charset="0"/>
              </a:rPr>
              <a:t>200</a:t>
            </a:r>
            <a:r>
              <a:rPr kumimoji="0" lang="en-US" altLang="en-US" sz="1600" b="0" i="0" u="none" strike="noStrike" cap="none" normalizeH="0" baseline="0" dirty="0" smtClean="0">
                <a:ln>
                  <a:noFill/>
                </a:ln>
                <a:solidFill>
                  <a:schemeClr val="tx1"/>
                </a:solidFill>
                <a:effectLst/>
                <a:latin typeface="+mn-lt"/>
                <a:cs typeface="Arial" pitchFamily="34" charset="0"/>
              </a:rPr>
              <a:t> </a:t>
            </a:r>
          </a:p>
        </p:txBody>
      </p:sp>
      <p:pic>
        <p:nvPicPr>
          <p:cNvPr id="9220" name="Picture 4" descr="greater than or equal 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300" y="-76200"/>
            <a:ext cx="114300" cy="171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900195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Timing duplication by phylogenetic trees</a:t>
            </a:r>
            <a:endParaRPr lang="en-GB" dirty="0"/>
          </a:p>
        </p:txBody>
      </p:sp>
      <p:pic>
        <p:nvPicPr>
          <p:cNvPr id="10242" name="Picture 2" descr="http://www.nature.com/nature/journal/v387/n6634/images/387708ad.tif.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000" y="1299003"/>
            <a:ext cx="7560840" cy="4990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904941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Yeast is a degenerate </a:t>
            </a:r>
            <a:r>
              <a:rPr lang="en-US" dirty="0" err="1" smtClean="0"/>
              <a:t>polyploid</a:t>
            </a:r>
            <a:endParaRPr lang="en-GB" dirty="0"/>
          </a:p>
        </p:txBody>
      </p:sp>
      <p:pic>
        <p:nvPicPr>
          <p:cNvPr id="11266" name="Picture 2" descr="http://www.pnas.org/content/99/14/9272/F1.large.jpg"/>
          <p:cNvPicPr>
            <a:picLocks noChangeAspect="1" noChangeArrowheads="1"/>
          </p:cNvPicPr>
          <p:nvPr/>
        </p:nvPicPr>
        <p:blipFill rotWithShape="1">
          <a:blip r:embed="rId3">
            <a:extLst>
              <a:ext uri="{28A0092B-C50C-407E-A947-70E740481C1C}">
                <a14:useLocalDpi xmlns:a14="http://schemas.microsoft.com/office/drawing/2010/main" val="0"/>
              </a:ext>
            </a:extLst>
          </a:blip>
          <a:srcRect b="72244"/>
          <a:stretch/>
        </p:blipFill>
        <p:spPr bwMode="auto">
          <a:xfrm>
            <a:off x="1187624" y="1196753"/>
            <a:ext cx="5994539" cy="349136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27584" y="5157192"/>
            <a:ext cx="5493812" cy="369332"/>
          </a:xfrm>
          <a:prstGeom prst="rect">
            <a:avLst/>
          </a:prstGeom>
          <a:noFill/>
        </p:spPr>
        <p:txBody>
          <a:bodyPr wrap="none" rtlCol="0">
            <a:spAutoFit/>
          </a:bodyPr>
          <a:lstStyle/>
          <a:p>
            <a:r>
              <a:rPr lang="en-US" dirty="0" smtClean="0"/>
              <a:t>Based on </a:t>
            </a:r>
            <a:r>
              <a:rPr lang="en-US" dirty="0" err="1" smtClean="0"/>
              <a:t>contig</a:t>
            </a:r>
            <a:r>
              <a:rPr lang="en-US" dirty="0" smtClean="0"/>
              <a:t> sequences of </a:t>
            </a:r>
            <a:r>
              <a:rPr lang="en-US" dirty="0" err="1" smtClean="0"/>
              <a:t>Kluyveromyces</a:t>
            </a:r>
            <a:r>
              <a:rPr lang="en-US" dirty="0" smtClean="0"/>
              <a:t> </a:t>
            </a:r>
            <a:r>
              <a:rPr lang="en-US" dirty="0" err="1" smtClean="0"/>
              <a:t>lactis</a:t>
            </a:r>
            <a:endParaRPr lang="en-GB" dirty="0"/>
          </a:p>
        </p:txBody>
      </p:sp>
    </p:spTree>
    <p:extLst>
      <p:ext uri="{BB962C8B-B14F-4D97-AF65-F5344CB8AC3E}">
        <p14:creationId xmlns:p14="http://schemas.microsoft.com/office/powerpoint/2010/main" val="422026332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Yeast is a degenerate </a:t>
            </a:r>
            <a:r>
              <a:rPr lang="en-US" dirty="0" err="1" smtClean="0"/>
              <a:t>polyploid</a:t>
            </a:r>
            <a:endParaRPr lang="en-GB" dirty="0"/>
          </a:p>
        </p:txBody>
      </p:sp>
      <p:pic>
        <p:nvPicPr>
          <p:cNvPr id="11266" name="Picture 2" descr="http://www.pnas.org/content/99/14/9272/F1.large.jpg"/>
          <p:cNvPicPr>
            <a:picLocks noChangeAspect="1" noChangeArrowheads="1"/>
          </p:cNvPicPr>
          <p:nvPr/>
        </p:nvPicPr>
        <p:blipFill rotWithShape="1">
          <a:blip r:embed="rId3">
            <a:extLst>
              <a:ext uri="{28A0092B-C50C-407E-A947-70E740481C1C}">
                <a14:useLocalDpi xmlns:a14="http://schemas.microsoft.com/office/drawing/2010/main" val="0"/>
              </a:ext>
            </a:extLst>
          </a:blip>
          <a:srcRect t="28961" b="21590"/>
          <a:stretch/>
        </p:blipFill>
        <p:spPr bwMode="auto">
          <a:xfrm>
            <a:off x="1187625" y="1080000"/>
            <a:ext cx="5616624" cy="5827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238608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Yeast is a degenerate </a:t>
            </a:r>
            <a:r>
              <a:rPr lang="en-US" dirty="0" err="1" smtClean="0"/>
              <a:t>polyploid</a:t>
            </a:r>
            <a:endParaRPr lang="en-GB" dirty="0"/>
          </a:p>
        </p:txBody>
      </p:sp>
      <p:pic>
        <p:nvPicPr>
          <p:cNvPr id="11266" name="Picture 2" descr="http://www.pnas.org/content/99/14/9272/F1.large.jpg"/>
          <p:cNvPicPr>
            <a:picLocks noChangeAspect="1" noChangeArrowheads="1"/>
          </p:cNvPicPr>
          <p:nvPr/>
        </p:nvPicPr>
        <p:blipFill rotWithShape="1">
          <a:blip r:embed="rId3">
            <a:extLst>
              <a:ext uri="{28A0092B-C50C-407E-A947-70E740481C1C}">
                <a14:useLocalDpi xmlns:a14="http://schemas.microsoft.com/office/drawing/2010/main" val="0"/>
              </a:ext>
            </a:extLst>
          </a:blip>
          <a:srcRect l="-198" t="79700" r="198" b="-462"/>
          <a:stretch/>
        </p:blipFill>
        <p:spPr bwMode="auto">
          <a:xfrm>
            <a:off x="30646" y="1628800"/>
            <a:ext cx="8532118" cy="3717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933672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Polyploidy</a:t>
            </a:r>
            <a:endParaRPr lang="nl-BE" dirty="0"/>
          </a:p>
        </p:txBody>
      </p:sp>
      <p:sp>
        <p:nvSpPr>
          <p:cNvPr id="3" name="Tijdelijke aanduiding voor inhoud 2"/>
          <p:cNvSpPr>
            <a:spLocks noGrp="1"/>
          </p:cNvSpPr>
          <p:nvPr>
            <p:ph idx="1"/>
          </p:nvPr>
        </p:nvSpPr>
        <p:spPr/>
        <p:txBody>
          <a:bodyPr/>
          <a:lstStyle/>
          <a:p>
            <a:r>
              <a:rPr lang="nl-BE" dirty="0" smtClean="0"/>
              <a:t>Most sexually reproducing organisms have 1 copy of each chromosome from both parents </a:t>
            </a:r>
            <a:r>
              <a:rPr lang="nl-BE" dirty="0" smtClean="0">
                <a:sym typeface="Wingdings" panose="05000000000000000000" pitchFamily="2" charset="2"/>
              </a:rPr>
              <a:t> diploid</a:t>
            </a:r>
          </a:p>
          <a:p>
            <a:r>
              <a:rPr lang="nl-BE" dirty="0" smtClean="0">
                <a:sym typeface="Wingdings" panose="05000000000000000000" pitchFamily="2" charset="2"/>
              </a:rPr>
              <a:t>Triploids (bananas, watermelons). Cannot reproduce sexually</a:t>
            </a:r>
          </a:p>
          <a:p>
            <a:r>
              <a:rPr lang="nl-BE" dirty="0" smtClean="0">
                <a:sym typeface="Wingdings" panose="05000000000000000000" pitchFamily="2" charset="2"/>
              </a:rPr>
              <a:t>Tetraploid (potatoe)</a:t>
            </a:r>
          </a:p>
          <a:p>
            <a:r>
              <a:rPr lang="nl-BE" dirty="0" smtClean="0">
                <a:sym typeface="Wingdings" panose="05000000000000000000" pitchFamily="2" charset="2"/>
              </a:rPr>
              <a:t>Hexaploid (Bread wheat)</a:t>
            </a:r>
          </a:p>
          <a:p>
            <a:r>
              <a:rPr lang="nl-BE" dirty="0" smtClean="0">
                <a:sym typeface="Wingdings" panose="05000000000000000000" pitchFamily="2" charset="2"/>
              </a:rPr>
              <a:t>Octaploid (strawberry)</a:t>
            </a:r>
            <a:endParaRPr lang="nl-BE" dirty="0"/>
          </a:p>
        </p:txBody>
      </p:sp>
    </p:spTree>
    <p:extLst>
      <p:ext uri="{BB962C8B-B14F-4D97-AF65-F5344CB8AC3E}">
        <p14:creationId xmlns:p14="http://schemas.microsoft.com/office/powerpoint/2010/main" val="250916640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Sequencing of </a:t>
            </a:r>
            <a:r>
              <a:rPr lang="en-US" dirty="0" err="1" smtClean="0"/>
              <a:t>Kluyvermyces</a:t>
            </a:r>
            <a:r>
              <a:rPr lang="en-US" dirty="0" smtClean="0"/>
              <a:t> </a:t>
            </a:r>
            <a:r>
              <a:rPr lang="en-US" dirty="0" err="1" smtClean="0"/>
              <a:t>waltii</a:t>
            </a:r>
            <a:endParaRPr lang="en-GB" dirty="0"/>
          </a:p>
        </p:txBody>
      </p:sp>
      <p:pic>
        <p:nvPicPr>
          <p:cNvPr id="17410" name="Picture 2" descr="http://www.agnet.org/htmlarea_graph/library/20110716165911/tb169f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243682"/>
            <a:ext cx="6336704" cy="5614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255883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15362" name="Picture 2" descr="http://www.nature.com/nature/journal/v428/n6983/images/nature02424-f1.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98" y="1"/>
            <a:ext cx="9114502"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42152" y="6420552"/>
            <a:ext cx="2634054" cy="369332"/>
          </a:xfrm>
          <a:prstGeom prst="rect">
            <a:avLst/>
          </a:prstGeom>
          <a:noFill/>
        </p:spPr>
        <p:txBody>
          <a:bodyPr wrap="none" rtlCol="0">
            <a:spAutoFit/>
          </a:bodyPr>
          <a:lstStyle/>
          <a:p>
            <a:r>
              <a:rPr lang="en-US" dirty="0" err="1" smtClean="0"/>
              <a:t>Kellis</a:t>
            </a:r>
            <a:r>
              <a:rPr lang="en-US" dirty="0" smtClean="0"/>
              <a:t> et al, Nature 2004</a:t>
            </a:r>
            <a:endParaRPr lang="en-GB" dirty="0"/>
          </a:p>
        </p:txBody>
      </p:sp>
    </p:spTree>
    <p:extLst>
      <p:ext uri="{BB962C8B-B14F-4D97-AF65-F5344CB8AC3E}">
        <p14:creationId xmlns:p14="http://schemas.microsoft.com/office/powerpoint/2010/main" val="359544542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whole genome duplication</a:t>
            </a:r>
            <a:endParaRPr lang="nl-BE" dirty="0"/>
          </a:p>
        </p:txBody>
      </p:sp>
      <p:cxnSp>
        <p:nvCxnSpPr>
          <p:cNvPr id="5" name="Straight Connector 4"/>
          <p:cNvCxnSpPr/>
          <p:nvPr/>
        </p:nvCxnSpPr>
        <p:spPr>
          <a:xfrm>
            <a:off x="540000" y="2564904"/>
            <a:ext cx="8208464"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Pentagon 5"/>
          <p:cNvSpPr/>
          <p:nvPr/>
        </p:nvSpPr>
        <p:spPr>
          <a:xfrm>
            <a:off x="467544" y="2420888"/>
            <a:ext cx="936104" cy="288032"/>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Pentagon 7"/>
          <p:cNvSpPr/>
          <p:nvPr/>
        </p:nvSpPr>
        <p:spPr>
          <a:xfrm>
            <a:off x="1401338" y="2420888"/>
            <a:ext cx="936104" cy="288032"/>
          </a:xfrm>
          <a:prstGeom prst="homePlat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Pentagon 8"/>
          <p:cNvSpPr/>
          <p:nvPr/>
        </p:nvSpPr>
        <p:spPr>
          <a:xfrm>
            <a:off x="2335132" y="2420888"/>
            <a:ext cx="936104" cy="288032"/>
          </a:xfrm>
          <a:prstGeom prst="homePlat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Pentagon 9"/>
          <p:cNvSpPr/>
          <p:nvPr/>
        </p:nvSpPr>
        <p:spPr>
          <a:xfrm>
            <a:off x="3268926" y="2420888"/>
            <a:ext cx="936104" cy="288032"/>
          </a:xfrm>
          <a:prstGeom prst="homePlat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Pentagon 10"/>
          <p:cNvSpPr/>
          <p:nvPr/>
        </p:nvSpPr>
        <p:spPr>
          <a:xfrm>
            <a:off x="4202720" y="2420888"/>
            <a:ext cx="936104" cy="28803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entagon 11"/>
          <p:cNvSpPr/>
          <p:nvPr/>
        </p:nvSpPr>
        <p:spPr>
          <a:xfrm>
            <a:off x="5136514" y="2420888"/>
            <a:ext cx="936104" cy="288032"/>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Pentagon 12"/>
          <p:cNvSpPr/>
          <p:nvPr/>
        </p:nvSpPr>
        <p:spPr>
          <a:xfrm>
            <a:off x="6070308" y="2420888"/>
            <a:ext cx="936104" cy="288032"/>
          </a:xfrm>
          <a:prstGeom prst="homePlat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Pentagon 13"/>
          <p:cNvSpPr/>
          <p:nvPr/>
        </p:nvSpPr>
        <p:spPr>
          <a:xfrm>
            <a:off x="7004102" y="2420888"/>
            <a:ext cx="936104" cy="288032"/>
          </a:xfrm>
          <a:prstGeom prst="homePlat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Pentagon 14"/>
          <p:cNvSpPr/>
          <p:nvPr/>
        </p:nvSpPr>
        <p:spPr>
          <a:xfrm>
            <a:off x="7937896" y="2420888"/>
            <a:ext cx="936104" cy="288032"/>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p:cNvSpPr txBox="1"/>
          <p:nvPr/>
        </p:nvSpPr>
        <p:spPr>
          <a:xfrm>
            <a:off x="461902" y="1826117"/>
            <a:ext cx="928459" cy="369332"/>
          </a:xfrm>
          <a:prstGeom prst="rect">
            <a:avLst/>
          </a:prstGeom>
          <a:noFill/>
        </p:spPr>
        <p:txBody>
          <a:bodyPr wrap="none" rtlCol="0">
            <a:spAutoFit/>
          </a:bodyPr>
          <a:lstStyle/>
          <a:p>
            <a:r>
              <a:rPr lang="en-US" dirty="0" smtClean="0"/>
              <a:t>Before:</a:t>
            </a:r>
            <a:endParaRPr lang="en-GB" dirty="0"/>
          </a:p>
        </p:txBody>
      </p:sp>
    </p:spTree>
    <p:extLst>
      <p:ext uri="{BB962C8B-B14F-4D97-AF65-F5344CB8AC3E}">
        <p14:creationId xmlns:p14="http://schemas.microsoft.com/office/powerpoint/2010/main" val="42586028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whole genome duplication</a:t>
            </a:r>
            <a:endParaRPr lang="nl-BE" dirty="0"/>
          </a:p>
        </p:txBody>
      </p:sp>
      <p:cxnSp>
        <p:nvCxnSpPr>
          <p:cNvPr id="5" name="Straight Connector 4"/>
          <p:cNvCxnSpPr/>
          <p:nvPr/>
        </p:nvCxnSpPr>
        <p:spPr>
          <a:xfrm>
            <a:off x="540000" y="2564904"/>
            <a:ext cx="8208464"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Pentagon 5"/>
          <p:cNvSpPr/>
          <p:nvPr/>
        </p:nvSpPr>
        <p:spPr>
          <a:xfrm>
            <a:off x="467544" y="2420888"/>
            <a:ext cx="936104" cy="288032"/>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Pentagon 7"/>
          <p:cNvSpPr/>
          <p:nvPr/>
        </p:nvSpPr>
        <p:spPr>
          <a:xfrm>
            <a:off x="1401338" y="2420888"/>
            <a:ext cx="936104" cy="288032"/>
          </a:xfrm>
          <a:prstGeom prst="homePlat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Pentagon 8"/>
          <p:cNvSpPr/>
          <p:nvPr/>
        </p:nvSpPr>
        <p:spPr>
          <a:xfrm>
            <a:off x="2335132" y="2420888"/>
            <a:ext cx="936104" cy="288032"/>
          </a:xfrm>
          <a:prstGeom prst="homePlat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Pentagon 9"/>
          <p:cNvSpPr/>
          <p:nvPr/>
        </p:nvSpPr>
        <p:spPr>
          <a:xfrm>
            <a:off x="3268926" y="2420888"/>
            <a:ext cx="936104" cy="288032"/>
          </a:xfrm>
          <a:prstGeom prst="homePlat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Pentagon 10"/>
          <p:cNvSpPr/>
          <p:nvPr/>
        </p:nvSpPr>
        <p:spPr>
          <a:xfrm>
            <a:off x="4202720" y="2420888"/>
            <a:ext cx="936104" cy="28803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entagon 11"/>
          <p:cNvSpPr/>
          <p:nvPr/>
        </p:nvSpPr>
        <p:spPr>
          <a:xfrm>
            <a:off x="5136514" y="2420888"/>
            <a:ext cx="936104" cy="288032"/>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Pentagon 12"/>
          <p:cNvSpPr/>
          <p:nvPr/>
        </p:nvSpPr>
        <p:spPr>
          <a:xfrm>
            <a:off x="6070308" y="2420888"/>
            <a:ext cx="936104" cy="288032"/>
          </a:xfrm>
          <a:prstGeom prst="homePlat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Pentagon 13"/>
          <p:cNvSpPr/>
          <p:nvPr/>
        </p:nvSpPr>
        <p:spPr>
          <a:xfrm>
            <a:off x="7004102" y="2420888"/>
            <a:ext cx="936104" cy="288032"/>
          </a:xfrm>
          <a:prstGeom prst="homePlat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Pentagon 14"/>
          <p:cNvSpPr/>
          <p:nvPr/>
        </p:nvSpPr>
        <p:spPr>
          <a:xfrm>
            <a:off x="7937896" y="2420888"/>
            <a:ext cx="936104" cy="288032"/>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p:cNvSpPr txBox="1"/>
          <p:nvPr/>
        </p:nvSpPr>
        <p:spPr>
          <a:xfrm>
            <a:off x="461902" y="1826117"/>
            <a:ext cx="736099" cy="369332"/>
          </a:xfrm>
          <a:prstGeom prst="rect">
            <a:avLst/>
          </a:prstGeom>
          <a:noFill/>
        </p:spPr>
        <p:txBody>
          <a:bodyPr wrap="none" rtlCol="0">
            <a:spAutoFit/>
          </a:bodyPr>
          <a:lstStyle/>
          <a:p>
            <a:r>
              <a:rPr lang="en-US" dirty="0" smtClean="0"/>
              <a:t>After:</a:t>
            </a:r>
            <a:endParaRPr lang="en-GB" dirty="0"/>
          </a:p>
        </p:txBody>
      </p:sp>
      <p:cxnSp>
        <p:nvCxnSpPr>
          <p:cNvPr id="16" name="Straight Connector 15"/>
          <p:cNvCxnSpPr/>
          <p:nvPr/>
        </p:nvCxnSpPr>
        <p:spPr>
          <a:xfrm>
            <a:off x="558480" y="3140968"/>
            <a:ext cx="8208464"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Pentagon 16"/>
          <p:cNvSpPr/>
          <p:nvPr/>
        </p:nvSpPr>
        <p:spPr>
          <a:xfrm>
            <a:off x="486024" y="2996952"/>
            <a:ext cx="936104" cy="288032"/>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Pentagon 17"/>
          <p:cNvSpPr/>
          <p:nvPr/>
        </p:nvSpPr>
        <p:spPr>
          <a:xfrm>
            <a:off x="1419818" y="2996952"/>
            <a:ext cx="936104" cy="288032"/>
          </a:xfrm>
          <a:prstGeom prst="homePlat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Pentagon 18"/>
          <p:cNvSpPr/>
          <p:nvPr/>
        </p:nvSpPr>
        <p:spPr>
          <a:xfrm>
            <a:off x="2353612" y="2996952"/>
            <a:ext cx="936104" cy="288032"/>
          </a:xfrm>
          <a:prstGeom prst="homePlat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Pentagon 19"/>
          <p:cNvSpPr/>
          <p:nvPr/>
        </p:nvSpPr>
        <p:spPr>
          <a:xfrm>
            <a:off x="3287406" y="2996952"/>
            <a:ext cx="936104" cy="288032"/>
          </a:xfrm>
          <a:prstGeom prst="homePlat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Pentagon 20"/>
          <p:cNvSpPr/>
          <p:nvPr/>
        </p:nvSpPr>
        <p:spPr>
          <a:xfrm>
            <a:off x="4221200" y="2996952"/>
            <a:ext cx="936104" cy="28803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Pentagon 21"/>
          <p:cNvSpPr/>
          <p:nvPr/>
        </p:nvSpPr>
        <p:spPr>
          <a:xfrm>
            <a:off x="5154994" y="2996952"/>
            <a:ext cx="936104" cy="288032"/>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Pentagon 22"/>
          <p:cNvSpPr/>
          <p:nvPr/>
        </p:nvSpPr>
        <p:spPr>
          <a:xfrm>
            <a:off x="6088788" y="2996952"/>
            <a:ext cx="936104" cy="288032"/>
          </a:xfrm>
          <a:prstGeom prst="homePlat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Pentagon 23"/>
          <p:cNvSpPr/>
          <p:nvPr/>
        </p:nvSpPr>
        <p:spPr>
          <a:xfrm>
            <a:off x="7022582" y="2996952"/>
            <a:ext cx="936104" cy="288032"/>
          </a:xfrm>
          <a:prstGeom prst="homePlat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Pentagon 24"/>
          <p:cNvSpPr/>
          <p:nvPr/>
        </p:nvSpPr>
        <p:spPr>
          <a:xfrm>
            <a:off x="7956376" y="2996952"/>
            <a:ext cx="936104" cy="288032"/>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3993821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whole genome duplication</a:t>
            </a:r>
            <a:endParaRPr lang="nl-BE" dirty="0"/>
          </a:p>
        </p:txBody>
      </p:sp>
      <p:cxnSp>
        <p:nvCxnSpPr>
          <p:cNvPr id="5" name="Straight Connector 4"/>
          <p:cNvCxnSpPr/>
          <p:nvPr/>
        </p:nvCxnSpPr>
        <p:spPr>
          <a:xfrm>
            <a:off x="540000" y="2564904"/>
            <a:ext cx="8208464"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Pentagon 5"/>
          <p:cNvSpPr/>
          <p:nvPr/>
        </p:nvSpPr>
        <p:spPr>
          <a:xfrm>
            <a:off x="467544" y="2420888"/>
            <a:ext cx="936104" cy="288032"/>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Pentagon 8"/>
          <p:cNvSpPr/>
          <p:nvPr/>
        </p:nvSpPr>
        <p:spPr>
          <a:xfrm>
            <a:off x="2335132" y="2420888"/>
            <a:ext cx="936104" cy="288032"/>
          </a:xfrm>
          <a:prstGeom prst="homePlat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Pentagon 9"/>
          <p:cNvSpPr/>
          <p:nvPr/>
        </p:nvSpPr>
        <p:spPr>
          <a:xfrm>
            <a:off x="3268926" y="2420888"/>
            <a:ext cx="936104" cy="288032"/>
          </a:xfrm>
          <a:prstGeom prst="homePlat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Pentagon 10"/>
          <p:cNvSpPr/>
          <p:nvPr/>
        </p:nvSpPr>
        <p:spPr>
          <a:xfrm>
            <a:off x="4202720" y="2420888"/>
            <a:ext cx="936104" cy="28803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Pentagon 12"/>
          <p:cNvSpPr/>
          <p:nvPr/>
        </p:nvSpPr>
        <p:spPr>
          <a:xfrm>
            <a:off x="6070308" y="2420888"/>
            <a:ext cx="936104" cy="288032"/>
          </a:xfrm>
          <a:prstGeom prst="homePlat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Pentagon 13"/>
          <p:cNvSpPr/>
          <p:nvPr/>
        </p:nvSpPr>
        <p:spPr>
          <a:xfrm>
            <a:off x="7004102" y="2420888"/>
            <a:ext cx="936104" cy="288032"/>
          </a:xfrm>
          <a:prstGeom prst="homePlat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Pentagon 14"/>
          <p:cNvSpPr/>
          <p:nvPr/>
        </p:nvSpPr>
        <p:spPr>
          <a:xfrm>
            <a:off x="7937896" y="2420888"/>
            <a:ext cx="936104" cy="288032"/>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p:cNvSpPr txBox="1"/>
          <p:nvPr/>
        </p:nvSpPr>
        <p:spPr>
          <a:xfrm>
            <a:off x="461902" y="1826117"/>
            <a:ext cx="1492716" cy="369332"/>
          </a:xfrm>
          <a:prstGeom prst="rect">
            <a:avLst/>
          </a:prstGeom>
          <a:noFill/>
        </p:spPr>
        <p:txBody>
          <a:bodyPr wrap="none" rtlCol="0">
            <a:spAutoFit/>
          </a:bodyPr>
          <a:lstStyle/>
          <a:p>
            <a:r>
              <a:rPr lang="en-US" dirty="0" smtClean="0"/>
              <a:t>Longer after:</a:t>
            </a:r>
            <a:endParaRPr lang="en-GB" dirty="0"/>
          </a:p>
        </p:txBody>
      </p:sp>
      <p:cxnSp>
        <p:nvCxnSpPr>
          <p:cNvPr id="16" name="Straight Connector 15"/>
          <p:cNvCxnSpPr/>
          <p:nvPr/>
        </p:nvCxnSpPr>
        <p:spPr>
          <a:xfrm>
            <a:off x="558480" y="3140968"/>
            <a:ext cx="8208464"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Pentagon 16"/>
          <p:cNvSpPr/>
          <p:nvPr/>
        </p:nvSpPr>
        <p:spPr>
          <a:xfrm>
            <a:off x="486024" y="2996952"/>
            <a:ext cx="936104" cy="288032"/>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Pentagon 17"/>
          <p:cNvSpPr/>
          <p:nvPr/>
        </p:nvSpPr>
        <p:spPr>
          <a:xfrm>
            <a:off x="1419818" y="2996952"/>
            <a:ext cx="936104" cy="288032"/>
          </a:xfrm>
          <a:prstGeom prst="homePlat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Pentagon 18"/>
          <p:cNvSpPr/>
          <p:nvPr/>
        </p:nvSpPr>
        <p:spPr>
          <a:xfrm>
            <a:off x="2353612" y="2996952"/>
            <a:ext cx="936104" cy="288032"/>
          </a:xfrm>
          <a:prstGeom prst="homePlat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Pentagon 20"/>
          <p:cNvSpPr/>
          <p:nvPr/>
        </p:nvSpPr>
        <p:spPr>
          <a:xfrm>
            <a:off x="4221200" y="2996952"/>
            <a:ext cx="936104" cy="28803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Pentagon 21"/>
          <p:cNvSpPr/>
          <p:nvPr/>
        </p:nvSpPr>
        <p:spPr>
          <a:xfrm>
            <a:off x="5154994" y="2996952"/>
            <a:ext cx="936104" cy="288032"/>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Pentagon 22"/>
          <p:cNvSpPr/>
          <p:nvPr/>
        </p:nvSpPr>
        <p:spPr>
          <a:xfrm>
            <a:off x="6088788" y="2996952"/>
            <a:ext cx="936104" cy="288032"/>
          </a:xfrm>
          <a:prstGeom prst="homePlat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Pentagon 24"/>
          <p:cNvSpPr/>
          <p:nvPr/>
        </p:nvSpPr>
        <p:spPr>
          <a:xfrm>
            <a:off x="7956376" y="2996952"/>
            <a:ext cx="936104" cy="288032"/>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9947237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whole genome duplication</a:t>
            </a:r>
            <a:endParaRPr lang="nl-BE" dirty="0"/>
          </a:p>
        </p:txBody>
      </p:sp>
      <p:cxnSp>
        <p:nvCxnSpPr>
          <p:cNvPr id="5" name="Straight Connector 4"/>
          <p:cNvCxnSpPr>
            <a:stCxn id="6" idx="1"/>
          </p:cNvCxnSpPr>
          <p:nvPr/>
        </p:nvCxnSpPr>
        <p:spPr>
          <a:xfrm>
            <a:off x="1419818" y="2564904"/>
            <a:ext cx="6320534"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Pentagon 5"/>
          <p:cNvSpPr/>
          <p:nvPr/>
        </p:nvSpPr>
        <p:spPr>
          <a:xfrm>
            <a:off x="1419818" y="2420888"/>
            <a:ext cx="936104" cy="288032"/>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Pentagon 8"/>
          <p:cNvSpPr/>
          <p:nvPr/>
        </p:nvSpPr>
        <p:spPr>
          <a:xfrm>
            <a:off x="2335132" y="2420888"/>
            <a:ext cx="936104" cy="288032"/>
          </a:xfrm>
          <a:prstGeom prst="homePlat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Pentagon 9"/>
          <p:cNvSpPr/>
          <p:nvPr/>
        </p:nvSpPr>
        <p:spPr>
          <a:xfrm>
            <a:off x="3268926" y="2420888"/>
            <a:ext cx="936104" cy="288032"/>
          </a:xfrm>
          <a:prstGeom prst="homePlat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Pentagon 10"/>
          <p:cNvSpPr/>
          <p:nvPr/>
        </p:nvSpPr>
        <p:spPr>
          <a:xfrm>
            <a:off x="4202720" y="2420888"/>
            <a:ext cx="936104" cy="28803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Pentagon 12"/>
          <p:cNvSpPr/>
          <p:nvPr/>
        </p:nvSpPr>
        <p:spPr>
          <a:xfrm>
            <a:off x="5148064" y="2420888"/>
            <a:ext cx="936104" cy="288032"/>
          </a:xfrm>
          <a:prstGeom prst="homePlat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Pentagon 13"/>
          <p:cNvSpPr/>
          <p:nvPr/>
        </p:nvSpPr>
        <p:spPr>
          <a:xfrm>
            <a:off x="6081858" y="2420888"/>
            <a:ext cx="936104" cy="288032"/>
          </a:xfrm>
          <a:prstGeom prst="homePlat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Pentagon 14"/>
          <p:cNvSpPr/>
          <p:nvPr/>
        </p:nvSpPr>
        <p:spPr>
          <a:xfrm>
            <a:off x="7015652" y="2420888"/>
            <a:ext cx="936104" cy="288032"/>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p:cNvSpPr txBox="1"/>
          <p:nvPr/>
        </p:nvSpPr>
        <p:spPr>
          <a:xfrm>
            <a:off x="461902" y="1826117"/>
            <a:ext cx="1249060" cy="369332"/>
          </a:xfrm>
          <a:prstGeom prst="rect">
            <a:avLst/>
          </a:prstGeom>
          <a:noFill/>
        </p:spPr>
        <p:txBody>
          <a:bodyPr wrap="none" rtlCol="0">
            <a:spAutoFit/>
          </a:bodyPr>
          <a:lstStyle/>
          <a:p>
            <a:r>
              <a:rPr lang="en-US" dirty="0" smtClean="0"/>
              <a:t>unaligned:</a:t>
            </a:r>
            <a:endParaRPr lang="en-GB" dirty="0"/>
          </a:p>
        </p:txBody>
      </p:sp>
      <p:cxnSp>
        <p:nvCxnSpPr>
          <p:cNvPr id="16" name="Straight Connector 15"/>
          <p:cNvCxnSpPr/>
          <p:nvPr/>
        </p:nvCxnSpPr>
        <p:spPr>
          <a:xfrm>
            <a:off x="558480" y="3140968"/>
            <a:ext cx="6245768"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Pentagon 16"/>
          <p:cNvSpPr/>
          <p:nvPr/>
        </p:nvSpPr>
        <p:spPr>
          <a:xfrm>
            <a:off x="486024" y="2996952"/>
            <a:ext cx="936104" cy="288032"/>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Pentagon 17"/>
          <p:cNvSpPr/>
          <p:nvPr/>
        </p:nvSpPr>
        <p:spPr>
          <a:xfrm>
            <a:off x="1419818" y="2996952"/>
            <a:ext cx="936104" cy="288032"/>
          </a:xfrm>
          <a:prstGeom prst="homePlat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Pentagon 18"/>
          <p:cNvSpPr/>
          <p:nvPr/>
        </p:nvSpPr>
        <p:spPr>
          <a:xfrm>
            <a:off x="2353612" y="2996952"/>
            <a:ext cx="936104" cy="288032"/>
          </a:xfrm>
          <a:prstGeom prst="homePlat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Pentagon 20"/>
          <p:cNvSpPr/>
          <p:nvPr/>
        </p:nvSpPr>
        <p:spPr>
          <a:xfrm>
            <a:off x="3268926" y="2996952"/>
            <a:ext cx="936104" cy="28803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Pentagon 21"/>
          <p:cNvSpPr/>
          <p:nvPr/>
        </p:nvSpPr>
        <p:spPr>
          <a:xfrm>
            <a:off x="4202720" y="2996952"/>
            <a:ext cx="936104" cy="288032"/>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Pentagon 22"/>
          <p:cNvSpPr/>
          <p:nvPr/>
        </p:nvSpPr>
        <p:spPr>
          <a:xfrm>
            <a:off x="5166544" y="2996952"/>
            <a:ext cx="936104" cy="288032"/>
          </a:xfrm>
          <a:prstGeom prst="homePlat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Pentagon 24"/>
          <p:cNvSpPr/>
          <p:nvPr/>
        </p:nvSpPr>
        <p:spPr>
          <a:xfrm>
            <a:off x="6081858" y="2996952"/>
            <a:ext cx="936104" cy="288032"/>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8411677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grpSp>
        <p:nvGrpSpPr>
          <p:cNvPr id="20" name="Group 19"/>
          <p:cNvGrpSpPr/>
          <p:nvPr/>
        </p:nvGrpSpPr>
        <p:grpSpPr>
          <a:xfrm rot="-2700000">
            <a:off x="184022" y="2614171"/>
            <a:ext cx="6531938" cy="288032"/>
            <a:chOff x="1419818" y="2420888"/>
            <a:chExt cx="6531938" cy="288032"/>
          </a:xfrm>
        </p:grpSpPr>
        <p:cxnSp>
          <p:nvCxnSpPr>
            <p:cNvPr id="3" name="Straight Connector 2"/>
            <p:cNvCxnSpPr>
              <a:stCxn id="4" idx="1"/>
            </p:cNvCxnSpPr>
            <p:nvPr/>
          </p:nvCxnSpPr>
          <p:spPr>
            <a:xfrm>
              <a:off x="1419818" y="2564904"/>
              <a:ext cx="6320534"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Pentagon 3"/>
            <p:cNvSpPr/>
            <p:nvPr/>
          </p:nvSpPr>
          <p:spPr>
            <a:xfrm>
              <a:off x="1419818" y="2420888"/>
              <a:ext cx="936104" cy="288032"/>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Pentagon 4"/>
            <p:cNvSpPr/>
            <p:nvPr/>
          </p:nvSpPr>
          <p:spPr>
            <a:xfrm>
              <a:off x="2335132" y="2420888"/>
              <a:ext cx="936104" cy="288032"/>
            </a:xfrm>
            <a:prstGeom prst="homePlat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Pentagon 5"/>
            <p:cNvSpPr/>
            <p:nvPr/>
          </p:nvSpPr>
          <p:spPr>
            <a:xfrm>
              <a:off x="3268926" y="2420888"/>
              <a:ext cx="936104" cy="288032"/>
            </a:xfrm>
            <a:prstGeom prst="homePlat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Pentagon 6"/>
            <p:cNvSpPr/>
            <p:nvPr/>
          </p:nvSpPr>
          <p:spPr>
            <a:xfrm>
              <a:off x="4202720" y="2420888"/>
              <a:ext cx="936104" cy="28803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Pentagon 7"/>
            <p:cNvSpPr/>
            <p:nvPr/>
          </p:nvSpPr>
          <p:spPr>
            <a:xfrm>
              <a:off x="5148064" y="2420888"/>
              <a:ext cx="936104" cy="288032"/>
            </a:xfrm>
            <a:prstGeom prst="homePlat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Pentagon 8"/>
            <p:cNvSpPr/>
            <p:nvPr/>
          </p:nvSpPr>
          <p:spPr>
            <a:xfrm>
              <a:off x="6081858" y="2420888"/>
              <a:ext cx="936104" cy="288032"/>
            </a:xfrm>
            <a:prstGeom prst="homePlat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Pentagon 9"/>
            <p:cNvSpPr/>
            <p:nvPr/>
          </p:nvSpPr>
          <p:spPr>
            <a:xfrm>
              <a:off x="7015652" y="2420888"/>
              <a:ext cx="936104" cy="288032"/>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9" name="Group 18"/>
          <p:cNvGrpSpPr/>
          <p:nvPr/>
        </p:nvGrpSpPr>
        <p:grpSpPr>
          <a:xfrm>
            <a:off x="1208414" y="5013176"/>
            <a:ext cx="6531938" cy="288032"/>
            <a:chOff x="486024" y="2996952"/>
            <a:chExt cx="6531938" cy="288032"/>
          </a:xfrm>
        </p:grpSpPr>
        <p:cxnSp>
          <p:nvCxnSpPr>
            <p:cNvPr id="11" name="Straight Connector 10"/>
            <p:cNvCxnSpPr/>
            <p:nvPr/>
          </p:nvCxnSpPr>
          <p:spPr>
            <a:xfrm>
              <a:off x="558480" y="3140968"/>
              <a:ext cx="6245768"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Pentagon 11"/>
            <p:cNvSpPr/>
            <p:nvPr/>
          </p:nvSpPr>
          <p:spPr>
            <a:xfrm>
              <a:off x="486024" y="2996952"/>
              <a:ext cx="936104" cy="288032"/>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Pentagon 12"/>
            <p:cNvSpPr/>
            <p:nvPr/>
          </p:nvSpPr>
          <p:spPr>
            <a:xfrm>
              <a:off x="1419818" y="2996952"/>
              <a:ext cx="936104" cy="288032"/>
            </a:xfrm>
            <a:prstGeom prst="homePlat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Pentagon 13"/>
            <p:cNvSpPr/>
            <p:nvPr/>
          </p:nvSpPr>
          <p:spPr>
            <a:xfrm>
              <a:off x="2353612" y="2996952"/>
              <a:ext cx="936104" cy="288032"/>
            </a:xfrm>
            <a:prstGeom prst="homePlat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Pentagon 14"/>
            <p:cNvSpPr/>
            <p:nvPr/>
          </p:nvSpPr>
          <p:spPr>
            <a:xfrm>
              <a:off x="3268926" y="2996952"/>
              <a:ext cx="936104" cy="28803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Pentagon 15"/>
            <p:cNvSpPr/>
            <p:nvPr/>
          </p:nvSpPr>
          <p:spPr>
            <a:xfrm>
              <a:off x="4202720" y="2996952"/>
              <a:ext cx="936104" cy="288032"/>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Pentagon 16"/>
            <p:cNvSpPr/>
            <p:nvPr/>
          </p:nvSpPr>
          <p:spPr>
            <a:xfrm>
              <a:off x="5166544" y="2996952"/>
              <a:ext cx="936104" cy="288032"/>
            </a:xfrm>
            <a:prstGeom prst="homePlat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Pentagon 17"/>
            <p:cNvSpPr/>
            <p:nvPr/>
          </p:nvSpPr>
          <p:spPr>
            <a:xfrm>
              <a:off x="6081858" y="2996952"/>
              <a:ext cx="936104" cy="288032"/>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5650721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rot="-5400000">
            <a:off x="-2509400" y="3139119"/>
            <a:ext cx="6531938" cy="288032"/>
            <a:chOff x="1419818" y="2420888"/>
            <a:chExt cx="6531938" cy="288032"/>
          </a:xfrm>
        </p:grpSpPr>
        <p:cxnSp>
          <p:nvCxnSpPr>
            <p:cNvPr id="3" name="Straight Connector 2"/>
            <p:cNvCxnSpPr>
              <a:stCxn id="4" idx="1"/>
            </p:cNvCxnSpPr>
            <p:nvPr/>
          </p:nvCxnSpPr>
          <p:spPr>
            <a:xfrm>
              <a:off x="1419818" y="2564904"/>
              <a:ext cx="6320534"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Pentagon 3"/>
            <p:cNvSpPr/>
            <p:nvPr/>
          </p:nvSpPr>
          <p:spPr>
            <a:xfrm>
              <a:off x="1419818" y="2420888"/>
              <a:ext cx="936104" cy="288032"/>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Pentagon 4"/>
            <p:cNvSpPr/>
            <p:nvPr/>
          </p:nvSpPr>
          <p:spPr>
            <a:xfrm>
              <a:off x="2335132" y="2420888"/>
              <a:ext cx="936104" cy="288032"/>
            </a:xfrm>
            <a:prstGeom prst="homePlat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Pentagon 5"/>
            <p:cNvSpPr/>
            <p:nvPr/>
          </p:nvSpPr>
          <p:spPr>
            <a:xfrm>
              <a:off x="3268926" y="2420888"/>
              <a:ext cx="936104" cy="288032"/>
            </a:xfrm>
            <a:prstGeom prst="homePlat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Pentagon 6"/>
            <p:cNvSpPr/>
            <p:nvPr/>
          </p:nvSpPr>
          <p:spPr>
            <a:xfrm>
              <a:off x="4202720" y="2420888"/>
              <a:ext cx="936104" cy="28803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Pentagon 7"/>
            <p:cNvSpPr/>
            <p:nvPr/>
          </p:nvSpPr>
          <p:spPr>
            <a:xfrm>
              <a:off x="5148064" y="2420888"/>
              <a:ext cx="936104" cy="288032"/>
            </a:xfrm>
            <a:prstGeom prst="homePlat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Pentagon 8"/>
            <p:cNvSpPr/>
            <p:nvPr/>
          </p:nvSpPr>
          <p:spPr>
            <a:xfrm>
              <a:off x="6081858" y="2420888"/>
              <a:ext cx="936104" cy="288032"/>
            </a:xfrm>
            <a:prstGeom prst="homePlat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Pentagon 9"/>
            <p:cNvSpPr/>
            <p:nvPr/>
          </p:nvSpPr>
          <p:spPr>
            <a:xfrm>
              <a:off x="7015652" y="2420888"/>
              <a:ext cx="936104" cy="288032"/>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9" name="Group 18"/>
          <p:cNvGrpSpPr/>
          <p:nvPr/>
        </p:nvGrpSpPr>
        <p:grpSpPr>
          <a:xfrm>
            <a:off x="993383" y="6549104"/>
            <a:ext cx="6531938" cy="288032"/>
            <a:chOff x="486024" y="2996952"/>
            <a:chExt cx="6531938" cy="288032"/>
          </a:xfrm>
        </p:grpSpPr>
        <p:cxnSp>
          <p:nvCxnSpPr>
            <p:cNvPr id="11" name="Straight Connector 10"/>
            <p:cNvCxnSpPr/>
            <p:nvPr/>
          </p:nvCxnSpPr>
          <p:spPr>
            <a:xfrm>
              <a:off x="558480" y="3140968"/>
              <a:ext cx="6245768"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Pentagon 11"/>
            <p:cNvSpPr/>
            <p:nvPr/>
          </p:nvSpPr>
          <p:spPr>
            <a:xfrm>
              <a:off x="486024" y="2996952"/>
              <a:ext cx="936104" cy="288032"/>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Pentagon 12"/>
            <p:cNvSpPr/>
            <p:nvPr/>
          </p:nvSpPr>
          <p:spPr>
            <a:xfrm>
              <a:off x="1419818" y="2996952"/>
              <a:ext cx="936104" cy="288032"/>
            </a:xfrm>
            <a:prstGeom prst="homePlat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Pentagon 13"/>
            <p:cNvSpPr/>
            <p:nvPr/>
          </p:nvSpPr>
          <p:spPr>
            <a:xfrm>
              <a:off x="2353612" y="2996952"/>
              <a:ext cx="936104" cy="288032"/>
            </a:xfrm>
            <a:prstGeom prst="homePlat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Pentagon 14"/>
            <p:cNvSpPr/>
            <p:nvPr/>
          </p:nvSpPr>
          <p:spPr>
            <a:xfrm>
              <a:off x="3268926" y="2996952"/>
              <a:ext cx="936104" cy="28803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Pentagon 15"/>
            <p:cNvSpPr/>
            <p:nvPr/>
          </p:nvSpPr>
          <p:spPr>
            <a:xfrm>
              <a:off x="4202720" y="2996952"/>
              <a:ext cx="936104" cy="288032"/>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Pentagon 16"/>
            <p:cNvSpPr/>
            <p:nvPr/>
          </p:nvSpPr>
          <p:spPr>
            <a:xfrm>
              <a:off x="5166544" y="2996952"/>
              <a:ext cx="936104" cy="288032"/>
            </a:xfrm>
            <a:prstGeom prst="homePlat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Pentagon 17"/>
            <p:cNvSpPr/>
            <p:nvPr/>
          </p:nvSpPr>
          <p:spPr>
            <a:xfrm>
              <a:off x="6081858" y="2996952"/>
              <a:ext cx="936104" cy="288032"/>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1" name="Oval 20"/>
          <p:cNvSpPr/>
          <p:nvPr/>
        </p:nvSpPr>
        <p:spPr>
          <a:xfrm>
            <a:off x="1187624" y="5865028"/>
            <a:ext cx="504056" cy="516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p:cNvSpPr/>
          <p:nvPr/>
        </p:nvSpPr>
        <p:spPr>
          <a:xfrm>
            <a:off x="3059832" y="4907588"/>
            <a:ext cx="504056" cy="5163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p:cNvSpPr/>
          <p:nvPr/>
        </p:nvSpPr>
        <p:spPr>
          <a:xfrm>
            <a:off x="3936695" y="3130687"/>
            <a:ext cx="504056" cy="5163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p:cNvSpPr/>
          <p:nvPr/>
        </p:nvSpPr>
        <p:spPr>
          <a:xfrm>
            <a:off x="5706318" y="2284598"/>
            <a:ext cx="504056" cy="5163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p:cNvSpPr/>
          <p:nvPr/>
        </p:nvSpPr>
        <p:spPr>
          <a:xfrm>
            <a:off x="6974522" y="281478"/>
            <a:ext cx="504056" cy="5163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6675450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61925"/>
            <a:ext cx="5715000" cy="6696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508104" y="2924944"/>
            <a:ext cx="2929007" cy="369332"/>
          </a:xfrm>
          <a:prstGeom prst="rect">
            <a:avLst/>
          </a:prstGeom>
          <a:noFill/>
        </p:spPr>
        <p:txBody>
          <a:bodyPr wrap="none" rtlCol="0">
            <a:spAutoFit/>
          </a:bodyPr>
          <a:lstStyle/>
          <a:p>
            <a:r>
              <a:rPr lang="en-US" i="1" dirty="0" smtClean="0"/>
              <a:t>Saccharomyces </a:t>
            </a:r>
            <a:r>
              <a:rPr lang="en-US" i="1" dirty="0" err="1" smtClean="0"/>
              <a:t>cerevisiae</a:t>
            </a:r>
            <a:endParaRPr lang="en-GB" i="1" dirty="0"/>
          </a:p>
        </p:txBody>
      </p:sp>
    </p:spTree>
    <p:extLst>
      <p:ext uri="{BB962C8B-B14F-4D97-AF65-F5344CB8AC3E}">
        <p14:creationId xmlns:p14="http://schemas.microsoft.com/office/powerpoint/2010/main" val="212929333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Limited sensitivity</a:t>
            </a:r>
            <a:endParaRPr lang="nl-BE" dirty="0"/>
          </a:p>
        </p:txBody>
      </p:sp>
      <p:cxnSp>
        <p:nvCxnSpPr>
          <p:cNvPr id="5" name="Straight Connector 4"/>
          <p:cNvCxnSpPr/>
          <p:nvPr/>
        </p:nvCxnSpPr>
        <p:spPr>
          <a:xfrm>
            <a:off x="540000" y="2564904"/>
            <a:ext cx="8208464"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Pentagon 5"/>
          <p:cNvSpPr/>
          <p:nvPr/>
        </p:nvSpPr>
        <p:spPr>
          <a:xfrm>
            <a:off x="467544" y="2420888"/>
            <a:ext cx="936104" cy="288032"/>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Pentagon 9"/>
          <p:cNvSpPr/>
          <p:nvPr/>
        </p:nvSpPr>
        <p:spPr>
          <a:xfrm>
            <a:off x="3268926" y="2420888"/>
            <a:ext cx="936104" cy="288032"/>
          </a:xfrm>
          <a:prstGeom prst="homePlat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Pentagon 13"/>
          <p:cNvSpPr/>
          <p:nvPr/>
        </p:nvSpPr>
        <p:spPr>
          <a:xfrm>
            <a:off x="7004102" y="2420888"/>
            <a:ext cx="936104" cy="288032"/>
          </a:xfrm>
          <a:prstGeom prst="homePlat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Pentagon 14"/>
          <p:cNvSpPr/>
          <p:nvPr/>
        </p:nvSpPr>
        <p:spPr>
          <a:xfrm>
            <a:off x="7937896" y="2420888"/>
            <a:ext cx="936104" cy="288032"/>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p:cNvSpPr txBox="1"/>
          <p:nvPr/>
        </p:nvSpPr>
        <p:spPr>
          <a:xfrm>
            <a:off x="461902" y="1826117"/>
            <a:ext cx="2005677" cy="369332"/>
          </a:xfrm>
          <a:prstGeom prst="rect">
            <a:avLst/>
          </a:prstGeom>
          <a:noFill/>
        </p:spPr>
        <p:txBody>
          <a:bodyPr wrap="none" rtlCol="0">
            <a:spAutoFit/>
          </a:bodyPr>
          <a:lstStyle/>
          <a:p>
            <a:r>
              <a:rPr lang="en-US" dirty="0" smtClean="0"/>
              <a:t>Even longer after:</a:t>
            </a:r>
            <a:endParaRPr lang="en-GB" dirty="0"/>
          </a:p>
        </p:txBody>
      </p:sp>
      <p:cxnSp>
        <p:nvCxnSpPr>
          <p:cNvPr id="16" name="Straight Connector 15"/>
          <p:cNvCxnSpPr/>
          <p:nvPr/>
        </p:nvCxnSpPr>
        <p:spPr>
          <a:xfrm>
            <a:off x="558480" y="3140968"/>
            <a:ext cx="8208464"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Pentagon 17"/>
          <p:cNvSpPr/>
          <p:nvPr/>
        </p:nvSpPr>
        <p:spPr>
          <a:xfrm>
            <a:off x="1419818" y="2996952"/>
            <a:ext cx="936104" cy="288032"/>
          </a:xfrm>
          <a:prstGeom prst="homePlat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Pentagon 18"/>
          <p:cNvSpPr/>
          <p:nvPr/>
        </p:nvSpPr>
        <p:spPr>
          <a:xfrm>
            <a:off x="2353612" y="2996952"/>
            <a:ext cx="936104" cy="288032"/>
          </a:xfrm>
          <a:prstGeom prst="homePlat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Pentagon 20"/>
          <p:cNvSpPr/>
          <p:nvPr/>
        </p:nvSpPr>
        <p:spPr>
          <a:xfrm>
            <a:off x="4221200" y="2996952"/>
            <a:ext cx="936104" cy="28803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Pentagon 21"/>
          <p:cNvSpPr/>
          <p:nvPr/>
        </p:nvSpPr>
        <p:spPr>
          <a:xfrm>
            <a:off x="5154994" y="2996952"/>
            <a:ext cx="936104" cy="288032"/>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Pentagon 22"/>
          <p:cNvSpPr/>
          <p:nvPr/>
        </p:nvSpPr>
        <p:spPr>
          <a:xfrm>
            <a:off x="6088788" y="2996952"/>
            <a:ext cx="936104" cy="288032"/>
          </a:xfrm>
          <a:prstGeom prst="homePlat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p:cNvSpPr txBox="1"/>
          <p:nvPr/>
        </p:nvSpPr>
        <p:spPr>
          <a:xfrm>
            <a:off x="1187624" y="4725144"/>
            <a:ext cx="1210588" cy="369332"/>
          </a:xfrm>
          <a:prstGeom prst="rect">
            <a:avLst/>
          </a:prstGeom>
          <a:noFill/>
        </p:spPr>
        <p:txBody>
          <a:bodyPr wrap="none" rtlCol="0">
            <a:spAutoFit/>
          </a:bodyPr>
          <a:lstStyle/>
          <a:p>
            <a:r>
              <a:rPr lang="en-US" dirty="0" err="1" smtClean="0"/>
              <a:t>Outgroup</a:t>
            </a:r>
            <a:r>
              <a:rPr lang="en-US" dirty="0" smtClean="0"/>
              <a:t>!</a:t>
            </a:r>
            <a:endParaRPr lang="en-GB" dirty="0"/>
          </a:p>
        </p:txBody>
      </p:sp>
    </p:spTree>
    <p:extLst>
      <p:ext uri="{BB962C8B-B14F-4D97-AF65-F5344CB8AC3E}">
        <p14:creationId xmlns:p14="http://schemas.microsoft.com/office/powerpoint/2010/main" val="166381199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Whole genome duplication</a:t>
            </a:r>
            <a:endParaRPr lang="en-GB" dirty="0"/>
          </a:p>
        </p:txBody>
      </p:sp>
      <p:pic>
        <p:nvPicPr>
          <p:cNvPr id="19458" name="Picture 2" descr="http://media.shmoop.com/images/biology/biobook_mechevolution_graphik_1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1844824"/>
            <a:ext cx="5191474" cy="3932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472851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whole genome duplication</a:t>
            </a:r>
            <a:endParaRPr lang="nl-BE" dirty="0"/>
          </a:p>
        </p:txBody>
      </p:sp>
      <p:cxnSp>
        <p:nvCxnSpPr>
          <p:cNvPr id="5" name="Straight Connector 4"/>
          <p:cNvCxnSpPr/>
          <p:nvPr/>
        </p:nvCxnSpPr>
        <p:spPr>
          <a:xfrm>
            <a:off x="540000" y="2564904"/>
            <a:ext cx="8208464"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Pentagon 5"/>
          <p:cNvSpPr/>
          <p:nvPr/>
        </p:nvSpPr>
        <p:spPr>
          <a:xfrm>
            <a:off x="467544" y="2420888"/>
            <a:ext cx="936104" cy="288032"/>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Pentagon 7"/>
          <p:cNvSpPr/>
          <p:nvPr/>
        </p:nvSpPr>
        <p:spPr>
          <a:xfrm>
            <a:off x="1401338" y="2420888"/>
            <a:ext cx="936104" cy="288032"/>
          </a:xfrm>
          <a:prstGeom prst="homePlat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Pentagon 8"/>
          <p:cNvSpPr/>
          <p:nvPr/>
        </p:nvSpPr>
        <p:spPr>
          <a:xfrm>
            <a:off x="2335132" y="2420888"/>
            <a:ext cx="936104" cy="288032"/>
          </a:xfrm>
          <a:prstGeom prst="homePlat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Pentagon 9"/>
          <p:cNvSpPr/>
          <p:nvPr/>
        </p:nvSpPr>
        <p:spPr>
          <a:xfrm>
            <a:off x="3268926" y="2420888"/>
            <a:ext cx="936104" cy="288032"/>
          </a:xfrm>
          <a:prstGeom prst="homePlat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Pentagon 10"/>
          <p:cNvSpPr/>
          <p:nvPr/>
        </p:nvSpPr>
        <p:spPr>
          <a:xfrm>
            <a:off x="4202720" y="2420888"/>
            <a:ext cx="936104" cy="28803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entagon 11"/>
          <p:cNvSpPr/>
          <p:nvPr/>
        </p:nvSpPr>
        <p:spPr>
          <a:xfrm>
            <a:off x="5136514" y="2420888"/>
            <a:ext cx="936104" cy="288032"/>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Pentagon 12"/>
          <p:cNvSpPr/>
          <p:nvPr/>
        </p:nvSpPr>
        <p:spPr>
          <a:xfrm>
            <a:off x="6070308" y="2420888"/>
            <a:ext cx="936104" cy="288032"/>
          </a:xfrm>
          <a:prstGeom prst="homePlat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Pentagon 13"/>
          <p:cNvSpPr/>
          <p:nvPr/>
        </p:nvSpPr>
        <p:spPr>
          <a:xfrm>
            <a:off x="7004102" y="2420888"/>
            <a:ext cx="936104" cy="288032"/>
          </a:xfrm>
          <a:prstGeom prst="homePlat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Pentagon 14"/>
          <p:cNvSpPr/>
          <p:nvPr/>
        </p:nvSpPr>
        <p:spPr>
          <a:xfrm>
            <a:off x="7937896" y="2420888"/>
            <a:ext cx="936104" cy="288032"/>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p:cNvSpPr txBox="1"/>
          <p:nvPr/>
        </p:nvSpPr>
        <p:spPr>
          <a:xfrm>
            <a:off x="461902" y="1826117"/>
            <a:ext cx="736099" cy="369332"/>
          </a:xfrm>
          <a:prstGeom prst="rect">
            <a:avLst/>
          </a:prstGeom>
          <a:noFill/>
        </p:spPr>
        <p:txBody>
          <a:bodyPr wrap="none" rtlCol="0">
            <a:spAutoFit/>
          </a:bodyPr>
          <a:lstStyle/>
          <a:p>
            <a:r>
              <a:rPr lang="en-US" dirty="0" smtClean="0"/>
              <a:t>After:</a:t>
            </a:r>
            <a:endParaRPr lang="en-GB" dirty="0"/>
          </a:p>
        </p:txBody>
      </p:sp>
      <p:cxnSp>
        <p:nvCxnSpPr>
          <p:cNvPr id="16" name="Straight Connector 15"/>
          <p:cNvCxnSpPr/>
          <p:nvPr/>
        </p:nvCxnSpPr>
        <p:spPr>
          <a:xfrm>
            <a:off x="558480" y="3140968"/>
            <a:ext cx="8208464"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Pentagon 16"/>
          <p:cNvSpPr/>
          <p:nvPr/>
        </p:nvSpPr>
        <p:spPr>
          <a:xfrm>
            <a:off x="486024" y="2996952"/>
            <a:ext cx="936104" cy="288032"/>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Pentagon 17"/>
          <p:cNvSpPr/>
          <p:nvPr/>
        </p:nvSpPr>
        <p:spPr>
          <a:xfrm>
            <a:off x="1419818" y="2996952"/>
            <a:ext cx="936104" cy="288032"/>
          </a:xfrm>
          <a:prstGeom prst="homePlat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Pentagon 18"/>
          <p:cNvSpPr/>
          <p:nvPr/>
        </p:nvSpPr>
        <p:spPr>
          <a:xfrm>
            <a:off x="2353612" y="2996952"/>
            <a:ext cx="936104" cy="288032"/>
          </a:xfrm>
          <a:prstGeom prst="homePlat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Pentagon 19"/>
          <p:cNvSpPr/>
          <p:nvPr/>
        </p:nvSpPr>
        <p:spPr>
          <a:xfrm>
            <a:off x="3287406" y="2996952"/>
            <a:ext cx="936104" cy="288032"/>
          </a:xfrm>
          <a:prstGeom prst="homePlat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Pentagon 20"/>
          <p:cNvSpPr/>
          <p:nvPr/>
        </p:nvSpPr>
        <p:spPr>
          <a:xfrm>
            <a:off x="4221200" y="2996952"/>
            <a:ext cx="936104" cy="28803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Pentagon 21"/>
          <p:cNvSpPr/>
          <p:nvPr/>
        </p:nvSpPr>
        <p:spPr>
          <a:xfrm>
            <a:off x="5154994" y="2996952"/>
            <a:ext cx="936104" cy="288032"/>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Pentagon 22"/>
          <p:cNvSpPr/>
          <p:nvPr/>
        </p:nvSpPr>
        <p:spPr>
          <a:xfrm>
            <a:off x="6088788" y="2996952"/>
            <a:ext cx="936104" cy="288032"/>
          </a:xfrm>
          <a:prstGeom prst="homePlat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Pentagon 23"/>
          <p:cNvSpPr/>
          <p:nvPr/>
        </p:nvSpPr>
        <p:spPr>
          <a:xfrm>
            <a:off x="7022582" y="2996952"/>
            <a:ext cx="936104" cy="288032"/>
          </a:xfrm>
          <a:prstGeom prst="homePlat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Pentagon 24"/>
          <p:cNvSpPr/>
          <p:nvPr/>
        </p:nvSpPr>
        <p:spPr>
          <a:xfrm>
            <a:off x="7956376" y="2996952"/>
            <a:ext cx="936104" cy="288032"/>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6" name="Straight Connector 25"/>
          <p:cNvCxnSpPr/>
          <p:nvPr/>
        </p:nvCxnSpPr>
        <p:spPr>
          <a:xfrm>
            <a:off x="542310" y="5013176"/>
            <a:ext cx="8208464"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Pentagon 26"/>
          <p:cNvSpPr/>
          <p:nvPr/>
        </p:nvSpPr>
        <p:spPr>
          <a:xfrm>
            <a:off x="469854" y="4869160"/>
            <a:ext cx="936104" cy="288032"/>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Pentagon 27"/>
          <p:cNvSpPr/>
          <p:nvPr/>
        </p:nvSpPr>
        <p:spPr>
          <a:xfrm>
            <a:off x="1403648" y="4869160"/>
            <a:ext cx="936104" cy="288032"/>
          </a:xfrm>
          <a:prstGeom prst="homePlat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Pentagon 28"/>
          <p:cNvSpPr/>
          <p:nvPr/>
        </p:nvSpPr>
        <p:spPr>
          <a:xfrm>
            <a:off x="2337442" y="4869160"/>
            <a:ext cx="936104" cy="288032"/>
          </a:xfrm>
          <a:prstGeom prst="homePlat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Pentagon 29"/>
          <p:cNvSpPr/>
          <p:nvPr/>
        </p:nvSpPr>
        <p:spPr>
          <a:xfrm>
            <a:off x="3271236" y="4869160"/>
            <a:ext cx="936104" cy="288032"/>
          </a:xfrm>
          <a:prstGeom prst="homePlat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Pentagon 30"/>
          <p:cNvSpPr/>
          <p:nvPr/>
        </p:nvSpPr>
        <p:spPr>
          <a:xfrm>
            <a:off x="4205030" y="4869160"/>
            <a:ext cx="936104" cy="28803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Pentagon 31"/>
          <p:cNvSpPr/>
          <p:nvPr/>
        </p:nvSpPr>
        <p:spPr>
          <a:xfrm>
            <a:off x="5138824" y="4869160"/>
            <a:ext cx="936104" cy="288032"/>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Pentagon 32"/>
          <p:cNvSpPr/>
          <p:nvPr/>
        </p:nvSpPr>
        <p:spPr>
          <a:xfrm>
            <a:off x="6072618" y="4869160"/>
            <a:ext cx="936104" cy="288032"/>
          </a:xfrm>
          <a:prstGeom prst="homePlat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Pentagon 33"/>
          <p:cNvSpPr/>
          <p:nvPr/>
        </p:nvSpPr>
        <p:spPr>
          <a:xfrm>
            <a:off x="7006412" y="4869160"/>
            <a:ext cx="936104" cy="288032"/>
          </a:xfrm>
          <a:prstGeom prst="homePlat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Pentagon 34"/>
          <p:cNvSpPr/>
          <p:nvPr/>
        </p:nvSpPr>
        <p:spPr>
          <a:xfrm>
            <a:off x="7940206" y="4869160"/>
            <a:ext cx="936104" cy="288032"/>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extBox 35"/>
          <p:cNvSpPr txBox="1"/>
          <p:nvPr/>
        </p:nvSpPr>
        <p:spPr>
          <a:xfrm>
            <a:off x="435240" y="4390203"/>
            <a:ext cx="1210588" cy="369332"/>
          </a:xfrm>
          <a:prstGeom prst="rect">
            <a:avLst/>
          </a:prstGeom>
          <a:noFill/>
        </p:spPr>
        <p:txBody>
          <a:bodyPr wrap="none" rtlCol="0">
            <a:spAutoFit/>
          </a:bodyPr>
          <a:lstStyle/>
          <a:p>
            <a:r>
              <a:rPr lang="en-US" dirty="0" err="1" smtClean="0"/>
              <a:t>Outgroup</a:t>
            </a:r>
            <a:r>
              <a:rPr lang="en-US" dirty="0"/>
              <a:t>:</a:t>
            </a:r>
            <a:endParaRPr lang="en-GB" dirty="0"/>
          </a:p>
        </p:txBody>
      </p:sp>
    </p:spTree>
    <p:extLst>
      <p:ext uri="{BB962C8B-B14F-4D97-AF65-F5344CB8AC3E}">
        <p14:creationId xmlns:p14="http://schemas.microsoft.com/office/powerpoint/2010/main" val="159406478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whole genome duplication</a:t>
            </a:r>
            <a:endParaRPr lang="nl-BE" dirty="0"/>
          </a:p>
        </p:txBody>
      </p:sp>
      <p:cxnSp>
        <p:nvCxnSpPr>
          <p:cNvPr id="5" name="Straight Connector 4"/>
          <p:cNvCxnSpPr/>
          <p:nvPr/>
        </p:nvCxnSpPr>
        <p:spPr>
          <a:xfrm>
            <a:off x="540000" y="2564904"/>
            <a:ext cx="8208464"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Pentagon 5"/>
          <p:cNvSpPr/>
          <p:nvPr/>
        </p:nvSpPr>
        <p:spPr>
          <a:xfrm>
            <a:off x="467544" y="2420888"/>
            <a:ext cx="936104" cy="288032"/>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Pentagon 8"/>
          <p:cNvSpPr/>
          <p:nvPr/>
        </p:nvSpPr>
        <p:spPr>
          <a:xfrm>
            <a:off x="2335132" y="2420888"/>
            <a:ext cx="936104" cy="288032"/>
          </a:xfrm>
          <a:prstGeom prst="homePlat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Pentagon 9"/>
          <p:cNvSpPr/>
          <p:nvPr/>
        </p:nvSpPr>
        <p:spPr>
          <a:xfrm>
            <a:off x="3268926" y="2420888"/>
            <a:ext cx="936104" cy="288032"/>
          </a:xfrm>
          <a:prstGeom prst="homePlat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Pentagon 10"/>
          <p:cNvSpPr/>
          <p:nvPr/>
        </p:nvSpPr>
        <p:spPr>
          <a:xfrm>
            <a:off x="4202720" y="2420888"/>
            <a:ext cx="936104" cy="28803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Pentagon 12"/>
          <p:cNvSpPr/>
          <p:nvPr/>
        </p:nvSpPr>
        <p:spPr>
          <a:xfrm>
            <a:off x="6070308" y="2420888"/>
            <a:ext cx="936104" cy="288032"/>
          </a:xfrm>
          <a:prstGeom prst="homePlat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Pentagon 13"/>
          <p:cNvSpPr/>
          <p:nvPr/>
        </p:nvSpPr>
        <p:spPr>
          <a:xfrm>
            <a:off x="7004102" y="2420888"/>
            <a:ext cx="936104" cy="288032"/>
          </a:xfrm>
          <a:prstGeom prst="homePlat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Pentagon 14"/>
          <p:cNvSpPr/>
          <p:nvPr/>
        </p:nvSpPr>
        <p:spPr>
          <a:xfrm>
            <a:off x="7937896" y="2420888"/>
            <a:ext cx="936104" cy="288032"/>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p:cNvSpPr txBox="1"/>
          <p:nvPr/>
        </p:nvSpPr>
        <p:spPr>
          <a:xfrm>
            <a:off x="461902" y="1826117"/>
            <a:ext cx="1492716" cy="369332"/>
          </a:xfrm>
          <a:prstGeom prst="rect">
            <a:avLst/>
          </a:prstGeom>
          <a:noFill/>
        </p:spPr>
        <p:txBody>
          <a:bodyPr wrap="none" rtlCol="0">
            <a:spAutoFit/>
          </a:bodyPr>
          <a:lstStyle/>
          <a:p>
            <a:r>
              <a:rPr lang="en-US" dirty="0" smtClean="0"/>
              <a:t>Longer after:</a:t>
            </a:r>
            <a:endParaRPr lang="en-GB" dirty="0"/>
          </a:p>
        </p:txBody>
      </p:sp>
      <p:cxnSp>
        <p:nvCxnSpPr>
          <p:cNvPr id="16" name="Straight Connector 15"/>
          <p:cNvCxnSpPr/>
          <p:nvPr/>
        </p:nvCxnSpPr>
        <p:spPr>
          <a:xfrm>
            <a:off x="558480" y="3140968"/>
            <a:ext cx="8208464"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Pentagon 16"/>
          <p:cNvSpPr/>
          <p:nvPr/>
        </p:nvSpPr>
        <p:spPr>
          <a:xfrm>
            <a:off x="486024" y="2996952"/>
            <a:ext cx="936104" cy="288032"/>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Pentagon 17"/>
          <p:cNvSpPr/>
          <p:nvPr/>
        </p:nvSpPr>
        <p:spPr>
          <a:xfrm>
            <a:off x="1419818" y="2996952"/>
            <a:ext cx="936104" cy="288032"/>
          </a:xfrm>
          <a:prstGeom prst="homePlat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Pentagon 18"/>
          <p:cNvSpPr/>
          <p:nvPr/>
        </p:nvSpPr>
        <p:spPr>
          <a:xfrm>
            <a:off x="2353612" y="2996952"/>
            <a:ext cx="936104" cy="288032"/>
          </a:xfrm>
          <a:prstGeom prst="homePlat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Pentagon 20"/>
          <p:cNvSpPr/>
          <p:nvPr/>
        </p:nvSpPr>
        <p:spPr>
          <a:xfrm>
            <a:off x="4221200" y="2996952"/>
            <a:ext cx="936104" cy="28803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Pentagon 21"/>
          <p:cNvSpPr/>
          <p:nvPr/>
        </p:nvSpPr>
        <p:spPr>
          <a:xfrm>
            <a:off x="5154994" y="2996952"/>
            <a:ext cx="936104" cy="288032"/>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Pentagon 22"/>
          <p:cNvSpPr/>
          <p:nvPr/>
        </p:nvSpPr>
        <p:spPr>
          <a:xfrm>
            <a:off x="6088788" y="2996952"/>
            <a:ext cx="936104" cy="288032"/>
          </a:xfrm>
          <a:prstGeom prst="homePlat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Pentagon 24"/>
          <p:cNvSpPr/>
          <p:nvPr/>
        </p:nvSpPr>
        <p:spPr>
          <a:xfrm>
            <a:off x="7956376" y="2996952"/>
            <a:ext cx="936104" cy="288032"/>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 name="Straight Connector 19"/>
          <p:cNvCxnSpPr/>
          <p:nvPr/>
        </p:nvCxnSpPr>
        <p:spPr>
          <a:xfrm>
            <a:off x="542310" y="5013176"/>
            <a:ext cx="8208464"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Pentagon 23"/>
          <p:cNvSpPr/>
          <p:nvPr/>
        </p:nvSpPr>
        <p:spPr>
          <a:xfrm>
            <a:off x="469854" y="4869160"/>
            <a:ext cx="936104" cy="288032"/>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Pentagon 25"/>
          <p:cNvSpPr/>
          <p:nvPr/>
        </p:nvSpPr>
        <p:spPr>
          <a:xfrm>
            <a:off x="1403648" y="4869160"/>
            <a:ext cx="936104" cy="288032"/>
          </a:xfrm>
          <a:prstGeom prst="homePlat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Pentagon 26"/>
          <p:cNvSpPr/>
          <p:nvPr/>
        </p:nvSpPr>
        <p:spPr>
          <a:xfrm>
            <a:off x="2337442" y="4869160"/>
            <a:ext cx="936104" cy="288032"/>
          </a:xfrm>
          <a:prstGeom prst="homePlat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Pentagon 27"/>
          <p:cNvSpPr/>
          <p:nvPr/>
        </p:nvSpPr>
        <p:spPr>
          <a:xfrm>
            <a:off x="3271236" y="4869160"/>
            <a:ext cx="936104" cy="288032"/>
          </a:xfrm>
          <a:prstGeom prst="homePlat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Pentagon 28"/>
          <p:cNvSpPr/>
          <p:nvPr/>
        </p:nvSpPr>
        <p:spPr>
          <a:xfrm>
            <a:off x="4205030" y="4869160"/>
            <a:ext cx="936104" cy="28803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Pentagon 30"/>
          <p:cNvSpPr/>
          <p:nvPr/>
        </p:nvSpPr>
        <p:spPr>
          <a:xfrm>
            <a:off x="6072618" y="4869160"/>
            <a:ext cx="936104" cy="288032"/>
          </a:xfrm>
          <a:prstGeom prst="homePlat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Pentagon 31"/>
          <p:cNvSpPr/>
          <p:nvPr/>
        </p:nvSpPr>
        <p:spPr>
          <a:xfrm>
            <a:off x="7006412" y="4869160"/>
            <a:ext cx="936104" cy="288032"/>
          </a:xfrm>
          <a:prstGeom prst="homePlat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Pentagon 32"/>
          <p:cNvSpPr/>
          <p:nvPr/>
        </p:nvSpPr>
        <p:spPr>
          <a:xfrm>
            <a:off x="7940206" y="4869160"/>
            <a:ext cx="936104" cy="288032"/>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p:cNvSpPr txBox="1"/>
          <p:nvPr/>
        </p:nvSpPr>
        <p:spPr>
          <a:xfrm>
            <a:off x="435240" y="4390203"/>
            <a:ext cx="1210588" cy="369332"/>
          </a:xfrm>
          <a:prstGeom prst="rect">
            <a:avLst/>
          </a:prstGeom>
          <a:noFill/>
        </p:spPr>
        <p:txBody>
          <a:bodyPr wrap="none" rtlCol="0">
            <a:spAutoFit/>
          </a:bodyPr>
          <a:lstStyle/>
          <a:p>
            <a:r>
              <a:rPr lang="en-US" dirty="0" err="1" smtClean="0"/>
              <a:t>Outgroup</a:t>
            </a:r>
            <a:r>
              <a:rPr lang="en-US" dirty="0"/>
              <a:t>:</a:t>
            </a:r>
            <a:endParaRPr lang="en-GB" dirty="0"/>
          </a:p>
        </p:txBody>
      </p:sp>
    </p:spTree>
    <p:extLst>
      <p:ext uri="{BB962C8B-B14F-4D97-AF65-F5344CB8AC3E}">
        <p14:creationId xmlns:p14="http://schemas.microsoft.com/office/powerpoint/2010/main" val="31604966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whole genome duplication</a:t>
            </a:r>
            <a:endParaRPr lang="nl-BE" dirty="0"/>
          </a:p>
        </p:txBody>
      </p:sp>
      <p:cxnSp>
        <p:nvCxnSpPr>
          <p:cNvPr id="5" name="Straight Connector 4"/>
          <p:cNvCxnSpPr/>
          <p:nvPr/>
        </p:nvCxnSpPr>
        <p:spPr>
          <a:xfrm>
            <a:off x="540000" y="2564904"/>
            <a:ext cx="8208464"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Pentagon 5"/>
          <p:cNvSpPr/>
          <p:nvPr/>
        </p:nvSpPr>
        <p:spPr>
          <a:xfrm>
            <a:off x="467544" y="2420888"/>
            <a:ext cx="936104" cy="288032"/>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Pentagon 9"/>
          <p:cNvSpPr/>
          <p:nvPr/>
        </p:nvSpPr>
        <p:spPr>
          <a:xfrm>
            <a:off x="3268926" y="2420888"/>
            <a:ext cx="936104" cy="288032"/>
          </a:xfrm>
          <a:prstGeom prst="homePlat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Pentagon 13"/>
          <p:cNvSpPr/>
          <p:nvPr/>
        </p:nvSpPr>
        <p:spPr>
          <a:xfrm>
            <a:off x="7004102" y="2420888"/>
            <a:ext cx="936104" cy="288032"/>
          </a:xfrm>
          <a:prstGeom prst="homePlat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Pentagon 14"/>
          <p:cNvSpPr/>
          <p:nvPr/>
        </p:nvSpPr>
        <p:spPr>
          <a:xfrm>
            <a:off x="7937896" y="2420888"/>
            <a:ext cx="936104" cy="288032"/>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p:cNvSpPr txBox="1"/>
          <p:nvPr/>
        </p:nvSpPr>
        <p:spPr>
          <a:xfrm>
            <a:off x="461902" y="1826117"/>
            <a:ext cx="2005677" cy="369332"/>
          </a:xfrm>
          <a:prstGeom prst="rect">
            <a:avLst/>
          </a:prstGeom>
          <a:noFill/>
        </p:spPr>
        <p:txBody>
          <a:bodyPr wrap="none" rtlCol="0">
            <a:spAutoFit/>
          </a:bodyPr>
          <a:lstStyle/>
          <a:p>
            <a:r>
              <a:rPr lang="en-US" dirty="0" smtClean="0"/>
              <a:t>Even longer after:</a:t>
            </a:r>
            <a:endParaRPr lang="en-GB" dirty="0"/>
          </a:p>
        </p:txBody>
      </p:sp>
      <p:cxnSp>
        <p:nvCxnSpPr>
          <p:cNvPr id="16" name="Straight Connector 15"/>
          <p:cNvCxnSpPr/>
          <p:nvPr/>
        </p:nvCxnSpPr>
        <p:spPr>
          <a:xfrm>
            <a:off x="558480" y="3140968"/>
            <a:ext cx="8208464"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Pentagon 17"/>
          <p:cNvSpPr/>
          <p:nvPr/>
        </p:nvSpPr>
        <p:spPr>
          <a:xfrm>
            <a:off x="1419818" y="2996952"/>
            <a:ext cx="936104" cy="288032"/>
          </a:xfrm>
          <a:prstGeom prst="homePlat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Pentagon 18"/>
          <p:cNvSpPr/>
          <p:nvPr/>
        </p:nvSpPr>
        <p:spPr>
          <a:xfrm>
            <a:off x="2353612" y="2996952"/>
            <a:ext cx="936104" cy="288032"/>
          </a:xfrm>
          <a:prstGeom prst="homePlat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Pentagon 20"/>
          <p:cNvSpPr/>
          <p:nvPr/>
        </p:nvSpPr>
        <p:spPr>
          <a:xfrm>
            <a:off x="4221200" y="2996952"/>
            <a:ext cx="936104" cy="28803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Pentagon 21"/>
          <p:cNvSpPr/>
          <p:nvPr/>
        </p:nvSpPr>
        <p:spPr>
          <a:xfrm>
            <a:off x="5154994" y="2996952"/>
            <a:ext cx="936104" cy="288032"/>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Pentagon 22"/>
          <p:cNvSpPr/>
          <p:nvPr/>
        </p:nvSpPr>
        <p:spPr>
          <a:xfrm>
            <a:off x="6088788" y="2996952"/>
            <a:ext cx="936104" cy="288032"/>
          </a:xfrm>
          <a:prstGeom prst="homePlat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 name="Straight Connector 19"/>
          <p:cNvCxnSpPr/>
          <p:nvPr/>
        </p:nvCxnSpPr>
        <p:spPr>
          <a:xfrm>
            <a:off x="542310" y="5013176"/>
            <a:ext cx="8208464"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Pentagon 23"/>
          <p:cNvSpPr/>
          <p:nvPr/>
        </p:nvSpPr>
        <p:spPr>
          <a:xfrm>
            <a:off x="469854" y="4869160"/>
            <a:ext cx="936104" cy="288032"/>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Pentagon 25"/>
          <p:cNvSpPr/>
          <p:nvPr/>
        </p:nvSpPr>
        <p:spPr>
          <a:xfrm>
            <a:off x="1403648" y="4869160"/>
            <a:ext cx="936104" cy="288032"/>
          </a:xfrm>
          <a:prstGeom prst="homePlat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Pentagon 26"/>
          <p:cNvSpPr/>
          <p:nvPr/>
        </p:nvSpPr>
        <p:spPr>
          <a:xfrm>
            <a:off x="2337442" y="4869160"/>
            <a:ext cx="936104" cy="288032"/>
          </a:xfrm>
          <a:prstGeom prst="homePlat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Pentagon 27"/>
          <p:cNvSpPr/>
          <p:nvPr/>
        </p:nvSpPr>
        <p:spPr>
          <a:xfrm>
            <a:off x="3271236" y="4869160"/>
            <a:ext cx="936104" cy="288032"/>
          </a:xfrm>
          <a:prstGeom prst="homePlat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Pentagon 28"/>
          <p:cNvSpPr/>
          <p:nvPr/>
        </p:nvSpPr>
        <p:spPr>
          <a:xfrm>
            <a:off x="4205030" y="4869160"/>
            <a:ext cx="936104" cy="28803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Pentagon 30"/>
          <p:cNvSpPr/>
          <p:nvPr/>
        </p:nvSpPr>
        <p:spPr>
          <a:xfrm>
            <a:off x="6072618" y="4869160"/>
            <a:ext cx="936104" cy="288032"/>
          </a:xfrm>
          <a:prstGeom prst="homePlat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Pentagon 31"/>
          <p:cNvSpPr/>
          <p:nvPr/>
        </p:nvSpPr>
        <p:spPr>
          <a:xfrm>
            <a:off x="7006412" y="4869160"/>
            <a:ext cx="936104" cy="288032"/>
          </a:xfrm>
          <a:prstGeom prst="homePlat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Pentagon 32"/>
          <p:cNvSpPr/>
          <p:nvPr/>
        </p:nvSpPr>
        <p:spPr>
          <a:xfrm>
            <a:off x="7940206" y="4869160"/>
            <a:ext cx="936104" cy="288032"/>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p:cNvSpPr txBox="1"/>
          <p:nvPr/>
        </p:nvSpPr>
        <p:spPr>
          <a:xfrm>
            <a:off x="435240" y="4390203"/>
            <a:ext cx="1210588" cy="369332"/>
          </a:xfrm>
          <a:prstGeom prst="rect">
            <a:avLst/>
          </a:prstGeom>
          <a:noFill/>
        </p:spPr>
        <p:txBody>
          <a:bodyPr wrap="none" rtlCol="0">
            <a:spAutoFit/>
          </a:bodyPr>
          <a:lstStyle/>
          <a:p>
            <a:r>
              <a:rPr lang="en-US" dirty="0" err="1" smtClean="0"/>
              <a:t>Outgroup</a:t>
            </a:r>
            <a:r>
              <a:rPr lang="en-US" dirty="0"/>
              <a:t>:</a:t>
            </a:r>
            <a:endParaRPr lang="en-GB" dirty="0"/>
          </a:p>
        </p:txBody>
      </p:sp>
    </p:spTree>
    <p:extLst>
      <p:ext uri="{BB962C8B-B14F-4D97-AF65-F5344CB8AC3E}">
        <p14:creationId xmlns:p14="http://schemas.microsoft.com/office/powerpoint/2010/main" val="56299185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whole genome duplication</a:t>
            </a:r>
            <a:endParaRPr lang="nl-BE" dirty="0"/>
          </a:p>
        </p:txBody>
      </p:sp>
      <p:grpSp>
        <p:nvGrpSpPr>
          <p:cNvPr id="12" name="Group 11"/>
          <p:cNvGrpSpPr/>
          <p:nvPr/>
        </p:nvGrpSpPr>
        <p:grpSpPr>
          <a:xfrm>
            <a:off x="467544" y="2420888"/>
            <a:ext cx="3744416" cy="288032"/>
            <a:chOff x="467544" y="2420888"/>
            <a:chExt cx="3744416" cy="288032"/>
          </a:xfrm>
        </p:grpSpPr>
        <p:cxnSp>
          <p:nvCxnSpPr>
            <p:cNvPr id="5" name="Straight Connector 4"/>
            <p:cNvCxnSpPr>
              <a:endCxn id="15" idx="3"/>
            </p:cNvCxnSpPr>
            <p:nvPr/>
          </p:nvCxnSpPr>
          <p:spPr>
            <a:xfrm>
              <a:off x="540000" y="2564904"/>
              <a:ext cx="367196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Pentagon 5"/>
            <p:cNvSpPr/>
            <p:nvPr/>
          </p:nvSpPr>
          <p:spPr>
            <a:xfrm>
              <a:off x="467544" y="2420888"/>
              <a:ext cx="936104" cy="288032"/>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Pentagon 9"/>
            <p:cNvSpPr/>
            <p:nvPr/>
          </p:nvSpPr>
          <p:spPr>
            <a:xfrm>
              <a:off x="1419818" y="2420888"/>
              <a:ext cx="936104" cy="288032"/>
            </a:xfrm>
            <a:prstGeom prst="homePlat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Pentagon 13"/>
            <p:cNvSpPr/>
            <p:nvPr/>
          </p:nvSpPr>
          <p:spPr>
            <a:xfrm>
              <a:off x="2353612" y="2420888"/>
              <a:ext cx="936104" cy="288032"/>
            </a:xfrm>
            <a:prstGeom prst="homePlat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Pentagon 14"/>
            <p:cNvSpPr/>
            <p:nvPr/>
          </p:nvSpPr>
          <p:spPr>
            <a:xfrm>
              <a:off x="3275856" y="2420888"/>
              <a:ext cx="936104" cy="288032"/>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 name="TextBox 2"/>
          <p:cNvSpPr txBox="1"/>
          <p:nvPr/>
        </p:nvSpPr>
        <p:spPr>
          <a:xfrm>
            <a:off x="461902" y="1826117"/>
            <a:ext cx="2005677" cy="369332"/>
          </a:xfrm>
          <a:prstGeom prst="rect">
            <a:avLst/>
          </a:prstGeom>
          <a:noFill/>
        </p:spPr>
        <p:txBody>
          <a:bodyPr wrap="none" rtlCol="0">
            <a:spAutoFit/>
          </a:bodyPr>
          <a:lstStyle/>
          <a:p>
            <a:r>
              <a:rPr lang="en-US" dirty="0" smtClean="0"/>
              <a:t>Even longer after:</a:t>
            </a:r>
            <a:endParaRPr lang="en-GB" dirty="0"/>
          </a:p>
        </p:txBody>
      </p:sp>
      <p:grpSp>
        <p:nvGrpSpPr>
          <p:cNvPr id="11" name="Group 10"/>
          <p:cNvGrpSpPr/>
          <p:nvPr/>
        </p:nvGrpSpPr>
        <p:grpSpPr>
          <a:xfrm>
            <a:off x="683568" y="2996952"/>
            <a:ext cx="4659730" cy="288032"/>
            <a:chOff x="683568" y="2996952"/>
            <a:chExt cx="4659730" cy="288032"/>
          </a:xfrm>
        </p:grpSpPr>
        <p:cxnSp>
          <p:nvCxnSpPr>
            <p:cNvPr id="16" name="Straight Connector 15"/>
            <p:cNvCxnSpPr>
              <a:endCxn id="23" idx="3"/>
            </p:cNvCxnSpPr>
            <p:nvPr/>
          </p:nvCxnSpPr>
          <p:spPr>
            <a:xfrm>
              <a:off x="909578" y="3140968"/>
              <a:ext cx="443372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Pentagon 17"/>
            <p:cNvSpPr/>
            <p:nvPr/>
          </p:nvSpPr>
          <p:spPr>
            <a:xfrm>
              <a:off x="683568" y="2996952"/>
              <a:ext cx="936104" cy="288032"/>
            </a:xfrm>
            <a:prstGeom prst="homePlat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Pentagon 18"/>
            <p:cNvSpPr/>
            <p:nvPr/>
          </p:nvSpPr>
          <p:spPr>
            <a:xfrm>
              <a:off x="1617362" y="2996952"/>
              <a:ext cx="936104" cy="288032"/>
            </a:xfrm>
            <a:prstGeom prst="homePlat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Pentagon 20"/>
            <p:cNvSpPr/>
            <p:nvPr/>
          </p:nvSpPr>
          <p:spPr>
            <a:xfrm>
              <a:off x="2539606" y="2996952"/>
              <a:ext cx="936104" cy="28803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Pentagon 21"/>
            <p:cNvSpPr/>
            <p:nvPr/>
          </p:nvSpPr>
          <p:spPr>
            <a:xfrm>
              <a:off x="3473400" y="2996952"/>
              <a:ext cx="936104" cy="288032"/>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Pentagon 22"/>
            <p:cNvSpPr/>
            <p:nvPr/>
          </p:nvSpPr>
          <p:spPr>
            <a:xfrm>
              <a:off x="4407194" y="2996952"/>
              <a:ext cx="936104" cy="288032"/>
            </a:xfrm>
            <a:prstGeom prst="homePlat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20" name="Straight Connector 19"/>
          <p:cNvCxnSpPr>
            <a:endCxn id="33" idx="3"/>
          </p:cNvCxnSpPr>
          <p:nvPr/>
        </p:nvCxnSpPr>
        <p:spPr>
          <a:xfrm>
            <a:off x="542310" y="5013176"/>
            <a:ext cx="7409446"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Pentagon 23"/>
          <p:cNvSpPr/>
          <p:nvPr/>
        </p:nvSpPr>
        <p:spPr>
          <a:xfrm>
            <a:off x="469854" y="4869160"/>
            <a:ext cx="936104" cy="288032"/>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Pentagon 25"/>
          <p:cNvSpPr/>
          <p:nvPr/>
        </p:nvSpPr>
        <p:spPr>
          <a:xfrm>
            <a:off x="1403648" y="4869160"/>
            <a:ext cx="936104" cy="288032"/>
          </a:xfrm>
          <a:prstGeom prst="homePlat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Pentagon 26"/>
          <p:cNvSpPr/>
          <p:nvPr/>
        </p:nvSpPr>
        <p:spPr>
          <a:xfrm>
            <a:off x="2337442" y="4869160"/>
            <a:ext cx="936104" cy="288032"/>
          </a:xfrm>
          <a:prstGeom prst="homePlat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Pentagon 27"/>
          <p:cNvSpPr/>
          <p:nvPr/>
        </p:nvSpPr>
        <p:spPr>
          <a:xfrm>
            <a:off x="3271236" y="4869160"/>
            <a:ext cx="936104" cy="288032"/>
          </a:xfrm>
          <a:prstGeom prst="homePlat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Pentagon 28"/>
          <p:cNvSpPr/>
          <p:nvPr/>
        </p:nvSpPr>
        <p:spPr>
          <a:xfrm>
            <a:off x="4205030" y="4869160"/>
            <a:ext cx="936104" cy="28803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Pentagon 30"/>
          <p:cNvSpPr/>
          <p:nvPr/>
        </p:nvSpPr>
        <p:spPr>
          <a:xfrm>
            <a:off x="5148064" y="4869160"/>
            <a:ext cx="936104" cy="288032"/>
          </a:xfrm>
          <a:prstGeom prst="homePlat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Pentagon 31"/>
          <p:cNvSpPr/>
          <p:nvPr/>
        </p:nvSpPr>
        <p:spPr>
          <a:xfrm>
            <a:off x="6081858" y="4869160"/>
            <a:ext cx="936104" cy="288032"/>
          </a:xfrm>
          <a:prstGeom prst="homePlat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Pentagon 32"/>
          <p:cNvSpPr/>
          <p:nvPr/>
        </p:nvSpPr>
        <p:spPr>
          <a:xfrm>
            <a:off x="7015652" y="4869160"/>
            <a:ext cx="936104" cy="288032"/>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p:cNvSpPr txBox="1"/>
          <p:nvPr/>
        </p:nvSpPr>
        <p:spPr>
          <a:xfrm>
            <a:off x="435240" y="4390203"/>
            <a:ext cx="1210588" cy="369332"/>
          </a:xfrm>
          <a:prstGeom prst="rect">
            <a:avLst/>
          </a:prstGeom>
          <a:noFill/>
        </p:spPr>
        <p:txBody>
          <a:bodyPr wrap="none" rtlCol="0">
            <a:spAutoFit/>
          </a:bodyPr>
          <a:lstStyle/>
          <a:p>
            <a:r>
              <a:rPr lang="en-US" dirty="0" err="1" smtClean="0"/>
              <a:t>Outgroup</a:t>
            </a:r>
            <a:r>
              <a:rPr lang="en-US" dirty="0"/>
              <a:t>:</a:t>
            </a:r>
            <a:endParaRPr lang="en-GB" dirty="0"/>
          </a:p>
        </p:txBody>
      </p:sp>
    </p:spTree>
    <p:extLst>
      <p:ext uri="{BB962C8B-B14F-4D97-AF65-F5344CB8AC3E}">
        <p14:creationId xmlns:p14="http://schemas.microsoft.com/office/powerpoint/2010/main" val="479506458"/>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Synteny</a:t>
            </a:r>
            <a:r>
              <a:rPr lang="en-US" dirty="0" smtClean="0"/>
              <a:t> via </a:t>
            </a:r>
            <a:r>
              <a:rPr lang="en-US" dirty="0" err="1" smtClean="0"/>
              <a:t>outgroup</a:t>
            </a:r>
            <a:endParaRPr lang="en-GB" dirty="0"/>
          </a:p>
        </p:txBody>
      </p:sp>
      <p:grpSp>
        <p:nvGrpSpPr>
          <p:cNvPr id="3" name="Group 2"/>
          <p:cNvGrpSpPr/>
          <p:nvPr/>
        </p:nvGrpSpPr>
        <p:grpSpPr>
          <a:xfrm>
            <a:off x="2120776" y="4941168"/>
            <a:ext cx="4659730" cy="288032"/>
            <a:chOff x="683568" y="2996952"/>
            <a:chExt cx="4659730" cy="288032"/>
          </a:xfrm>
        </p:grpSpPr>
        <p:cxnSp>
          <p:nvCxnSpPr>
            <p:cNvPr id="4" name="Straight Connector 3"/>
            <p:cNvCxnSpPr>
              <a:endCxn id="9" idx="3"/>
            </p:cNvCxnSpPr>
            <p:nvPr/>
          </p:nvCxnSpPr>
          <p:spPr>
            <a:xfrm>
              <a:off x="909578" y="3140968"/>
              <a:ext cx="443372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Pentagon 4"/>
            <p:cNvSpPr/>
            <p:nvPr/>
          </p:nvSpPr>
          <p:spPr>
            <a:xfrm>
              <a:off x="683568" y="2996952"/>
              <a:ext cx="936104" cy="288032"/>
            </a:xfrm>
            <a:prstGeom prst="homePlat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Pentagon 5"/>
            <p:cNvSpPr/>
            <p:nvPr/>
          </p:nvSpPr>
          <p:spPr>
            <a:xfrm>
              <a:off x="1617362" y="2996952"/>
              <a:ext cx="936104" cy="288032"/>
            </a:xfrm>
            <a:prstGeom prst="homePlat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Pentagon 6"/>
            <p:cNvSpPr/>
            <p:nvPr/>
          </p:nvSpPr>
          <p:spPr>
            <a:xfrm>
              <a:off x="2539606" y="2996952"/>
              <a:ext cx="936104" cy="28803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Pentagon 7"/>
            <p:cNvSpPr/>
            <p:nvPr/>
          </p:nvSpPr>
          <p:spPr>
            <a:xfrm>
              <a:off x="3473400" y="2996952"/>
              <a:ext cx="936104" cy="288032"/>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Pentagon 8"/>
            <p:cNvSpPr/>
            <p:nvPr/>
          </p:nvSpPr>
          <p:spPr>
            <a:xfrm>
              <a:off x="4407194" y="2996952"/>
              <a:ext cx="936104" cy="288032"/>
            </a:xfrm>
            <a:prstGeom prst="homePlat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0" name="Group 9"/>
          <p:cNvGrpSpPr/>
          <p:nvPr/>
        </p:nvGrpSpPr>
        <p:grpSpPr>
          <a:xfrm rot="-5400000">
            <a:off x="-150299" y="2924944"/>
            <a:ext cx="3744416" cy="288032"/>
            <a:chOff x="467544" y="2420888"/>
            <a:chExt cx="3744416" cy="288032"/>
          </a:xfrm>
        </p:grpSpPr>
        <p:cxnSp>
          <p:nvCxnSpPr>
            <p:cNvPr id="11" name="Straight Connector 10"/>
            <p:cNvCxnSpPr>
              <a:endCxn id="15" idx="3"/>
            </p:cNvCxnSpPr>
            <p:nvPr/>
          </p:nvCxnSpPr>
          <p:spPr>
            <a:xfrm>
              <a:off x="540000" y="2564904"/>
              <a:ext cx="367196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Pentagon 11"/>
            <p:cNvSpPr/>
            <p:nvPr/>
          </p:nvSpPr>
          <p:spPr>
            <a:xfrm>
              <a:off x="467544" y="2420888"/>
              <a:ext cx="936104" cy="288032"/>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Pentagon 12"/>
            <p:cNvSpPr/>
            <p:nvPr/>
          </p:nvSpPr>
          <p:spPr>
            <a:xfrm>
              <a:off x="1419818" y="2420888"/>
              <a:ext cx="936104" cy="288032"/>
            </a:xfrm>
            <a:prstGeom prst="homePlat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Pentagon 13"/>
            <p:cNvSpPr/>
            <p:nvPr/>
          </p:nvSpPr>
          <p:spPr>
            <a:xfrm>
              <a:off x="2353612" y="2420888"/>
              <a:ext cx="936104" cy="288032"/>
            </a:xfrm>
            <a:prstGeom prst="homePlat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Pentagon 14"/>
            <p:cNvSpPr/>
            <p:nvPr/>
          </p:nvSpPr>
          <p:spPr>
            <a:xfrm>
              <a:off x="3275856" y="2420888"/>
              <a:ext cx="936104" cy="288032"/>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16" name="Straight Connector 15"/>
          <p:cNvCxnSpPr>
            <a:endCxn id="24" idx="3"/>
          </p:cNvCxnSpPr>
          <p:nvPr/>
        </p:nvCxnSpPr>
        <p:spPr>
          <a:xfrm>
            <a:off x="522653" y="5877272"/>
            <a:ext cx="7409446"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Pentagon 16"/>
          <p:cNvSpPr/>
          <p:nvPr/>
        </p:nvSpPr>
        <p:spPr>
          <a:xfrm>
            <a:off x="450197" y="5733256"/>
            <a:ext cx="936104" cy="288032"/>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Pentagon 17"/>
          <p:cNvSpPr/>
          <p:nvPr/>
        </p:nvSpPr>
        <p:spPr>
          <a:xfrm>
            <a:off x="1383991" y="5733256"/>
            <a:ext cx="936104" cy="288032"/>
          </a:xfrm>
          <a:prstGeom prst="homePlat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Pentagon 18"/>
          <p:cNvSpPr/>
          <p:nvPr/>
        </p:nvSpPr>
        <p:spPr>
          <a:xfrm>
            <a:off x="2317785" y="5733256"/>
            <a:ext cx="936104" cy="288032"/>
          </a:xfrm>
          <a:prstGeom prst="homePlat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Pentagon 19"/>
          <p:cNvSpPr/>
          <p:nvPr/>
        </p:nvSpPr>
        <p:spPr>
          <a:xfrm>
            <a:off x="3251579" y="5733256"/>
            <a:ext cx="936104" cy="288032"/>
          </a:xfrm>
          <a:prstGeom prst="homePlat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Pentagon 20"/>
          <p:cNvSpPr/>
          <p:nvPr/>
        </p:nvSpPr>
        <p:spPr>
          <a:xfrm>
            <a:off x="4185373" y="5733256"/>
            <a:ext cx="936104" cy="28803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Pentagon 21"/>
          <p:cNvSpPr/>
          <p:nvPr/>
        </p:nvSpPr>
        <p:spPr>
          <a:xfrm>
            <a:off x="5128407" y="5733256"/>
            <a:ext cx="936104" cy="288032"/>
          </a:xfrm>
          <a:prstGeom prst="homePlat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Pentagon 22"/>
          <p:cNvSpPr/>
          <p:nvPr/>
        </p:nvSpPr>
        <p:spPr>
          <a:xfrm>
            <a:off x="6062201" y="5733256"/>
            <a:ext cx="936104" cy="288032"/>
          </a:xfrm>
          <a:prstGeom prst="homePlat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Pentagon 23"/>
          <p:cNvSpPr/>
          <p:nvPr/>
        </p:nvSpPr>
        <p:spPr>
          <a:xfrm>
            <a:off x="6995995" y="5733256"/>
            <a:ext cx="936104" cy="288032"/>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6" name="Straight Arrow Connector 25"/>
          <p:cNvCxnSpPr>
            <a:endCxn id="18" idx="0"/>
          </p:cNvCxnSpPr>
          <p:nvPr/>
        </p:nvCxnSpPr>
        <p:spPr>
          <a:xfrm flipH="1">
            <a:off x="1780035" y="5229200"/>
            <a:ext cx="537750" cy="504056"/>
          </a:xfrm>
          <a:prstGeom prst="straightConnector1">
            <a:avLst/>
          </a:prstGeom>
          <a:ln w="3810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2" idx="0"/>
            <a:endCxn id="17" idx="0"/>
          </p:cNvCxnSpPr>
          <p:nvPr/>
        </p:nvCxnSpPr>
        <p:spPr>
          <a:xfrm flipH="1">
            <a:off x="846241" y="4545124"/>
            <a:ext cx="731652" cy="1188132"/>
          </a:xfrm>
          <a:prstGeom prst="straightConnector1">
            <a:avLst/>
          </a:prstGeom>
          <a:ln w="3810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865925" y="2335019"/>
            <a:ext cx="4592320" cy="3398237"/>
            <a:chOff x="1865925" y="2335019"/>
            <a:chExt cx="4592320" cy="3398237"/>
          </a:xfrm>
        </p:grpSpPr>
        <p:cxnSp>
          <p:nvCxnSpPr>
            <p:cNvPr id="36" name="Straight Arrow Connector 35"/>
            <p:cNvCxnSpPr>
              <a:stCxn id="14" idx="2"/>
              <a:endCxn id="23" idx="0"/>
            </p:cNvCxnSpPr>
            <p:nvPr/>
          </p:nvCxnSpPr>
          <p:spPr>
            <a:xfrm>
              <a:off x="1865925" y="2659056"/>
              <a:ext cx="4592320" cy="3074200"/>
            </a:xfrm>
            <a:prstGeom prst="straightConnector1">
              <a:avLst/>
            </a:prstGeom>
            <a:ln w="38100">
              <a:solidFill>
                <a:srgbClr val="CA14A7"/>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9" idx="2"/>
              <a:endCxn id="22" idx="0"/>
            </p:cNvCxnSpPr>
            <p:nvPr/>
          </p:nvCxnSpPr>
          <p:spPr>
            <a:xfrm flipH="1">
              <a:off x="5524451" y="5229200"/>
              <a:ext cx="715995" cy="504056"/>
            </a:xfrm>
            <a:prstGeom prst="straightConnector1">
              <a:avLst/>
            </a:prstGeom>
            <a:ln w="38100">
              <a:solidFill>
                <a:srgbClr val="CA14A7"/>
              </a:solidFill>
              <a:tailEnd type="arrow"/>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5810173" y="2335019"/>
              <a:ext cx="504056" cy="504056"/>
            </a:xfrm>
            <a:prstGeom prst="ellipse">
              <a:avLst/>
            </a:prstGeom>
            <a:solidFill>
              <a:srgbClr val="CA14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9" name="Oval 28"/>
          <p:cNvSpPr/>
          <p:nvPr/>
        </p:nvSpPr>
        <p:spPr>
          <a:xfrm>
            <a:off x="2195737" y="4221088"/>
            <a:ext cx="504056" cy="504056"/>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0" name="Group 39"/>
          <p:cNvGrpSpPr/>
          <p:nvPr/>
        </p:nvGrpSpPr>
        <p:grpSpPr>
          <a:xfrm>
            <a:off x="1865925" y="3340822"/>
            <a:ext cx="1781698" cy="2392434"/>
            <a:chOff x="1865925" y="3340822"/>
            <a:chExt cx="1781698" cy="2392434"/>
          </a:xfrm>
        </p:grpSpPr>
        <p:cxnSp>
          <p:nvCxnSpPr>
            <p:cNvPr id="31" name="Straight Arrow Connector 30"/>
            <p:cNvCxnSpPr>
              <a:stCxn id="13" idx="2"/>
              <a:endCxn id="20" idx="0"/>
            </p:cNvCxnSpPr>
            <p:nvPr/>
          </p:nvCxnSpPr>
          <p:spPr>
            <a:xfrm>
              <a:off x="1865925" y="3592850"/>
              <a:ext cx="1781698" cy="2140406"/>
            </a:xfrm>
            <a:prstGeom prst="straightConnector1">
              <a:avLst/>
            </a:prstGeom>
            <a:ln w="38100">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6" idx="2"/>
              <a:endCxn id="19" idx="0"/>
            </p:cNvCxnSpPr>
            <p:nvPr/>
          </p:nvCxnSpPr>
          <p:spPr>
            <a:xfrm flipH="1">
              <a:off x="2713829" y="5229200"/>
              <a:ext cx="736785" cy="504056"/>
            </a:xfrm>
            <a:prstGeom prst="straightConnector1">
              <a:avLst/>
            </a:prstGeom>
            <a:ln w="38100">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3056880" y="3340822"/>
              <a:ext cx="504056" cy="504056"/>
            </a:xfrm>
            <a:prstGeom prst="ellipse">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8424508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Duplicated blocks everywhere</a:t>
            </a:r>
            <a:endParaRPr lang="en-GB" dirty="0"/>
          </a:p>
        </p:txBody>
      </p:sp>
      <p:pic>
        <p:nvPicPr>
          <p:cNvPr id="16386" name="Picture 2" descr="http://www.nature.com/nature/journal/v428/n6983/images/nature02424-f3.2.jpg"/>
          <p:cNvPicPr>
            <a:picLocks noChangeAspect="1" noChangeArrowheads="1"/>
          </p:cNvPicPr>
          <p:nvPr/>
        </p:nvPicPr>
        <p:blipFill rotWithShape="1">
          <a:blip r:embed="rId3">
            <a:extLst>
              <a:ext uri="{28A0092B-C50C-407E-A947-70E740481C1C}">
                <a14:useLocalDpi xmlns:a14="http://schemas.microsoft.com/office/drawing/2010/main" val="0"/>
              </a:ext>
            </a:extLst>
          </a:blip>
          <a:srcRect t="69031"/>
          <a:stretch/>
        </p:blipFill>
        <p:spPr bwMode="auto">
          <a:xfrm>
            <a:off x="40217" y="1772816"/>
            <a:ext cx="8923257" cy="3600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42152" y="6420552"/>
            <a:ext cx="2634054" cy="369332"/>
          </a:xfrm>
          <a:prstGeom prst="rect">
            <a:avLst/>
          </a:prstGeom>
          <a:noFill/>
        </p:spPr>
        <p:txBody>
          <a:bodyPr wrap="none" rtlCol="0">
            <a:spAutoFit/>
          </a:bodyPr>
          <a:lstStyle/>
          <a:p>
            <a:r>
              <a:rPr lang="en-US" dirty="0" err="1" smtClean="0"/>
              <a:t>Kellis</a:t>
            </a:r>
            <a:r>
              <a:rPr lang="en-US" dirty="0" smtClean="0"/>
              <a:t> et al, Nature 2004</a:t>
            </a:r>
            <a:endParaRPr lang="en-GB" dirty="0"/>
          </a:p>
        </p:txBody>
      </p:sp>
    </p:spTree>
    <p:extLst>
      <p:ext uri="{BB962C8B-B14F-4D97-AF65-F5344CB8AC3E}">
        <p14:creationId xmlns:p14="http://schemas.microsoft.com/office/powerpoint/2010/main" val="889964410"/>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Fates of duplicated genes</a:t>
            </a:r>
            <a:endParaRPr lang="en-GB" dirty="0"/>
          </a:p>
        </p:txBody>
      </p:sp>
      <p:pic>
        <p:nvPicPr>
          <p:cNvPr id="18434" name="Picture 2" descr="http://www.nature.com/nature/journal/v428/n6983/images/nature02424-f4.2.jpg"/>
          <p:cNvPicPr>
            <a:picLocks noChangeAspect="1" noChangeArrowheads="1"/>
          </p:cNvPicPr>
          <p:nvPr/>
        </p:nvPicPr>
        <p:blipFill rotWithShape="1">
          <a:blip r:embed="rId3">
            <a:extLst>
              <a:ext uri="{28A0092B-C50C-407E-A947-70E740481C1C}">
                <a14:useLocalDpi xmlns:a14="http://schemas.microsoft.com/office/drawing/2010/main" val="0"/>
              </a:ext>
            </a:extLst>
          </a:blip>
          <a:srcRect b="50000"/>
          <a:stretch/>
        </p:blipFill>
        <p:spPr bwMode="auto">
          <a:xfrm>
            <a:off x="242152" y="1916832"/>
            <a:ext cx="4935596" cy="307981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ttp://www.nature.com/nature/journal/v428/n6983/images/nature02424-f4.2.jpg"/>
          <p:cNvPicPr>
            <a:picLocks noChangeAspect="1" noChangeArrowheads="1"/>
          </p:cNvPicPr>
          <p:nvPr/>
        </p:nvPicPr>
        <p:blipFill rotWithShape="1">
          <a:blip r:embed="rId3">
            <a:extLst>
              <a:ext uri="{28A0092B-C50C-407E-A947-70E740481C1C}">
                <a14:useLocalDpi xmlns:a14="http://schemas.microsoft.com/office/drawing/2010/main" val="0"/>
              </a:ext>
            </a:extLst>
          </a:blip>
          <a:srcRect t="47526" r="36320"/>
          <a:stretch/>
        </p:blipFill>
        <p:spPr bwMode="auto">
          <a:xfrm>
            <a:off x="5731026" y="1628800"/>
            <a:ext cx="3142974" cy="323220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42152" y="6420552"/>
            <a:ext cx="2634054" cy="369332"/>
          </a:xfrm>
          <a:prstGeom prst="rect">
            <a:avLst/>
          </a:prstGeom>
          <a:noFill/>
        </p:spPr>
        <p:txBody>
          <a:bodyPr wrap="none" rtlCol="0">
            <a:spAutoFit/>
          </a:bodyPr>
          <a:lstStyle/>
          <a:p>
            <a:r>
              <a:rPr lang="en-US" dirty="0" err="1" smtClean="0"/>
              <a:t>Kellis</a:t>
            </a:r>
            <a:r>
              <a:rPr lang="en-US" dirty="0" smtClean="0"/>
              <a:t> et al, Nature 2004</a:t>
            </a:r>
            <a:endParaRPr lang="en-GB" dirty="0"/>
          </a:p>
        </p:txBody>
      </p:sp>
      <p:sp>
        <p:nvSpPr>
          <p:cNvPr id="5" name="TextBox 4"/>
          <p:cNvSpPr txBox="1"/>
          <p:nvPr/>
        </p:nvSpPr>
        <p:spPr>
          <a:xfrm>
            <a:off x="899592" y="4996644"/>
            <a:ext cx="2441694" cy="369332"/>
          </a:xfrm>
          <a:prstGeom prst="rect">
            <a:avLst/>
          </a:prstGeom>
          <a:noFill/>
        </p:spPr>
        <p:txBody>
          <a:bodyPr wrap="none" rtlCol="0">
            <a:spAutoFit/>
          </a:bodyPr>
          <a:lstStyle/>
          <a:p>
            <a:r>
              <a:rPr lang="en-US" dirty="0" smtClean="0"/>
              <a:t>Accelerated evolution</a:t>
            </a:r>
            <a:endParaRPr lang="en-GB" dirty="0"/>
          </a:p>
        </p:txBody>
      </p:sp>
      <p:sp>
        <p:nvSpPr>
          <p:cNvPr id="7" name="TextBox 6"/>
          <p:cNvSpPr txBox="1"/>
          <p:nvPr/>
        </p:nvSpPr>
        <p:spPr>
          <a:xfrm>
            <a:off x="5731026" y="1284969"/>
            <a:ext cx="1980029" cy="369332"/>
          </a:xfrm>
          <a:prstGeom prst="rect">
            <a:avLst/>
          </a:prstGeom>
          <a:noFill/>
        </p:spPr>
        <p:txBody>
          <a:bodyPr wrap="none" rtlCol="0">
            <a:spAutoFit/>
          </a:bodyPr>
          <a:lstStyle/>
          <a:p>
            <a:r>
              <a:rPr lang="en-US" dirty="0" smtClean="0"/>
              <a:t>Gene Conversion</a:t>
            </a:r>
            <a:endParaRPr lang="en-GB" dirty="0"/>
          </a:p>
        </p:txBody>
      </p:sp>
    </p:spTree>
    <p:extLst>
      <p:ext uri="{BB962C8B-B14F-4D97-AF65-F5344CB8AC3E}">
        <p14:creationId xmlns:p14="http://schemas.microsoft.com/office/powerpoint/2010/main" val="1585893600"/>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Amphioxus: primitive chordate</a:t>
            </a:r>
            <a:endParaRPr lang="en-GB" dirty="0"/>
          </a:p>
        </p:txBody>
      </p:sp>
      <p:pic>
        <p:nvPicPr>
          <p:cNvPr id="14338" name="Picture 2" descr="http://upload.wikimedia.org/wikipedia/commons/thumb/4/47/Branchiostoma_lanceolatum.jpg/250px-Branchiostoma_lanceolatu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4152" y="1340768"/>
            <a:ext cx="2880320" cy="2281213"/>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http://upload.wikimedia.org/wikipedia/commons/thumb/d/da/BranchiostomaLanceolatum_PioM.svg/500px-BranchiostomaLanceolatum_PioM.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4152" y="3861048"/>
            <a:ext cx="6256539" cy="2039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9717132"/>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5712" t="10605" r="28212" b="26149"/>
          <a:stretch/>
        </p:blipFill>
        <p:spPr bwMode="auto">
          <a:xfrm>
            <a:off x="196517" y="392496"/>
            <a:ext cx="7759859" cy="56226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2289785"/>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http://www.nature.com/nature/journal/v453/n7198/images/nature06967-f1.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88840"/>
            <a:ext cx="9119871" cy="346555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fontScale="90000"/>
          </a:bodyPr>
          <a:lstStyle/>
          <a:p>
            <a:r>
              <a:rPr lang="en-US" dirty="0" smtClean="0"/>
              <a:t>Phylogeny based on concatenated alignment</a:t>
            </a:r>
            <a:endParaRPr lang="en-GB" dirty="0"/>
          </a:p>
        </p:txBody>
      </p:sp>
      <p:pic>
        <p:nvPicPr>
          <p:cNvPr id="1026" name="Picture 2" descr="http://wiki.hicksvilleschools.org/groups/hsbiology/wiki/bc77e/images/c062a.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52120" y="2996952"/>
            <a:ext cx="1224136" cy="83707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4.bp.blogspot.com/-Ta5mpFviILM/UUp0FYFhTCI/AAAAAAAAK_Y/yVTNVvOK82g/s1600/Edenpics-com_003-096-Sea-Anemone.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69651" y="1109411"/>
            <a:ext cx="1368152" cy="109452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persephonemagazine.com/wp-content/uploads/2011/12/urchin.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59935" y="2436911"/>
            <a:ext cx="966445" cy="966446"/>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p:cNvCxnSpPr/>
          <p:nvPr/>
        </p:nvCxnSpPr>
        <p:spPr>
          <a:xfrm>
            <a:off x="3966143" y="2996952"/>
            <a:ext cx="5937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182641" y="3573016"/>
            <a:ext cx="5937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868602" y="2089809"/>
            <a:ext cx="59379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826395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Whole genome duplication in plants</a:t>
            </a:r>
            <a:endParaRPr lang="en-GB" dirty="0"/>
          </a:p>
        </p:txBody>
      </p:sp>
      <p:pic>
        <p:nvPicPr>
          <p:cNvPr id="1026" name="Picture 2" descr="http://genomevolution.org/wiki/images/thumb/b/b9/WGDsinsequencedgenomes.png/800px-WGDsinsequencedgenom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091548"/>
            <a:ext cx="7620000" cy="43053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83568" y="5589240"/>
            <a:ext cx="5583580" cy="646331"/>
          </a:xfrm>
          <a:prstGeom prst="rect">
            <a:avLst/>
          </a:prstGeom>
          <a:noFill/>
        </p:spPr>
        <p:txBody>
          <a:bodyPr wrap="none" rtlCol="0">
            <a:spAutoFit/>
          </a:bodyPr>
          <a:lstStyle/>
          <a:p>
            <a:r>
              <a:rPr lang="en-US" dirty="0" smtClean="0"/>
              <a:t>Phylogenetic tree of plants with sequenced genomes</a:t>
            </a:r>
          </a:p>
          <a:p>
            <a:r>
              <a:rPr lang="en-US" dirty="0" smtClean="0"/>
              <a:t>WGD marked with green star.</a:t>
            </a:r>
            <a:endParaRPr lang="en-GB" dirty="0"/>
          </a:p>
        </p:txBody>
      </p:sp>
    </p:spTree>
    <p:extLst>
      <p:ext uri="{BB962C8B-B14F-4D97-AF65-F5344CB8AC3E}">
        <p14:creationId xmlns:p14="http://schemas.microsoft.com/office/powerpoint/2010/main" val="2654010185"/>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Syntenic</a:t>
            </a:r>
            <a:r>
              <a:rPr lang="en-US" dirty="0" smtClean="0"/>
              <a:t> regions with human genome</a:t>
            </a:r>
            <a:endParaRPr lang="en-GB" dirty="0"/>
          </a:p>
        </p:txBody>
      </p:sp>
      <p:pic>
        <p:nvPicPr>
          <p:cNvPr id="15364" name="Picture 4" descr="http://www.nature.com/nature/journal/v453/n7198/images/nature06967-f2.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181359"/>
            <a:ext cx="5715000" cy="501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6729827"/>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Quadruple conserved </a:t>
            </a:r>
            <a:r>
              <a:rPr lang="en-US" dirty="0" err="1" smtClean="0"/>
              <a:t>synteny</a:t>
            </a:r>
            <a:endParaRPr lang="en-GB" dirty="0"/>
          </a:p>
        </p:txBody>
      </p:sp>
      <p:pic>
        <p:nvPicPr>
          <p:cNvPr id="1843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7941" t="31638" r="18546" b="18878"/>
          <a:stretch/>
        </p:blipFill>
        <p:spPr bwMode="auto">
          <a:xfrm>
            <a:off x="107505" y="1772816"/>
            <a:ext cx="9036496" cy="37164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7626265"/>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Summary</a:t>
            </a:r>
            <a:endParaRPr lang="en-GB" dirty="0"/>
          </a:p>
        </p:txBody>
      </p:sp>
      <p:sp>
        <p:nvSpPr>
          <p:cNvPr id="4" name="Content Placeholder 3"/>
          <p:cNvSpPr>
            <a:spLocks noGrp="1"/>
          </p:cNvSpPr>
          <p:nvPr>
            <p:ph idx="1"/>
          </p:nvPr>
        </p:nvSpPr>
        <p:spPr/>
        <p:txBody>
          <a:bodyPr/>
          <a:lstStyle/>
          <a:p>
            <a:r>
              <a:rPr lang="en-US" dirty="0" smtClean="0"/>
              <a:t>Whole genome duplications are found in plants, animals and fungi</a:t>
            </a:r>
          </a:p>
          <a:p>
            <a:endParaRPr lang="en-US" dirty="0" smtClean="0"/>
          </a:p>
          <a:p>
            <a:r>
              <a:rPr lang="en-US" dirty="0" smtClean="0"/>
              <a:t>Detection by histograms of Ks</a:t>
            </a:r>
          </a:p>
          <a:p>
            <a:endParaRPr lang="en-US" dirty="0"/>
          </a:p>
          <a:p>
            <a:r>
              <a:rPr lang="en-US" dirty="0" smtClean="0"/>
              <a:t>Detection by </a:t>
            </a:r>
            <a:r>
              <a:rPr lang="en-US" dirty="0" err="1" smtClean="0"/>
              <a:t>syntenic</a:t>
            </a:r>
            <a:r>
              <a:rPr lang="en-US" dirty="0" smtClean="0"/>
              <a:t> </a:t>
            </a:r>
            <a:r>
              <a:rPr lang="en-US" dirty="0" err="1" smtClean="0"/>
              <a:t>dotplots</a:t>
            </a:r>
            <a:endParaRPr lang="en-GB" dirty="0"/>
          </a:p>
        </p:txBody>
      </p:sp>
    </p:spTree>
    <p:extLst>
      <p:ext uri="{BB962C8B-B14F-4D97-AF65-F5344CB8AC3E}">
        <p14:creationId xmlns:p14="http://schemas.microsoft.com/office/powerpoint/2010/main" val="1459878422"/>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nl-BE" dirty="0" smtClean="0"/>
              <a:t>Gene duplications</a:t>
            </a:r>
            <a:endParaRPr lang="nl-BE" dirty="0"/>
          </a:p>
        </p:txBody>
      </p:sp>
      <p:sp>
        <p:nvSpPr>
          <p:cNvPr id="5" name="Ondertitel 4"/>
          <p:cNvSpPr>
            <a:spLocks noGrp="1"/>
          </p:cNvSpPr>
          <p:nvPr>
            <p:ph type="subTitle" idx="1"/>
          </p:nvPr>
        </p:nvSpPr>
        <p:spPr/>
        <p:txBody>
          <a:bodyPr/>
          <a:lstStyle/>
          <a:p>
            <a:endParaRPr lang="nl-BE"/>
          </a:p>
        </p:txBody>
      </p:sp>
    </p:spTree>
    <p:extLst>
      <p:ext uri="{BB962C8B-B14F-4D97-AF65-F5344CB8AC3E}">
        <p14:creationId xmlns:p14="http://schemas.microsoft.com/office/powerpoint/2010/main" val="2707902490"/>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Fates of duplicates</a:t>
            </a:r>
            <a:endParaRPr lang="en-GB" dirty="0"/>
          </a:p>
        </p:txBody>
      </p:sp>
      <p:pic>
        <p:nvPicPr>
          <p:cNvPr id="12290" name="Picture 2" descr="http://upload.wikimedia.org/wikipedia/commons/thumb/b/b3/EvolutionOfDuplicateGenes.png/400px-EvolutionOfDuplicateGen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962" y="1556792"/>
            <a:ext cx="8471525" cy="432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6354548"/>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Yeast duplicates (WGD)</a:t>
            </a:r>
            <a:endParaRPr lang="en-GB" dirty="0"/>
          </a:p>
        </p:txBody>
      </p:sp>
      <p:sp>
        <p:nvSpPr>
          <p:cNvPr id="3" name="Content Placeholder 2"/>
          <p:cNvSpPr>
            <a:spLocks noGrp="1"/>
          </p:cNvSpPr>
          <p:nvPr>
            <p:ph idx="1"/>
          </p:nvPr>
        </p:nvSpPr>
        <p:spPr/>
        <p:txBody>
          <a:bodyPr/>
          <a:lstStyle/>
          <a:p>
            <a:r>
              <a:rPr lang="en-US" dirty="0" smtClean="0"/>
              <a:t>Asymmetric divergence</a:t>
            </a:r>
          </a:p>
          <a:p>
            <a:r>
              <a:rPr lang="en-US" dirty="0" smtClean="0"/>
              <a:t>Derived </a:t>
            </a:r>
            <a:r>
              <a:rPr lang="en-US" dirty="0" err="1" smtClean="0"/>
              <a:t>paralogs</a:t>
            </a:r>
            <a:r>
              <a:rPr lang="en-US" dirty="0" smtClean="0"/>
              <a:t> specialized in localization or temporal expression</a:t>
            </a:r>
          </a:p>
          <a:p>
            <a:r>
              <a:rPr lang="en-US" dirty="0" smtClean="0"/>
              <a:t>Deletion of ‘ancestral’ </a:t>
            </a:r>
            <a:r>
              <a:rPr lang="en-US" dirty="0" err="1" smtClean="0"/>
              <a:t>paralogue</a:t>
            </a:r>
            <a:r>
              <a:rPr lang="en-US" dirty="0" smtClean="0"/>
              <a:t> 18% lethal</a:t>
            </a:r>
          </a:p>
          <a:p>
            <a:r>
              <a:rPr lang="en-US" dirty="0" smtClean="0"/>
              <a:t>Deletion of ‘derived’ </a:t>
            </a:r>
            <a:r>
              <a:rPr lang="en-US" dirty="0" err="1" smtClean="0"/>
              <a:t>paralogue</a:t>
            </a:r>
            <a:r>
              <a:rPr lang="en-US" dirty="0" smtClean="0"/>
              <a:t> never lethal</a:t>
            </a:r>
            <a:endParaRPr lang="en-GB" dirty="0"/>
          </a:p>
        </p:txBody>
      </p:sp>
      <p:sp>
        <p:nvSpPr>
          <p:cNvPr id="4" name="TextBox 3"/>
          <p:cNvSpPr txBox="1"/>
          <p:nvPr/>
        </p:nvSpPr>
        <p:spPr>
          <a:xfrm>
            <a:off x="242152" y="6420552"/>
            <a:ext cx="2634054" cy="369332"/>
          </a:xfrm>
          <a:prstGeom prst="rect">
            <a:avLst/>
          </a:prstGeom>
          <a:noFill/>
        </p:spPr>
        <p:txBody>
          <a:bodyPr wrap="none" rtlCol="0">
            <a:spAutoFit/>
          </a:bodyPr>
          <a:lstStyle/>
          <a:p>
            <a:r>
              <a:rPr lang="en-US" dirty="0" err="1" smtClean="0"/>
              <a:t>Kellis</a:t>
            </a:r>
            <a:r>
              <a:rPr lang="en-US" dirty="0" smtClean="0"/>
              <a:t> et al, Nature 2004</a:t>
            </a:r>
            <a:endParaRPr lang="en-GB" dirty="0"/>
          </a:p>
        </p:txBody>
      </p:sp>
    </p:spTree>
    <p:extLst>
      <p:ext uri="{BB962C8B-B14F-4D97-AF65-F5344CB8AC3E}">
        <p14:creationId xmlns:p14="http://schemas.microsoft.com/office/powerpoint/2010/main" val="1848081684"/>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Asymmetric functional divergence</a:t>
            </a:r>
            <a:endParaRPr lang="en-GB" dirty="0"/>
          </a:p>
        </p:txBody>
      </p:sp>
      <p:sp>
        <p:nvSpPr>
          <p:cNvPr id="4" name="TextBox 3"/>
          <p:cNvSpPr txBox="1"/>
          <p:nvPr/>
        </p:nvSpPr>
        <p:spPr>
          <a:xfrm>
            <a:off x="323528" y="6525344"/>
            <a:ext cx="2958887" cy="369332"/>
          </a:xfrm>
          <a:prstGeom prst="rect">
            <a:avLst/>
          </a:prstGeom>
          <a:noFill/>
        </p:spPr>
        <p:txBody>
          <a:bodyPr wrap="none" rtlCol="0">
            <a:spAutoFit/>
          </a:bodyPr>
          <a:lstStyle/>
          <a:p>
            <a:r>
              <a:rPr lang="en-US" dirty="0" smtClean="0"/>
              <a:t>Wagner </a:t>
            </a:r>
            <a:r>
              <a:rPr lang="en-US" dirty="0" err="1" smtClean="0"/>
              <a:t>Mol</a:t>
            </a:r>
            <a:r>
              <a:rPr lang="en-US" dirty="0" smtClean="0"/>
              <a:t> </a:t>
            </a:r>
            <a:r>
              <a:rPr lang="en-US" dirty="0" err="1" smtClean="0"/>
              <a:t>Biol</a:t>
            </a:r>
            <a:r>
              <a:rPr lang="en-US" dirty="0" smtClean="0"/>
              <a:t> </a:t>
            </a:r>
            <a:r>
              <a:rPr lang="en-US" dirty="0" err="1" smtClean="0"/>
              <a:t>Evol</a:t>
            </a:r>
            <a:r>
              <a:rPr lang="en-US" dirty="0" smtClean="0"/>
              <a:t> 2002</a:t>
            </a:r>
            <a:endParaRPr lang="en-GB" dirty="0"/>
          </a:p>
        </p:txBody>
      </p:sp>
      <p:pic>
        <p:nvPicPr>
          <p:cNvPr id="20482" name="Picture 2" descr="http://mbe.oxfordjournals.org/content/19/10/1760/F1.medium.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0" y="2204864"/>
            <a:ext cx="7833833" cy="32403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43608" y="5445224"/>
            <a:ext cx="2941831" cy="369332"/>
          </a:xfrm>
          <a:prstGeom prst="rect">
            <a:avLst/>
          </a:prstGeom>
          <a:noFill/>
        </p:spPr>
        <p:txBody>
          <a:bodyPr wrap="none" rtlCol="0">
            <a:spAutoFit/>
          </a:bodyPr>
          <a:lstStyle/>
          <a:p>
            <a:r>
              <a:rPr lang="en-US" dirty="0" smtClean="0"/>
              <a:t>Protein-protein interactions</a:t>
            </a:r>
            <a:endParaRPr lang="en-GB" dirty="0"/>
          </a:p>
        </p:txBody>
      </p:sp>
    </p:spTree>
    <p:extLst>
      <p:ext uri="{BB962C8B-B14F-4D97-AF65-F5344CB8AC3E}">
        <p14:creationId xmlns:p14="http://schemas.microsoft.com/office/powerpoint/2010/main" val="3079145310"/>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Box 2"/>
          <p:cNvSpPr txBox="1"/>
          <p:nvPr/>
        </p:nvSpPr>
        <p:spPr>
          <a:xfrm>
            <a:off x="323528" y="6525344"/>
            <a:ext cx="2958887" cy="369332"/>
          </a:xfrm>
          <a:prstGeom prst="rect">
            <a:avLst/>
          </a:prstGeom>
          <a:noFill/>
        </p:spPr>
        <p:txBody>
          <a:bodyPr wrap="none" rtlCol="0">
            <a:spAutoFit/>
          </a:bodyPr>
          <a:lstStyle/>
          <a:p>
            <a:r>
              <a:rPr lang="en-US" dirty="0" smtClean="0"/>
              <a:t>Wagner </a:t>
            </a:r>
            <a:r>
              <a:rPr lang="en-US" dirty="0" err="1" smtClean="0"/>
              <a:t>Mol</a:t>
            </a:r>
            <a:r>
              <a:rPr lang="en-US" dirty="0" smtClean="0"/>
              <a:t> </a:t>
            </a:r>
            <a:r>
              <a:rPr lang="en-US" dirty="0" err="1" smtClean="0"/>
              <a:t>Biol</a:t>
            </a:r>
            <a:r>
              <a:rPr lang="en-US" dirty="0" smtClean="0"/>
              <a:t> </a:t>
            </a:r>
            <a:r>
              <a:rPr lang="en-US" dirty="0" err="1" smtClean="0"/>
              <a:t>Evol</a:t>
            </a:r>
            <a:r>
              <a:rPr lang="en-US" dirty="0" smtClean="0"/>
              <a:t> 2002</a:t>
            </a:r>
            <a:endParaRPr lang="en-GB" dirty="0"/>
          </a:p>
        </p:txBody>
      </p:sp>
      <p:pic>
        <p:nvPicPr>
          <p:cNvPr id="22532" name="Picture 4" descr="http://mbe.oxfordjournals.org/content/19/10/1760/F2.large.jpg"/>
          <p:cNvPicPr>
            <a:picLocks noChangeAspect="1" noChangeArrowheads="1"/>
          </p:cNvPicPr>
          <p:nvPr/>
        </p:nvPicPr>
        <p:blipFill rotWithShape="1">
          <a:blip r:embed="rId3">
            <a:extLst>
              <a:ext uri="{28A0092B-C50C-407E-A947-70E740481C1C}">
                <a14:useLocalDpi xmlns:a14="http://schemas.microsoft.com/office/drawing/2010/main" val="0"/>
              </a:ext>
            </a:extLst>
          </a:blip>
          <a:srcRect b="33829"/>
          <a:stretch/>
        </p:blipFill>
        <p:spPr bwMode="auto">
          <a:xfrm>
            <a:off x="1907704" y="4621"/>
            <a:ext cx="4530053" cy="6340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8385995"/>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 deletion effects</a:t>
            </a:r>
            <a:endParaRPr lang="en-GB" dirty="0"/>
          </a:p>
        </p:txBody>
      </p:sp>
      <p:sp>
        <p:nvSpPr>
          <p:cNvPr id="3" name="Content Placeholder 2"/>
          <p:cNvSpPr>
            <a:spLocks noGrp="1"/>
          </p:cNvSpPr>
          <p:nvPr>
            <p:ph idx="1"/>
          </p:nvPr>
        </p:nvSpPr>
        <p:spPr/>
        <p:txBody>
          <a:bodyPr/>
          <a:lstStyle/>
          <a:p>
            <a:r>
              <a:rPr lang="en-US" dirty="0" smtClean="0"/>
              <a:t>Deletion of 1 gene at the time</a:t>
            </a:r>
          </a:p>
          <a:p>
            <a:r>
              <a:rPr lang="en-US" dirty="0" smtClean="0"/>
              <a:t>Measurement of differentially expressed genes</a:t>
            </a:r>
          </a:p>
          <a:p>
            <a:endParaRPr lang="en-GB" dirty="0"/>
          </a:p>
        </p:txBody>
      </p:sp>
      <p:pic>
        <p:nvPicPr>
          <p:cNvPr id="23554" name="Picture 2" descr="http://mbe.oxfordjournals.org/content/19/10/1760/T1.medium.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2216171"/>
            <a:ext cx="4824536" cy="457201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23528" y="6525344"/>
            <a:ext cx="2958887" cy="369332"/>
          </a:xfrm>
          <a:prstGeom prst="rect">
            <a:avLst/>
          </a:prstGeom>
          <a:noFill/>
        </p:spPr>
        <p:txBody>
          <a:bodyPr wrap="none" rtlCol="0">
            <a:spAutoFit/>
          </a:bodyPr>
          <a:lstStyle/>
          <a:p>
            <a:r>
              <a:rPr lang="en-US" dirty="0" smtClean="0"/>
              <a:t>Wagner </a:t>
            </a:r>
            <a:r>
              <a:rPr lang="en-US" dirty="0" err="1" smtClean="0"/>
              <a:t>Mol</a:t>
            </a:r>
            <a:r>
              <a:rPr lang="en-US" dirty="0" smtClean="0"/>
              <a:t> </a:t>
            </a:r>
            <a:r>
              <a:rPr lang="en-US" dirty="0" err="1" smtClean="0"/>
              <a:t>Biol</a:t>
            </a:r>
            <a:r>
              <a:rPr lang="en-US" dirty="0" smtClean="0"/>
              <a:t> </a:t>
            </a:r>
            <a:r>
              <a:rPr lang="en-US" dirty="0" err="1" smtClean="0"/>
              <a:t>Evol</a:t>
            </a:r>
            <a:r>
              <a:rPr lang="en-US" dirty="0" smtClean="0"/>
              <a:t> 2002</a:t>
            </a:r>
            <a:endParaRPr lang="en-GB" dirty="0"/>
          </a:p>
        </p:txBody>
      </p:sp>
    </p:spTree>
    <p:extLst>
      <p:ext uri="{BB962C8B-B14F-4D97-AF65-F5344CB8AC3E}">
        <p14:creationId xmlns:p14="http://schemas.microsoft.com/office/powerpoint/2010/main" val="2098801834"/>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An external file that holds a picture, illustration, etc.&#10;Object name is gb-2007-8-4-r51-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32" y="980728"/>
            <a:ext cx="8437300" cy="417646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64253" y="6436568"/>
            <a:ext cx="3980577" cy="369332"/>
          </a:xfrm>
          <a:prstGeom prst="rect">
            <a:avLst/>
          </a:prstGeom>
          <a:noFill/>
        </p:spPr>
        <p:txBody>
          <a:bodyPr wrap="none" rtlCol="0">
            <a:spAutoFit/>
          </a:bodyPr>
          <a:lstStyle/>
          <a:p>
            <a:r>
              <a:rPr lang="en-US" dirty="0" smtClean="0"/>
              <a:t>Pereira-Leal et al, Genome </a:t>
            </a:r>
            <a:r>
              <a:rPr lang="en-US" dirty="0" err="1" smtClean="0"/>
              <a:t>Biol</a:t>
            </a:r>
            <a:r>
              <a:rPr lang="en-US" dirty="0" smtClean="0"/>
              <a:t> 2007</a:t>
            </a:r>
            <a:endParaRPr lang="en-GB" dirty="0"/>
          </a:p>
        </p:txBody>
      </p:sp>
    </p:spTree>
    <p:extLst>
      <p:ext uri="{BB962C8B-B14F-4D97-AF65-F5344CB8AC3E}">
        <p14:creationId xmlns:p14="http://schemas.microsoft.com/office/powerpoint/2010/main" val="187775831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genomevolution.org/wiki/images/thumb/9/9d/Fractionation-cartoon.png/600px-Fractionation-cartoon.png"/>
          <p:cNvPicPr>
            <a:picLocks noChangeAspect="1" noChangeArrowheads="1"/>
          </p:cNvPicPr>
          <p:nvPr/>
        </p:nvPicPr>
        <p:blipFill rotWithShape="1">
          <a:blip r:embed="rId3">
            <a:extLst>
              <a:ext uri="{28A0092B-C50C-407E-A947-70E740481C1C}">
                <a14:useLocalDpi xmlns:a14="http://schemas.microsoft.com/office/drawing/2010/main" val="0"/>
              </a:ext>
            </a:extLst>
          </a:blip>
          <a:srcRect b="3822"/>
          <a:stretch/>
        </p:blipFill>
        <p:spPr bwMode="auto">
          <a:xfrm>
            <a:off x="18553" y="0"/>
            <a:ext cx="8854833" cy="6021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487847"/>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An external file that holds a picture, illustration, etc.&#10;Object name is gb-2007-8-4-r51-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196752"/>
            <a:ext cx="7056784" cy="459867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Dimers of </a:t>
            </a:r>
            <a:r>
              <a:rPr lang="en-US" dirty="0" err="1" smtClean="0"/>
              <a:t>paralogs</a:t>
            </a:r>
            <a:endParaRPr lang="en-GB" dirty="0"/>
          </a:p>
        </p:txBody>
      </p:sp>
      <p:sp>
        <p:nvSpPr>
          <p:cNvPr id="4" name="TextBox 3"/>
          <p:cNvSpPr txBox="1"/>
          <p:nvPr/>
        </p:nvSpPr>
        <p:spPr>
          <a:xfrm>
            <a:off x="364253" y="6436568"/>
            <a:ext cx="3980577" cy="369332"/>
          </a:xfrm>
          <a:prstGeom prst="rect">
            <a:avLst/>
          </a:prstGeom>
          <a:noFill/>
        </p:spPr>
        <p:txBody>
          <a:bodyPr wrap="none" rtlCol="0">
            <a:spAutoFit/>
          </a:bodyPr>
          <a:lstStyle/>
          <a:p>
            <a:r>
              <a:rPr lang="en-US" dirty="0" smtClean="0"/>
              <a:t>Pereira-Leal et al, Genome </a:t>
            </a:r>
            <a:r>
              <a:rPr lang="en-US" dirty="0" err="1" smtClean="0"/>
              <a:t>Biol</a:t>
            </a:r>
            <a:r>
              <a:rPr lang="en-US" dirty="0" smtClean="0"/>
              <a:t> 2007</a:t>
            </a:r>
            <a:endParaRPr lang="en-GB" dirty="0"/>
          </a:p>
        </p:txBody>
      </p:sp>
    </p:spTree>
    <p:extLst>
      <p:ext uri="{BB962C8B-B14F-4D97-AF65-F5344CB8AC3E}">
        <p14:creationId xmlns:p14="http://schemas.microsoft.com/office/powerpoint/2010/main" val="1464135553"/>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An external file that holds a picture, illustration, etc.&#10;Object name is gb-2007-8-4-r51-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21952"/>
            <a:ext cx="4858087"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64253" y="6436568"/>
            <a:ext cx="3980577" cy="369332"/>
          </a:xfrm>
          <a:prstGeom prst="rect">
            <a:avLst/>
          </a:prstGeom>
          <a:noFill/>
        </p:spPr>
        <p:txBody>
          <a:bodyPr wrap="none" rtlCol="0">
            <a:spAutoFit/>
          </a:bodyPr>
          <a:lstStyle/>
          <a:p>
            <a:r>
              <a:rPr lang="en-US" dirty="0" smtClean="0"/>
              <a:t>Pereira-Leal et al, Genome </a:t>
            </a:r>
            <a:r>
              <a:rPr lang="en-US" dirty="0" err="1" smtClean="0"/>
              <a:t>Biol</a:t>
            </a:r>
            <a:r>
              <a:rPr lang="en-US" dirty="0" smtClean="0"/>
              <a:t> 2007</a:t>
            </a:r>
            <a:endParaRPr lang="en-GB" dirty="0"/>
          </a:p>
        </p:txBody>
      </p:sp>
    </p:spTree>
    <p:extLst>
      <p:ext uri="{BB962C8B-B14F-4D97-AF65-F5344CB8AC3E}">
        <p14:creationId xmlns:p14="http://schemas.microsoft.com/office/powerpoint/2010/main" val="2762439754"/>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GB" dirty="0"/>
          </a:p>
        </p:txBody>
      </p:sp>
      <p:sp>
        <p:nvSpPr>
          <p:cNvPr id="3" name="Content Placeholder 2"/>
          <p:cNvSpPr>
            <a:spLocks noGrp="1"/>
          </p:cNvSpPr>
          <p:nvPr>
            <p:ph idx="1"/>
          </p:nvPr>
        </p:nvSpPr>
        <p:spPr/>
        <p:txBody>
          <a:bodyPr/>
          <a:lstStyle/>
          <a:p>
            <a:r>
              <a:rPr lang="en-US" dirty="0" smtClean="0"/>
              <a:t>Asymmetric divergence of </a:t>
            </a:r>
            <a:r>
              <a:rPr lang="en-US" dirty="0" err="1" smtClean="0"/>
              <a:t>duplicants</a:t>
            </a:r>
            <a:endParaRPr lang="en-US" dirty="0" smtClean="0"/>
          </a:p>
          <a:p>
            <a:endParaRPr lang="en-US" dirty="0"/>
          </a:p>
          <a:p>
            <a:r>
              <a:rPr lang="en-US" dirty="0" smtClean="0"/>
              <a:t>Homo- </a:t>
            </a:r>
            <a:r>
              <a:rPr lang="en-US" dirty="0" err="1" smtClean="0"/>
              <a:t>heterodimerization</a:t>
            </a:r>
            <a:endParaRPr lang="en-US" dirty="0" smtClean="0"/>
          </a:p>
          <a:p>
            <a:endParaRPr lang="en-US" dirty="0"/>
          </a:p>
          <a:p>
            <a:r>
              <a:rPr lang="en-US" dirty="0" smtClean="0"/>
              <a:t>Duplication of protein interactions</a:t>
            </a:r>
          </a:p>
          <a:p>
            <a:endParaRPr lang="en-US" dirty="0" smtClean="0"/>
          </a:p>
          <a:p>
            <a:r>
              <a:rPr lang="en-US" dirty="0" smtClean="0"/>
              <a:t>Acquisition of new functions</a:t>
            </a:r>
          </a:p>
          <a:p>
            <a:endParaRPr lang="en-US" dirty="0"/>
          </a:p>
          <a:p>
            <a:r>
              <a:rPr lang="en-US" dirty="0" smtClean="0"/>
              <a:t>Specialization</a:t>
            </a:r>
            <a:endParaRPr lang="en-GB" dirty="0"/>
          </a:p>
        </p:txBody>
      </p:sp>
    </p:spTree>
    <p:extLst>
      <p:ext uri="{BB962C8B-B14F-4D97-AF65-F5344CB8AC3E}">
        <p14:creationId xmlns:p14="http://schemas.microsoft.com/office/powerpoint/2010/main" val="2814123744"/>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Assignment</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995311753"/>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Synteny</a:t>
            </a:r>
            <a:r>
              <a:rPr lang="en-US" dirty="0" smtClean="0"/>
              <a:t> continued	</a:t>
            </a:r>
            <a:endParaRPr lang="en-GB" dirty="0"/>
          </a:p>
        </p:txBody>
      </p:sp>
      <p:sp>
        <p:nvSpPr>
          <p:cNvPr id="5" name="Content Placeholder 4"/>
          <p:cNvSpPr>
            <a:spLocks noGrp="1"/>
          </p:cNvSpPr>
          <p:nvPr>
            <p:ph idx="1"/>
          </p:nvPr>
        </p:nvSpPr>
        <p:spPr/>
        <p:txBody>
          <a:bodyPr/>
          <a:lstStyle/>
          <a:p>
            <a:r>
              <a:rPr lang="en-US" sz="1400" dirty="0" smtClean="0"/>
              <a:t>Use the </a:t>
            </a:r>
            <a:r>
              <a:rPr lang="en-US" sz="1400" dirty="0" err="1" smtClean="0"/>
              <a:t>synteny</a:t>
            </a:r>
            <a:r>
              <a:rPr lang="en-US" sz="1400" dirty="0" smtClean="0"/>
              <a:t> database to find conserved </a:t>
            </a:r>
            <a:r>
              <a:rPr lang="en-US" sz="1400" dirty="0" err="1" smtClean="0"/>
              <a:t>syntenic</a:t>
            </a:r>
            <a:r>
              <a:rPr lang="en-US" sz="1400" dirty="0" smtClean="0"/>
              <a:t> clusters </a:t>
            </a:r>
            <a:r>
              <a:rPr lang="en-US" sz="1400" dirty="0"/>
              <a:t>for </a:t>
            </a:r>
            <a:r>
              <a:rPr lang="en-US" sz="1400" dirty="0" smtClean="0"/>
              <a:t>ENSG00000068793 </a:t>
            </a:r>
            <a:r>
              <a:rPr lang="en-GB" sz="1400" dirty="0" smtClean="0">
                <a:hlinkClick r:id="rId2"/>
              </a:rPr>
              <a:t>http</a:t>
            </a:r>
            <a:r>
              <a:rPr lang="en-GB" sz="1400" dirty="0">
                <a:hlinkClick r:id="rId2"/>
              </a:rPr>
              <a:t>://</a:t>
            </a:r>
            <a:r>
              <a:rPr lang="en-GB" sz="1400" dirty="0" smtClean="0">
                <a:hlinkClick r:id="rId2"/>
              </a:rPr>
              <a:t>syntenydb.uoregon.edu</a:t>
            </a:r>
            <a:r>
              <a:rPr lang="en-GB" sz="1400" dirty="0" smtClean="0"/>
              <a:t> within the human genome</a:t>
            </a:r>
          </a:p>
          <a:p>
            <a:r>
              <a:rPr lang="en-GB" sz="1400" dirty="0" smtClean="0"/>
              <a:t>How many gene pairs do you find?</a:t>
            </a:r>
          </a:p>
          <a:p>
            <a:r>
              <a:rPr lang="en-US" sz="1400" dirty="0" smtClean="0"/>
              <a:t>What is the difference if you use Mouse or </a:t>
            </a:r>
            <a:r>
              <a:rPr lang="en-US" sz="1400" dirty="0" err="1" smtClean="0"/>
              <a:t>Ciona</a:t>
            </a:r>
            <a:r>
              <a:rPr lang="en-US" sz="1400" dirty="0" smtClean="0"/>
              <a:t> as </a:t>
            </a:r>
            <a:r>
              <a:rPr lang="en-US" sz="1400" dirty="0" err="1" smtClean="0"/>
              <a:t>outgroup</a:t>
            </a:r>
            <a:r>
              <a:rPr lang="en-US" sz="1400" dirty="0" smtClean="0"/>
              <a:t>?</a:t>
            </a:r>
          </a:p>
          <a:p>
            <a:r>
              <a:rPr lang="en-US" sz="1400" dirty="0" smtClean="0"/>
              <a:t>What about nip7 in </a:t>
            </a:r>
            <a:r>
              <a:rPr lang="en-US" sz="1400" dirty="0" err="1" smtClean="0"/>
              <a:t>tetraodon</a:t>
            </a:r>
            <a:r>
              <a:rPr lang="en-US" sz="1400" dirty="0" smtClean="0"/>
              <a:t>? Which fish species are in the database? Which </a:t>
            </a:r>
            <a:r>
              <a:rPr lang="en-US" sz="1400" dirty="0" err="1" smtClean="0"/>
              <a:t>outgroup</a:t>
            </a:r>
            <a:r>
              <a:rPr lang="en-US" sz="1400" dirty="0" smtClean="0"/>
              <a:t> should you use to find whole genome duplications in the fish lineage?</a:t>
            </a:r>
          </a:p>
          <a:p>
            <a:r>
              <a:rPr lang="en-US" sz="1400" dirty="0" smtClean="0"/>
              <a:t>Look at the </a:t>
            </a:r>
            <a:r>
              <a:rPr lang="en-US" sz="1400" dirty="0" err="1" smtClean="0"/>
              <a:t>synteny</a:t>
            </a:r>
            <a:r>
              <a:rPr lang="en-US" sz="1400" dirty="0" smtClean="0"/>
              <a:t> around hoxc5a in </a:t>
            </a:r>
            <a:r>
              <a:rPr lang="en-US" sz="1400" dirty="0" err="1" smtClean="0"/>
              <a:t>Danio</a:t>
            </a:r>
            <a:r>
              <a:rPr lang="en-US" sz="1400" dirty="0" smtClean="0"/>
              <a:t> </a:t>
            </a:r>
            <a:r>
              <a:rPr lang="en-US" sz="1400" dirty="0" err="1" smtClean="0"/>
              <a:t>rerio</a:t>
            </a:r>
            <a:r>
              <a:rPr lang="en-US" sz="1400" dirty="0" smtClean="0"/>
              <a:t> compared to the human lineage. Which rearrangements do you see? What about ARNTL</a:t>
            </a:r>
            <a:r>
              <a:rPr lang="en-US" sz="1400" dirty="0"/>
              <a:t>? . In which lineage do you see evidence of whole genome duplication?</a:t>
            </a:r>
          </a:p>
          <a:p>
            <a:r>
              <a:rPr lang="en-US" sz="1400" dirty="0" smtClean="0"/>
              <a:t>Nip7 between </a:t>
            </a:r>
            <a:r>
              <a:rPr lang="en-US" sz="1400" dirty="0" err="1" smtClean="0"/>
              <a:t>xenopus</a:t>
            </a:r>
            <a:r>
              <a:rPr lang="en-US" sz="1400" dirty="0" smtClean="0"/>
              <a:t> and homo sapiens?</a:t>
            </a:r>
          </a:p>
          <a:p>
            <a:r>
              <a:rPr lang="en-US" sz="1400" dirty="0" smtClean="0"/>
              <a:t>Based on </a:t>
            </a:r>
            <a:r>
              <a:rPr lang="en-US" sz="1400" dirty="0" err="1" smtClean="0"/>
              <a:t>synteny</a:t>
            </a:r>
            <a:r>
              <a:rPr lang="en-US" sz="1400" dirty="0" smtClean="0"/>
              <a:t> conservation, which organism is closer to Homo sapiens, </a:t>
            </a:r>
            <a:r>
              <a:rPr lang="en-US" sz="1400" dirty="0" err="1" smtClean="0"/>
              <a:t>Xenopus</a:t>
            </a:r>
            <a:r>
              <a:rPr lang="en-US" sz="1400" dirty="0" smtClean="0"/>
              <a:t> or </a:t>
            </a:r>
            <a:r>
              <a:rPr lang="en-US" sz="1400" dirty="0" err="1" smtClean="0"/>
              <a:t>Oryzias</a:t>
            </a:r>
            <a:r>
              <a:rPr lang="en-US" sz="1400" dirty="0" smtClean="0"/>
              <a:t>? </a:t>
            </a:r>
          </a:p>
          <a:p>
            <a:r>
              <a:rPr lang="en-US" sz="1400" dirty="0" smtClean="0"/>
              <a:t>Look up these species in NCBI taxonomy and find the taxonomic positions relative to Homo sapiens to confirm.</a:t>
            </a:r>
          </a:p>
          <a:p>
            <a:endParaRPr lang="en-GB" sz="1400" dirty="0"/>
          </a:p>
        </p:txBody>
      </p:sp>
    </p:spTree>
    <p:extLst>
      <p:ext uri="{BB962C8B-B14F-4D97-AF65-F5344CB8AC3E}">
        <p14:creationId xmlns:p14="http://schemas.microsoft.com/office/powerpoint/2010/main" val="219923230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Detection of WGD by </a:t>
            </a:r>
            <a:r>
              <a:rPr lang="en-US" dirty="0" err="1" smtClean="0"/>
              <a:t>synteny</a:t>
            </a:r>
            <a:endParaRPr lang="en-GB"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Find putative genes or regions of homology between two genomes</a:t>
            </a:r>
          </a:p>
          <a:p>
            <a:pPr marL="457200" indent="-457200">
              <a:buFont typeface="+mj-lt"/>
              <a:buAutoNum type="arabicPeriod"/>
            </a:pPr>
            <a:r>
              <a:rPr lang="en-US" dirty="0" smtClean="0"/>
              <a:t>Identify collinear sets of </a:t>
            </a:r>
            <a:r>
              <a:rPr lang="en-US" dirty="0" err="1" smtClean="0"/>
              <a:t>of</a:t>
            </a:r>
            <a:r>
              <a:rPr lang="en-US" dirty="0" smtClean="0"/>
              <a:t> sequence similarity to infer </a:t>
            </a:r>
            <a:r>
              <a:rPr lang="en-US" dirty="0" err="1" smtClean="0"/>
              <a:t>synteny</a:t>
            </a:r>
            <a:endParaRPr lang="en-US" dirty="0" smtClean="0"/>
          </a:p>
          <a:p>
            <a:pPr marL="457200" indent="-457200">
              <a:buFont typeface="+mj-lt"/>
              <a:buAutoNum type="arabicPeriod"/>
            </a:pPr>
            <a:r>
              <a:rPr lang="en-US" dirty="0" smtClean="0"/>
              <a:t>Generate </a:t>
            </a:r>
            <a:r>
              <a:rPr lang="en-US" dirty="0" err="1" smtClean="0"/>
              <a:t>dotplot</a:t>
            </a:r>
            <a:endParaRPr lang="en-GB" dirty="0"/>
          </a:p>
        </p:txBody>
      </p:sp>
    </p:spTree>
    <p:extLst>
      <p:ext uri="{BB962C8B-B14F-4D97-AF65-F5344CB8AC3E}">
        <p14:creationId xmlns:p14="http://schemas.microsoft.com/office/powerpoint/2010/main" val="274033808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a:t>
            </a:r>
            <a:r>
              <a:rPr lang="en-US" dirty="0" err="1" smtClean="0"/>
              <a:t>dotplot</a:t>
            </a:r>
            <a:r>
              <a:rPr lang="en-US" dirty="0" smtClean="0"/>
              <a:t> </a:t>
            </a:r>
            <a:r>
              <a:rPr lang="en-US" dirty="0" err="1" smtClean="0"/>
              <a:t>vs</a:t>
            </a:r>
            <a:r>
              <a:rPr lang="en-US" dirty="0" smtClean="0"/>
              <a:t> </a:t>
            </a:r>
            <a:r>
              <a:rPr lang="en-US" dirty="0" err="1" smtClean="0"/>
              <a:t>synteny</a:t>
            </a:r>
            <a:r>
              <a:rPr lang="en-US" dirty="0" smtClean="0"/>
              <a:t> </a:t>
            </a:r>
            <a:r>
              <a:rPr lang="en-US" dirty="0" err="1" smtClean="0"/>
              <a:t>dotplot</a:t>
            </a:r>
            <a:endParaRPr lang="en-GB" dirty="0"/>
          </a:p>
        </p:txBody>
      </p:sp>
      <p:sp>
        <p:nvSpPr>
          <p:cNvPr id="4" name="Pentagon 3"/>
          <p:cNvSpPr/>
          <p:nvPr/>
        </p:nvSpPr>
        <p:spPr>
          <a:xfrm>
            <a:off x="579662" y="2140688"/>
            <a:ext cx="1152128" cy="288032"/>
          </a:xfrm>
          <a:prstGeom prst="homePlat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Pentagon 4"/>
          <p:cNvSpPr/>
          <p:nvPr/>
        </p:nvSpPr>
        <p:spPr>
          <a:xfrm>
            <a:off x="6772350" y="2140688"/>
            <a:ext cx="1152128" cy="288032"/>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Pentagon 5"/>
          <p:cNvSpPr/>
          <p:nvPr/>
        </p:nvSpPr>
        <p:spPr>
          <a:xfrm>
            <a:off x="2079442" y="2148520"/>
            <a:ext cx="1152128" cy="288032"/>
          </a:xfrm>
          <a:prstGeom prst="homePlat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Pentagon 6"/>
          <p:cNvSpPr/>
          <p:nvPr/>
        </p:nvSpPr>
        <p:spPr>
          <a:xfrm>
            <a:off x="3748014" y="2140688"/>
            <a:ext cx="1152128" cy="288032"/>
          </a:xfrm>
          <a:prstGeom prst="homePlat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Pentagon 7"/>
          <p:cNvSpPr/>
          <p:nvPr/>
        </p:nvSpPr>
        <p:spPr>
          <a:xfrm>
            <a:off x="5260182" y="2140688"/>
            <a:ext cx="1152128" cy="288032"/>
          </a:xfrm>
          <a:prstGeom prst="homePlat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Pentagon 8"/>
          <p:cNvSpPr/>
          <p:nvPr/>
        </p:nvSpPr>
        <p:spPr>
          <a:xfrm>
            <a:off x="570346" y="1556792"/>
            <a:ext cx="1152128" cy="288032"/>
          </a:xfrm>
          <a:prstGeom prst="homePlat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Pentagon 9"/>
          <p:cNvSpPr/>
          <p:nvPr/>
        </p:nvSpPr>
        <p:spPr>
          <a:xfrm>
            <a:off x="6763034" y="1556792"/>
            <a:ext cx="1152128" cy="288032"/>
          </a:xfrm>
          <a:prstGeom prst="homePlate">
            <a:avLst/>
          </a:prstGeom>
          <a:solidFill>
            <a:srgbClr val="116E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Pentagon 10"/>
          <p:cNvSpPr/>
          <p:nvPr/>
        </p:nvSpPr>
        <p:spPr>
          <a:xfrm>
            <a:off x="2070126" y="1564624"/>
            <a:ext cx="1152128" cy="288032"/>
          </a:xfrm>
          <a:prstGeom prst="homePlat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entagon 11"/>
          <p:cNvSpPr/>
          <p:nvPr/>
        </p:nvSpPr>
        <p:spPr>
          <a:xfrm>
            <a:off x="3738698" y="1556792"/>
            <a:ext cx="1152128" cy="288032"/>
          </a:xfrm>
          <a:prstGeom prst="homePlat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Pentagon 12"/>
          <p:cNvSpPr/>
          <p:nvPr/>
        </p:nvSpPr>
        <p:spPr>
          <a:xfrm>
            <a:off x="5250866" y="1556792"/>
            <a:ext cx="1152128" cy="288032"/>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 name="Straight Connector 14"/>
          <p:cNvCxnSpPr/>
          <p:nvPr/>
        </p:nvCxnSpPr>
        <p:spPr>
          <a:xfrm>
            <a:off x="1146410" y="2996952"/>
            <a:ext cx="9316" cy="2520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46410" y="5517232"/>
            <a:ext cx="3497598"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505133" y="5053687"/>
            <a:ext cx="216024" cy="216024"/>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p:cNvSpPr/>
          <p:nvPr/>
        </p:nvSpPr>
        <p:spPr>
          <a:xfrm>
            <a:off x="1863418" y="4437112"/>
            <a:ext cx="216024" cy="21602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p:cNvSpPr/>
          <p:nvPr/>
        </p:nvSpPr>
        <p:spPr>
          <a:xfrm>
            <a:off x="2384954" y="4041068"/>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p:cNvSpPr/>
          <p:nvPr/>
        </p:nvSpPr>
        <p:spPr>
          <a:xfrm>
            <a:off x="2871310" y="3685535"/>
            <a:ext cx="216024" cy="21602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p:cNvSpPr txBox="1"/>
          <p:nvPr/>
        </p:nvSpPr>
        <p:spPr>
          <a:xfrm>
            <a:off x="1505133" y="5679441"/>
            <a:ext cx="2403222" cy="369332"/>
          </a:xfrm>
          <a:prstGeom prst="rect">
            <a:avLst/>
          </a:prstGeom>
          <a:noFill/>
        </p:spPr>
        <p:txBody>
          <a:bodyPr wrap="none" rtlCol="0">
            <a:spAutoFit/>
          </a:bodyPr>
          <a:lstStyle/>
          <a:p>
            <a:r>
              <a:rPr lang="en-US" dirty="0" smtClean="0"/>
              <a:t>Genome coordinate 1</a:t>
            </a:r>
            <a:endParaRPr lang="en-GB" dirty="0"/>
          </a:p>
        </p:txBody>
      </p:sp>
      <p:sp>
        <p:nvSpPr>
          <p:cNvPr id="25" name="TextBox 24"/>
          <p:cNvSpPr txBox="1"/>
          <p:nvPr/>
        </p:nvSpPr>
        <p:spPr>
          <a:xfrm rot="-5400000">
            <a:off x="-286956" y="4072426"/>
            <a:ext cx="2403222" cy="369332"/>
          </a:xfrm>
          <a:prstGeom prst="rect">
            <a:avLst/>
          </a:prstGeom>
          <a:noFill/>
        </p:spPr>
        <p:txBody>
          <a:bodyPr wrap="none" rtlCol="0">
            <a:spAutoFit/>
          </a:bodyPr>
          <a:lstStyle/>
          <a:p>
            <a:r>
              <a:rPr lang="en-US" dirty="0" smtClean="0"/>
              <a:t>Genome coordinate 2</a:t>
            </a:r>
            <a:endParaRPr lang="en-GB" dirty="0"/>
          </a:p>
        </p:txBody>
      </p:sp>
      <p:cxnSp>
        <p:nvCxnSpPr>
          <p:cNvPr id="27" name="Straight Connector 26"/>
          <p:cNvCxnSpPr>
            <a:stCxn id="11" idx="3"/>
            <a:endCxn id="12" idx="1"/>
          </p:cNvCxnSpPr>
          <p:nvPr/>
        </p:nvCxnSpPr>
        <p:spPr>
          <a:xfrm flipV="1">
            <a:off x="3222254" y="1700808"/>
            <a:ext cx="516444" cy="783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2" idx="3"/>
            <a:endCxn id="13" idx="1"/>
          </p:cNvCxnSpPr>
          <p:nvPr/>
        </p:nvCxnSpPr>
        <p:spPr>
          <a:xfrm>
            <a:off x="4890826" y="1700808"/>
            <a:ext cx="36004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7" idx="3"/>
            <a:endCxn id="8" idx="1"/>
          </p:cNvCxnSpPr>
          <p:nvPr/>
        </p:nvCxnSpPr>
        <p:spPr>
          <a:xfrm>
            <a:off x="4900142" y="2284704"/>
            <a:ext cx="36004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8" idx="3"/>
            <a:endCxn id="5" idx="1"/>
          </p:cNvCxnSpPr>
          <p:nvPr/>
        </p:nvCxnSpPr>
        <p:spPr>
          <a:xfrm>
            <a:off x="6412310" y="2284704"/>
            <a:ext cx="36004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068921" y="2901831"/>
            <a:ext cx="9316" cy="2520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068921" y="5422111"/>
            <a:ext cx="3497598" cy="0"/>
          </a:xfrm>
          <a:prstGeom prst="line">
            <a:avLst/>
          </a:prstGeom>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5427644" y="4958566"/>
            <a:ext cx="216024" cy="21602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p:cNvSpPr/>
          <p:nvPr/>
        </p:nvSpPr>
        <p:spPr>
          <a:xfrm>
            <a:off x="5785929" y="4341991"/>
            <a:ext cx="216024" cy="21602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p:cNvSpPr/>
          <p:nvPr/>
        </p:nvSpPr>
        <p:spPr>
          <a:xfrm>
            <a:off x="6307465" y="3945947"/>
            <a:ext cx="216024" cy="21602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p:cNvSpPr/>
          <p:nvPr/>
        </p:nvSpPr>
        <p:spPr>
          <a:xfrm>
            <a:off x="6793821" y="3590414"/>
            <a:ext cx="216024" cy="21602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TextBox 39"/>
          <p:cNvSpPr txBox="1"/>
          <p:nvPr/>
        </p:nvSpPr>
        <p:spPr>
          <a:xfrm>
            <a:off x="5427644" y="5584320"/>
            <a:ext cx="2403222" cy="369332"/>
          </a:xfrm>
          <a:prstGeom prst="rect">
            <a:avLst/>
          </a:prstGeom>
          <a:noFill/>
        </p:spPr>
        <p:txBody>
          <a:bodyPr wrap="none" rtlCol="0">
            <a:spAutoFit/>
          </a:bodyPr>
          <a:lstStyle/>
          <a:p>
            <a:r>
              <a:rPr lang="en-US" dirty="0" smtClean="0"/>
              <a:t>Genome coordinate 1</a:t>
            </a:r>
            <a:endParaRPr lang="en-GB" dirty="0"/>
          </a:p>
        </p:txBody>
      </p:sp>
      <p:sp>
        <p:nvSpPr>
          <p:cNvPr id="41" name="TextBox 40"/>
          <p:cNvSpPr txBox="1"/>
          <p:nvPr/>
        </p:nvSpPr>
        <p:spPr>
          <a:xfrm rot="-5400000">
            <a:off x="3635555" y="3977305"/>
            <a:ext cx="2403222" cy="369332"/>
          </a:xfrm>
          <a:prstGeom prst="rect">
            <a:avLst/>
          </a:prstGeom>
          <a:noFill/>
        </p:spPr>
        <p:txBody>
          <a:bodyPr wrap="none" rtlCol="0">
            <a:spAutoFit/>
          </a:bodyPr>
          <a:lstStyle/>
          <a:p>
            <a:r>
              <a:rPr lang="en-US" dirty="0" smtClean="0"/>
              <a:t>Genome coordinate 2</a:t>
            </a:r>
            <a:endParaRPr lang="en-GB" dirty="0"/>
          </a:p>
        </p:txBody>
      </p:sp>
      <p:cxnSp>
        <p:nvCxnSpPr>
          <p:cNvPr id="47" name="Straight Connector 46"/>
          <p:cNvCxnSpPr/>
          <p:nvPr/>
        </p:nvCxnSpPr>
        <p:spPr>
          <a:xfrm flipV="1">
            <a:off x="6001953" y="4149080"/>
            <a:ext cx="226231" cy="192911"/>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6516139" y="3753036"/>
            <a:ext cx="226231" cy="192911"/>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773526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Synteny</a:t>
            </a:r>
            <a:r>
              <a:rPr lang="en-US" dirty="0" smtClean="0"/>
              <a:t> </a:t>
            </a:r>
            <a:r>
              <a:rPr lang="en-US" dirty="0" err="1"/>
              <a:t>d</a:t>
            </a:r>
            <a:r>
              <a:rPr lang="en-US" dirty="0" err="1" smtClean="0"/>
              <a:t>otplot</a:t>
            </a:r>
            <a:r>
              <a:rPr lang="en-US" dirty="0" smtClean="0"/>
              <a:t> of two E. coli genomes</a:t>
            </a:r>
            <a:endParaRPr lang="en-GB" dirty="0"/>
          </a:p>
        </p:txBody>
      </p:sp>
      <p:pic>
        <p:nvPicPr>
          <p:cNvPr id="3074" name="Picture 2" descr="http://genomevolution.org/wiki/images/1/11/Master_4241_4243.CDS-CDS.blastn_geneorder_D20_g10_A5.w5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268760"/>
            <a:ext cx="4762500" cy="4724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75401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genomevolution.org/wiki/images/thumb/8/86/Master_6807_8082.CDS-CDS.blastn_geneorder_D40_g20_A10.w1200.gene.ks.png/600px-Master_6807_8082.CDS-CDS.blastn_geneorder_D40_g20_A10.w1200.gene.k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33252"/>
            <a:ext cx="5328288" cy="689125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rot="-5400000">
            <a:off x="-1423283" y="2583523"/>
            <a:ext cx="4572000" cy="646331"/>
          </a:xfrm>
          <a:prstGeom prst="rect">
            <a:avLst/>
          </a:prstGeom>
        </p:spPr>
        <p:txBody>
          <a:bodyPr>
            <a:spAutoFit/>
          </a:bodyPr>
          <a:lstStyle/>
          <a:p>
            <a:r>
              <a:rPr lang="en-GB" dirty="0" err="1">
                <a:latin typeface="Arial" pitchFamily="34" charset="0"/>
                <a:cs typeface="Arial" pitchFamily="34" charset="0"/>
              </a:rPr>
              <a:t>Syntenic</a:t>
            </a:r>
            <a:r>
              <a:rPr lang="en-GB" dirty="0">
                <a:latin typeface="Arial" pitchFamily="34" charset="0"/>
                <a:cs typeface="Arial" pitchFamily="34" charset="0"/>
              </a:rPr>
              <a:t> </a:t>
            </a:r>
            <a:r>
              <a:rPr lang="en-GB" dirty="0" err="1">
                <a:latin typeface="Arial" pitchFamily="34" charset="0"/>
                <a:cs typeface="Arial" pitchFamily="34" charset="0"/>
              </a:rPr>
              <a:t>dotplot</a:t>
            </a:r>
            <a:r>
              <a:rPr lang="en-GB" dirty="0">
                <a:latin typeface="Arial" pitchFamily="34" charset="0"/>
                <a:cs typeface="Arial" pitchFamily="34" charset="0"/>
              </a:rPr>
              <a:t> with Ks coloration of sorghum (x-axis) versus maize (y-axis). </a:t>
            </a:r>
            <a:endParaRPr lang="en-GB" dirty="0"/>
          </a:p>
        </p:txBody>
      </p:sp>
    </p:spTree>
    <p:extLst>
      <p:ext uri="{BB962C8B-B14F-4D97-AF65-F5344CB8AC3E}">
        <p14:creationId xmlns:p14="http://schemas.microsoft.com/office/powerpoint/2010/main" val="277666326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orporate-KULeuven">
  <a:themeElements>
    <a:clrScheme name="KULeuven-Themakleuren">
      <a:dk1>
        <a:srgbClr val="00407A"/>
      </a:dk1>
      <a:lt1>
        <a:srgbClr val="FFFFFF"/>
      </a:lt1>
      <a:dk2>
        <a:srgbClr val="00407A"/>
      </a:dk2>
      <a:lt2>
        <a:srgbClr val="FFFFFF"/>
      </a:lt2>
      <a:accent1>
        <a:srgbClr val="1D8DB0"/>
      </a:accent1>
      <a:accent2>
        <a:srgbClr val="116E8A"/>
      </a:accent2>
      <a:accent3>
        <a:srgbClr val="52BDEC"/>
      </a:accent3>
      <a:accent4>
        <a:srgbClr val="00407A"/>
      </a:accent4>
      <a:accent5>
        <a:srgbClr val="7F7F7F"/>
      </a:accent5>
      <a:accent6>
        <a:srgbClr val="595959"/>
      </a:accent6>
      <a:hlink>
        <a:srgbClr val="1D8DB0"/>
      </a:hlink>
      <a:folHlink>
        <a:srgbClr val="00407A"/>
      </a:folHlink>
    </a:clrScheme>
    <a:fontScheme name="KULeuven">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16E8A"/>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Corporate-KU Leuven-Liggend-Achtergrond Wit en Watermerk">
  <a:themeElements>
    <a:clrScheme name="KULeuven-Themakleuren">
      <a:dk1>
        <a:srgbClr val="00407A"/>
      </a:dk1>
      <a:lt1>
        <a:srgbClr val="FFFFFF"/>
      </a:lt1>
      <a:dk2>
        <a:srgbClr val="00407A"/>
      </a:dk2>
      <a:lt2>
        <a:srgbClr val="FFFFFF"/>
      </a:lt2>
      <a:accent1>
        <a:srgbClr val="1D8DB0"/>
      </a:accent1>
      <a:accent2>
        <a:srgbClr val="116E8A"/>
      </a:accent2>
      <a:accent3>
        <a:srgbClr val="86BCE5"/>
      </a:accent3>
      <a:accent4>
        <a:srgbClr val="00407A"/>
      </a:accent4>
      <a:accent5>
        <a:srgbClr val="7F7F7F"/>
      </a:accent5>
      <a:accent6>
        <a:srgbClr val="595959"/>
      </a:accent6>
      <a:hlink>
        <a:srgbClr val="009999"/>
      </a:hlink>
      <a:folHlink>
        <a:srgbClr val="800080"/>
      </a:folHlink>
    </a:clrScheme>
    <a:fontScheme name="KULeuven">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16E8A"/>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corporate-KULeuven</Template>
  <TotalTime>6458</TotalTime>
  <Words>1896</Words>
  <Application>Microsoft Macintosh PowerPoint</Application>
  <PresentationFormat>On-screen Show (4:3)</PresentationFormat>
  <Paragraphs>198</Paragraphs>
  <Slides>54</Slides>
  <Notes>36</Notes>
  <HiddenSlides>0</HiddenSlides>
  <MMClips>0</MMClips>
  <ScaleCrop>false</ScaleCrop>
  <HeadingPairs>
    <vt:vector size="4" baseType="variant">
      <vt:variant>
        <vt:lpstr>Theme</vt:lpstr>
      </vt:variant>
      <vt:variant>
        <vt:i4>2</vt:i4>
      </vt:variant>
      <vt:variant>
        <vt:lpstr>Slide Titles</vt:lpstr>
      </vt:variant>
      <vt:variant>
        <vt:i4>54</vt:i4>
      </vt:variant>
    </vt:vector>
  </HeadingPairs>
  <TitlesOfParts>
    <vt:vector size="56" baseType="lpstr">
      <vt:lpstr>corporate-KULeuven</vt:lpstr>
      <vt:lpstr>Corporate-KU Leuven-Liggend-Achtergrond Wit en Watermerk</vt:lpstr>
      <vt:lpstr>Gene and Genome duplications</vt:lpstr>
      <vt:lpstr>Polyploidy</vt:lpstr>
      <vt:lpstr>Whole genome duplication</vt:lpstr>
      <vt:lpstr>Whole genome duplication in plants</vt:lpstr>
      <vt:lpstr>PowerPoint Presentation</vt:lpstr>
      <vt:lpstr>Detection of WGD by synteny</vt:lpstr>
      <vt:lpstr>Normal dotplot vs synteny dotplot</vt:lpstr>
      <vt:lpstr>Synteny dotplot of two E. coli genomes</vt:lpstr>
      <vt:lpstr>PowerPoint Presentation</vt:lpstr>
      <vt:lpstr>PowerPoint Presentation</vt:lpstr>
      <vt:lpstr>Detection of WGD by histogram of gene similarities</vt:lpstr>
      <vt:lpstr>Ks measure for divergence between closely related genes</vt:lpstr>
      <vt:lpstr>Histogram of synonymous mutation values between maize and sorghum homologs</vt:lpstr>
      <vt:lpstr>PowerPoint Presentation</vt:lpstr>
      <vt:lpstr>Ancient duplication of the entire yeast genome?</vt:lpstr>
      <vt:lpstr>Timing duplication by phylogenetic trees</vt:lpstr>
      <vt:lpstr>Yeast is a degenerate polyploid</vt:lpstr>
      <vt:lpstr>Yeast is a degenerate polyploid</vt:lpstr>
      <vt:lpstr>Yeast is a degenerate polyploid</vt:lpstr>
      <vt:lpstr>Sequencing of Kluyvermyces waltii</vt:lpstr>
      <vt:lpstr>PowerPoint Presentation</vt:lpstr>
      <vt:lpstr>whole genome duplication</vt:lpstr>
      <vt:lpstr>whole genome duplication</vt:lpstr>
      <vt:lpstr>whole genome duplication</vt:lpstr>
      <vt:lpstr>whole genome duplication</vt:lpstr>
      <vt:lpstr>PowerPoint Presentation</vt:lpstr>
      <vt:lpstr>PowerPoint Presentation</vt:lpstr>
      <vt:lpstr>PowerPoint Presentation</vt:lpstr>
      <vt:lpstr>Limited sensitivity</vt:lpstr>
      <vt:lpstr>whole genome duplication</vt:lpstr>
      <vt:lpstr>whole genome duplication</vt:lpstr>
      <vt:lpstr>whole genome duplication</vt:lpstr>
      <vt:lpstr>whole genome duplication</vt:lpstr>
      <vt:lpstr>Synteny via outgroup</vt:lpstr>
      <vt:lpstr>Duplicated blocks everywhere</vt:lpstr>
      <vt:lpstr>Fates of duplicated genes</vt:lpstr>
      <vt:lpstr>Amphioxus: primitive chordate</vt:lpstr>
      <vt:lpstr>PowerPoint Presentation</vt:lpstr>
      <vt:lpstr>Phylogeny based on concatenated alignment</vt:lpstr>
      <vt:lpstr>Syntenic regions with human genome</vt:lpstr>
      <vt:lpstr>Quadruple conserved synteny</vt:lpstr>
      <vt:lpstr>Summary</vt:lpstr>
      <vt:lpstr>Gene duplications</vt:lpstr>
      <vt:lpstr>Fates of duplicates</vt:lpstr>
      <vt:lpstr>Yeast duplicates (WGD)</vt:lpstr>
      <vt:lpstr>Asymmetric functional divergence</vt:lpstr>
      <vt:lpstr>PowerPoint Presentation</vt:lpstr>
      <vt:lpstr>Gene deletion effects</vt:lpstr>
      <vt:lpstr>PowerPoint Presentation</vt:lpstr>
      <vt:lpstr>Dimers of paralogs</vt:lpstr>
      <vt:lpstr>PowerPoint Presentation</vt:lpstr>
      <vt:lpstr>Summary</vt:lpstr>
      <vt:lpstr>Assignment</vt:lpstr>
      <vt:lpstr>Synteny continued </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 and Genome duplications</dc:title>
  <dc:creator>van Noort, Vera</dc:creator>
  <dc:description>Huisstijl KU Leuven - versie 24 juli 2012</dc:description>
  <cp:lastModifiedBy>Vera van Noort</cp:lastModifiedBy>
  <cp:revision>40</cp:revision>
  <cp:lastPrinted>2013-12-09T14:49:23Z</cp:lastPrinted>
  <dcterms:created xsi:type="dcterms:W3CDTF">2013-12-04T10:05:18Z</dcterms:created>
  <dcterms:modified xsi:type="dcterms:W3CDTF">2019-12-17T12:15:02Z</dcterms:modified>
</cp:coreProperties>
</file>