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1" r:id="rId2"/>
    <p:sldId id="284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8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776DD-19C2-4276-83AB-0E3CCC147C2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4148F-60C9-471A-84B3-E2C79744D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94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4148F-60C9-471A-84B3-E2C79744D43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81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9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81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4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38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5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4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1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87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74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6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1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9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3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F2DC-9731-4841-B699-F516271CF40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246" y="1865376"/>
            <a:ext cx="8596668" cy="3995928"/>
          </a:xfrm>
        </p:spPr>
        <p:txBody>
          <a:bodyPr/>
          <a:lstStyle/>
          <a:p>
            <a:r>
              <a:rPr lang="en-GB" b="1" dirty="0" smtClean="0"/>
              <a:t>Pause for feedback</a:t>
            </a:r>
            <a:br>
              <a:rPr lang="en-GB" b="1" dirty="0" smtClean="0"/>
            </a:br>
            <a:r>
              <a:rPr lang="en-GB" sz="3200" b="1" dirty="0"/>
              <a:t/>
            </a:r>
            <a:br>
              <a:rPr lang="en-GB" sz="3200" b="1" dirty="0"/>
            </a:br>
            <a:r>
              <a:rPr lang="en-GB" sz="3200" b="1" dirty="0" smtClean="0"/>
              <a:t>	</a:t>
            </a:r>
            <a:r>
              <a:rPr lang="en-GB" sz="3200" dirty="0" smtClean="0"/>
              <a:t>Please take a few minutes to complete the brief “Pause or feedback” survey.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84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764869"/>
          </a:xfrm>
        </p:spPr>
        <p:txBody>
          <a:bodyPr/>
          <a:lstStyle/>
          <a:p>
            <a:pPr algn="ctr"/>
            <a:r>
              <a:rPr lang="en-GB" dirty="0" smtClean="0"/>
              <a:t>Big Data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40" y="3649065"/>
            <a:ext cx="8073963" cy="20128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Week </a:t>
            </a:r>
            <a:r>
              <a:rPr lang="en-GB" sz="4000" dirty="0" smtClean="0">
                <a:solidFill>
                  <a:srgbClr val="0070C0"/>
                </a:solidFill>
              </a:rPr>
              <a:t>7: Machine Learning I</a:t>
            </a:r>
            <a:endParaRPr lang="en-US" sz="4000" dirty="0" smtClean="0">
              <a:solidFill>
                <a:srgbClr val="0070C0"/>
              </a:solidFill>
            </a:endParaRPr>
          </a:p>
          <a:p>
            <a:pPr algn="ctr"/>
            <a:endParaRPr lang="en-GB" sz="900" dirty="0" smtClean="0">
              <a:solidFill>
                <a:srgbClr val="0070C0"/>
              </a:solidFill>
            </a:endParaRPr>
          </a:p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Q &amp; A</a:t>
            </a: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76045"/>
            <a:ext cx="8596668" cy="1119883"/>
          </a:xfrm>
        </p:spPr>
        <p:txBody>
          <a:bodyPr/>
          <a:lstStyle/>
          <a:p>
            <a:r>
              <a:rPr lang="en-GB" sz="2800" dirty="0"/>
              <a:t>Iris data</a:t>
            </a:r>
          </a:p>
          <a:p>
            <a:endParaRPr lang="en-GB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370180"/>
              </p:ext>
            </p:extLst>
          </p:nvPr>
        </p:nvGraphicFramePr>
        <p:xfrm>
          <a:off x="1058410" y="1664414"/>
          <a:ext cx="7834516" cy="4067520"/>
        </p:xfrm>
        <a:graphic>
          <a:graphicData uri="http://schemas.openxmlformats.org/drawingml/2006/table">
            <a:tbl>
              <a:tblPr/>
              <a:tblGrid>
                <a:gridCol w="1460447">
                  <a:extLst>
                    <a:ext uri="{9D8B030D-6E8A-4147-A177-3AD203B41FA5}">
                      <a16:colId xmlns:a16="http://schemas.microsoft.com/office/drawing/2014/main" val="2730026800"/>
                    </a:ext>
                  </a:extLst>
                </a:gridCol>
                <a:gridCol w="1254752">
                  <a:extLst>
                    <a:ext uri="{9D8B030D-6E8A-4147-A177-3AD203B41FA5}">
                      <a16:colId xmlns:a16="http://schemas.microsoft.com/office/drawing/2014/main" val="3300438438"/>
                    </a:ext>
                  </a:extLst>
                </a:gridCol>
                <a:gridCol w="1460447">
                  <a:extLst>
                    <a:ext uri="{9D8B030D-6E8A-4147-A177-3AD203B41FA5}">
                      <a16:colId xmlns:a16="http://schemas.microsoft.com/office/drawing/2014/main" val="3681904949"/>
                    </a:ext>
                  </a:extLst>
                </a:gridCol>
                <a:gridCol w="1316461">
                  <a:extLst>
                    <a:ext uri="{9D8B030D-6E8A-4147-A177-3AD203B41FA5}">
                      <a16:colId xmlns:a16="http://schemas.microsoft.com/office/drawing/2014/main" val="3204439414"/>
                    </a:ext>
                  </a:extLst>
                </a:gridCol>
                <a:gridCol w="2342409">
                  <a:extLst>
                    <a:ext uri="{9D8B030D-6E8A-4147-A177-3AD203B41FA5}">
                      <a16:colId xmlns:a16="http://schemas.microsoft.com/office/drawing/2014/main" val="2435360478"/>
                    </a:ext>
                  </a:extLst>
                </a:gridCol>
              </a:tblGrid>
              <a:tr h="5856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sepal length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sepal width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petal length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petal width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 Type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58846"/>
                  </a:ext>
                </a:extLst>
              </a:tr>
              <a:tr h="386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</a:t>
                      </a:r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911127"/>
                  </a:ext>
                </a:extLst>
              </a:tr>
              <a:tr h="386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</a:t>
                      </a:r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181414"/>
                  </a:ext>
                </a:extLst>
              </a:tr>
              <a:tr h="386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Iris-setosa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61842"/>
                  </a:ext>
                </a:extLst>
              </a:tr>
              <a:tr h="386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877569"/>
                  </a:ext>
                </a:extLst>
              </a:tr>
              <a:tr h="386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693630"/>
                  </a:ext>
                </a:extLst>
              </a:tr>
              <a:tr h="386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87143"/>
                  </a:ext>
                </a:extLst>
              </a:tr>
              <a:tr h="386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920115"/>
                  </a:ext>
                </a:extLst>
              </a:tr>
              <a:tr h="386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37138"/>
                  </a:ext>
                </a:extLst>
              </a:tr>
              <a:tr h="386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</a:t>
                      </a:r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virginica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45806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754" y="5491815"/>
            <a:ext cx="1236058" cy="1152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429" y="5259578"/>
            <a:ext cx="1347788" cy="1262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19" y="4225734"/>
            <a:ext cx="1168955" cy="11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626724"/>
                <a:ext cx="8990649" cy="60206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Q1: Can we use ML to predict which types the following irises </a:t>
                </a:r>
                <a:r>
                  <a:rPr lang="en-GB" sz="2400" dirty="0" smtClean="0">
                    <a:solidFill>
                      <a:srgbClr val="0070C0"/>
                    </a:solidFill>
                  </a:rPr>
                  <a:t>belong </a:t>
                </a:r>
                <a:r>
                  <a:rPr lang="en-GB" sz="2400" dirty="0">
                    <a:solidFill>
                      <a:srgbClr val="0070C0"/>
                    </a:solidFill>
                  </a:rPr>
                  <a:t>to?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457200" lvl="1" indent="0">
                  <a:buNone/>
                </a:pPr>
                <a:r>
                  <a:rPr lang="en-GB" sz="2000" dirty="0" smtClean="0"/>
                  <a:t>       </a:t>
                </a:r>
                <a:r>
                  <a:rPr lang="en-GB" sz="2400" dirty="0" smtClean="0"/>
                  <a:t>A. Yes			B. No</a:t>
                </a:r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𝑠𝑒𝑝𝑎𝑙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𝑠𝑒𝑝𝑎𝑙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𝑤𝑖𝑑𝑡h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𝑝𝑒𝑡𝑎𝑙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𝑝𝑒𝑡𝑎𝑙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e>
                      </m:d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𝐼𝑟𝑖𝑠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𝑇𝑦𝑝𝑒</m:t>
                      </m:r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Q2:  Which category of ML does this belong to?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:r>
                  <a:rPr lang="en-GB" sz="2400" dirty="0" smtClean="0"/>
                  <a:t>      A. </a:t>
                </a:r>
                <a:r>
                  <a:rPr lang="en-GB" sz="2400" dirty="0"/>
                  <a:t>Classification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:r>
                  <a:rPr lang="en-GB" sz="2400" dirty="0" smtClean="0"/>
                  <a:t>      B. </a:t>
                </a:r>
                <a:r>
                  <a:rPr lang="en-GB" sz="2400" dirty="0"/>
                  <a:t>Regression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:r>
                  <a:rPr lang="en-GB" sz="2400" dirty="0" smtClean="0"/>
                  <a:t>      C. </a:t>
                </a:r>
                <a:r>
                  <a:rPr lang="en-GB" sz="2400" dirty="0"/>
                  <a:t>Cluster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:r>
                  <a:rPr lang="en-GB" sz="2400" dirty="0" smtClean="0"/>
                  <a:t>      D. </a:t>
                </a:r>
                <a:r>
                  <a:rPr lang="en-GB" sz="2400" dirty="0"/>
                  <a:t>Association </a:t>
                </a:r>
                <a:endParaRPr lang="en-GB" sz="24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626724"/>
                <a:ext cx="8990649" cy="6020655"/>
              </a:xfrm>
              <a:blipFill>
                <a:blip r:embed="rId3"/>
                <a:stretch>
                  <a:fillRect l="-1017" t="-811" b="-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589" y="1191659"/>
            <a:ext cx="6066046" cy="146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689" y="2729322"/>
            <a:ext cx="460111" cy="371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947" y="4652692"/>
            <a:ext cx="460111" cy="3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464024"/>
                <a:ext cx="8596668" cy="63939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Q3: Can we use ML to predict sepal widths of the following irises?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sz="2000" dirty="0" smtClean="0"/>
                  <a:t>           </a:t>
                </a:r>
                <a:r>
                  <a:rPr lang="en-GB" sz="2000" dirty="0"/>
                  <a:t>A. Yes			B. No</a:t>
                </a:r>
              </a:p>
              <a:p>
                <a:pPr lvl="1"/>
                <a:endParaRPr lang="en-GB" sz="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𝑠𝑒𝑝𝑎𝑙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,,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𝑝𝑒𝑡𝑎𝑙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𝑝𝑒𝑡𝑎𝑙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𝑤𝑖𝑑𝑡h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𝐼𝑟𝑖𝑠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𝑇𝑦𝑝𝑒</m:t>
                          </m:r>
                        </m:e>
                      </m:d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𝑆𝑒𝑝𝑎𝑙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𝑤𝑖𝑑𝑡h</m:t>
                      </m:r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dirty="0" smtClean="0"/>
                  <a:t>	Theoretically, it is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yes</a:t>
                </a:r>
                <a:r>
                  <a:rPr lang="en-GB" dirty="0" smtClean="0"/>
                  <a:t>! We use this for imputation. While, we rarely </a:t>
                </a:r>
                <a:r>
                  <a:rPr lang="en-GB" dirty="0"/>
                  <a:t>predict this feature in the real </a:t>
                </a:r>
                <a:r>
                  <a:rPr lang="en-GB" dirty="0"/>
                  <a:t>word.</a:t>
                </a:r>
                <a:endParaRPr lang="en-GB" dirty="0"/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Q4:  Which category of ML does this belong to?</a:t>
                </a:r>
              </a:p>
              <a:p>
                <a:pPr marL="0" indent="0">
                  <a:buNone/>
                </a:pPr>
                <a:r>
                  <a:rPr lang="en-GB" sz="2200" dirty="0"/>
                  <a:t>	</a:t>
                </a:r>
                <a:r>
                  <a:rPr lang="en-GB" sz="2200" dirty="0"/>
                  <a:t> </a:t>
                </a:r>
                <a:r>
                  <a:rPr lang="en-GB" sz="2200" dirty="0" smtClean="0"/>
                  <a:t>   A. Classification</a:t>
                </a: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	</a:t>
                </a:r>
                <a:r>
                  <a:rPr lang="en-GB" sz="2200" dirty="0"/>
                  <a:t> </a:t>
                </a:r>
                <a:r>
                  <a:rPr lang="en-GB" sz="2200" dirty="0" smtClean="0"/>
                  <a:t>   B. Regression</a:t>
                </a: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	</a:t>
                </a:r>
                <a:r>
                  <a:rPr lang="en-GB" sz="2200" dirty="0"/>
                  <a:t> </a:t>
                </a:r>
                <a:r>
                  <a:rPr lang="en-GB" sz="2200" dirty="0" smtClean="0"/>
                  <a:t>   C. Cluster</a:t>
                </a: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	</a:t>
                </a:r>
                <a:r>
                  <a:rPr lang="en-GB" sz="2200" dirty="0"/>
                  <a:t> </a:t>
                </a:r>
                <a:r>
                  <a:rPr lang="en-GB" sz="2200" dirty="0" smtClean="0"/>
                  <a:t>   D. Association </a:t>
                </a:r>
                <a:endParaRPr lang="en-GB" sz="22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464024"/>
                <a:ext cx="8596668" cy="6393976"/>
              </a:xfrm>
              <a:blipFill>
                <a:blip r:embed="rId2"/>
                <a:stretch>
                  <a:fillRect l="-1064" t="-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01017"/>
              </p:ext>
            </p:extLst>
          </p:nvPr>
        </p:nvGraphicFramePr>
        <p:xfrm>
          <a:off x="1624348" y="1332319"/>
          <a:ext cx="7901788" cy="1064191"/>
        </p:xfrm>
        <a:graphic>
          <a:graphicData uri="http://schemas.openxmlformats.org/drawingml/2006/table">
            <a:tbl>
              <a:tblPr/>
              <a:tblGrid>
                <a:gridCol w="1472988">
                  <a:extLst>
                    <a:ext uri="{9D8B030D-6E8A-4147-A177-3AD203B41FA5}">
                      <a16:colId xmlns:a16="http://schemas.microsoft.com/office/drawing/2014/main" val="70703788"/>
                    </a:ext>
                  </a:extLst>
                </a:gridCol>
                <a:gridCol w="1265525">
                  <a:extLst>
                    <a:ext uri="{9D8B030D-6E8A-4147-A177-3AD203B41FA5}">
                      <a16:colId xmlns:a16="http://schemas.microsoft.com/office/drawing/2014/main" val="974137916"/>
                    </a:ext>
                  </a:extLst>
                </a:gridCol>
                <a:gridCol w="1472988">
                  <a:extLst>
                    <a:ext uri="{9D8B030D-6E8A-4147-A177-3AD203B41FA5}">
                      <a16:colId xmlns:a16="http://schemas.microsoft.com/office/drawing/2014/main" val="580542300"/>
                    </a:ext>
                  </a:extLst>
                </a:gridCol>
                <a:gridCol w="1327764">
                  <a:extLst>
                    <a:ext uri="{9D8B030D-6E8A-4147-A177-3AD203B41FA5}">
                      <a16:colId xmlns:a16="http://schemas.microsoft.com/office/drawing/2014/main" val="3621346747"/>
                    </a:ext>
                  </a:extLst>
                </a:gridCol>
                <a:gridCol w="2362523">
                  <a:extLst>
                    <a:ext uri="{9D8B030D-6E8A-4147-A177-3AD203B41FA5}">
                      <a16:colId xmlns:a16="http://schemas.microsoft.com/office/drawing/2014/main" val="2516078731"/>
                    </a:ext>
                  </a:extLst>
                </a:gridCol>
              </a:tblGrid>
              <a:tr h="4418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sepal length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sepal width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petal length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petal width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 Type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728642"/>
                  </a:ext>
                </a:extLst>
              </a:tr>
              <a:tr h="2952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</a:t>
                      </a:r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67621"/>
                  </a:ext>
                </a:extLst>
              </a:tr>
              <a:tr h="2952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32143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53" y="2558640"/>
            <a:ext cx="460111" cy="371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22" y="5342783"/>
            <a:ext cx="460111" cy="3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15847</TotalTime>
  <Words>291</Words>
  <Application>Microsoft Office PowerPoint</Application>
  <PresentationFormat>Widescreen</PresentationFormat>
  <Paragraphs>99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Trebuchet MS</vt:lpstr>
      <vt:lpstr>Wingdings 3</vt:lpstr>
      <vt:lpstr>Facet</vt:lpstr>
      <vt:lpstr>Pause for feedback   Please take a few minutes to complete the brief “Pause or feedback” survey. </vt:lpstr>
      <vt:lpstr>Big Data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Yan</dc:creator>
  <cp:lastModifiedBy>Zhang, Yan</cp:lastModifiedBy>
  <cp:revision>54</cp:revision>
  <dcterms:created xsi:type="dcterms:W3CDTF">2021-09-30T21:14:20Z</dcterms:created>
  <dcterms:modified xsi:type="dcterms:W3CDTF">2021-11-14T21:51:27Z</dcterms:modified>
</cp:coreProperties>
</file>