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70" r:id="rId14"/>
    <p:sldId id="271" r:id="rId15"/>
    <p:sldId id="272"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1C72-F1FC-01C0-458D-74A967105160}"/>
              </a:ext>
            </a:extLst>
          </p:cNvPr>
          <p:cNvSpPr>
            <a:spLocks noGrp="1"/>
          </p:cNvSpPr>
          <p:nvPr>
            <p:ph type="ctrTitle"/>
          </p:nvPr>
        </p:nvSpPr>
        <p:spPr/>
        <p:txBody>
          <a:bodyPr/>
          <a:lstStyle/>
          <a:p>
            <a:r>
              <a:rPr lang="en-US" dirty="0"/>
              <a:t>Agile Presentation</a:t>
            </a:r>
          </a:p>
        </p:txBody>
      </p:sp>
      <p:sp>
        <p:nvSpPr>
          <p:cNvPr id="3" name="Subtitle 2">
            <a:extLst>
              <a:ext uri="{FF2B5EF4-FFF2-40B4-BE49-F238E27FC236}">
                <a16:creationId xmlns:a16="http://schemas.microsoft.com/office/drawing/2014/main" id="{07AB5450-B244-3D1E-0D97-C09579E42D7A}"/>
              </a:ext>
            </a:extLst>
          </p:cNvPr>
          <p:cNvSpPr>
            <a:spLocks noGrp="1"/>
          </p:cNvSpPr>
          <p:nvPr>
            <p:ph type="subTitle" idx="1"/>
          </p:nvPr>
        </p:nvSpPr>
        <p:spPr/>
        <p:txBody>
          <a:bodyPr/>
          <a:lstStyle/>
          <a:p>
            <a:r>
              <a:rPr lang="en-US" dirty="0"/>
              <a:t>James Dominy</a:t>
            </a:r>
          </a:p>
          <a:p>
            <a:r>
              <a:rPr lang="en-US" dirty="0"/>
              <a:t>CS 250 Final Project </a:t>
            </a:r>
          </a:p>
        </p:txBody>
      </p:sp>
    </p:spTree>
    <p:extLst>
      <p:ext uri="{BB962C8B-B14F-4D97-AF65-F5344CB8AC3E}">
        <p14:creationId xmlns:p14="http://schemas.microsoft.com/office/powerpoint/2010/main" val="184118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9009-74EB-B2AF-C301-B216F4ED1C75}"/>
              </a:ext>
            </a:extLst>
          </p:cNvPr>
          <p:cNvSpPr>
            <a:spLocks noGrp="1"/>
          </p:cNvSpPr>
          <p:nvPr>
            <p:ph type="title"/>
          </p:nvPr>
        </p:nvSpPr>
        <p:spPr/>
        <p:txBody>
          <a:bodyPr/>
          <a:lstStyle/>
          <a:p>
            <a:pPr algn="ctr"/>
            <a:r>
              <a:rPr lang="en-US" dirty="0"/>
              <a:t>Delivery</a:t>
            </a:r>
          </a:p>
        </p:txBody>
      </p:sp>
      <p:sp>
        <p:nvSpPr>
          <p:cNvPr id="3" name="Content Placeholder 2">
            <a:extLst>
              <a:ext uri="{FF2B5EF4-FFF2-40B4-BE49-F238E27FC236}">
                <a16:creationId xmlns:a16="http://schemas.microsoft.com/office/drawing/2014/main" id="{7E349C4D-9F1C-F0B7-2CE1-5F250FE74E6B}"/>
              </a:ext>
            </a:extLst>
          </p:cNvPr>
          <p:cNvSpPr>
            <a:spLocks noGrp="1"/>
          </p:cNvSpPr>
          <p:nvPr>
            <p:ph idx="1"/>
          </p:nvPr>
        </p:nvSpPr>
        <p:spPr/>
        <p:txBody>
          <a:bodyPr/>
          <a:lstStyle/>
          <a:p>
            <a:pPr marL="0" indent="0" algn="ctr">
              <a:buNone/>
            </a:pPr>
            <a:r>
              <a:rPr lang="en-US" b="0" i="0" dirty="0">
                <a:effectLst/>
              </a:rPr>
              <a:t>Ultimately, the product is released in the market. A brand-new feature can be added to the product based on customer feedback. Existing customers receive maintenance and the required services. SDLC consists of these major phases.</a:t>
            </a:r>
            <a:endParaRPr lang="en-US" dirty="0"/>
          </a:p>
        </p:txBody>
      </p:sp>
    </p:spTree>
    <p:extLst>
      <p:ext uri="{BB962C8B-B14F-4D97-AF65-F5344CB8AC3E}">
        <p14:creationId xmlns:p14="http://schemas.microsoft.com/office/powerpoint/2010/main" val="264134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51A1-87D5-A8C7-054F-2A41175BBE33}"/>
              </a:ext>
            </a:extLst>
          </p:cNvPr>
          <p:cNvSpPr>
            <a:spLocks noGrp="1"/>
          </p:cNvSpPr>
          <p:nvPr>
            <p:ph type="title"/>
          </p:nvPr>
        </p:nvSpPr>
        <p:spPr/>
        <p:txBody>
          <a:bodyPr/>
          <a:lstStyle/>
          <a:p>
            <a:pPr algn="ctr"/>
            <a:r>
              <a:rPr lang="en-US" dirty="0"/>
              <a:t>Maintenance</a:t>
            </a:r>
          </a:p>
        </p:txBody>
      </p:sp>
      <p:sp>
        <p:nvSpPr>
          <p:cNvPr id="3" name="Content Placeholder 2">
            <a:extLst>
              <a:ext uri="{FF2B5EF4-FFF2-40B4-BE49-F238E27FC236}">
                <a16:creationId xmlns:a16="http://schemas.microsoft.com/office/drawing/2014/main" id="{DB0C64F6-E5A1-1975-FAE4-0DCFD790E310}"/>
              </a:ext>
            </a:extLst>
          </p:cNvPr>
          <p:cNvSpPr>
            <a:spLocks noGrp="1"/>
          </p:cNvSpPr>
          <p:nvPr>
            <p:ph idx="1"/>
          </p:nvPr>
        </p:nvSpPr>
        <p:spPr/>
        <p:txBody>
          <a:bodyPr/>
          <a:lstStyle/>
          <a:p>
            <a:pPr marL="0" indent="0" algn="ctr">
              <a:buNone/>
            </a:pPr>
            <a:r>
              <a:rPr lang="en-US" b="0" i="0" dirty="0">
                <a:effectLst/>
              </a:rPr>
              <a:t>Publishing the software does not end the process. You need to be checking, tracking and analyzing it on timely basis to ensure that you are extracting actual value out of it. The operation needs a lot of operational maintenance after launch.</a:t>
            </a:r>
            <a:endParaRPr lang="en-US" dirty="0"/>
          </a:p>
        </p:txBody>
      </p:sp>
    </p:spTree>
    <p:extLst>
      <p:ext uri="{BB962C8B-B14F-4D97-AF65-F5344CB8AC3E}">
        <p14:creationId xmlns:p14="http://schemas.microsoft.com/office/powerpoint/2010/main" val="114042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24DF-80BD-E595-0006-DCEB94BFC560}"/>
              </a:ext>
            </a:extLst>
          </p:cNvPr>
          <p:cNvSpPr>
            <a:spLocks noGrp="1"/>
          </p:cNvSpPr>
          <p:nvPr>
            <p:ph type="title"/>
          </p:nvPr>
        </p:nvSpPr>
        <p:spPr/>
        <p:txBody>
          <a:bodyPr/>
          <a:lstStyle/>
          <a:p>
            <a:pPr algn="ctr"/>
            <a:r>
              <a:rPr lang="en-US" dirty="0"/>
              <a:t>Pros of Agile</a:t>
            </a:r>
          </a:p>
        </p:txBody>
      </p:sp>
      <p:sp>
        <p:nvSpPr>
          <p:cNvPr id="3" name="Content Placeholder 2">
            <a:extLst>
              <a:ext uri="{FF2B5EF4-FFF2-40B4-BE49-F238E27FC236}">
                <a16:creationId xmlns:a16="http://schemas.microsoft.com/office/drawing/2014/main" id="{C0843BE3-E3E2-D2FF-3946-F467EEFC9D87}"/>
              </a:ext>
            </a:extLst>
          </p:cNvPr>
          <p:cNvSpPr>
            <a:spLocks noGrp="1"/>
          </p:cNvSpPr>
          <p:nvPr>
            <p:ph sz="half" idx="2"/>
          </p:nvPr>
        </p:nvSpPr>
        <p:spPr>
          <a:xfrm>
            <a:off x="737937" y="2097087"/>
            <a:ext cx="5281864" cy="3694112"/>
          </a:xfrm>
        </p:spPr>
        <p:txBody>
          <a:bodyPr>
            <a:normAutofit fontScale="85000" lnSpcReduction="10000"/>
          </a:bodyPr>
          <a:lstStyle/>
          <a:p>
            <a:pPr algn="just">
              <a:buFont typeface="Arial" panose="020B0604020202020204" pitchFamily="34" charset="0"/>
              <a:buChar char="•"/>
            </a:pPr>
            <a:r>
              <a:rPr lang="en-US" dirty="0">
                <a:effectLst/>
              </a:rPr>
              <a:t>It’s a </a:t>
            </a:r>
            <a:r>
              <a:rPr lang="en-US" b="0" i="0" dirty="0">
                <a:effectLst/>
              </a:rPr>
              <a:t>very realistic approach to software development.</a:t>
            </a:r>
          </a:p>
          <a:p>
            <a:pPr algn="just">
              <a:buFont typeface="Arial" panose="020B0604020202020204" pitchFamily="34" charset="0"/>
              <a:buChar char="•"/>
            </a:pPr>
            <a:r>
              <a:rPr lang="en-US" b="0" i="0" dirty="0">
                <a:effectLst/>
              </a:rPr>
              <a:t>Promotes teamwork and cross training.</a:t>
            </a:r>
          </a:p>
          <a:p>
            <a:pPr algn="just">
              <a:buFont typeface="Arial" panose="020B0604020202020204" pitchFamily="34" charset="0"/>
              <a:buChar char="•"/>
            </a:pPr>
            <a:r>
              <a:rPr lang="en-US" b="0" i="0" dirty="0">
                <a:effectLst/>
              </a:rPr>
              <a:t>Functionality can be developed rapidly and demonstrated.</a:t>
            </a:r>
          </a:p>
          <a:p>
            <a:pPr algn="just">
              <a:buFont typeface="Arial" panose="020B0604020202020204" pitchFamily="34" charset="0"/>
              <a:buChar char="•"/>
            </a:pPr>
            <a:r>
              <a:rPr lang="en-US" b="0" i="0" dirty="0">
                <a:effectLst/>
              </a:rPr>
              <a:t>Resource requirements are minimum.</a:t>
            </a:r>
          </a:p>
          <a:p>
            <a:pPr algn="just">
              <a:buFont typeface="Arial" panose="020B0604020202020204" pitchFamily="34" charset="0"/>
              <a:buChar char="•"/>
            </a:pPr>
            <a:r>
              <a:rPr lang="en-US" b="0" i="0" dirty="0">
                <a:effectLst/>
              </a:rPr>
              <a:t>Suitable for fixed or changing requirements</a:t>
            </a:r>
          </a:p>
          <a:p>
            <a:pPr algn="just">
              <a:buFont typeface="Arial" panose="020B0604020202020204" pitchFamily="34" charset="0"/>
              <a:buChar char="•"/>
            </a:pPr>
            <a:r>
              <a:rPr lang="en-US" b="0" i="0" dirty="0">
                <a:effectLst/>
              </a:rPr>
              <a:t>Delivers early partial working solutions.</a:t>
            </a:r>
          </a:p>
          <a:p>
            <a:endParaRPr lang="en-US" dirty="0"/>
          </a:p>
        </p:txBody>
      </p:sp>
      <p:sp>
        <p:nvSpPr>
          <p:cNvPr id="6" name="Content Placeholder 5">
            <a:extLst>
              <a:ext uri="{FF2B5EF4-FFF2-40B4-BE49-F238E27FC236}">
                <a16:creationId xmlns:a16="http://schemas.microsoft.com/office/drawing/2014/main" id="{04401943-24FD-742B-02A2-72F327E43D2A}"/>
              </a:ext>
            </a:extLst>
          </p:cNvPr>
          <p:cNvSpPr>
            <a:spLocks noGrp="1"/>
          </p:cNvSpPr>
          <p:nvPr>
            <p:ph sz="quarter" idx="4"/>
          </p:nvPr>
        </p:nvSpPr>
        <p:spPr>
          <a:xfrm>
            <a:off x="6096001" y="2097087"/>
            <a:ext cx="5646820" cy="3405355"/>
          </a:xfrm>
        </p:spPr>
        <p:txBody>
          <a:bodyPr>
            <a:normAutofit fontScale="85000" lnSpcReduction="10000"/>
          </a:bodyPr>
          <a:lstStyle/>
          <a:p>
            <a:pPr algn="just">
              <a:buFont typeface="Arial" panose="020B0604020202020204" pitchFamily="34" charset="0"/>
              <a:buChar char="•"/>
            </a:pPr>
            <a:r>
              <a:rPr lang="en-US" b="0" i="0" dirty="0">
                <a:effectLst/>
              </a:rPr>
              <a:t>Good model for environments that change steadily.</a:t>
            </a:r>
          </a:p>
          <a:p>
            <a:pPr algn="just">
              <a:buFont typeface="Arial" panose="020B0604020202020204" pitchFamily="34" charset="0"/>
              <a:buChar char="•"/>
            </a:pPr>
            <a:r>
              <a:rPr lang="en-US" b="0" i="0" dirty="0">
                <a:effectLst/>
              </a:rPr>
              <a:t>Minimal rules, documentation easily employed.</a:t>
            </a:r>
          </a:p>
          <a:p>
            <a:pPr algn="just">
              <a:buFont typeface="Arial" panose="020B0604020202020204" pitchFamily="34" charset="0"/>
              <a:buChar char="•"/>
            </a:pPr>
            <a:r>
              <a:rPr lang="en-US" b="0" i="0" dirty="0">
                <a:effectLst/>
              </a:rPr>
              <a:t>Enables concurrent development and delivery within an overall planned context.</a:t>
            </a:r>
          </a:p>
          <a:p>
            <a:pPr algn="just">
              <a:buFont typeface="Arial" panose="020B0604020202020204" pitchFamily="34" charset="0"/>
              <a:buChar char="•"/>
            </a:pPr>
            <a:r>
              <a:rPr lang="en-US" b="0" i="0" dirty="0">
                <a:effectLst/>
              </a:rPr>
              <a:t>Little or no planning required.</a:t>
            </a:r>
          </a:p>
          <a:p>
            <a:pPr algn="just">
              <a:buFont typeface="Arial" panose="020B0604020202020204" pitchFamily="34" charset="0"/>
              <a:buChar char="•"/>
            </a:pPr>
            <a:r>
              <a:rPr lang="en-US" b="0" i="0" dirty="0">
                <a:effectLst/>
              </a:rPr>
              <a:t>Easy to manage.</a:t>
            </a:r>
          </a:p>
          <a:p>
            <a:pPr algn="just">
              <a:buFont typeface="Arial" panose="020B0604020202020204" pitchFamily="34" charset="0"/>
              <a:buChar char="•"/>
            </a:pPr>
            <a:r>
              <a:rPr lang="en-US" b="0" i="0" dirty="0">
                <a:effectLst/>
              </a:rPr>
              <a:t>Gives flexibility to developers.</a:t>
            </a:r>
          </a:p>
          <a:p>
            <a:endParaRPr lang="en-US" dirty="0"/>
          </a:p>
        </p:txBody>
      </p:sp>
    </p:spTree>
    <p:extLst>
      <p:ext uri="{BB962C8B-B14F-4D97-AF65-F5344CB8AC3E}">
        <p14:creationId xmlns:p14="http://schemas.microsoft.com/office/powerpoint/2010/main" val="404251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E6AD-D938-88A9-3B3A-4B729793B573}"/>
              </a:ext>
            </a:extLst>
          </p:cNvPr>
          <p:cNvSpPr>
            <a:spLocks noGrp="1"/>
          </p:cNvSpPr>
          <p:nvPr>
            <p:ph type="title"/>
          </p:nvPr>
        </p:nvSpPr>
        <p:spPr/>
        <p:txBody>
          <a:bodyPr/>
          <a:lstStyle/>
          <a:p>
            <a:pPr algn="ctr"/>
            <a:r>
              <a:rPr lang="en-US" dirty="0"/>
              <a:t>Cons of Agile</a:t>
            </a:r>
          </a:p>
        </p:txBody>
      </p:sp>
      <p:sp>
        <p:nvSpPr>
          <p:cNvPr id="3" name="Content Placeholder 2">
            <a:extLst>
              <a:ext uri="{FF2B5EF4-FFF2-40B4-BE49-F238E27FC236}">
                <a16:creationId xmlns:a16="http://schemas.microsoft.com/office/drawing/2014/main" id="{C0D880E7-BF8A-3AF8-0ED6-18E6D1F5CEAB}"/>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effectLst/>
              </a:rPr>
              <a:t>Not suitable for handling complex dependencies.</a:t>
            </a:r>
          </a:p>
          <a:p>
            <a:pPr algn="just">
              <a:buFont typeface="Arial" panose="020B0604020202020204" pitchFamily="34" charset="0"/>
              <a:buChar char="•"/>
            </a:pPr>
            <a:r>
              <a:rPr lang="en-US" b="0" i="0" dirty="0">
                <a:effectLst/>
              </a:rPr>
              <a:t>More risk of sustainability, maintainability and extensibility.</a:t>
            </a:r>
          </a:p>
          <a:p>
            <a:pPr algn="just">
              <a:buFont typeface="Arial" panose="020B0604020202020204" pitchFamily="34" charset="0"/>
              <a:buChar char="•"/>
            </a:pPr>
            <a:r>
              <a:rPr lang="en-US" b="0" i="0" dirty="0">
                <a:effectLst/>
              </a:rPr>
              <a:t>An overall plan, an agile leader and agile PM practice is a must without which it will not work.</a:t>
            </a:r>
          </a:p>
          <a:p>
            <a:pPr algn="just">
              <a:buFont typeface="Arial" panose="020B0604020202020204" pitchFamily="34" charset="0"/>
              <a:buChar char="•"/>
            </a:pPr>
            <a:r>
              <a:rPr lang="en-US" b="0" i="0" dirty="0">
                <a:effectLst/>
              </a:rPr>
              <a:t>Strict delivery management dictates the scope, functionality to be delivered, and adjustments to meet the deadlines.</a:t>
            </a:r>
          </a:p>
          <a:p>
            <a:pPr algn="just">
              <a:buFont typeface="Arial" panose="020B0604020202020204" pitchFamily="34" charset="0"/>
              <a:buChar char="•"/>
            </a:pPr>
            <a:r>
              <a:rPr lang="en-US" b="0" i="0" dirty="0">
                <a:effectLst/>
              </a:rPr>
              <a:t>Depends heavily on customer interaction, so if customer is not clear, team can be driven in the wrong direction.</a:t>
            </a:r>
          </a:p>
          <a:p>
            <a:pPr algn="just">
              <a:buFont typeface="Arial" panose="020B0604020202020204" pitchFamily="34" charset="0"/>
              <a:buChar char="•"/>
            </a:pPr>
            <a:r>
              <a:rPr lang="en-US" b="0" i="0" dirty="0">
                <a:effectLst/>
              </a:rPr>
              <a:t>There is a very high individual dependency, since there is minimum documentation generated.</a:t>
            </a:r>
          </a:p>
          <a:p>
            <a:pPr algn="just">
              <a:buFont typeface="Arial" panose="020B0604020202020204" pitchFamily="34" charset="0"/>
              <a:buChar char="•"/>
            </a:pPr>
            <a:r>
              <a:rPr lang="en-US" b="0" i="0" dirty="0">
                <a:effectLst/>
              </a:rPr>
              <a:t>Transfer of technology to new team members may be quite challenging due to lack of documentation.</a:t>
            </a:r>
          </a:p>
          <a:p>
            <a:endParaRPr lang="en-US" dirty="0"/>
          </a:p>
        </p:txBody>
      </p:sp>
    </p:spTree>
    <p:extLst>
      <p:ext uri="{BB962C8B-B14F-4D97-AF65-F5344CB8AC3E}">
        <p14:creationId xmlns:p14="http://schemas.microsoft.com/office/powerpoint/2010/main" val="20724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92DF-3A54-166D-9C1E-1BE901F59482}"/>
              </a:ext>
            </a:extLst>
          </p:cNvPr>
          <p:cNvSpPr>
            <a:spLocks noGrp="1"/>
          </p:cNvSpPr>
          <p:nvPr>
            <p:ph type="title"/>
          </p:nvPr>
        </p:nvSpPr>
        <p:spPr/>
        <p:txBody>
          <a:bodyPr/>
          <a:lstStyle/>
          <a:p>
            <a:pPr algn="ctr"/>
            <a:r>
              <a:rPr lang="en-US" dirty="0"/>
              <a:t>What is Waterfall</a:t>
            </a:r>
          </a:p>
        </p:txBody>
      </p:sp>
      <p:sp>
        <p:nvSpPr>
          <p:cNvPr id="3" name="Content Placeholder 2">
            <a:extLst>
              <a:ext uri="{FF2B5EF4-FFF2-40B4-BE49-F238E27FC236}">
                <a16:creationId xmlns:a16="http://schemas.microsoft.com/office/drawing/2014/main" id="{FA32AF54-E2A6-E116-3FB5-473E09C31F78}"/>
              </a:ext>
            </a:extLst>
          </p:cNvPr>
          <p:cNvSpPr>
            <a:spLocks noGrp="1"/>
          </p:cNvSpPr>
          <p:nvPr>
            <p:ph idx="1"/>
          </p:nvPr>
        </p:nvSpPr>
        <p:spPr/>
        <p:txBody>
          <a:bodyPr/>
          <a:lstStyle/>
          <a:p>
            <a:r>
              <a:rPr lang="en-US" b="0" i="0" dirty="0">
                <a:effectLst/>
              </a:rPr>
              <a:t>Waterfall project management is a sequential approach that divides the SDLC to distinct phases such as requirements gathering, analysis and design, coding and unit testing, system and user acceptance testing, and deployment. The next phase can only proceed if the previous phase has been completed. In between phases, a deliverable is expected or a document is signed off</a:t>
            </a:r>
            <a:r>
              <a:rPr lang="en-US" b="0" i="0" dirty="0">
                <a:solidFill>
                  <a:srgbClr val="555555"/>
                </a:solidFill>
                <a:effectLst/>
              </a:rPr>
              <a:t>.</a:t>
            </a:r>
            <a:endParaRPr lang="en-US" dirty="0"/>
          </a:p>
        </p:txBody>
      </p:sp>
    </p:spTree>
    <p:extLst>
      <p:ext uri="{BB962C8B-B14F-4D97-AF65-F5344CB8AC3E}">
        <p14:creationId xmlns:p14="http://schemas.microsoft.com/office/powerpoint/2010/main" val="204518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6210-9541-3234-96AB-756D9047C735}"/>
              </a:ext>
            </a:extLst>
          </p:cNvPr>
          <p:cNvSpPr>
            <a:spLocks noGrp="1"/>
          </p:cNvSpPr>
          <p:nvPr>
            <p:ph type="title"/>
          </p:nvPr>
        </p:nvSpPr>
        <p:spPr/>
        <p:txBody>
          <a:bodyPr/>
          <a:lstStyle/>
          <a:p>
            <a:pPr algn="ctr"/>
            <a:r>
              <a:rPr lang="en-US" dirty="0"/>
              <a:t>Pros of Waterfall</a:t>
            </a:r>
          </a:p>
        </p:txBody>
      </p:sp>
      <p:sp>
        <p:nvSpPr>
          <p:cNvPr id="3" name="Content Placeholder 2">
            <a:extLst>
              <a:ext uri="{FF2B5EF4-FFF2-40B4-BE49-F238E27FC236}">
                <a16:creationId xmlns:a16="http://schemas.microsoft.com/office/drawing/2014/main" id="{5BE7EC33-6A63-83B9-4B20-2DBE68D34C68}"/>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effectLst/>
              </a:rPr>
              <a:t>Simple and easy to understand and use</a:t>
            </a:r>
          </a:p>
          <a:p>
            <a:pPr algn="just">
              <a:buFont typeface="Arial" panose="020B0604020202020204" pitchFamily="34" charset="0"/>
              <a:buChar char="•"/>
            </a:pPr>
            <a:r>
              <a:rPr lang="en-US" b="0" i="0" dirty="0">
                <a:effectLst/>
              </a:rPr>
              <a:t>Easy to manage due to the rigidity of the model. Each phase has specific deliverables and a review process.</a:t>
            </a:r>
          </a:p>
          <a:p>
            <a:pPr algn="just">
              <a:buFont typeface="Arial" panose="020B0604020202020204" pitchFamily="34" charset="0"/>
              <a:buChar char="•"/>
            </a:pPr>
            <a:r>
              <a:rPr lang="en-US" b="0" i="0" dirty="0">
                <a:effectLst/>
              </a:rPr>
              <a:t>Phases are processed and completed one at a time.</a:t>
            </a:r>
          </a:p>
          <a:p>
            <a:pPr algn="just">
              <a:buFont typeface="Arial" panose="020B0604020202020204" pitchFamily="34" charset="0"/>
              <a:buChar char="•"/>
            </a:pPr>
            <a:r>
              <a:rPr lang="en-US" b="0" i="0" dirty="0">
                <a:effectLst/>
              </a:rPr>
              <a:t>Works well for smaller projects where requirements are very well understood.</a:t>
            </a:r>
          </a:p>
          <a:p>
            <a:pPr algn="just">
              <a:buFont typeface="Arial" panose="020B0604020202020204" pitchFamily="34" charset="0"/>
              <a:buChar char="•"/>
            </a:pPr>
            <a:r>
              <a:rPr lang="en-US" b="0" i="0" dirty="0">
                <a:effectLst/>
              </a:rPr>
              <a:t>Clearly defined stages.</a:t>
            </a:r>
          </a:p>
          <a:p>
            <a:pPr algn="just">
              <a:buFont typeface="Arial" panose="020B0604020202020204" pitchFamily="34" charset="0"/>
              <a:buChar char="•"/>
            </a:pPr>
            <a:r>
              <a:rPr lang="en-US" b="0" i="0" dirty="0">
                <a:effectLst/>
              </a:rPr>
              <a:t>Well understood milestones.</a:t>
            </a:r>
          </a:p>
          <a:p>
            <a:pPr algn="just">
              <a:buFont typeface="Arial" panose="020B0604020202020204" pitchFamily="34" charset="0"/>
              <a:buChar char="•"/>
            </a:pPr>
            <a:r>
              <a:rPr lang="en-US" b="0" i="0" dirty="0">
                <a:effectLst/>
              </a:rPr>
              <a:t>Easy to arrange tasks.</a:t>
            </a:r>
          </a:p>
          <a:p>
            <a:pPr algn="just">
              <a:buFont typeface="Arial" panose="020B0604020202020204" pitchFamily="34" charset="0"/>
              <a:buChar char="•"/>
            </a:pPr>
            <a:r>
              <a:rPr lang="en-US" b="0" i="0" dirty="0">
                <a:effectLst/>
              </a:rPr>
              <a:t>Process and results are well documented.</a:t>
            </a:r>
          </a:p>
          <a:p>
            <a:endParaRPr lang="en-US" dirty="0"/>
          </a:p>
        </p:txBody>
      </p:sp>
    </p:spTree>
    <p:extLst>
      <p:ext uri="{BB962C8B-B14F-4D97-AF65-F5344CB8AC3E}">
        <p14:creationId xmlns:p14="http://schemas.microsoft.com/office/powerpoint/2010/main" val="21234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F3B7-C999-9726-CF65-06153824F0B8}"/>
              </a:ext>
            </a:extLst>
          </p:cNvPr>
          <p:cNvSpPr>
            <a:spLocks noGrp="1"/>
          </p:cNvSpPr>
          <p:nvPr>
            <p:ph type="title"/>
          </p:nvPr>
        </p:nvSpPr>
        <p:spPr/>
        <p:txBody>
          <a:bodyPr/>
          <a:lstStyle/>
          <a:p>
            <a:pPr algn="ctr"/>
            <a:r>
              <a:rPr lang="en-US" dirty="0"/>
              <a:t>Cons of waterfall</a:t>
            </a:r>
          </a:p>
        </p:txBody>
      </p:sp>
      <p:sp>
        <p:nvSpPr>
          <p:cNvPr id="3" name="Content Placeholder 2">
            <a:extLst>
              <a:ext uri="{FF2B5EF4-FFF2-40B4-BE49-F238E27FC236}">
                <a16:creationId xmlns:a16="http://schemas.microsoft.com/office/drawing/2014/main" id="{AE0B29BA-8C7C-A3CD-056A-16955B7E3424}"/>
              </a:ext>
            </a:extLst>
          </p:cNvPr>
          <p:cNvSpPr>
            <a:spLocks noGrp="1"/>
          </p:cNvSpPr>
          <p:nvPr>
            <p:ph sz="half" idx="1"/>
          </p:nvPr>
        </p:nvSpPr>
        <p:spPr/>
        <p:txBody>
          <a:bodyPr>
            <a:normAutofit fontScale="77500" lnSpcReduction="20000"/>
          </a:bodyPr>
          <a:lstStyle/>
          <a:p>
            <a:pPr algn="just">
              <a:buFont typeface="Arial" panose="020B0604020202020204" pitchFamily="34" charset="0"/>
              <a:buChar char="•"/>
            </a:pPr>
            <a:r>
              <a:rPr lang="en-US" b="0" i="0" dirty="0">
                <a:effectLst/>
              </a:rPr>
              <a:t>No working software is produced until late during the life cycle.</a:t>
            </a:r>
          </a:p>
          <a:p>
            <a:pPr algn="just">
              <a:buFont typeface="Arial" panose="020B0604020202020204" pitchFamily="34" charset="0"/>
              <a:buChar char="•"/>
            </a:pPr>
            <a:r>
              <a:rPr lang="en-US" b="0" i="0" dirty="0">
                <a:effectLst/>
              </a:rPr>
              <a:t>High amounts of risk and uncertainty.</a:t>
            </a:r>
          </a:p>
          <a:p>
            <a:pPr algn="just">
              <a:buFont typeface="Arial" panose="020B0604020202020204" pitchFamily="34" charset="0"/>
              <a:buChar char="•"/>
            </a:pPr>
            <a:r>
              <a:rPr lang="en-US" b="0" i="0" dirty="0">
                <a:effectLst/>
              </a:rPr>
              <a:t>Not a good model for complex and object-oriented projects.</a:t>
            </a:r>
          </a:p>
          <a:p>
            <a:pPr algn="just">
              <a:buFont typeface="Arial" panose="020B0604020202020204" pitchFamily="34" charset="0"/>
              <a:buChar char="•"/>
            </a:pPr>
            <a:r>
              <a:rPr lang="en-US" b="0" i="0" dirty="0">
                <a:effectLst/>
              </a:rPr>
              <a:t>Poor model for long and ongoing projects.</a:t>
            </a:r>
          </a:p>
          <a:p>
            <a:pPr algn="just">
              <a:buFont typeface="Arial" panose="020B0604020202020204" pitchFamily="34" charset="0"/>
              <a:buChar char="•"/>
            </a:pPr>
            <a:r>
              <a:rPr lang="en-US" b="0" i="0" dirty="0">
                <a:effectLst/>
              </a:rPr>
              <a:t>Not suitable for the projects where requirements are at a moderate to high risk of changing. So, risk and uncertainty is high with this process model.</a:t>
            </a:r>
          </a:p>
          <a:p>
            <a:endParaRPr lang="en-US" dirty="0"/>
          </a:p>
        </p:txBody>
      </p:sp>
      <p:sp>
        <p:nvSpPr>
          <p:cNvPr id="4" name="Content Placeholder 3">
            <a:extLst>
              <a:ext uri="{FF2B5EF4-FFF2-40B4-BE49-F238E27FC236}">
                <a16:creationId xmlns:a16="http://schemas.microsoft.com/office/drawing/2014/main" id="{24D7AA8A-3E00-31ED-D5F1-3BA81FBDE38E}"/>
              </a:ext>
            </a:extLst>
          </p:cNvPr>
          <p:cNvSpPr>
            <a:spLocks noGrp="1"/>
          </p:cNvSpPr>
          <p:nvPr>
            <p:ph sz="half" idx="2"/>
          </p:nvPr>
        </p:nvSpPr>
        <p:spPr/>
        <p:txBody>
          <a:bodyPr>
            <a:normAutofit fontScale="77500" lnSpcReduction="20000"/>
          </a:bodyPr>
          <a:lstStyle/>
          <a:p>
            <a:pPr algn="just">
              <a:buFont typeface="Arial" panose="020B0604020202020204" pitchFamily="34" charset="0"/>
              <a:buChar char="•"/>
            </a:pPr>
            <a:r>
              <a:rPr lang="en-US" b="0" i="0" dirty="0">
                <a:effectLst/>
              </a:rPr>
              <a:t>It is difficult to measure progress within stages.</a:t>
            </a:r>
          </a:p>
          <a:p>
            <a:pPr algn="just">
              <a:buFont typeface="Arial" panose="020B0604020202020204" pitchFamily="34" charset="0"/>
              <a:buChar char="•"/>
            </a:pPr>
            <a:r>
              <a:rPr lang="en-US" b="0" i="0" dirty="0">
                <a:effectLst/>
              </a:rPr>
              <a:t>Cannot accommodate changing requirements.</a:t>
            </a:r>
          </a:p>
          <a:p>
            <a:pPr algn="just">
              <a:buFont typeface="Arial" panose="020B0604020202020204" pitchFamily="34" charset="0"/>
              <a:buChar char="•"/>
            </a:pPr>
            <a:r>
              <a:rPr lang="en-US" b="0" i="0" dirty="0">
                <a:effectLst/>
              </a:rPr>
              <a:t>Adjusting scope during the life cycle can end a project.</a:t>
            </a:r>
          </a:p>
          <a:p>
            <a:pPr algn="just">
              <a:buFont typeface="Arial" panose="020B0604020202020204" pitchFamily="34" charset="0"/>
              <a:buChar char="•"/>
            </a:pPr>
            <a:r>
              <a:rPr lang="en-US" b="0" i="0" dirty="0">
                <a:effectLst/>
              </a:rPr>
              <a:t>Integration is done as a "big-bang. at the very end, which doesn't allow identifying any technological or business bottleneck or challenges early.</a:t>
            </a:r>
          </a:p>
          <a:p>
            <a:endParaRPr lang="en-US" dirty="0"/>
          </a:p>
        </p:txBody>
      </p:sp>
    </p:spTree>
    <p:extLst>
      <p:ext uri="{BB962C8B-B14F-4D97-AF65-F5344CB8AC3E}">
        <p14:creationId xmlns:p14="http://schemas.microsoft.com/office/powerpoint/2010/main" val="337470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1000"/>
                                        <p:tgtEl>
                                          <p:spTgt spid="4">
                                            <p:txEl>
                                              <p:pRg st="0" end="0"/>
                                            </p:txEl>
                                          </p:spTgt>
                                        </p:tgtEl>
                                      </p:cBhvr>
                                    </p:animEffect>
                                    <p:anim calcmode="lin" valueType="num">
                                      <p:cBhvr>
                                        <p:cTn id="5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fade">
                                      <p:cBhvr>
                                        <p:cTn id="56" dur="1000"/>
                                        <p:tgtEl>
                                          <p:spTgt spid="4">
                                            <p:txEl>
                                              <p:pRg st="1" end="1"/>
                                            </p:txEl>
                                          </p:spTgt>
                                        </p:tgtEl>
                                      </p:cBhvr>
                                    </p:animEffect>
                                    <p:anim calcmode="lin" valueType="num">
                                      <p:cBhvr>
                                        <p:cTn id="5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animEffect transition="in" filter="fade">
                                      <p:cBhvr>
                                        <p:cTn id="63" dur="1000"/>
                                        <p:tgtEl>
                                          <p:spTgt spid="4">
                                            <p:txEl>
                                              <p:pRg st="2" end="2"/>
                                            </p:txEl>
                                          </p:spTgt>
                                        </p:tgtEl>
                                      </p:cBhvr>
                                    </p:animEffect>
                                    <p:anim calcmode="lin" valueType="num">
                                      <p:cBhvr>
                                        <p:cTn id="6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fade">
                                      <p:cBhvr>
                                        <p:cTn id="70" dur="1000"/>
                                        <p:tgtEl>
                                          <p:spTgt spid="4">
                                            <p:txEl>
                                              <p:pRg st="3" end="3"/>
                                            </p:txEl>
                                          </p:spTgt>
                                        </p:tgtEl>
                                      </p:cBhvr>
                                    </p:animEffect>
                                    <p:anim calcmode="lin" valueType="num">
                                      <p:cBhvr>
                                        <p:cTn id="7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3BFF-6FD2-6921-DF11-3B8A606D33B3}"/>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567DA13-6927-B96D-7710-50D6E68AEECA}"/>
              </a:ext>
            </a:extLst>
          </p:cNvPr>
          <p:cNvSpPr>
            <a:spLocks noGrp="1"/>
          </p:cNvSpPr>
          <p:nvPr>
            <p:ph idx="1"/>
          </p:nvPr>
        </p:nvSpPr>
        <p:spPr/>
        <p:txBody>
          <a:bodyPr/>
          <a:lstStyle/>
          <a:p>
            <a:r>
              <a:rPr lang="en-US" b="0" i="1" dirty="0">
                <a:effectLst/>
              </a:rPr>
              <a:t>SDLC Vs Agile: Which one is the best? | </a:t>
            </a:r>
            <a:r>
              <a:rPr lang="en-US" b="0" i="1" dirty="0" err="1">
                <a:effectLst/>
              </a:rPr>
              <a:t>Quixy</a:t>
            </a:r>
            <a:r>
              <a:rPr lang="en-US" b="0" i="0" dirty="0">
                <a:effectLst/>
              </a:rPr>
              <a:t>. (2022, November 4). https://quixy.com/blog/sdlc-vs-agile/</a:t>
            </a:r>
          </a:p>
          <a:p>
            <a:r>
              <a:rPr lang="en-US" b="0" i="0" dirty="0">
                <a:effectLst/>
              </a:rPr>
              <a:t>‌</a:t>
            </a:r>
            <a:r>
              <a:rPr lang="en-US" dirty="0">
                <a:effectLst/>
              </a:rPr>
              <a:t>The Scrum Team Roles and Accountabilities [0 SEU].” </a:t>
            </a:r>
            <a:r>
              <a:rPr lang="en-US" i="1" dirty="0">
                <a:effectLst/>
              </a:rPr>
              <a:t>Resources.scrumalliance.org</a:t>
            </a:r>
            <a:r>
              <a:rPr lang="en-US" dirty="0">
                <a:effectLst/>
              </a:rPr>
              <a:t>, resources.scrumalliance.org/Article/scrum-team</a:t>
            </a:r>
          </a:p>
          <a:p>
            <a:r>
              <a:rPr lang="en-US" dirty="0" err="1">
                <a:effectLst/>
              </a:rPr>
              <a:t>TutorialsPoint</a:t>
            </a:r>
            <a:r>
              <a:rPr lang="en-US" dirty="0">
                <a:effectLst/>
              </a:rPr>
              <a:t>. “SDLC Agile Model.” </a:t>
            </a:r>
            <a:r>
              <a:rPr lang="en-US" i="1" dirty="0">
                <a:effectLst/>
              </a:rPr>
              <a:t>Www.tutorialspoint.com</a:t>
            </a:r>
            <a:r>
              <a:rPr lang="en-US" dirty="0">
                <a:effectLst/>
              </a:rPr>
              <a:t>, 2019, www.tutorialspoint.com/sdlc/sdlc_agile_model.htm.</a:t>
            </a:r>
          </a:p>
          <a:p>
            <a:endParaRPr lang="en-US" dirty="0">
              <a:effectLst/>
            </a:endParaRPr>
          </a:p>
          <a:p>
            <a:endParaRPr lang="en-US" b="0" i="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9122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F7DF-7B53-443B-9325-5DAC85B54A0C}"/>
              </a:ext>
            </a:extLst>
          </p:cNvPr>
          <p:cNvSpPr>
            <a:spLocks noGrp="1"/>
          </p:cNvSpPr>
          <p:nvPr>
            <p:ph type="title"/>
          </p:nvPr>
        </p:nvSpPr>
        <p:spPr/>
        <p:txBody>
          <a:bodyPr/>
          <a:lstStyle/>
          <a:p>
            <a:pPr algn="ctr"/>
            <a:r>
              <a:rPr lang="en-US" dirty="0"/>
              <a:t>Scrum-agile team players:</a:t>
            </a:r>
          </a:p>
        </p:txBody>
      </p:sp>
      <p:sp>
        <p:nvSpPr>
          <p:cNvPr id="3" name="Content Placeholder 2">
            <a:extLst>
              <a:ext uri="{FF2B5EF4-FFF2-40B4-BE49-F238E27FC236}">
                <a16:creationId xmlns:a16="http://schemas.microsoft.com/office/drawing/2014/main" id="{71D15F89-D52E-76F1-1E6E-DA72374944A0}"/>
              </a:ext>
            </a:extLst>
          </p:cNvPr>
          <p:cNvSpPr>
            <a:spLocks noGrp="1"/>
          </p:cNvSpPr>
          <p:nvPr>
            <p:ph idx="1"/>
          </p:nvPr>
        </p:nvSpPr>
        <p:spPr/>
        <p:txBody>
          <a:bodyPr>
            <a:normAutofit/>
          </a:bodyPr>
          <a:lstStyle/>
          <a:p>
            <a:pPr marL="0" indent="0">
              <a:buNone/>
            </a:pPr>
            <a:r>
              <a:rPr lang="en-US" dirty="0"/>
              <a:t>In Agile development, the Scrum-agile Team is the heartbeat of the process. It consists of three primary roles, each playing a pivotal role in ensuring project success: (“The Scrum Team Roles and Accountabilities [0 SEU]”)</a:t>
            </a:r>
          </a:p>
          <a:p>
            <a:r>
              <a:rPr lang="en-US" dirty="0"/>
              <a:t>Scrum Master</a:t>
            </a:r>
          </a:p>
          <a:p>
            <a:r>
              <a:rPr lang="en-US" dirty="0"/>
              <a:t>Product Owner</a:t>
            </a:r>
          </a:p>
          <a:p>
            <a:r>
              <a:rPr lang="en-US" dirty="0"/>
              <a:t>Development Team</a:t>
            </a:r>
          </a:p>
          <a:p>
            <a:pPr marL="0" indent="0">
              <a:buNone/>
            </a:pPr>
            <a:endParaRPr lang="en-US" dirty="0"/>
          </a:p>
        </p:txBody>
      </p:sp>
    </p:spTree>
    <p:extLst>
      <p:ext uri="{BB962C8B-B14F-4D97-AF65-F5344CB8AC3E}">
        <p14:creationId xmlns:p14="http://schemas.microsoft.com/office/powerpoint/2010/main" val="38089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A05-4E60-4CB3-D3EE-D614FC93034D}"/>
              </a:ext>
            </a:extLst>
          </p:cNvPr>
          <p:cNvSpPr>
            <a:spLocks noGrp="1"/>
          </p:cNvSpPr>
          <p:nvPr>
            <p:ph type="title"/>
          </p:nvPr>
        </p:nvSpPr>
        <p:spPr/>
        <p:txBody>
          <a:bodyPr/>
          <a:lstStyle/>
          <a:p>
            <a:pPr algn="ctr"/>
            <a:r>
              <a:rPr lang="en-US" dirty="0"/>
              <a:t>Scrum Master</a:t>
            </a:r>
          </a:p>
        </p:txBody>
      </p:sp>
      <p:sp>
        <p:nvSpPr>
          <p:cNvPr id="3" name="Content Placeholder 2">
            <a:extLst>
              <a:ext uri="{FF2B5EF4-FFF2-40B4-BE49-F238E27FC236}">
                <a16:creationId xmlns:a16="http://schemas.microsoft.com/office/drawing/2014/main" id="{CC6FB3DA-72EB-F86A-7FE5-D1114127A1B5}"/>
              </a:ext>
            </a:extLst>
          </p:cNvPr>
          <p:cNvSpPr>
            <a:spLocks noGrp="1"/>
          </p:cNvSpPr>
          <p:nvPr>
            <p:ph idx="1"/>
          </p:nvPr>
        </p:nvSpPr>
        <p:spPr/>
        <p:txBody>
          <a:bodyPr/>
          <a:lstStyle/>
          <a:p>
            <a:pPr marL="0" indent="0" algn="ctr">
              <a:buNone/>
            </a:pPr>
            <a:r>
              <a:rPr lang="en-US" dirty="0"/>
              <a:t> The facilitator and protector of the team. Their role involves guiding the team in adhering to Scrum practices, removing obstacles, and ensuring effective communication.</a:t>
            </a:r>
          </a:p>
          <a:p>
            <a:endParaRPr lang="en-US" dirty="0"/>
          </a:p>
        </p:txBody>
      </p:sp>
    </p:spTree>
    <p:extLst>
      <p:ext uri="{BB962C8B-B14F-4D97-AF65-F5344CB8AC3E}">
        <p14:creationId xmlns:p14="http://schemas.microsoft.com/office/powerpoint/2010/main" val="11836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EA26-D224-AE66-270D-07FD635A2232}"/>
              </a:ext>
            </a:extLst>
          </p:cNvPr>
          <p:cNvSpPr>
            <a:spLocks noGrp="1"/>
          </p:cNvSpPr>
          <p:nvPr>
            <p:ph type="title"/>
          </p:nvPr>
        </p:nvSpPr>
        <p:spPr/>
        <p:txBody>
          <a:bodyPr/>
          <a:lstStyle/>
          <a:p>
            <a:pPr algn="ctr"/>
            <a:r>
              <a:rPr lang="en-US" dirty="0"/>
              <a:t>Product Owner</a:t>
            </a:r>
          </a:p>
        </p:txBody>
      </p:sp>
      <p:sp>
        <p:nvSpPr>
          <p:cNvPr id="3" name="Content Placeholder 2">
            <a:extLst>
              <a:ext uri="{FF2B5EF4-FFF2-40B4-BE49-F238E27FC236}">
                <a16:creationId xmlns:a16="http://schemas.microsoft.com/office/drawing/2014/main" id="{83646117-B28E-BBBB-0A0B-3326D247BF6B}"/>
              </a:ext>
            </a:extLst>
          </p:cNvPr>
          <p:cNvSpPr>
            <a:spLocks noGrp="1"/>
          </p:cNvSpPr>
          <p:nvPr>
            <p:ph idx="1"/>
          </p:nvPr>
        </p:nvSpPr>
        <p:spPr/>
        <p:txBody>
          <a:bodyPr/>
          <a:lstStyle/>
          <a:p>
            <a:pPr marL="0" indent="0" algn="ctr">
              <a:buNone/>
            </a:pPr>
            <a:r>
              <a:rPr lang="en-US" dirty="0"/>
              <a:t>The visionary who holds the project's vision and priorities. They gather requirements, define user stories, and make sure the team is building what matters most to the users and the business.</a:t>
            </a:r>
          </a:p>
          <a:p>
            <a:endParaRPr lang="en-US" dirty="0"/>
          </a:p>
        </p:txBody>
      </p:sp>
    </p:spTree>
    <p:extLst>
      <p:ext uri="{BB962C8B-B14F-4D97-AF65-F5344CB8AC3E}">
        <p14:creationId xmlns:p14="http://schemas.microsoft.com/office/powerpoint/2010/main" val="279617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F0C4-C663-D9C9-F1BA-D37B31E3976A}"/>
              </a:ext>
            </a:extLst>
          </p:cNvPr>
          <p:cNvSpPr>
            <a:spLocks noGrp="1"/>
          </p:cNvSpPr>
          <p:nvPr>
            <p:ph type="title"/>
          </p:nvPr>
        </p:nvSpPr>
        <p:spPr/>
        <p:txBody>
          <a:bodyPr/>
          <a:lstStyle/>
          <a:p>
            <a:pPr algn="ctr"/>
            <a:r>
              <a:rPr lang="en-US" dirty="0"/>
              <a:t>Development Team</a:t>
            </a:r>
          </a:p>
        </p:txBody>
      </p:sp>
      <p:sp>
        <p:nvSpPr>
          <p:cNvPr id="3" name="Content Placeholder 2">
            <a:extLst>
              <a:ext uri="{FF2B5EF4-FFF2-40B4-BE49-F238E27FC236}">
                <a16:creationId xmlns:a16="http://schemas.microsoft.com/office/drawing/2014/main" id="{32545EAD-E0C0-9818-1D55-2A4DED7EB538}"/>
              </a:ext>
            </a:extLst>
          </p:cNvPr>
          <p:cNvSpPr>
            <a:spLocks noGrp="1"/>
          </p:cNvSpPr>
          <p:nvPr>
            <p:ph idx="1"/>
          </p:nvPr>
        </p:nvSpPr>
        <p:spPr/>
        <p:txBody>
          <a:bodyPr/>
          <a:lstStyle/>
          <a:p>
            <a:pPr marL="0" indent="0" algn="ctr">
              <a:buNone/>
            </a:pPr>
            <a:r>
              <a:rPr lang="en-US" dirty="0"/>
              <a:t>These are the creative minds that bring the vision to life. Developers collaborate, write code, and turn user stories into functional software.</a:t>
            </a:r>
          </a:p>
          <a:p>
            <a:endParaRPr lang="en-US" dirty="0"/>
          </a:p>
        </p:txBody>
      </p:sp>
    </p:spTree>
    <p:extLst>
      <p:ext uri="{BB962C8B-B14F-4D97-AF65-F5344CB8AC3E}">
        <p14:creationId xmlns:p14="http://schemas.microsoft.com/office/powerpoint/2010/main" val="91862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955C-8B7E-F734-F7E6-8F441003A0A5}"/>
              </a:ext>
            </a:extLst>
          </p:cNvPr>
          <p:cNvSpPr>
            <a:spLocks noGrp="1"/>
          </p:cNvSpPr>
          <p:nvPr>
            <p:ph type="title"/>
          </p:nvPr>
        </p:nvSpPr>
        <p:spPr/>
        <p:txBody>
          <a:bodyPr/>
          <a:lstStyle/>
          <a:p>
            <a:pPr algn="ctr"/>
            <a:r>
              <a:rPr lang="en-US" dirty="0"/>
              <a:t>Phases in a agile Approach</a:t>
            </a:r>
          </a:p>
        </p:txBody>
      </p:sp>
      <p:sp>
        <p:nvSpPr>
          <p:cNvPr id="3" name="Content Placeholder 2">
            <a:extLst>
              <a:ext uri="{FF2B5EF4-FFF2-40B4-BE49-F238E27FC236}">
                <a16:creationId xmlns:a16="http://schemas.microsoft.com/office/drawing/2014/main" id="{703AC2F8-1865-3166-B3CE-3319EAAA7CF8}"/>
              </a:ext>
            </a:extLst>
          </p:cNvPr>
          <p:cNvSpPr>
            <a:spLocks noGrp="1"/>
          </p:cNvSpPr>
          <p:nvPr>
            <p:ph idx="1"/>
          </p:nvPr>
        </p:nvSpPr>
        <p:spPr>
          <a:xfrm>
            <a:off x="1141412" y="2249487"/>
            <a:ext cx="9905999" cy="3541714"/>
          </a:xfrm>
        </p:spPr>
        <p:txBody>
          <a:bodyPr>
            <a:normAutofit fontScale="92500" lnSpcReduction="20000"/>
          </a:bodyPr>
          <a:lstStyle/>
          <a:p>
            <a:pPr marL="0" indent="0">
              <a:buNone/>
            </a:pPr>
            <a:r>
              <a:rPr lang="en-US" dirty="0"/>
              <a:t>In Agile, the Software Development Life Cycle (SDLC) is dynamic and iterative. The key phases include: (SDLC vs Agile: Which One Is the Best? | </a:t>
            </a:r>
            <a:r>
              <a:rPr lang="en-US" dirty="0" err="1"/>
              <a:t>Quixy</a:t>
            </a:r>
            <a:r>
              <a:rPr lang="en-US" dirty="0"/>
              <a:t>, 2022)</a:t>
            </a:r>
          </a:p>
          <a:p>
            <a:pPr algn="l">
              <a:buFont typeface="Arial" panose="020B0604020202020204" pitchFamily="34" charset="0"/>
              <a:buChar char="•"/>
            </a:pPr>
            <a:r>
              <a:rPr lang="en-US" b="0" i="0" dirty="0">
                <a:effectLst/>
              </a:rPr>
              <a:t>Planning</a:t>
            </a:r>
          </a:p>
          <a:p>
            <a:pPr algn="l">
              <a:buFont typeface="Arial" panose="020B0604020202020204" pitchFamily="34" charset="0"/>
              <a:buChar char="•"/>
            </a:pPr>
            <a:r>
              <a:rPr lang="en-US" b="0" i="0" dirty="0">
                <a:effectLst/>
              </a:rPr>
              <a:t>Design</a:t>
            </a:r>
          </a:p>
          <a:p>
            <a:pPr algn="l">
              <a:buFont typeface="Arial" panose="020B0604020202020204" pitchFamily="34" charset="0"/>
              <a:buChar char="•"/>
            </a:pPr>
            <a:r>
              <a:rPr lang="en-US" dirty="0">
                <a:effectLst/>
              </a:rPr>
              <a:t>Develop</a:t>
            </a:r>
            <a:endParaRPr lang="en-US" b="0" i="0" dirty="0">
              <a:effectLst/>
            </a:endParaRPr>
          </a:p>
          <a:p>
            <a:pPr algn="l">
              <a:buFont typeface="Arial" panose="020B0604020202020204" pitchFamily="34" charset="0"/>
              <a:buChar char="•"/>
            </a:pPr>
            <a:r>
              <a:rPr lang="en-US" dirty="0">
                <a:effectLst/>
              </a:rPr>
              <a:t>Test</a:t>
            </a:r>
            <a:endParaRPr lang="en-US" b="0" i="0" dirty="0">
              <a:effectLst/>
            </a:endParaRPr>
          </a:p>
          <a:p>
            <a:pPr algn="l">
              <a:buFont typeface="Arial" panose="020B0604020202020204" pitchFamily="34" charset="0"/>
              <a:buChar char="•"/>
            </a:pPr>
            <a:r>
              <a:rPr lang="en-US" b="0" i="0" dirty="0">
                <a:effectLst/>
              </a:rPr>
              <a:t>Delivery</a:t>
            </a:r>
          </a:p>
          <a:p>
            <a:pPr algn="l">
              <a:buFont typeface="Arial" panose="020B0604020202020204" pitchFamily="34" charset="0"/>
              <a:buChar char="•"/>
            </a:pPr>
            <a:r>
              <a:rPr lang="en-US" dirty="0"/>
              <a:t>Maintenance</a:t>
            </a:r>
            <a:endParaRPr lang="en-US" b="0" i="0" dirty="0">
              <a:effectLst/>
            </a:endParaRPr>
          </a:p>
        </p:txBody>
      </p:sp>
    </p:spTree>
    <p:extLst>
      <p:ext uri="{BB962C8B-B14F-4D97-AF65-F5344CB8AC3E}">
        <p14:creationId xmlns:p14="http://schemas.microsoft.com/office/powerpoint/2010/main" val="218792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F475-7F5E-CCE1-B2C5-CC0016642C9F}"/>
              </a:ext>
            </a:extLst>
          </p:cNvPr>
          <p:cNvSpPr>
            <a:spLocks noGrp="1"/>
          </p:cNvSpPr>
          <p:nvPr>
            <p:ph type="title"/>
          </p:nvPr>
        </p:nvSpPr>
        <p:spPr/>
        <p:txBody>
          <a:bodyPr/>
          <a:lstStyle/>
          <a:p>
            <a:pPr algn="ctr"/>
            <a:r>
              <a:rPr lang="en-US" dirty="0"/>
              <a:t>Planning</a:t>
            </a:r>
          </a:p>
        </p:txBody>
      </p:sp>
      <p:sp>
        <p:nvSpPr>
          <p:cNvPr id="3" name="Content Placeholder 2">
            <a:extLst>
              <a:ext uri="{FF2B5EF4-FFF2-40B4-BE49-F238E27FC236}">
                <a16:creationId xmlns:a16="http://schemas.microsoft.com/office/drawing/2014/main" id="{C1DE8A76-0A7B-6586-DBF9-5D64E4E8F019}"/>
              </a:ext>
            </a:extLst>
          </p:cNvPr>
          <p:cNvSpPr>
            <a:spLocks noGrp="1"/>
          </p:cNvSpPr>
          <p:nvPr>
            <p:ph idx="1"/>
          </p:nvPr>
        </p:nvSpPr>
        <p:spPr/>
        <p:txBody>
          <a:bodyPr>
            <a:normAutofit/>
          </a:bodyPr>
          <a:lstStyle/>
          <a:p>
            <a:pPr marL="0" indent="0" algn="ctr">
              <a:buNone/>
            </a:pPr>
            <a:r>
              <a:rPr lang="en-US" b="0" i="0" dirty="0">
                <a:effectLst/>
              </a:rPr>
              <a:t>The first step is to gather and analyze requirements. This process includes getting customer input, meeting senior managers, and learning about sales and marketing. The requirements should be properly documented. The document is referred to as the Software Requirements Specification (SRS). As part of the project life cycle, the product requirements are outlined</a:t>
            </a:r>
            <a:endParaRPr lang="en-US" dirty="0"/>
          </a:p>
          <a:p>
            <a:endParaRPr lang="en-US" dirty="0"/>
          </a:p>
        </p:txBody>
      </p:sp>
    </p:spTree>
    <p:extLst>
      <p:ext uri="{BB962C8B-B14F-4D97-AF65-F5344CB8AC3E}">
        <p14:creationId xmlns:p14="http://schemas.microsoft.com/office/powerpoint/2010/main" val="146726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EEC2-4B61-EE0B-811B-A0F8ED41E5DF}"/>
              </a:ext>
            </a:extLst>
          </p:cNvPr>
          <p:cNvSpPr>
            <a:spLocks noGrp="1"/>
          </p:cNvSpPr>
          <p:nvPr>
            <p:ph type="title"/>
          </p:nvPr>
        </p:nvSpPr>
        <p:spPr/>
        <p:txBody>
          <a:bodyPr/>
          <a:lstStyle/>
          <a:p>
            <a:pPr algn="ctr"/>
            <a:r>
              <a:rPr lang="en-US" dirty="0"/>
              <a:t>Develop</a:t>
            </a:r>
          </a:p>
        </p:txBody>
      </p:sp>
      <p:sp>
        <p:nvSpPr>
          <p:cNvPr id="3" name="Content Placeholder 2">
            <a:extLst>
              <a:ext uri="{FF2B5EF4-FFF2-40B4-BE49-F238E27FC236}">
                <a16:creationId xmlns:a16="http://schemas.microsoft.com/office/drawing/2014/main" id="{1D0083B3-E267-B933-BCA2-89B0EA435AA4}"/>
              </a:ext>
            </a:extLst>
          </p:cNvPr>
          <p:cNvSpPr>
            <a:spLocks noGrp="1"/>
          </p:cNvSpPr>
          <p:nvPr>
            <p:ph idx="1"/>
          </p:nvPr>
        </p:nvSpPr>
        <p:spPr/>
        <p:txBody>
          <a:bodyPr>
            <a:normAutofit/>
          </a:bodyPr>
          <a:lstStyle/>
          <a:p>
            <a:pPr marL="0" indent="0" algn="ctr">
              <a:buNone/>
            </a:pPr>
            <a:r>
              <a:rPr lang="en-US" b="0" i="0" dirty="0">
                <a:effectLst/>
              </a:rPr>
              <a:t>A suitable programming language is used in the implementation and development of the project. Compilers, interpreters, code editors, integrated development environments, and debuggers can all be used to write and test programs. Depending on the application, the programming language can be chosen. During this phase, the developed module is tested unit by unit.</a:t>
            </a:r>
            <a:endParaRPr lang="en-US" dirty="0"/>
          </a:p>
        </p:txBody>
      </p:sp>
    </p:spTree>
    <p:extLst>
      <p:ext uri="{BB962C8B-B14F-4D97-AF65-F5344CB8AC3E}">
        <p14:creationId xmlns:p14="http://schemas.microsoft.com/office/powerpoint/2010/main" val="21727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596F-D220-00E3-5BE3-4F6A068856CE}"/>
              </a:ext>
            </a:extLst>
          </p:cNvPr>
          <p:cNvSpPr>
            <a:spLocks noGrp="1"/>
          </p:cNvSpPr>
          <p:nvPr>
            <p:ph type="title"/>
          </p:nvPr>
        </p:nvSpPr>
        <p:spPr/>
        <p:txBody>
          <a:bodyPr/>
          <a:lstStyle/>
          <a:p>
            <a:pPr algn="ctr"/>
            <a:r>
              <a:rPr lang="en-US" dirty="0"/>
              <a:t>Test</a:t>
            </a:r>
          </a:p>
        </p:txBody>
      </p:sp>
      <p:sp>
        <p:nvSpPr>
          <p:cNvPr id="3" name="Content Placeholder 2">
            <a:extLst>
              <a:ext uri="{FF2B5EF4-FFF2-40B4-BE49-F238E27FC236}">
                <a16:creationId xmlns:a16="http://schemas.microsoft.com/office/drawing/2014/main" id="{5DDF9D74-C35F-C430-C700-2109AC4FD137}"/>
              </a:ext>
            </a:extLst>
          </p:cNvPr>
          <p:cNvSpPr>
            <a:spLocks noGrp="1"/>
          </p:cNvSpPr>
          <p:nvPr>
            <p:ph idx="1"/>
          </p:nvPr>
        </p:nvSpPr>
        <p:spPr/>
        <p:txBody>
          <a:bodyPr/>
          <a:lstStyle/>
          <a:p>
            <a:pPr marL="0" indent="0" algn="ctr">
              <a:buNone/>
            </a:pPr>
            <a:r>
              <a:rPr lang="en-US" b="0" i="0" dirty="0">
                <a:effectLst/>
              </a:rPr>
              <a:t>Testing ensures that a software program works as expected. This way, we can determine whether the final project meets the requirements. Testing includes integration testing, system testing, etc. Two modules are tested together during integration testing, and a system test is a complete project test.</a:t>
            </a:r>
            <a:endParaRPr lang="en-US" dirty="0"/>
          </a:p>
        </p:txBody>
      </p:sp>
    </p:spTree>
    <p:extLst>
      <p:ext uri="{BB962C8B-B14F-4D97-AF65-F5344CB8AC3E}">
        <p14:creationId xmlns:p14="http://schemas.microsoft.com/office/powerpoint/2010/main" val="410152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102</TotalTime>
  <Words>1016</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Tw Cen MT</vt:lpstr>
      <vt:lpstr>Circuit</vt:lpstr>
      <vt:lpstr>Agile Presentation</vt:lpstr>
      <vt:lpstr>Scrum-agile team players:</vt:lpstr>
      <vt:lpstr>Scrum Master</vt:lpstr>
      <vt:lpstr>Product Owner</vt:lpstr>
      <vt:lpstr>Development Team</vt:lpstr>
      <vt:lpstr>Phases in a agile Approach</vt:lpstr>
      <vt:lpstr>Planning</vt:lpstr>
      <vt:lpstr>Develop</vt:lpstr>
      <vt:lpstr>Test</vt:lpstr>
      <vt:lpstr>Delivery</vt:lpstr>
      <vt:lpstr>Maintenance</vt:lpstr>
      <vt:lpstr>Pros of Agile</vt:lpstr>
      <vt:lpstr>Cons of Agile</vt:lpstr>
      <vt:lpstr>What is Waterfall</vt:lpstr>
      <vt:lpstr>Pros of Waterfall</vt:lpstr>
      <vt:lpstr>Cons of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James Dominy</dc:creator>
  <cp:lastModifiedBy>Lauren King</cp:lastModifiedBy>
  <cp:revision>1</cp:revision>
  <dcterms:created xsi:type="dcterms:W3CDTF">2023-08-13T15:07:33Z</dcterms:created>
  <dcterms:modified xsi:type="dcterms:W3CDTF">2023-08-13T16:50:25Z</dcterms:modified>
</cp:coreProperties>
</file>