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Hanken Grotesk" panose="020B0604020202020204" charset="0"/>
      <p:regular r:id="rId25"/>
      <p:bold r:id="rId26"/>
      <p:italic r:id="rId27"/>
      <p:boldItalic r:id="rId28"/>
    </p:embeddedFont>
    <p:embeddedFont>
      <p:font typeface="Hanken Grotesk SemiBold" panose="020B0604020202020204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  <p:embeddedFont>
      <p:font typeface="Inter" panose="020B0604020202020204" charset="0"/>
      <p:regular r:id="rId37"/>
      <p:bold r:id="rId38"/>
      <p:italic r:id="rId39"/>
      <p:boldItalic r:id="rId40"/>
    </p:embeddedFont>
    <p:embeddedFont>
      <p:font typeface="Inter Medium" panose="020B0604020202020204" charset="0"/>
      <p:regular r:id="rId41"/>
      <p:bold r:id="rId42"/>
      <p:italic r:id="rId43"/>
      <p:boldItalic r:id="rId44"/>
    </p:embeddedFont>
    <p:embeddedFont>
      <p:font typeface="Manrope" panose="020B0604020202020204" charset="0"/>
      <p:regular r:id="rId45"/>
      <p:bold r:id="rId46"/>
    </p:embeddedFont>
    <p:embeddedFont>
      <p:font typeface="Manrope Medium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80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8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198201003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198201003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SLIDES_API1982010031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SLIDES_API1982010031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SLIDES_API1982010031_1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SLIDES_API1982010031_1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SLIDES_API1982010031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SLIDES_API1982010031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SLIDES_API1982010031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SLIDES_API1982010031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SLIDES_API1982010031_1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SLIDES_API1982010031_1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SLIDES_API1982010031_1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SLIDES_API1982010031_1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SLIDES_API1982010031_2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SLIDES_API1982010031_2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SLIDES_API1982010031_2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SLIDES_API1982010031_2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SLIDES_API1982010031_2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SLIDES_API1982010031_2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SLIDES_API1982010031_2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SLIDES_API1982010031_2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SLIDES_API198201003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SLIDES_API198201003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SLIDES_API1982010031_2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SLIDES_API1982010031_2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SLIDES_API198201003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SLIDES_API198201003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SLIDES_API198201003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SLIDES_API198201003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SLIDES_API1982010031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SLIDES_API1982010031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SLIDES_API1982010031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SLIDES_API1982010031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SLIDES_API1982010031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SLIDES_API1982010031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SLIDES_API1982010031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SLIDES_API1982010031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SLIDES_API1982010031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SLIDES_API1982010031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Sans" type="title">
  <p:cSld name="TITLE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70225" y="1545450"/>
            <a:ext cx="5601900" cy="2052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orient="horz" pos="2880">
          <p15:clr>
            <a:srgbClr val="E46962"/>
          </p15:clr>
        </p15:guide>
        <p15:guide id="4" pos="388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34450" y="356200"/>
            <a:ext cx="54819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457200" y="1791950"/>
            <a:ext cx="5259000" cy="27903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457200" y="1293450"/>
            <a:ext cx="5259000" cy="3288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2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457200" y="1827475"/>
            <a:ext cx="2280600" cy="2754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3195100" y="1827475"/>
            <a:ext cx="2280600" cy="2754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5933000" y="1827475"/>
            <a:ext cx="2280600" cy="2754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4"/>
          </p:nvPr>
        </p:nvSpPr>
        <p:spPr>
          <a:xfrm>
            <a:off x="458525" y="1375575"/>
            <a:ext cx="2280600" cy="42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5"/>
          </p:nvPr>
        </p:nvSpPr>
        <p:spPr>
          <a:xfrm>
            <a:off x="3195100" y="1375575"/>
            <a:ext cx="2280600" cy="42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ubTitle" idx="6"/>
          </p:nvPr>
        </p:nvSpPr>
        <p:spPr>
          <a:xfrm>
            <a:off x="5931675" y="1375575"/>
            <a:ext cx="2280600" cy="425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81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>
                <a:solidFill>
                  <a:schemeClr val="dk1"/>
                </a:solidFill>
              </a:defRPr>
            </a:lvl1pPr>
            <a:lvl2pPr marL="914400" lvl="1" indent="-381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>
                <a:solidFill>
                  <a:schemeClr val="dk1"/>
                </a:solidFill>
              </a:defRPr>
            </a:lvl2pPr>
            <a:lvl3pPr marL="1371600" lvl="2" indent="-381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>
                <a:solidFill>
                  <a:schemeClr val="dk1"/>
                </a:solidFill>
              </a:defRPr>
            </a:lvl3pPr>
            <a:lvl4pPr marL="1828800" lvl="3" indent="-381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>
                <a:solidFill>
                  <a:schemeClr val="dk1"/>
                </a:solidFill>
              </a:defRPr>
            </a:lvl4pPr>
            <a:lvl5pPr marL="2286000" lvl="4" indent="-381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>
                <a:solidFill>
                  <a:schemeClr val="dk1"/>
                </a:solidFill>
              </a:defRPr>
            </a:lvl5pPr>
            <a:lvl6pPr marL="2743200" lvl="5" indent="-381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>
                <a:solidFill>
                  <a:schemeClr val="dk1"/>
                </a:solidFill>
              </a:defRPr>
            </a:lvl6pPr>
            <a:lvl7pPr marL="3200400" lvl="6" indent="-381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>
                <a:solidFill>
                  <a:schemeClr val="dk1"/>
                </a:solidFill>
              </a:defRPr>
            </a:lvl7pPr>
            <a:lvl8pPr marL="3657600" lvl="7" indent="-381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>
                <a:solidFill>
                  <a:schemeClr val="dk1"/>
                </a:solidFill>
              </a:defRPr>
            </a:lvl8pPr>
            <a:lvl9pPr marL="4114800" lvl="8" indent="-3810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Char char="•"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5603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title"/>
          </p:nvPr>
        </p:nvSpPr>
        <p:spPr>
          <a:xfrm>
            <a:off x="457200" y="2193900"/>
            <a:ext cx="5603400" cy="75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Medium"/>
              <a:buNone/>
              <a:defRPr sz="16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Medium"/>
              <a:buNone/>
              <a:defRPr sz="16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Medium"/>
              <a:buNone/>
              <a:defRPr sz="16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Medium"/>
              <a:buNone/>
              <a:defRPr sz="16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Medium"/>
              <a:buNone/>
              <a:defRPr sz="16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Medium"/>
              <a:buNone/>
              <a:defRPr sz="16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Medium"/>
              <a:buNone/>
              <a:defRPr sz="16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Medium"/>
              <a:buNone/>
              <a:defRPr sz="16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Medium"/>
              <a:buNone/>
              <a:defRPr sz="16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ctr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body" idx="1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4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32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32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2">
  <p:cSld name="CUSTOM_3_1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 1">
  <p:cSld name="CUSTOM_3_2_1_1_1_1_1_2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3"/>
          </p:nvPr>
        </p:nvSpPr>
        <p:spPr>
          <a:xfrm>
            <a:off x="255293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subTitle" idx="4"/>
          </p:nvPr>
        </p:nvSpPr>
        <p:spPr>
          <a:xfrm>
            <a:off x="255293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5"/>
          </p:nvPr>
        </p:nvSpPr>
        <p:spPr>
          <a:xfrm>
            <a:off x="464866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subTitle" idx="6"/>
          </p:nvPr>
        </p:nvSpPr>
        <p:spPr>
          <a:xfrm>
            <a:off x="464866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7"/>
          </p:nvPr>
        </p:nvSpPr>
        <p:spPr>
          <a:xfrm>
            <a:off x="6744392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subTitle" idx="8"/>
          </p:nvPr>
        </p:nvSpPr>
        <p:spPr>
          <a:xfrm>
            <a:off x="6744392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 1 1">
  <p:cSld name="CUSTOM_3_2_1_1_1_1_1_2_1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>
            <a:spLocks noGrp="1"/>
          </p:cNvSpPr>
          <p:nvPr>
            <p:ph type="body" idx="1"/>
          </p:nvPr>
        </p:nvSpPr>
        <p:spPr>
          <a:xfrm>
            <a:off x="491175" y="1593548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subTitle" idx="2"/>
          </p:nvPr>
        </p:nvSpPr>
        <p:spPr>
          <a:xfrm>
            <a:off x="491175" y="1253075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body" idx="3"/>
          </p:nvPr>
        </p:nvSpPr>
        <p:spPr>
          <a:xfrm>
            <a:off x="4762105" y="1593548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ubTitle" idx="4"/>
          </p:nvPr>
        </p:nvSpPr>
        <p:spPr>
          <a:xfrm>
            <a:off x="4762102" y="1253075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5"/>
          </p:nvPr>
        </p:nvSpPr>
        <p:spPr>
          <a:xfrm>
            <a:off x="491113" y="3393823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subTitle" idx="6"/>
          </p:nvPr>
        </p:nvSpPr>
        <p:spPr>
          <a:xfrm>
            <a:off x="491113" y="3053350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body" idx="7"/>
          </p:nvPr>
        </p:nvSpPr>
        <p:spPr>
          <a:xfrm>
            <a:off x="4762042" y="3393823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subTitle" idx="8"/>
          </p:nvPr>
        </p:nvSpPr>
        <p:spPr>
          <a:xfrm>
            <a:off x="4762040" y="3053350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ebas Neue"/>
              <a:buNone/>
              <a:defRPr sz="48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•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•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•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•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•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•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•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•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Manrope"/>
              <a:buChar char="•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3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 descr="presentation_title"/>
          <p:cNvSpPr txBox="1">
            <a:spLocks noGrp="1"/>
          </p:cNvSpPr>
          <p:nvPr>
            <p:ph type="ctrTitle"/>
          </p:nvPr>
        </p:nvSpPr>
        <p:spPr>
          <a:xfrm>
            <a:off x="255750" y="1239400"/>
            <a:ext cx="6599700" cy="29205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Bank Loan Risk Analysis</a:t>
            </a:r>
            <a:endParaRPr sz="10000" b="1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0" name="Google Shape;170;p37" descr="date"/>
          <p:cNvSpPr txBox="1">
            <a:spLocks noGrp="1"/>
          </p:cNvSpPr>
          <p:nvPr>
            <p:ph type="subTitle" idx="2"/>
          </p:nvPr>
        </p:nvSpPr>
        <p:spPr>
          <a:xfrm>
            <a:off x="255750" y="110525"/>
            <a:ext cx="5025000" cy="3429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July 4, 2025</a:t>
            </a:r>
            <a:endParaRPr sz="11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71" name="Google Shape;171;p37"/>
          <p:cNvSpPr/>
          <p:nvPr/>
        </p:nvSpPr>
        <p:spPr>
          <a:xfrm>
            <a:off x="7334100" y="3012100"/>
            <a:ext cx="1397400" cy="1479600"/>
          </a:xfrm>
          <a:prstGeom prst="star32">
            <a:avLst>
              <a:gd name="adj" fmla="val 267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 descr="detail"/>
          <p:cNvSpPr txBox="1">
            <a:spLocks noGrp="1"/>
          </p:cNvSpPr>
          <p:nvPr>
            <p:ph type="body" idx="1"/>
          </p:nvPr>
        </p:nvSpPr>
        <p:spPr>
          <a:xfrm>
            <a:off x="4701975" y="441525"/>
            <a:ext cx="4230000" cy="4359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40005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/>
              <a:t>DISCONTINUE Low Income + Home Improvement loans (56.27% default rate)</a:t>
            </a:r>
            <a:endParaRPr/>
          </a:p>
          <a:p>
            <a:pPr marL="400050" lvl="0" indent="-273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/>
              <a:t>ELIMINATE Low Income + Debt Consolidation products (40.50% default rate)</a:t>
            </a:r>
            <a:endParaRPr/>
          </a:p>
          <a:p>
            <a:pPr marL="400050" lvl="0" indent="-2730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/>
              <a:t>RESTRICT All sub-$50K income lending (33.37% average default rate)</a:t>
            </a:r>
            <a:endParaRPr/>
          </a:p>
          <a:p>
            <a:pPr marL="400050" lvl="0" indent="-2730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</a:pPr>
            <a:r>
              <a:rPr lang="en"/>
              <a:t>REPRICE Medical loans with 200+ basis point risk premium</a:t>
            </a:r>
            <a:endParaRPr/>
          </a:p>
        </p:txBody>
      </p:sp>
      <p:sp>
        <p:nvSpPr>
          <p:cNvPr id="318" name="Google Shape;318;p46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3416100" cy="422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Immediate Actions (0-90 Days)</a:t>
            </a:r>
            <a:endParaRPr/>
          </a:p>
        </p:txBody>
      </p:sp>
      <p:sp>
        <p:nvSpPr>
          <p:cNvPr id="319" name="Google Shape;319;p46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Recommendations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 descr="detail"/>
          <p:cNvSpPr txBox="1">
            <a:spLocks noGrp="1"/>
          </p:cNvSpPr>
          <p:nvPr>
            <p:ph type="body" idx="1"/>
          </p:nvPr>
        </p:nvSpPr>
        <p:spPr>
          <a:xfrm>
            <a:off x="232400" y="1342700"/>
            <a:ext cx="5259600" cy="3426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400050" lvl="0" indent="-260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✷"/>
            </a:pPr>
            <a:r>
              <a:rPr lang="en"/>
              <a:t>EXPAND High Income + Venture lending (4.32% default rate) to capture low-risk growth opportunities.</a:t>
            </a:r>
            <a:endParaRPr/>
          </a:p>
          <a:p>
            <a:pPr marL="400050" lvl="0" indent="-2603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✷"/>
            </a:pPr>
            <a:r>
              <a:rPr lang="en"/>
              <a:t>GROW Education loan portfolio for middle/high income segments to diversify and enhance portfolio quality.</a:t>
            </a:r>
            <a:endParaRPr/>
          </a:p>
          <a:p>
            <a:pPr marL="400050" lvl="0" indent="-2603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✷"/>
            </a:pPr>
            <a:r>
              <a:rPr lang="en"/>
              <a:t>IMPLEMENT Income-based pricing model across all products to better align risk and return.</a:t>
            </a:r>
            <a:endParaRPr/>
          </a:p>
          <a:p>
            <a:pPr marL="400050" lvl="0" indent="-260350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Char char="✷"/>
            </a:pPr>
            <a:r>
              <a:rPr lang="en"/>
              <a:t>DEVELOP Enhanced underwriting criteria for identified risk segments to improve loan approval accuracy and minimize defaults.</a:t>
            </a:r>
            <a:endParaRPr/>
          </a:p>
        </p:txBody>
      </p:sp>
      <p:sp>
        <p:nvSpPr>
          <p:cNvPr id="325" name="Google Shape;325;p47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679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Strategic Initiatives (90-365 Days)</a:t>
            </a:r>
            <a:endParaRPr sz="3000"/>
          </a:p>
        </p:txBody>
      </p:sp>
      <p:sp>
        <p:nvSpPr>
          <p:cNvPr id="326" name="Google Shape;326;p47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Recommendations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865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Risk Management Framework</a:t>
            </a:r>
            <a:endParaRPr sz="3000"/>
          </a:p>
        </p:txBody>
      </p:sp>
      <p:sp>
        <p:nvSpPr>
          <p:cNvPr id="332" name="Google Shape;332;p48" descr="detail_0"/>
          <p:cNvSpPr txBox="1">
            <a:spLocks noGrp="1"/>
          </p:cNvSpPr>
          <p:nvPr>
            <p:ph type="body" idx="1"/>
          </p:nvPr>
        </p:nvSpPr>
        <p:spPr>
          <a:xfrm>
            <a:off x="232413" y="1733260"/>
            <a:ext cx="3898500" cy="1248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Set a $50K minimum income threshold for unsecured lending to limit exposure to high-risk borrowers and reduce default rates.</a:t>
            </a:r>
            <a:endParaRPr sz="1200"/>
          </a:p>
        </p:txBody>
      </p:sp>
      <p:sp>
        <p:nvSpPr>
          <p:cNvPr id="333" name="Google Shape;333;p48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708825" y="1306600"/>
            <a:ext cx="3422100" cy="4266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Minimum Income Thresholds</a:t>
            </a:r>
            <a:endParaRPr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4" name="Google Shape;334;p48" descr="detail_1"/>
          <p:cNvSpPr txBox="1">
            <a:spLocks noGrp="1"/>
          </p:cNvSpPr>
          <p:nvPr>
            <p:ph type="body" idx="1"/>
          </p:nvPr>
        </p:nvSpPr>
        <p:spPr>
          <a:xfrm>
            <a:off x="5020544" y="1733260"/>
            <a:ext cx="3898500" cy="1248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Require enhanced documentation for all loan applications under $75K to ensure thorough borrower verification and mitigate risk.</a:t>
            </a:r>
            <a:endParaRPr sz="1200"/>
          </a:p>
        </p:txBody>
      </p:sp>
      <p:sp>
        <p:nvSpPr>
          <p:cNvPr id="335" name="Google Shape;335;p48" descr="header_1"/>
          <p:cNvSpPr txBox="1">
            <a:spLocks noGrp="1"/>
          </p:cNvSpPr>
          <p:nvPr>
            <p:ph type="subTitle" idx="4294967295"/>
          </p:nvPr>
        </p:nvSpPr>
        <p:spPr>
          <a:xfrm>
            <a:off x="5496949" y="1306600"/>
            <a:ext cx="3422100" cy="4266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Enhanced Documentation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6" name="Google Shape;336;p48" descr="detail_2"/>
          <p:cNvSpPr txBox="1">
            <a:spLocks noGrp="1"/>
          </p:cNvSpPr>
          <p:nvPr>
            <p:ph type="body" idx="1"/>
          </p:nvPr>
        </p:nvSpPr>
        <p:spPr>
          <a:xfrm>
            <a:off x="232413" y="3407475"/>
            <a:ext cx="3898500" cy="1248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Implement an automated scoring system combining income and product risk matrix to objectively assess borrower risk and streamline underwriting.</a:t>
            </a:r>
            <a:endParaRPr sz="1200"/>
          </a:p>
        </p:txBody>
      </p:sp>
      <p:sp>
        <p:nvSpPr>
          <p:cNvPr id="337" name="Google Shape;337;p48" descr="header_2"/>
          <p:cNvSpPr txBox="1">
            <a:spLocks noGrp="1"/>
          </p:cNvSpPr>
          <p:nvPr>
            <p:ph type="subTitle" idx="4294967295"/>
          </p:nvPr>
        </p:nvSpPr>
        <p:spPr>
          <a:xfrm>
            <a:off x="708875" y="2981025"/>
            <a:ext cx="3422100" cy="4266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Automated Scoring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48" descr="detail_3"/>
          <p:cNvSpPr txBox="1">
            <a:spLocks noGrp="1"/>
          </p:cNvSpPr>
          <p:nvPr>
            <p:ph type="body" idx="1"/>
          </p:nvPr>
        </p:nvSpPr>
        <p:spPr>
          <a:xfrm>
            <a:off x="5020545" y="3407475"/>
            <a:ext cx="3898500" cy="1248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Establish monthly monitoring of default rates by segment to detect risk trends early and adjust lending strategies proactively.</a:t>
            </a:r>
            <a:endParaRPr sz="1200"/>
          </a:p>
        </p:txBody>
      </p:sp>
      <p:sp>
        <p:nvSpPr>
          <p:cNvPr id="339" name="Google Shape;339;p48" descr="header_3"/>
          <p:cNvSpPr txBox="1">
            <a:spLocks noGrp="1"/>
          </p:cNvSpPr>
          <p:nvPr>
            <p:ph type="subTitle" idx="4294967295"/>
          </p:nvPr>
        </p:nvSpPr>
        <p:spPr>
          <a:xfrm>
            <a:off x="5496949" y="2981025"/>
            <a:ext cx="3422100" cy="4266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Monthly Monitoring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0" name="Google Shape;340;p48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Risk Management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41" name="Google Shape;341;p48"/>
          <p:cNvSpPr/>
          <p:nvPr/>
        </p:nvSpPr>
        <p:spPr>
          <a:xfrm>
            <a:off x="232425" y="1306600"/>
            <a:ext cx="374700" cy="374700"/>
          </a:xfrm>
          <a:prstGeom prst="star24">
            <a:avLst>
              <a:gd name="adj" fmla="val 3952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42" name="Google Shape;3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88" y="1393375"/>
            <a:ext cx="201168" cy="201168"/>
          </a:xfrm>
          <a:prstGeom prst="rect">
            <a:avLst/>
          </a:prstGeom>
          <a:noFill/>
          <a:ln w="9525" cap="flat" cmpd="sng">
            <a:solidFill>
              <a:srgbClr val="F6F3ED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3" name="Google Shape;343;p48"/>
          <p:cNvSpPr/>
          <p:nvPr/>
        </p:nvSpPr>
        <p:spPr>
          <a:xfrm>
            <a:off x="232425" y="3007013"/>
            <a:ext cx="374700" cy="374700"/>
          </a:xfrm>
          <a:prstGeom prst="star24">
            <a:avLst>
              <a:gd name="adj" fmla="val 3952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44" name="Google Shape;34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88" y="3093787"/>
            <a:ext cx="201168" cy="201168"/>
          </a:xfrm>
          <a:prstGeom prst="rect">
            <a:avLst/>
          </a:prstGeom>
          <a:noFill/>
          <a:ln w="9525" cap="flat" cmpd="sng">
            <a:solidFill>
              <a:srgbClr val="F6F3ED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5" name="Google Shape;345;p48"/>
          <p:cNvSpPr/>
          <p:nvPr/>
        </p:nvSpPr>
        <p:spPr>
          <a:xfrm>
            <a:off x="5020525" y="1306600"/>
            <a:ext cx="374700" cy="374700"/>
          </a:xfrm>
          <a:prstGeom prst="star24">
            <a:avLst>
              <a:gd name="adj" fmla="val 3952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288" y="1393375"/>
            <a:ext cx="201168" cy="201168"/>
          </a:xfrm>
          <a:prstGeom prst="rect">
            <a:avLst/>
          </a:prstGeom>
          <a:noFill/>
          <a:ln w="9525" cap="flat" cmpd="sng">
            <a:solidFill>
              <a:srgbClr val="F6F3ED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7" name="Google Shape;347;p48"/>
          <p:cNvSpPr/>
          <p:nvPr/>
        </p:nvSpPr>
        <p:spPr>
          <a:xfrm>
            <a:off x="5020525" y="3007000"/>
            <a:ext cx="374700" cy="374700"/>
          </a:xfrm>
          <a:prstGeom prst="star24">
            <a:avLst>
              <a:gd name="adj" fmla="val 3952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48" name="Google Shape;34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7288" y="3093775"/>
            <a:ext cx="201168" cy="201168"/>
          </a:xfrm>
          <a:prstGeom prst="rect">
            <a:avLst/>
          </a:prstGeom>
          <a:noFill/>
          <a:ln w="9525" cap="flat" cmpd="sng">
            <a:solidFill>
              <a:srgbClr val="F6F3ED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32" y="1475199"/>
            <a:ext cx="3970637" cy="258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232" y="1475188"/>
            <a:ext cx="3970637" cy="258540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9" descr="detail_0"/>
          <p:cNvSpPr txBox="1">
            <a:spLocks noGrp="1"/>
          </p:cNvSpPr>
          <p:nvPr>
            <p:ph type="body" idx="1"/>
          </p:nvPr>
        </p:nvSpPr>
        <p:spPr>
          <a:xfrm>
            <a:off x="232375" y="4062350"/>
            <a:ext cx="3971100" cy="78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Default rate drops from 21.82% to 12-15%, cutting annual losses from $68.1M to $40-50M, saving $18-28M.</a:t>
            </a:r>
            <a:endParaRPr sz="1000"/>
          </a:p>
        </p:txBody>
      </p:sp>
      <p:sp>
        <p:nvSpPr>
          <p:cNvPr id="356" name="Google Shape;356;p49" descr="detail_1"/>
          <p:cNvSpPr txBox="1">
            <a:spLocks noGrp="1"/>
          </p:cNvSpPr>
          <p:nvPr>
            <p:ph type="body" idx="2"/>
          </p:nvPr>
        </p:nvSpPr>
        <p:spPr>
          <a:xfrm>
            <a:off x="4572000" y="4062350"/>
            <a:ext cx="4004400" cy="78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/>
              <a:t>Risk-adjusted ROI improves from 8.2% to 15-18%, with portfolio quality rising from C+ to B+ grade.</a:t>
            </a:r>
            <a:endParaRPr sz="1000"/>
          </a:p>
        </p:txBody>
      </p:sp>
      <p:sp>
        <p:nvSpPr>
          <p:cNvPr id="357" name="Google Shape;357;p49" descr="chart_title_0"/>
          <p:cNvSpPr txBox="1">
            <a:spLocks noGrp="1"/>
          </p:cNvSpPr>
          <p:nvPr>
            <p:ph type="subTitle" idx="3"/>
          </p:nvPr>
        </p:nvSpPr>
        <p:spPr>
          <a:xfrm>
            <a:off x="232375" y="1129800"/>
            <a:ext cx="3971100" cy="414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>
                <a:latin typeface="Bebas Neue"/>
                <a:ea typeface="Bebas Neue"/>
                <a:cs typeface="Bebas Neue"/>
                <a:sym typeface="Bebas Neue"/>
              </a:rPr>
              <a:t>Default Rate &amp; Annual Losses</a:t>
            </a:r>
            <a:endParaRPr sz="1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8" name="Google Shape;358;p49" descr="chart_title_1"/>
          <p:cNvSpPr txBox="1">
            <a:spLocks noGrp="1"/>
          </p:cNvSpPr>
          <p:nvPr>
            <p:ph type="subTitle" idx="3"/>
          </p:nvPr>
        </p:nvSpPr>
        <p:spPr>
          <a:xfrm>
            <a:off x="4588650" y="1129800"/>
            <a:ext cx="3971100" cy="414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latin typeface="Bebas Neue"/>
                <a:ea typeface="Bebas Neue"/>
                <a:cs typeface="Bebas Neue"/>
                <a:sym typeface="Bebas Neue"/>
              </a:rPr>
              <a:t>Risk-Adjusted ROI &amp; Quality Score</a:t>
            </a:r>
            <a:endParaRPr sz="13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9" name="Google Shape;359;p49" descr="title"/>
          <p:cNvSpPr txBox="1"/>
          <p:nvPr/>
        </p:nvSpPr>
        <p:spPr>
          <a:xfrm>
            <a:off x="232375" y="521275"/>
            <a:ext cx="867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C6DD5"/>
                </a:solidFill>
                <a:latin typeface="Bebas Neue"/>
                <a:ea typeface="Bebas Neue"/>
                <a:cs typeface="Bebas Neue"/>
                <a:sym typeface="Bebas Neue"/>
              </a:rPr>
              <a:t>Business Impact Analysis</a:t>
            </a:r>
            <a:endParaRPr sz="3000" b="1">
              <a:solidFill>
                <a:srgbClr val="0C6DD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0" name="Google Shape;360;p49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6DD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Impact</a:t>
            </a:r>
            <a:endParaRPr sz="1000">
              <a:solidFill>
                <a:srgbClr val="0C6DD5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 descr="header_0"/>
          <p:cNvSpPr txBox="1"/>
          <p:nvPr/>
        </p:nvSpPr>
        <p:spPr>
          <a:xfrm>
            <a:off x="234446" y="1504875"/>
            <a:ext cx="27477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Phase 1 (0-90 days)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6" name="Google Shape;366;p50" descr="header_1"/>
          <p:cNvSpPr txBox="1"/>
          <p:nvPr/>
        </p:nvSpPr>
        <p:spPr>
          <a:xfrm>
            <a:off x="3199034" y="1504875"/>
            <a:ext cx="27477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Phase 2 (90-180 days)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7" name="Google Shape;367;p50" descr="header_2"/>
          <p:cNvSpPr txBox="1"/>
          <p:nvPr/>
        </p:nvSpPr>
        <p:spPr>
          <a:xfrm>
            <a:off x="6163621" y="1504875"/>
            <a:ext cx="27477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b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Phase 3 (180-365 days)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8" name="Google Shape;368;p50" descr="detail_0"/>
          <p:cNvSpPr txBox="1"/>
          <p:nvPr/>
        </p:nvSpPr>
        <p:spPr>
          <a:xfrm>
            <a:off x="232400" y="2193876"/>
            <a:ext cx="27477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Halt all high-risk lending segments and implement minimum income thresholds to reduce immediate portfolio risk.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69" name="Google Shape;369;p50" descr="detail_1"/>
          <p:cNvSpPr txBox="1"/>
          <p:nvPr/>
        </p:nvSpPr>
        <p:spPr>
          <a:xfrm>
            <a:off x="3196983" y="2193876"/>
            <a:ext cx="27477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Launch risk-based pricing model and enhance underwriting criteria to better align loan pricing with risk levels and improve lending decisions.</a:t>
            </a:r>
            <a:endParaRPr sz="11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0" name="Google Shape;370;p50" descr="detail_2"/>
          <p:cNvSpPr txBox="1"/>
          <p:nvPr/>
        </p:nvSpPr>
        <p:spPr>
          <a:xfrm>
            <a:off x="6161566" y="2193876"/>
            <a:ext cx="2747700" cy="12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Rebalance portfolio with strategic growth initiatives focusing on safer segments and continuous monitoring of risk metrics for sustained improvement.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1" name="Google Shape;371;p50" descr="deliverable_0"/>
          <p:cNvSpPr txBox="1"/>
          <p:nvPr/>
        </p:nvSpPr>
        <p:spPr>
          <a:xfrm>
            <a:off x="232400" y="3418475"/>
            <a:ext cx="27477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Discontinued high-risk loan products</a:t>
            </a:r>
            <a:endParaRPr sz="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Implemented $50K minimum income threshold for unsecured lending</a:t>
            </a:r>
            <a:endParaRPr sz="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Enhanced documentation requirements for sub-$75K applications</a:t>
            </a:r>
            <a:endParaRPr sz="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2" name="Google Shape;372;p50" descr="deliverable_1"/>
          <p:cNvSpPr txBox="1"/>
          <p:nvPr/>
        </p:nvSpPr>
        <p:spPr>
          <a:xfrm>
            <a:off x="3196987" y="3418475"/>
            <a:ext cx="27477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Income-based pricing model deployed</a:t>
            </a:r>
            <a:endParaRPr sz="9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Underwriting criteria updated for identified risk segments</a:t>
            </a:r>
            <a:endParaRPr sz="9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Repricing of medical loans with risk premiums</a:t>
            </a:r>
            <a:endParaRPr sz="900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3" name="Google Shape;373;p50" descr="deliverable_2"/>
          <p:cNvSpPr txBox="1"/>
          <p:nvPr/>
        </p:nvSpPr>
        <p:spPr>
          <a:xfrm>
            <a:off x="6161575" y="3418475"/>
            <a:ext cx="27477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Portfolio rebalanced towards high income and preferred loan segments</a:t>
            </a:r>
            <a:endParaRPr sz="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Expanded education loan portfolio for middle/high income</a:t>
            </a:r>
            <a:endParaRPr sz="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Established monthly monitoring to track default rates by segment</a:t>
            </a:r>
            <a:endParaRPr sz="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4" name="Google Shape;374;p50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Implementation Roadmap</a:t>
            </a:r>
            <a:endParaRPr sz="3000"/>
          </a:p>
        </p:txBody>
      </p:sp>
      <p:sp>
        <p:nvSpPr>
          <p:cNvPr id="375" name="Google Shape;375;p50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Roadmap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76" name="Google Shape;376;p50" descr="takeaway"/>
          <p:cNvSpPr txBox="1">
            <a:spLocks noGrp="1"/>
          </p:cNvSpPr>
          <p:nvPr>
            <p:ph type="body" idx="1"/>
          </p:nvPr>
        </p:nvSpPr>
        <p:spPr>
          <a:xfrm>
            <a:off x="236500" y="982300"/>
            <a:ext cx="82353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" sz="1200"/>
              <a:t>A structured phased approach over 365 days ensures effective risk reduction and portfolio optimization through targeted actions.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 descr="value_0"/>
          <p:cNvSpPr txBox="1"/>
          <p:nvPr/>
        </p:nvSpPr>
        <p:spPr>
          <a:xfrm>
            <a:off x="232400" y="1138706"/>
            <a:ext cx="28794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&lt;15%</a:t>
            </a:r>
            <a:endParaRPr sz="4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2" name="Google Shape;382;p51" descr="label_0"/>
          <p:cNvSpPr txBox="1"/>
          <p:nvPr/>
        </p:nvSpPr>
        <p:spPr>
          <a:xfrm>
            <a:off x="232418" y="2218867"/>
            <a:ext cx="28794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Monthly Default Rate Target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51" descr="value_1"/>
          <p:cNvSpPr txBox="1"/>
          <p:nvPr/>
        </p:nvSpPr>
        <p:spPr>
          <a:xfrm>
            <a:off x="3846670" y="1138700"/>
            <a:ext cx="28794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80%</a:t>
            </a:r>
            <a:endParaRPr sz="4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4" name="Google Shape;384;p51" descr="label_1"/>
          <p:cNvSpPr txBox="1"/>
          <p:nvPr/>
        </p:nvSpPr>
        <p:spPr>
          <a:xfrm>
            <a:off x="3846689" y="2218933"/>
            <a:ext cx="28794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Loan Quality in Acceptable Risk Segments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51" descr="value_2"/>
          <p:cNvSpPr txBox="1"/>
          <p:nvPr/>
        </p:nvSpPr>
        <p:spPr>
          <a:xfrm>
            <a:off x="232427" y="2876866"/>
            <a:ext cx="28794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15%+</a:t>
            </a:r>
            <a:endParaRPr sz="4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6" name="Google Shape;386;p51" descr="label_2"/>
          <p:cNvSpPr txBox="1"/>
          <p:nvPr/>
        </p:nvSpPr>
        <p:spPr>
          <a:xfrm>
            <a:off x="232447" y="3957106"/>
            <a:ext cx="28794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Portfolio Risk-Adjusted ROI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51" descr="value_3"/>
          <p:cNvSpPr txBox="1"/>
          <p:nvPr/>
        </p:nvSpPr>
        <p:spPr>
          <a:xfrm>
            <a:off x="3846890" y="2877047"/>
            <a:ext cx="28794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$10M+</a:t>
            </a:r>
            <a:endParaRPr sz="4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8" name="Google Shape;388;p51" descr="label_3"/>
          <p:cNvSpPr txBox="1"/>
          <p:nvPr/>
        </p:nvSpPr>
        <p:spPr>
          <a:xfrm>
            <a:off x="3846910" y="3957287"/>
            <a:ext cx="28794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Annual Loss Reduction Validated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51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865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Success Metrics</a:t>
            </a:r>
            <a:endParaRPr sz="3000"/>
          </a:p>
        </p:txBody>
      </p:sp>
      <p:sp>
        <p:nvSpPr>
          <p:cNvPr id="390" name="Google Shape;390;p51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Metrics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91" name="Google Shape;391;p51"/>
          <p:cNvSpPr/>
          <p:nvPr/>
        </p:nvSpPr>
        <p:spPr>
          <a:xfrm rot="583964">
            <a:off x="8206303" y="3952157"/>
            <a:ext cx="658376" cy="697339"/>
          </a:xfrm>
          <a:prstGeom prst="star12">
            <a:avLst>
              <a:gd name="adj" fmla="val 164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232400" y="1673963"/>
            <a:ext cx="2544300" cy="697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SQL Server Analysis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7" name="Google Shape;397;p52" descr="header_1"/>
          <p:cNvSpPr txBox="1">
            <a:spLocks noGrp="1"/>
          </p:cNvSpPr>
          <p:nvPr>
            <p:ph type="subTitle" idx="4294967295"/>
          </p:nvPr>
        </p:nvSpPr>
        <p:spPr>
          <a:xfrm>
            <a:off x="3189330" y="1673963"/>
            <a:ext cx="2544300" cy="697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Statistical Validation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8" name="Google Shape;398;p52" descr="header_2"/>
          <p:cNvSpPr txBox="1">
            <a:spLocks noGrp="1"/>
          </p:cNvSpPr>
          <p:nvPr>
            <p:ph type="subTitle" idx="4294967295"/>
          </p:nvPr>
        </p:nvSpPr>
        <p:spPr>
          <a:xfrm>
            <a:off x="6146242" y="1673963"/>
            <a:ext cx="2544300" cy="697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Risk Modeling Approach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99" name="Google Shape;399;p52" descr="detail_0"/>
          <p:cNvSpPr txBox="1">
            <a:spLocks noGrp="1"/>
          </p:cNvSpPr>
          <p:nvPr>
            <p:ph type="body" idx="1"/>
          </p:nvPr>
        </p:nvSpPr>
        <p:spPr>
          <a:xfrm>
            <a:off x="232400" y="2443900"/>
            <a:ext cx="2544300" cy="235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Analyzed 32,581 loan records using SQL Server Management Studio and T-SQL queries to segment income levels and loan intent for risk assessment.</a:t>
            </a:r>
            <a:endParaRPr sz="1200"/>
          </a:p>
        </p:txBody>
      </p:sp>
      <p:sp>
        <p:nvSpPr>
          <p:cNvPr id="400" name="Google Shape;400;p52" descr="detail_1"/>
          <p:cNvSpPr txBox="1">
            <a:spLocks noGrp="1"/>
          </p:cNvSpPr>
          <p:nvPr>
            <p:ph type="body" idx="1"/>
          </p:nvPr>
        </p:nvSpPr>
        <p:spPr>
          <a:xfrm>
            <a:off x="3189324" y="2443900"/>
            <a:ext cx="2544300" cy="235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Performed statistical significance testing, confidence interval calculations, and cross-referenced results with industry benchmarks to ensure accuracy and reliability.</a:t>
            </a:r>
            <a:endParaRPr sz="1200"/>
          </a:p>
        </p:txBody>
      </p:sp>
      <p:sp>
        <p:nvSpPr>
          <p:cNvPr id="401" name="Google Shape;401;p52" descr="detail_2"/>
          <p:cNvSpPr txBox="1">
            <a:spLocks noGrp="1"/>
          </p:cNvSpPr>
          <p:nvPr>
            <p:ph type="body" idx="1"/>
          </p:nvPr>
        </p:nvSpPr>
        <p:spPr>
          <a:xfrm>
            <a:off x="6146223" y="2443900"/>
            <a:ext cx="2544300" cy="235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Implemented multi-dimensional segmentation analysis combining income level and loan purpose to model default risk and prioritize portfolio optimization strategies.</a:t>
            </a:r>
            <a:endParaRPr sz="1200"/>
          </a:p>
        </p:txBody>
      </p:sp>
      <p:sp>
        <p:nvSpPr>
          <p:cNvPr id="402" name="Google Shape;402;p52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757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Technical Methodology</a:t>
            </a:r>
            <a:endParaRPr sz="3000"/>
          </a:p>
        </p:txBody>
      </p:sp>
      <p:sp>
        <p:nvSpPr>
          <p:cNvPr id="403" name="Google Shape;403;p52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Methodology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404" name="Google Shape;4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00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5" name="Google Shape;40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325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6" name="Google Shape;40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250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74362-71BB-5EF5-049D-C47F52993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179" y="1134775"/>
            <a:ext cx="6563641" cy="3639058"/>
          </a:xfrm>
          <a:prstGeom prst="rect">
            <a:avLst/>
          </a:prstGeom>
        </p:spPr>
      </p:pic>
      <p:sp>
        <p:nvSpPr>
          <p:cNvPr id="411" name="Google Shape;411;p53" descr="detail"/>
          <p:cNvSpPr txBox="1">
            <a:spLocks noGrp="1"/>
          </p:cNvSpPr>
          <p:nvPr>
            <p:ph type="body" idx="1"/>
          </p:nvPr>
        </p:nvSpPr>
        <p:spPr>
          <a:xfrm>
            <a:off x="5059740" y="-612021"/>
            <a:ext cx="4451812" cy="2717606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Key SQL Query for Cross-Segmentation Risk Analysis: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1200" dirty="0"/>
              <a:t>analysis.</a:t>
            </a:r>
          </a:p>
        </p:txBody>
      </p:sp>
      <p:sp>
        <p:nvSpPr>
          <p:cNvPr id="412" name="Google Shape;412;p53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5259600" cy="1227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SQL Analysis Highlights</a:t>
            </a:r>
            <a:endParaRPr dirty="0"/>
          </a:p>
        </p:txBody>
      </p:sp>
      <p:sp>
        <p:nvSpPr>
          <p:cNvPr id="413" name="Google Shape;413;p53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Technical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679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 Sources &amp; Validation</a:t>
            </a:r>
            <a:endParaRPr sz="3000"/>
          </a:p>
        </p:txBody>
      </p:sp>
      <p:sp>
        <p:nvSpPr>
          <p:cNvPr id="419" name="Google Shape;419;p54" descr="detail"/>
          <p:cNvSpPr txBox="1">
            <a:spLocks noGrp="1"/>
          </p:cNvSpPr>
          <p:nvPr>
            <p:ph type="body" idx="1"/>
          </p:nvPr>
        </p:nvSpPr>
        <p:spPr>
          <a:xfrm>
            <a:off x="232400" y="1835850"/>
            <a:ext cx="5267400" cy="2923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Dataset: Credit Risk Dataset containing 32,581 loan records representing a $312.4M portfolio.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/>
              <a:t>Validation: Complete data quality checks were performed including outlier removal to ensure dataset accuracy.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/>
              <a:t>Methodology: Statistical significance testing and confidence intervals were applied to validate results.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/>
              <a:t>Tools: SQL Server Management Studio and T-SQL were used for data querying and statistical analysis.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/>
              <a:t>This rigorous approach ensured the reliability of findings and supported data-driven decision making in the loan risk analysis project.</a:t>
            </a:r>
            <a:endParaRPr sz="1200"/>
          </a:p>
        </p:txBody>
      </p:sp>
      <p:sp>
        <p:nvSpPr>
          <p:cNvPr id="420" name="Google Shape;420;p54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Validation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21" name="Google Shape;421;p54"/>
          <p:cNvSpPr/>
          <p:nvPr/>
        </p:nvSpPr>
        <p:spPr>
          <a:xfrm rot="498120">
            <a:off x="8430747" y="4171549"/>
            <a:ext cx="438394" cy="464147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 descr="detail"/>
          <p:cNvSpPr txBox="1">
            <a:spLocks noGrp="1"/>
          </p:cNvSpPr>
          <p:nvPr>
            <p:ph type="body" idx="1"/>
          </p:nvPr>
        </p:nvSpPr>
        <p:spPr>
          <a:xfrm>
            <a:off x="232400" y="1342700"/>
            <a:ext cx="5259600" cy="3426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400050" lvl="0" indent="-2730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✷"/>
            </a:pPr>
            <a:r>
              <a:rPr lang="en" sz="1600" dirty="0"/>
              <a:t>James E. Nance Jr., Data Analytics Professional</a:t>
            </a:r>
            <a:endParaRPr sz="1600" dirty="0"/>
          </a:p>
          <a:p>
            <a:pPr marL="400050" lvl="0" indent="-2730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✷"/>
            </a:pPr>
            <a:r>
              <a:rPr lang="en" sz="1600" dirty="0"/>
              <a:t>Email: jamesenancejr@gmail.com</a:t>
            </a:r>
            <a:endParaRPr sz="1600" dirty="0"/>
          </a:p>
          <a:p>
            <a:pPr marL="400050" lvl="0" indent="-2730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✷"/>
            </a:pPr>
            <a:r>
              <a:rPr lang="en" sz="1600" dirty="0"/>
              <a:t>Phone: (405) 892-2636</a:t>
            </a:r>
            <a:endParaRPr sz="1600" dirty="0"/>
          </a:p>
          <a:p>
            <a:pPr marL="400050" lvl="0" indent="-2730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✷"/>
            </a:pPr>
            <a:r>
              <a:rPr lang="en" sz="1600" dirty="0"/>
              <a:t>GitHub: github.com/JamesENance/bank-loan-risk-analysis</a:t>
            </a:r>
            <a:endParaRPr sz="1600" dirty="0"/>
          </a:p>
          <a:p>
            <a:pPr marL="400050" lvl="0" indent="-273050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✷"/>
            </a:pPr>
            <a:r>
              <a:rPr lang="en" sz="1600" dirty="0"/>
              <a:t>LinkedIn: linkedin.com/in/jamesenancejr</a:t>
            </a:r>
          </a:p>
          <a:p>
            <a:pPr marL="400050" lvl="0" indent="-273050" algn="l" rtl="0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✷"/>
            </a:pPr>
            <a:r>
              <a:rPr lang="en" sz="1600" dirty="0"/>
              <a:t>www.jamesenance.com</a:t>
            </a:r>
            <a:endParaRPr sz="1600" dirty="0"/>
          </a:p>
        </p:txBody>
      </p:sp>
      <p:sp>
        <p:nvSpPr>
          <p:cNvPr id="427" name="Google Shape;427;p55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679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Contact &amp; Portfolio</a:t>
            </a:r>
            <a:endParaRPr sz="3000"/>
          </a:p>
        </p:txBody>
      </p:sp>
      <p:sp>
        <p:nvSpPr>
          <p:cNvPr id="428" name="Google Shape;428;p55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Contact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8"/>
          <p:cNvSpPr txBox="1">
            <a:spLocks noGrp="1"/>
          </p:cNvSpPr>
          <p:nvPr>
            <p:ph type="body" idx="1"/>
          </p:nvPr>
        </p:nvSpPr>
        <p:spPr>
          <a:xfrm>
            <a:off x="240075" y="116200"/>
            <a:ext cx="1918200" cy="340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Agenda</a:t>
            </a:r>
            <a:endParaRPr sz="2000" b="1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7" name="Google Shape;177;p38" descr="agenda_0"/>
          <p:cNvSpPr txBox="1"/>
          <p:nvPr/>
        </p:nvSpPr>
        <p:spPr>
          <a:xfrm>
            <a:off x="240075" y="915601"/>
            <a:ext cx="4275000" cy="3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Executive Summary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Income-Based Risk Analysis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Product-Based Risk Analysis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Highest Risk Loan Segments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Safest Loan Segments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Risk Spread Analysis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Strategic Recommendations Overview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Immediate Actions (0-90 Days)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Strategic Initiatives (90-365 Days)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8" name="Google Shape;178;p38" descr="agenda_1"/>
          <p:cNvSpPr txBox="1"/>
          <p:nvPr/>
        </p:nvSpPr>
        <p:spPr>
          <a:xfrm>
            <a:off x="4514949" y="915765"/>
            <a:ext cx="4221900" cy="3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Risk Management Framework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Business Impact Analysis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Implementation Roadmap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Success Metrics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Technical Methodology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SQL Analysis Highlights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 Sources &amp; Validation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•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Contact &amp; Portfolio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9" name="Google Shape;179;p38"/>
          <p:cNvSpPr/>
          <p:nvPr/>
        </p:nvSpPr>
        <p:spPr>
          <a:xfrm>
            <a:off x="921775" y="185950"/>
            <a:ext cx="206700" cy="201300"/>
          </a:xfrm>
          <a:prstGeom prst="star7">
            <a:avLst>
              <a:gd name="adj" fmla="val 17090"/>
              <a:gd name="hf" fmla="val 102572"/>
              <a:gd name="vf" fmla="val 1052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>
            <a:spLocks noGrp="1"/>
          </p:cNvSpPr>
          <p:nvPr>
            <p:ph type="title"/>
          </p:nvPr>
        </p:nvSpPr>
        <p:spPr>
          <a:xfrm>
            <a:off x="220925" y="508675"/>
            <a:ext cx="2414100" cy="1380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      you</a:t>
            </a:r>
            <a:endParaRPr/>
          </a:p>
        </p:txBody>
      </p:sp>
      <p:sp>
        <p:nvSpPr>
          <p:cNvPr id="434" name="Google Shape;434;p56"/>
          <p:cNvSpPr/>
          <p:nvPr/>
        </p:nvSpPr>
        <p:spPr>
          <a:xfrm>
            <a:off x="3873300" y="1831950"/>
            <a:ext cx="1397400" cy="1479600"/>
          </a:xfrm>
          <a:prstGeom prst="star32">
            <a:avLst>
              <a:gd name="adj" fmla="val 267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 descr="header_0"/>
          <p:cNvSpPr txBox="1"/>
          <p:nvPr/>
        </p:nvSpPr>
        <p:spPr>
          <a:xfrm>
            <a:off x="232575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Project Scope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5" name="Google Shape;185;p39" descr="header_1"/>
          <p:cNvSpPr txBox="1"/>
          <p:nvPr/>
        </p:nvSpPr>
        <p:spPr>
          <a:xfrm>
            <a:off x="1994128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Key Findings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p39" descr="header_2"/>
          <p:cNvSpPr txBox="1"/>
          <p:nvPr/>
        </p:nvSpPr>
        <p:spPr>
          <a:xfrm>
            <a:off x="3755682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Business Impact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" name="Google Shape;187;p39" descr="header_3"/>
          <p:cNvSpPr txBox="1"/>
          <p:nvPr/>
        </p:nvSpPr>
        <p:spPr>
          <a:xfrm>
            <a:off x="5517249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 Used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" name="Google Shape;188;p39" descr="detail_0"/>
          <p:cNvSpPr txBox="1"/>
          <p:nvPr/>
        </p:nvSpPr>
        <p:spPr>
          <a:xfrm>
            <a:off x="232375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Dataset of 32,581 loan records valued at $312.4M analyzed using SQL Server, T-SQL, and statistical methods within a defined timeline to deliver comprehensive risk assessment and recommendations.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9" name="Google Shape;189;p39" descr="detail_1"/>
          <p:cNvSpPr txBox="1"/>
          <p:nvPr/>
        </p:nvSpPr>
        <p:spPr>
          <a:xfrm>
            <a:off x="1993936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Portfolio default rate at 21.82%, four times the industry average, with a 52 percentage point risk spread between safest and riskiest loan segments, identifying critical areas for loss reduction.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0" name="Google Shape;190;p39" descr="detail_2"/>
          <p:cNvSpPr txBox="1"/>
          <p:nvPr/>
        </p:nvSpPr>
        <p:spPr>
          <a:xfrm>
            <a:off x="3755497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Potential annual savings exceeding $10 million identified by optimizing lending decisions through data-driven risk assessment and strategic rebalancing of the loan portfolio.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1" name="Google Shape;191;p39" descr="detail_3"/>
          <p:cNvSpPr txBox="1"/>
          <p:nvPr/>
        </p:nvSpPr>
        <p:spPr>
          <a:xfrm>
            <a:off x="5517072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SQL Server, T-SQL, and statistical analysis tools employed to process and analyze the extensive credit risk dataset with 95% confidence level accuracy.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2" name="Google Shape;192;p39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Executive Summary</a:t>
            </a:r>
            <a:endParaRPr sz="3000"/>
          </a:p>
        </p:txBody>
      </p:sp>
      <p:sp>
        <p:nvSpPr>
          <p:cNvPr id="193" name="Google Shape;193;p39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Overview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94" name="Google Shape;194;p39" descr="header_4"/>
          <p:cNvSpPr txBox="1"/>
          <p:nvPr/>
        </p:nvSpPr>
        <p:spPr>
          <a:xfrm>
            <a:off x="7278825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Timeline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5" name="Google Shape;195;p39" descr="detail_4"/>
          <p:cNvSpPr txBox="1"/>
          <p:nvPr/>
        </p:nvSpPr>
        <p:spPr>
          <a:xfrm>
            <a:off x="7278649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Complete analysis and recommendations delivered within the project timeline, ensuring timely insights to support strategic decision-making.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96" name="Google Shape;1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00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7" name="Google Shape;1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125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8" name="Google Shape;19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850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9" name="Google Shape;19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575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0" name="Google Shape;20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9300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971718" y="1241400"/>
            <a:ext cx="2030100" cy="1186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Low Income (&lt;$50K)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6" name="Google Shape;206;p40" descr="detail_0"/>
          <p:cNvSpPr txBox="1">
            <a:spLocks noGrp="1"/>
          </p:cNvSpPr>
          <p:nvPr>
            <p:ph type="body" idx="1"/>
          </p:nvPr>
        </p:nvSpPr>
        <p:spPr>
          <a:xfrm>
            <a:off x="3200076" y="1241325"/>
            <a:ext cx="5715900" cy="118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Default Rate: 33.37% | Portfolio Volume: $93.9M (30.1%) | Risk Assessment: ⚠️ HIGH RISK. This segment carries the highest default rate and substantial portfolio exposure, indicating elevated lending risk.</a:t>
            </a:r>
            <a:endParaRPr sz="1200"/>
          </a:p>
        </p:txBody>
      </p:sp>
      <p:sp>
        <p:nvSpPr>
          <p:cNvPr id="207" name="Google Shape;207;p40" descr="header_1"/>
          <p:cNvSpPr txBox="1">
            <a:spLocks noGrp="1"/>
          </p:cNvSpPr>
          <p:nvPr>
            <p:ph type="subTitle" idx="4294967295"/>
          </p:nvPr>
        </p:nvSpPr>
        <p:spPr>
          <a:xfrm>
            <a:off x="971700" y="2427804"/>
            <a:ext cx="2030100" cy="1186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Middle Income ($50K-$100K)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8" name="Google Shape;208;p40" descr="detail_1"/>
          <p:cNvSpPr txBox="1">
            <a:spLocks noGrp="1"/>
          </p:cNvSpPr>
          <p:nvPr>
            <p:ph type="body" idx="1"/>
          </p:nvPr>
        </p:nvSpPr>
        <p:spPr>
          <a:xfrm>
            <a:off x="3200050" y="2427729"/>
            <a:ext cx="5715900" cy="118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Default Rate: 15.05% | Portfolio Volume: $163.7M (52.4%) | Risk Assessment: ⚠️ MODERATE RISK. This segment represents the largest share of the portfolio but has a default rate below the overall average.</a:t>
            </a:r>
            <a:endParaRPr sz="1200"/>
          </a:p>
        </p:txBody>
      </p:sp>
      <p:sp>
        <p:nvSpPr>
          <p:cNvPr id="209" name="Google Shape;209;p40" descr="header_2"/>
          <p:cNvSpPr txBox="1">
            <a:spLocks noGrp="1"/>
          </p:cNvSpPr>
          <p:nvPr>
            <p:ph type="subTitle" idx="4294967295"/>
          </p:nvPr>
        </p:nvSpPr>
        <p:spPr>
          <a:xfrm>
            <a:off x="971700" y="3614275"/>
            <a:ext cx="2030100" cy="1186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High Income (&gt;$100K)</a:t>
            </a:r>
            <a:endParaRPr sz="180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10" name="Google Shape;210;p40" descr="detail_2"/>
          <p:cNvSpPr txBox="1">
            <a:spLocks noGrp="1"/>
          </p:cNvSpPr>
          <p:nvPr>
            <p:ph type="body" idx="1"/>
          </p:nvPr>
        </p:nvSpPr>
        <p:spPr>
          <a:xfrm>
            <a:off x="3200050" y="3614198"/>
            <a:ext cx="5715900" cy="1186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Default Rate: 9.53% | Portfolio Volume: $60.2M (19.3%) | Risk Assessment: ✅ ACCEPTABLE. This segment shows the lowest default rate and smallest portfolio volume, representing the safest lending group.</a:t>
            </a:r>
            <a:endParaRPr sz="1200"/>
          </a:p>
        </p:txBody>
      </p:sp>
      <p:sp>
        <p:nvSpPr>
          <p:cNvPr id="211" name="Google Shape;211;p40" descr="title"/>
          <p:cNvSpPr txBox="1">
            <a:spLocks noGrp="1"/>
          </p:cNvSpPr>
          <p:nvPr>
            <p:ph type="title"/>
          </p:nvPr>
        </p:nvSpPr>
        <p:spPr>
          <a:xfrm>
            <a:off x="232500" y="521275"/>
            <a:ext cx="86835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Income-Based Risk Analysis</a:t>
            </a:r>
            <a:endParaRPr sz="3000"/>
          </a:p>
        </p:txBody>
      </p:sp>
      <p:sp>
        <p:nvSpPr>
          <p:cNvPr id="212" name="Google Shape;212;p40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Risk Analysis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3" name="Google Shape;213;p40"/>
          <p:cNvSpPr/>
          <p:nvPr/>
        </p:nvSpPr>
        <p:spPr>
          <a:xfrm>
            <a:off x="232450" y="1271500"/>
            <a:ext cx="513000" cy="513000"/>
          </a:xfrm>
          <a:prstGeom prst="star24">
            <a:avLst>
              <a:gd name="adj" fmla="val 363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00" y="1413700"/>
            <a:ext cx="228600" cy="228600"/>
          </a:xfrm>
          <a:prstGeom prst="rect">
            <a:avLst/>
          </a:prstGeom>
          <a:noFill/>
          <a:ln w="9525" cap="flat" cmpd="sng">
            <a:solidFill>
              <a:srgbClr val="F6F3ED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40"/>
          <p:cNvSpPr/>
          <p:nvPr/>
        </p:nvSpPr>
        <p:spPr>
          <a:xfrm>
            <a:off x="232450" y="2471338"/>
            <a:ext cx="513000" cy="513000"/>
          </a:xfrm>
          <a:prstGeom prst="star24">
            <a:avLst>
              <a:gd name="adj" fmla="val 363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50" y="2613537"/>
            <a:ext cx="228600" cy="228600"/>
          </a:xfrm>
          <a:prstGeom prst="rect">
            <a:avLst/>
          </a:prstGeom>
          <a:noFill/>
          <a:ln w="9525" cap="flat" cmpd="sng">
            <a:solidFill>
              <a:srgbClr val="F6F3ED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p40"/>
          <p:cNvSpPr/>
          <p:nvPr/>
        </p:nvSpPr>
        <p:spPr>
          <a:xfrm>
            <a:off x="232450" y="3671175"/>
            <a:ext cx="513000" cy="513000"/>
          </a:xfrm>
          <a:prstGeom prst="star24">
            <a:avLst>
              <a:gd name="adj" fmla="val 363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650" y="3813375"/>
            <a:ext cx="228600" cy="228600"/>
          </a:xfrm>
          <a:prstGeom prst="rect">
            <a:avLst/>
          </a:prstGeom>
          <a:noFill/>
          <a:ln w="9525" cap="flat" cmpd="sng">
            <a:solidFill>
              <a:srgbClr val="F6F3ED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Product-Based Risk Analysis</a:t>
            </a:r>
            <a:endParaRPr sz="3000"/>
          </a:p>
        </p:txBody>
      </p:sp>
      <p:sp>
        <p:nvSpPr>
          <p:cNvPr id="224" name="Google Shape;224;p41" descr="detail_0"/>
          <p:cNvSpPr txBox="1">
            <a:spLocks noGrp="1"/>
          </p:cNvSpPr>
          <p:nvPr>
            <p:ph type="body" idx="1"/>
          </p:nvPr>
        </p:nvSpPr>
        <p:spPr>
          <a:xfrm>
            <a:off x="232443" y="1608811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Default Rate: 28.59%, Portfolio Volume: $50.0M. This loan purpose is categorized as ⚠️ AVOID due to its high default risk impacting portfolio stability.</a:t>
            </a:r>
            <a:endParaRPr sz="1100"/>
          </a:p>
        </p:txBody>
      </p:sp>
      <p:sp>
        <p:nvSpPr>
          <p:cNvPr id="225" name="Google Shape;225;p41" descr="detail_1"/>
          <p:cNvSpPr txBox="1">
            <a:spLocks noGrp="1"/>
          </p:cNvSpPr>
          <p:nvPr>
            <p:ph type="body" idx="4294967295"/>
          </p:nvPr>
        </p:nvSpPr>
        <p:spPr>
          <a:xfrm>
            <a:off x="3197548" y="1608811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/>
              <a:t>Default Rate: 23.59%, Portfolio Volume: $62.1M. Identified as ⚠️ HIGH RISK segment requiring close monitoring and potential repricing to mitigate losses.</a:t>
            </a:r>
            <a:endParaRPr sz="1100"/>
          </a:p>
        </p:txBody>
      </p:sp>
      <p:sp>
        <p:nvSpPr>
          <p:cNvPr id="226" name="Google Shape;226;p41" descr="detail_3"/>
          <p:cNvSpPr txBox="1">
            <a:spLocks noGrp="1"/>
          </p:cNvSpPr>
          <p:nvPr>
            <p:ph type="body" idx="4294967295"/>
          </p:nvPr>
        </p:nvSpPr>
        <p:spPr>
          <a:xfrm>
            <a:off x="232400" y="3467364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/>
              <a:t>Default Rate: 14.81%, Portfolio Volume: $54.8M. Marked as ✅ PREFERRED for portfolio growth given its relatively low default rate and volume.</a:t>
            </a:r>
            <a:endParaRPr sz="1100"/>
          </a:p>
        </p:txBody>
      </p:sp>
      <p:sp>
        <p:nvSpPr>
          <p:cNvPr id="227" name="Google Shape;227;p41" descr="header_0"/>
          <p:cNvSpPr txBox="1">
            <a:spLocks noGrp="1"/>
          </p:cNvSpPr>
          <p:nvPr>
            <p:ph type="subTitle" idx="4294967295"/>
          </p:nvPr>
        </p:nvSpPr>
        <p:spPr>
          <a:xfrm>
            <a:off x="540463" y="1195000"/>
            <a:ext cx="24408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Debt Consolidation Risk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8" name="Google Shape;228;p41" descr="header_1"/>
          <p:cNvSpPr txBox="1">
            <a:spLocks noGrp="1"/>
          </p:cNvSpPr>
          <p:nvPr>
            <p:ph type="subTitle" idx="4294967295"/>
          </p:nvPr>
        </p:nvSpPr>
        <p:spPr>
          <a:xfrm>
            <a:off x="3505638" y="1195000"/>
            <a:ext cx="24408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Medical Loan Risk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9" name="Google Shape;229;p41" descr="header_3"/>
          <p:cNvSpPr txBox="1">
            <a:spLocks noGrp="1"/>
          </p:cNvSpPr>
          <p:nvPr>
            <p:ph type="subTitle" idx="4294967295"/>
          </p:nvPr>
        </p:nvSpPr>
        <p:spPr>
          <a:xfrm>
            <a:off x="540425" y="3053550"/>
            <a:ext cx="24408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Venture Loan Risk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0" name="Google Shape;230;p41" descr="detail_4"/>
          <p:cNvSpPr txBox="1">
            <a:spLocks noGrp="1"/>
          </p:cNvSpPr>
          <p:nvPr>
            <p:ph type="body" idx="4294967295"/>
          </p:nvPr>
        </p:nvSpPr>
        <p:spPr>
          <a:xfrm>
            <a:off x="3197505" y="3467364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/>
              <a:t>Default Rate: 17.22%, Portfolio Volume: $61.1M. Classified as ✅ ACCEPTABLE, representing a stable segment with moderate risk and solid volume.</a:t>
            </a:r>
            <a:endParaRPr sz="1100"/>
          </a:p>
        </p:txBody>
      </p:sp>
      <p:sp>
        <p:nvSpPr>
          <p:cNvPr id="231" name="Google Shape;231;p41" descr="header_4"/>
          <p:cNvSpPr txBox="1">
            <a:spLocks noGrp="1"/>
          </p:cNvSpPr>
          <p:nvPr>
            <p:ph type="subTitle" idx="4294967295"/>
          </p:nvPr>
        </p:nvSpPr>
        <p:spPr>
          <a:xfrm>
            <a:off x="3505600" y="3053550"/>
            <a:ext cx="24408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Education Loan Risk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41" descr="detail_2"/>
          <p:cNvSpPr txBox="1">
            <a:spLocks noGrp="1"/>
          </p:cNvSpPr>
          <p:nvPr>
            <p:ph type="body" idx="4294967295"/>
          </p:nvPr>
        </p:nvSpPr>
        <p:spPr>
          <a:xfrm>
            <a:off x="6162650" y="1608811"/>
            <a:ext cx="2748900" cy="1307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/>
              <a:t>Default Rate: 26.10%, Portfolio Volume: $37.3M. This segment is ⚠️ HIGH RISK due to elevated default rates, necessitating strategic action.</a:t>
            </a:r>
            <a:endParaRPr sz="1100"/>
          </a:p>
        </p:txBody>
      </p:sp>
      <p:sp>
        <p:nvSpPr>
          <p:cNvPr id="233" name="Google Shape;233;p41" descr="header_2"/>
          <p:cNvSpPr txBox="1">
            <a:spLocks noGrp="1"/>
          </p:cNvSpPr>
          <p:nvPr>
            <p:ph type="subTitle" idx="4294967295"/>
          </p:nvPr>
        </p:nvSpPr>
        <p:spPr>
          <a:xfrm>
            <a:off x="6470738" y="1195000"/>
            <a:ext cx="2440800" cy="3513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Bebas Neue"/>
                <a:ea typeface="Bebas Neue"/>
                <a:cs typeface="Bebas Neue"/>
                <a:sym typeface="Bebas Neue"/>
              </a:rPr>
              <a:t>Home Improvement Risk</a:t>
            </a:r>
            <a:endParaRPr sz="18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4" name="Google Shape;234;p41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Risk Analysis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0" y="1250800"/>
            <a:ext cx="201168" cy="201168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50" y="3112263"/>
            <a:ext cx="201168" cy="201168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550" y="1250800"/>
            <a:ext cx="201168" cy="201168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2650" y="1250800"/>
            <a:ext cx="201168" cy="201168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7550" y="3112263"/>
            <a:ext cx="201168" cy="201168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0" name="Google Shape;240;p41"/>
          <p:cNvSpPr/>
          <p:nvPr/>
        </p:nvSpPr>
        <p:spPr>
          <a:xfrm>
            <a:off x="7110175" y="3467375"/>
            <a:ext cx="658500" cy="697200"/>
          </a:xfrm>
          <a:prstGeom prst="star12">
            <a:avLst>
              <a:gd name="adj" fmla="val 164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 descr="header_0"/>
          <p:cNvSpPr txBox="1"/>
          <p:nvPr/>
        </p:nvSpPr>
        <p:spPr>
          <a:xfrm>
            <a:off x="232275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Top Risk Segment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42" descr="header_1"/>
          <p:cNvSpPr txBox="1"/>
          <p:nvPr/>
        </p:nvSpPr>
        <p:spPr>
          <a:xfrm>
            <a:off x="1993829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Second Highest Risk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42" descr="header_2"/>
          <p:cNvSpPr txBox="1"/>
          <p:nvPr/>
        </p:nvSpPr>
        <p:spPr>
          <a:xfrm>
            <a:off x="3755384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Third Risk Segment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42" descr="header_3"/>
          <p:cNvSpPr txBox="1"/>
          <p:nvPr/>
        </p:nvSpPr>
        <p:spPr>
          <a:xfrm>
            <a:off x="5516952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Fourth Risk Segment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42" descr="detail_0"/>
          <p:cNvSpPr txBox="1"/>
          <p:nvPr/>
        </p:nvSpPr>
        <p:spPr>
          <a:xfrm>
            <a:off x="232375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Low Income + Home Improvement has the highest default rate at 56.27%, with a portfolio volume of $6.9M and an estimated annual loss of $3.9M.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0" name="Google Shape;250;p42" descr="detail_1"/>
          <p:cNvSpPr txBox="1"/>
          <p:nvPr/>
        </p:nvSpPr>
        <p:spPr>
          <a:xfrm>
            <a:off x="1993936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Low Income + Debt Consolidation loans show a 40.50% default rate, $15.4M volume, and estimated annual loss of $6.2M.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1" name="Google Shape;251;p42" descr="detail_2"/>
          <p:cNvSpPr txBox="1"/>
          <p:nvPr/>
        </p:nvSpPr>
        <p:spPr>
          <a:xfrm>
            <a:off x="3755497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Low Income + Personal loans have a 33.42% default rate, portfolio volume of $15.7M, and an estimated loss of $5.2M.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2" name="Google Shape;252;p42" descr="detail_3"/>
          <p:cNvSpPr txBox="1"/>
          <p:nvPr/>
        </p:nvSpPr>
        <p:spPr>
          <a:xfrm>
            <a:off x="5517072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Low Income + Medical loans exhibit a 32.70% default rate, $20.3M volume, and estimated annual loss of $6.6M.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3" name="Google Shape;253;p42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Highest Risk Loan Segments</a:t>
            </a:r>
            <a:endParaRPr sz="3000"/>
          </a:p>
        </p:txBody>
      </p:sp>
      <p:sp>
        <p:nvSpPr>
          <p:cNvPr id="254" name="Google Shape;254;p42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Risk Analysis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55" name="Google Shape;255;p42"/>
          <p:cNvSpPr/>
          <p:nvPr/>
        </p:nvSpPr>
        <p:spPr>
          <a:xfrm rot="500247">
            <a:off x="247207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6" name="Google Shape;256;p42"/>
          <p:cNvSpPr/>
          <p:nvPr/>
        </p:nvSpPr>
        <p:spPr>
          <a:xfrm rot="500247">
            <a:off x="1966482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7" name="Google Shape;257;p42"/>
          <p:cNvSpPr/>
          <p:nvPr/>
        </p:nvSpPr>
        <p:spPr>
          <a:xfrm rot="500247">
            <a:off x="3749182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8" name="Google Shape;258;p42"/>
          <p:cNvSpPr/>
          <p:nvPr/>
        </p:nvSpPr>
        <p:spPr>
          <a:xfrm rot="500247">
            <a:off x="5521320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9" name="Google Shape;259;p42" descr="header_4"/>
          <p:cNvSpPr txBox="1"/>
          <p:nvPr/>
        </p:nvSpPr>
        <p:spPr>
          <a:xfrm>
            <a:off x="7278529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Fifth Risk Segment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42" descr="detail_4"/>
          <p:cNvSpPr txBox="1"/>
          <p:nvPr/>
        </p:nvSpPr>
        <p:spPr>
          <a:xfrm>
            <a:off x="7278649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Low Income + Education loans show a 27.23% default rate, $18.8M portfolio volume, and an estimated annual loss of $5.1M.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61" name="Google Shape;261;p42"/>
          <p:cNvSpPr/>
          <p:nvPr/>
        </p:nvSpPr>
        <p:spPr>
          <a:xfrm rot="500247">
            <a:off x="7251170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 descr="header_0"/>
          <p:cNvSpPr txBox="1"/>
          <p:nvPr/>
        </p:nvSpPr>
        <p:spPr>
          <a:xfrm>
            <a:off x="232275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Rank 1: High Income + Venture</a:t>
            </a:r>
            <a:endParaRPr sz="11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7" name="Google Shape;267;p43" descr="header_1"/>
          <p:cNvSpPr txBox="1"/>
          <p:nvPr/>
        </p:nvSpPr>
        <p:spPr>
          <a:xfrm>
            <a:off x="1993829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Rank 2: High Income + Education</a:t>
            </a:r>
            <a:endParaRPr sz="11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8" name="Google Shape;268;p43" descr="header_2"/>
          <p:cNvSpPr txBox="1"/>
          <p:nvPr/>
        </p:nvSpPr>
        <p:spPr>
          <a:xfrm>
            <a:off x="3755384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Rank 3: High Income + Personal</a:t>
            </a:r>
            <a:endParaRPr sz="11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9" name="Google Shape;269;p43" descr="header_3"/>
          <p:cNvSpPr txBox="1"/>
          <p:nvPr/>
        </p:nvSpPr>
        <p:spPr>
          <a:xfrm>
            <a:off x="5516952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Rank 4: Middle Income + Venture</a:t>
            </a:r>
            <a:endParaRPr sz="11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0" name="Google Shape;270;p43" descr="detail_0"/>
          <p:cNvSpPr txBox="1"/>
          <p:nvPr/>
        </p:nvSpPr>
        <p:spPr>
          <a:xfrm>
            <a:off x="232375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Default Rate: 4.32% - Volume: $10.8M - Risk Level: EXCELLENT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1" name="Google Shape;271;p43" descr="detail_1"/>
          <p:cNvSpPr txBox="1"/>
          <p:nvPr/>
        </p:nvSpPr>
        <p:spPr>
          <a:xfrm>
            <a:off x="1993936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Default Rate: 7.13% - Volume: $19.9M - Risk Level: VERY GOOD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2" name="Google Shape;272;p43" descr="detail_2"/>
          <p:cNvSpPr txBox="1"/>
          <p:nvPr/>
        </p:nvSpPr>
        <p:spPr>
          <a:xfrm>
            <a:off x="3755497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Default Rate: 7.57% - Volume: $10.3M - Risk Level: VERY GOOD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3" name="Google Shape;273;p43" descr="detail_3"/>
          <p:cNvSpPr txBox="1"/>
          <p:nvPr/>
        </p:nvSpPr>
        <p:spPr>
          <a:xfrm>
            <a:off x="5517072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Default Rate: 8.92% - Volume: $27.5M - Risk Level: GOOD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4" name="Google Shape;274;p43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Safest Loan Segments</a:t>
            </a:r>
            <a:endParaRPr sz="3000"/>
          </a:p>
        </p:txBody>
      </p:sp>
      <p:sp>
        <p:nvSpPr>
          <p:cNvPr id="275" name="Google Shape;275;p43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Risk Analysis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76" name="Google Shape;276;p43"/>
          <p:cNvSpPr/>
          <p:nvPr/>
        </p:nvSpPr>
        <p:spPr>
          <a:xfrm rot="500247">
            <a:off x="247207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7" name="Google Shape;277;p43"/>
          <p:cNvSpPr/>
          <p:nvPr/>
        </p:nvSpPr>
        <p:spPr>
          <a:xfrm rot="500247">
            <a:off x="1966482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8" name="Google Shape;278;p43"/>
          <p:cNvSpPr/>
          <p:nvPr/>
        </p:nvSpPr>
        <p:spPr>
          <a:xfrm rot="500247">
            <a:off x="3749182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9" name="Google Shape;279;p43"/>
          <p:cNvSpPr/>
          <p:nvPr/>
        </p:nvSpPr>
        <p:spPr>
          <a:xfrm rot="500247">
            <a:off x="5521320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0" name="Google Shape;280;p43" descr="header_4"/>
          <p:cNvSpPr txBox="1"/>
          <p:nvPr/>
        </p:nvSpPr>
        <p:spPr>
          <a:xfrm>
            <a:off x="7278529" y="1473100"/>
            <a:ext cx="163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Rank 5: High Income + Home Improvement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1" name="Google Shape;281;p43" descr="detail_4"/>
          <p:cNvSpPr txBox="1"/>
          <p:nvPr/>
        </p:nvSpPr>
        <p:spPr>
          <a:xfrm>
            <a:off x="7278649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Default Rate: 9.87% - Volume: $8.9M - Risk Level: ACCEPTABLE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2" name="Google Shape;282;p43"/>
          <p:cNvSpPr/>
          <p:nvPr/>
        </p:nvSpPr>
        <p:spPr>
          <a:xfrm rot="500247">
            <a:off x="7251170" y="2059940"/>
            <a:ext cx="211030" cy="223418"/>
          </a:xfrm>
          <a:prstGeom prst="star8">
            <a:avLst>
              <a:gd name="adj" fmla="val 17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103" y="1174325"/>
            <a:ext cx="5281896" cy="343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 descr="chart_title"/>
          <p:cNvSpPr txBox="1">
            <a:spLocks noGrp="1"/>
          </p:cNvSpPr>
          <p:nvPr>
            <p:ph type="subTitle" idx="1"/>
          </p:nvPr>
        </p:nvSpPr>
        <p:spPr>
          <a:xfrm>
            <a:off x="3783000" y="499675"/>
            <a:ext cx="4754100" cy="5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latin typeface="Bebas Neue"/>
                <a:ea typeface="Bebas Neue"/>
                <a:cs typeface="Bebas Neue"/>
                <a:sym typeface="Bebas Neue"/>
              </a:rPr>
              <a:t>Default Rates Across Loan Segments Showing Risk Spread</a:t>
            </a:r>
            <a:endParaRPr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9" name="Google Shape;289;p44" descr="detail"/>
          <p:cNvSpPr txBox="1">
            <a:spLocks noGrp="1"/>
          </p:cNvSpPr>
          <p:nvPr>
            <p:ph type="body" idx="4294967295"/>
          </p:nvPr>
        </p:nvSpPr>
        <p:spPr>
          <a:xfrm>
            <a:off x="237600" y="2748200"/>
            <a:ext cx="2960400" cy="19341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The 52 point spread between highest and lowest risk segments highlights the need for strategic lending adjustments.</a:t>
            </a:r>
            <a:endParaRPr sz="1100"/>
          </a:p>
        </p:txBody>
      </p:sp>
      <p:sp>
        <p:nvSpPr>
          <p:cNvPr id="290" name="Google Shape;290;p44" descr="title"/>
          <p:cNvSpPr txBox="1"/>
          <p:nvPr/>
        </p:nvSpPr>
        <p:spPr>
          <a:xfrm>
            <a:off x="232400" y="521275"/>
            <a:ext cx="3076200" cy="2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C6DD5"/>
                </a:solidFill>
                <a:latin typeface="Bebas Neue"/>
                <a:ea typeface="Bebas Neue"/>
                <a:cs typeface="Bebas Neue"/>
                <a:sym typeface="Bebas Neue"/>
              </a:rPr>
              <a:t>Risk Spread Analysis</a:t>
            </a:r>
            <a:endParaRPr sz="3000" b="1">
              <a:solidFill>
                <a:srgbClr val="0C6DD5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1" name="Google Shape;291;p44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6DD5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Risk Analysis</a:t>
            </a:r>
            <a:endParaRPr sz="1000">
              <a:solidFill>
                <a:srgbClr val="0C6DD5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 descr="header_0"/>
          <p:cNvSpPr txBox="1"/>
          <p:nvPr/>
        </p:nvSpPr>
        <p:spPr>
          <a:xfrm>
            <a:off x="232575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Immediate Discontinuations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7" name="Google Shape;297;p45" descr="header_1"/>
          <p:cNvSpPr txBox="1"/>
          <p:nvPr/>
        </p:nvSpPr>
        <p:spPr>
          <a:xfrm>
            <a:off x="1994128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Income Lending Restrictions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8" name="Google Shape;298;p45" descr="header_2"/>
          <p:cNvSpPr txBox="1"/>
          <p:nvPr/>
        </p:nvSpPr>
        <p:spPr>
          <a:xfrm>
            <a:off x="3755682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Loan Repricing Strategy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9" name="Google Shape;299;p45" descr="header_3"/>
          <p:cNvSpPr txBox="1"/>
          <p:nvPr/>
        </p:nvSpPr>
        <p:spPr>
          <a:xfrm>
            <a:off x="5517249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Portfolio Expansion</a:t>
            </a:r>
            <a:endParaRPr sz="18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0" name="Google Shape;300;p45" descr="detail_0"/>
          <p:cNvSpPr txBox="1"/>
          <p:nvPr/>
        </p:nvSpPr>
        <p:spPr>
          <a:xfrm>
            <a:off x="232375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Discontinue Low Income + Home Improvement loans with a 56.27% default rate and eliminate Low Income + Debt Consolidation products with a 40.50% default rate to reduce portfolio risk.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1" name="Google Shape;301;p45" descr="detail_1"/>
          <p:cNvSpPr txBox="1"/>
          <p:nvPr/>
        </p:nvSpPr>
        <p:spPr>
          <a:xfrm>
            <a:off x="1993936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Restrict all lending to sub-$50K income groups due to their high average default rate of 33.37%, implementing minimum income thresholds for unsecured lending.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2" name="Google Shape;302;p45" descr="detail_2"/>
          <p:cNvSpPr txBox="1"/>
          <p:nvPr/>
        </p:nvSpPr>
        <p:spPr>
          <a:xfrm>
            <a:off x="3755497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Apply a 200+ basis point risk premium on Medical loans to better price risk and improve portfolio profitability while managing exposure to risk.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3" name="Google Shape;303;p45" descr="detail_3"/>
          <p:cNvSpPr txBox="1"/>
          <p:nvPr/>
        </p:nvSpPr>
        <p:spPr>
          <a:xfrm>
            <a:off x="5517072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Expand High Income + Venture lending (4.32% default rate) and grow Education loan portfolios for middle and high income segments to optimize portfolio quality.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4" name="Google Shape;304;p45" descr="title"/>
          <p:cNvSpPr txBox="1">
            <a:spLocks noGrp="1"/>
          </p:cNvSpPr>
          <p:nvPr>
            <p:ph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Strategic Recommendations Overview</a:t>
            </a:r>
            <a:endParaRPr sz="3000"/>
          </a:p>
        </p:txBody>
      </p:sp>
      <p:sp>
        <p:nvSpPr>
          <p:cNvPr id="305" name="Google Shape;305;p45" descr="chapter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Recommendations</a:t>
            </a:r>
            <a:endParaRPr sz="1000">
              <a:solidFill>
                <a:schemeClr val="accen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06" name="Google Shape;306;p45" descr="header_4"/>
          <p:cNvSpPr txBox="1"/>
          <p:nvPr/>
        </p:nvSpPr>
        <p:spPr>
          <a:xfrm>
            <a:off x="7278825" y="1770300"/>
            <a:ext cx="1632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Risk Management Framework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7" name="Google Shape;307;p45" descr="detail_4"/>
          <p:cNvSpPr txBox="1"/>
          <p:nvPr/>
        </p:nvSpPr>
        <p:spPr>
          <a:xfrm>
            <a:off x="7278649" y="2297250"/>
            <a:ext cx="1632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Implement minimum income thresholds, enhanced documentation for sub-$75K applications, automated scoring models, and monthly default rate monitoring by segment.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00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9" name="Google Shape;3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125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0" name="Google Shape;31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850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1" name="Google Shape;31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575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2" name="Google Shape;312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9300" y="1372625"/>
            <a:ext cx="228600" cy="228600"/>
          </a:xfrm>
          <a:prstGeom prst="rect">
            <a:avLst/>
          </a:prstGeom>
          <a:noFill/>
          <a:ln w="9525" cap="flat" cmpd="sng">
            <a:solidFill>
              <a:srgbClr val="0C6DD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digo">
  <a:themeElements>
    <a:clrScheme name="Custom">
      <a:dk1>
        <a:srgbClr val="3C3C3C"/>
      </a:dk1>
      <a:lt1>
        <a:srgbClr val="F6F3ED"/>
      </a:lt1>
      <a:dk2>
        <a:srgbClr val="959393"/>
      </a:dk2>
      <a:lt2>
        <a:srgbClr val="E6E6E6"/>
      </a:lt2>
      <a:accent1>
        <a:srgbClr val="0C6DD5"/>
      </a:accent1>
      <a:accent2>
        <a:srgbClr val="5180B5"/>
      </a:accent2>
      <a:accent3>
        <a:srgbClr val="F8F186"/>
      </a:accent3>
      <a:accent4>
        <a:srgbClr val="81B0E1"/>
      </a:accent4>
      <a:accent5>
        <a:srgbClr val="776471"/>
      </a:accent5>
      <a:accent6>
        <a:srgbClr val="7F7CAF"/>
      </a:accent6>
      <a:hlink>
        <a:srgbClr val="0C6D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</Words>
  <Application>Microsoft Office PowerPoint</Application>
  <PresentationFormat>On-screen Show (16:9)</PresentationFormat>
  <Paragraphs>177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Hanken Grotesk</vt:lpstr>
      <vt:lpstr>Hanken Grotesk SemiBold</vt:lpstr>
      <vt:lpstr>Helvetica Neue</vt:lpstr>
      <vt:lpstr>Bebas Neue</vt:lpstr>
      <vt:lpstr>Manrope</vt:lpstr>
      <vt:lpstr>Arial</vt:lpstr>
      <vt:lpstr>Manrope Medium</vt:lpstr>
      <vt:lpstr>Inter</vt:lpstr>
      <vt:lpstr>Inter Medium</vt:lpstr>
      <vt:lpstr>Simple Light</vt:lpstr>
      <vt:lpstr>Indigo</vt:lpstr>
      <vt:lpstr>Bank Loan Risk Analysis</vt:lpstr>
      <vt:lpstr>PowerPoint Presentation</vt:lpstr>
      <vt:lpstr>Executive Summary</vt:lpstr>
      <vt:lpstr>Income-Based Risk Analysis</vt:lpstr>
      <vt:lpstr>Product-Based Risk Analysis</vt:lpstr>
      <vt:lpstr>Highest Risk Loan Segments</vt:lpstr>
      <vt:lpstr>Safest Loan Segments</vt:lpstr>
      <vt:lpstr>PowerPoint Presentation</vt:lpstr>
      <vt:lpstr>Strategic Recommendations Overview</vt:lpstr>
      <vt:lpstr>Immediate Actions (0-90 Days)</vt:lpstr>
      <vt:lpstr>Strategic Initiatives (90-365 Days)</vt:lpstr>
      <vt:lpstr>Risk Management Framework</vt:lpstr>
      <vt:lpstr>PowerPoint Presentation</vt:lpstr>
      <vt:lpstr>Implementation Roadmap</vt:lpstr>
      <vt:lpstr>Success Metrics</vt:lpstr>
      <vt:lpstr>Technical Methodology</vt:lpstr>
      <vt:lpstr>SQL Analysis Highlights</vt:lpstr>
      <vt:lpstr>Data Sources &amp; Validation</vt:lpstr>
      <vt:lpstr>Contact &amp; Portfolio</vt:lpstr>
      <vt:lpstr>Thank  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james nance</cp:lastModifiedBy>
  <cp:revision>1</cp:revision>
  <dcterms:modified xsi:type="dcterms:W3CDTF">2025-07-04T06:56:28Z</dcterms:modified>
</cp:coreProperties>
</file>