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8"/>
  </p:notesMasterIdLst>
  <p:sldIdLst>
    <p:sldId id="258" r:id="rId2"/>
    <p:sldId id="259" r:id="rId3"/>
    <p:sldId id="261" r:id="rId4"/>
    <p:sldId id="313" r:id="rId5"/>
    <p:sldId id="362" r:id="rId6"/>
    <p:sldId id="270" r:id="rId7"/>
    <p:sldId id="271" r:id="rId8"/>
    <p:sldId id="363" r:id="rId9"/>
    <p:sldId id="336" r:id="rId10"/>
    <p:sldId id="364" r:id="rId11"/>
    <p:sldId id="338" r:id="rId12"/>
    <p:sldId id="342" r:id="rId13"/>
    <p:sldId id="345" r:id="rId14"/>
    <p:sldId id="344" r:id="rId15"/>
    <p:sldId id="365" r:id="rId16"/>
    <p:sldId id="367" r:id="rId17"/>
    <p:sldId id="368" r:id="rId18"/>
    <p:sldId id="359" r:id="rId19"/>
    <p:sldId id="366" r:id="rId20"/>
    <p:sldId id="360" r:id="rId21"/>
    <p:sldId id="357" r:id="rId22"/>
    <p:sldId id="312" r:id="rId23"/>
    <p:sldId id="352" r:id="rId24"/>
    <p:sldId id="353" r:id="rId25"/>
    <p:sldId id="354" r:id="rId26"/>
    <p:sldId id="35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1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Bimanual</a:t>
            </a:r>
            <a:r>
              <a:rPr lang="en-US" baseline="0" dirty="0"/>
              <a:t> Task Synchrony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Non-Affected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strRef>
              <c:f>[1]Analysis!$B$63:$B$66</c:f>
              <c:strCache>
                <c:ptCount val="4"/>
                <c:pt idx="0">
                  <c:v>Hand-to-Tray</c:v>
                </c:pt>
                <c:pt idx="1">
                  <c:v>Tray Transfer</c:v>
                </c:pt>
                <c:pt idx="2">
                  <c:v>Hand Return</c:v>
                </c:pt>
                <c:pt idx="3">
                  <c:v>Overall</c:v>
                </c:pt>
              </c:strCache>
            </c:strRef>
          </c:xVal>
          <c:yVal>
            <c:numRef>
              <c:f>[1]Analysis!$C$63:$C$66</c:f>
              <c:numCache>
                <c:formatCode>0.00</c:formatCode>
                <c:ptCount val="4"/>
                <c:pt idx="0">
                  <c:v>1.0284</c:v>
                </c:pt>
                <c:pt idx="1">
                  <c:v>0.98893333333333333</c:v>
                </c:pt>
                <c:pt idx="2">
                  <c:v>2.1879333333333331</c:v>
                </c:pt>
                <c:pt idx="3">
                  <c:v>6.0609999999999982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7F-4839-B851-0FDE1273256D}"/>
            </c:ext>
          </c:extLst>
        </c:ser>
        <c:ser>
          <c:idx val="1"/>
          <c:order val="1"/>
          <c:tx>
            <c:v>Simulator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[1]Analysis!$B$63:$B$66</c:f>
              <c:strCache>
                <c:ptCount val="4"/>
                <c:pt idx="0">
                  <c:v>Hand-to-Tray</c:v>
                </c:pt>
                <c:pt idx="1">
                  <c:v>Tray Transfer</c:v>
                </c:pt>
                <c:pt idx="2">
                  <c:v>Hand Return</c:v>
                </c:pt>
                <c:pt idx="3">
                  <c:v>Overall</c:v>
                </c:pt>
              </c:strCache>
            </c:strRef>
          </c:xVal>
          <c:yVal>
            <c:numRef>
              <c:f>[1]Analysis!$D$63:$D$66</c:f>
              <c:numCache>
                <c:formatCode>0.00</c:formatCode>
                <c:ptCount val="4"/>
                <c:pt idx="0">
                  <c:v>1.3950666666666667</c:v>
                </c:pt>
                <c:pt idx="1">
                  <c:v>1.4350666666666667</c:v>
                </c:pt>
                <c:pt idx="2">
                  <c:v>1.998866666666667</c:v>
                </c:pt>
                <c:pt idx="3">
                  <c:v>6.4214000000000002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7F-4839-B851-0FDE1273256D}"/>
            </c:ext>
          </c:extLst>
        </c:ser>
        <c:ser>
          <c:idx val="2"/>
          <c:order val="2"/>
          <c:tx>
            <c:v>Dominant</c:v>
          </c:tx>
          <c:spPr>
            <a:ln w="19050" cap="rnd">
              <a:solidFill>
                <a:schemeClr val="accent1"/>
              </a:solidFill>
              <a:prstDash val="lgDashDot"/>
              <a:round/>
            </a:ln>
            <a:effectLst/>
          </c:spPr>
          <c:marker>
            <c:symbol val="none"/>
          </c:marker>
          <c:xVal>
            <c:strRef>
              <c:f>[1]Analysis!$B$63:$B$66</c:f>
              <c:strCache>
                <c:ptCount val="4"/>
                <c:pt idx="0">
                  <c:v>Hand-to-Tray</c:v>
                </c:pt>
                <c:pt idx="1">
                  <c:v>Tray Transfer</c:v>
                </c:pt>
                <c:pt idx="2">
                  <c:v>Hand Return</c:v>
                </c:pt>
                <c:pt idx="3">
                  <c:v>Overall</c:v>
                </c:pt>
              </c:strCache>
            </c:strRef>
          </c:xVal>
          <c:yVal>
            <c:numRef>
              <c:f>[1]Analysis!$E$63:$E$66</c:f>
              <c:numCache>
                <c:formatCode>0.00</c:formatCode>
                <c:ptCount val="4"/>
                <c:pt idx="0">
                  <c:v>0.54993333333333327</c:v>
                </c:pt>
                <c:pt idx="1">
                  <c:v>0.46766666666666667</c:v>
                </c:pt>
                <c:pt idx="2">
                  <c:v>0.65793333333333337</c:v>
                </c:pt>
                <c:pt idx="3">
                  <c:v>2.1019333333333337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27F-4839-B851-0FDE1273256D}"/>
            </c:ext>
          </c:extLst>
        </c:ser>
        <c:ser>
          <c:idx val="3"/>
          <c:order val="3"/>
          <c:tx>
            <c:v>Control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[1]Analysis!$B$63:$B$66</c:f>
              <c:strCache>
                <c:ptCount val="4"/>
                <c:pt idx="0">
                  <c:v>Hand-to-Tray</c:v>
                </c:pt>
                <c:pt idx="1">
                  <c:v>Tray Transfer</c:v>
                </c:pt>
                <c:pt idx="2">
                  <c:v>Hand Return</c:v>
                </c:pt>
                <c:pt idx="3">
                  <c:v>Overall</c:v>
                </c:pt>
              </c:strCache>
            </c:strRef>
          </c:xVal>
          <c:yVal>
            <c:numRef>
              <c:f>[1]Analysis!$F$63:$F$66</c:f>
              <c:numCache>
                <c:formatCode>0.00</c:formatCode>
                <c:ptCount val="4"/>
                <c:pt idx="0">
                  <c:v>0.58126666666666671</c:v>
                </c:pt>
                <c:pt idx="1">
                  <c:v>0.55219999999999991</c:v>
                </c:pt>
                <c:pt idx="2">
                  <c:v>0.76126666666666643</c:v>
                </c:pt>
                <c:pt idx="3">
                  <c:v>2.2157333333333336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27F-4839-B851-0FDE1273256D}"/>
            </c:ext>
          </c:extLst>
        </c:ser>
        <c:ser>
          <c:idx val="4"/>
          <c:order val="4"/>
          <c:tx>
            <c:v>Prosthesis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strRef>
              <c:f>[2]Analysis!$A$41:$A$44</c:f>
              <c:strCache>
                <c:ptCount val="4"/>
                <c:pt idx="0">
                  <c:v>Hand-to-Tray</c:v>
                </c:pt>
                <c:pt idx="1">
                  <c:v>Tray Transfer</c:v>
                </c:pt>
                <c:pt idx="2">
                  <c:v>Hand Return</c:v>
                </c:pt>
                <c:pt idx="3">
                  <c:v>Overall</c:v>
                </c:pt>
              </c:strCache>
            </c:strRef>
          </c:xVal>
          <c:yVal>
            <c:numRef>
              <c:f>[2]Analysis!$B$41:$B$44</c:f>
              <c:numCache>
                <c:formatCode>0.00</c:formatCode>
                <c:ptCount val="4"/>
                <c:pt idx="0">
                  <c:v>2.2222</c:v>
                </c:pt>
                <c:pt idx="1">
                  <c:v>2.3935666666666666</c:v>
                </c:pt>
                <c:pt idx="2">
                  <c:v>4.0450666666666653</c:v>
                </c:pt>
                <c:pt idx="3">
                  <c:v>9.4426999999999985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27F-4839-B851-0FDE1273256D}"/>
            </c:ext>
          </c:extLst>
        </c:ser>
        <c:ser>
          <c:idx val="5"/>
          <c:order val="5"/>
          <c:tx>
            <c:v>Prosthesis A</c:v>
          </c:tx>
          <c:spPr>
            <a:ln w="19050" cap="rnd">
              <a:solidFill>
                <a:srgbClr val="92D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strRef>
              <c:f>[2]Analysis!$A$41:$A$44</c:f>
              <c:strCache>
                <c:ptCount val="4"/>
                <c:pt idx="0">
                  <c:v>Hand-to-Tray</c:v>
                </c:pt>
                <c:pt idx="1">
                  <c:v>Tray Transfer</c:v>
                </c:pt>
                <c:pt idx="2">
                  <c:v>Hand Return</c:v>
                </c:pt>
                <c:pt idx="3">
                  <c:v>Overall</c:v>
                </c:pt>
              </c:strCache>
            </c:strRef>
          </c:xVal>
          <c:yVal>
            <c:numRef>
              <c:f>[2]Analysis!$C$41:$C$44</c:f>
              <c:numCache>
                <c:formatCode>0.00</c:formatCode>
                <c:ptCount val="4"/>
                <c:pt idx="0">
                  <c:v>2.3489333333333335</c:v>
                </c:pt>
                <c:pt idx="1">
                  <c:v>1.9098666666666666</c:v>
                </c:pt>
                <c:pt idx="2">
                  <c:v>5.4700000000000006</c:v>
                </c:pt>
                <c:pt idx="3">
                  <c:v>10.827500000000002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27F-4839-B851-0FDE12732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510255"/>
        <c:axId val="453499439"/>
      </c:scatterChart>
      <c:valAx>
        <c:axId val="453510255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Hand-to-Tray	</a:t>
                </a:r>
                <a:r>
                  <a:rPr lang="en-US" baseline="0" dirty="0"/>
                  <a:t>  </a:t>
                </a:r>
                <a:r>
                  <a:rPr lang="en-US" dirty="0"/>
                  <a:t>           Tray</a:t>
                </a:r>
                <a:r>
                  <a:rPr lang="en-US" baseline="0" dirty="0"/>
                  <a:t> Transfer                     Hand Return	       Overall</a:t>
                </a:r>
              </a:p>
              <a:p>
                <a:pPr>
                  <a:defRPr/>
                </a:pPr>
                <a:r>
                  <a:rPr lang="en-US" baseline="0" dirty="0"/>
                  <a:t> Motion Component</a:t>
                </a:r>
              </a:p>
              <a:p>
                <a:pPr>
                  <a:defRPr/>
                </a:pPr>
                <a:r>
                  <a:rPr lang="en-US" sz="800" baseline="0" dirty="0"/>
                  <a:t>*Dashed Lines Indicate Preferred/Dominant Hand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24114481027198434"/>
              <c:y val="0.79808467639331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53499439"/>
        <c:crosses val="autoZero"/>
        <c:crossBetween val="midCat"/>
      </c:valAx>
      <c:valAx>
        <c:axId val="45349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5102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2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Bimanual Task Synchrony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Non-Affected 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rgbClr val="00B0F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42-40BC-BDE8-339D3FD4AD9C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19050" cap="rnd">
                <a:solidFill>
                  <a:srgbClr val="00B0F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42-40BC-BDE8-339D3FD4AD9C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19050" cap="rnd">
                <a:solidFill>
                  <a:srgbClr val="00B0F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42-40BC-BDE8-339D3FD4AD9C}"/>
              </c:ext>
            </c:extLst>
          </c:dPt>
          <c:xVal>
            <c:strRef>
              <c:f>[2]Analysis!$A$41:$A$44</c:f>
              <c:strCache>
                <c:ptCount val="4"/>
                <c:pt idx="0">
                  <c:v>Hand-to-Tray</c:v>
                </c:pt>
                <c:pt idx="1">
                  <c:v>Tray Transfer</c:v>
                </c:pt>
                <c:pt idx="2">
                  <c:v>Hand Return</c:v>
                </c:pt>
                <c:pt idx="3">
                  <c:v>Overall</c:v>
                </c:pt>
              </c:strCache>
            </c:strRef>
          </c:xVal>
          <c:yVal>
            <c:numRef>
              <c:f>[2]Analysis!$D$41:$D$44</c:f>
              <c:numCache>
                <c:formatCode>0.00</c:formatCode>
                <c:ptCount val="4"/>
                <c:pt idx="0">
                  <c:v>1.9612499999999993</c:v>
                </c:pt>
                <c:pt idx="1">
                  <c:v>1.5914999999999999</c:v>
                </c:pt>
                <c:pt idx="2">
                  <c:v>3.0348333333333328</c:v>
                </c:pt>
                <c:pt idx="3">
                  <c:v>7.6453333333333315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342-40BC-BDE8-339D3FD4AD9C}"/>
            </c:ext>
          </c:extLst>
        </c:ser>
        <c:ser>
          <c:idx val="1"/>
          <c:order val="1"/>
          <c:tx>
            <c:v>1 Month Post-Test</c:v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strRef>
              <c:f>[2]Analysis!$A$41:$A$44</c:f>
              <c:strCache>
                <c:ptCount val="4"/>
                <c:pt idx="0">
                  <c:v>Hand-to-Tray</c:v>
                </c:pt>
                <c:pt idx="1">
                  <c:v>Tray Transfer</c:v>
                </c:pt>
                <c:pt idx="2">
                  <c:v>Hand Return</c:v>
                </c:pt>
                <c:pt idx="3">
                  <c:v>Overall</c:v>
                </c:pt>
              </c:strCache>
            </c:strRef>
          </c:xVal>
          <c:yVal>
            <c:numRef>
              <c:f>[2]Analysis!$E$41:$E$44</c:f>
              <c:numCache>
                <c:formatCode>0.00</c:formatCode>
                <c:ptCount val="4"/>
                <c:pt idx="0">
                  <c:v>3.2211666666666665</c:v>
                </c:pt>
                <c:pt idx="1">
                  <c:v>2.0757500000000002</c:v>
                </c:pt>
                <c:pt idx="2">
                  <c:v>3.0658333333333339</c:v>
                </c:pt>
                <c:pt idx="3">
                  <c:v>8.5473333333333343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342-40BC-BDE8-339D3FD4AD9C}"/>
            </c:ext>
          </c:extLst>
        </c:ser>
        <c:ser>
          <c:idx val="2"/>
          <c:order val="2"/>
          <c:tx>
            <c:v>Non-Affected (Before)</c:v>
          </c:tx>
          <c:spPr>
            <a:ln w="19050" cap="rnd">
              <a:solidFill>
                <a:srgbClr val="FFC000"/>
              </a:solidFill>
              <a:prstDash val="lgDashDotDot"/>
              <a:round/>
            </a:ln>
            <a:effectLst/>
          </c:spPr>
          <c:marker>
            <c:symbol val="none"/>
          </c:marker>
          <c:xVal>
            <c:strRef>
              <c:f>[2]Analysis!$A$41:$A$44</c:f>
              <c:strCache>
                <c:ptCount val="4"/>
                <c:pt idx="0">
                  <c:v>Hand-to-Tray</c:v>
                </c:pt>
                <c:pt idx="1">
                  <c:v>Tray Transfer</c:v>
                </c:pt>
                <c:pt idx="2">
                  <c:v>Hand Return</c:v>
                </c:pt>
                <c:pt idx="3">
                  <c:v>Overall</c:v>
                </c:pt>
              </c:strCache>
            </c:strRef>
          </c:xVal>
          <c:yVal>
            <c:numRef>
              <c:f>[2]Analysis!$B$41:$B$44</c:f>
              <c:numCache>
                <c:formatCode>0.00</c:formatCode>
                <c:ptCount val="4"/>
                <c:pt idx="0">
                  <c:v>2.2222</c:v>
                </c:pt>
                <c:pt idx="1">
                  <c:v>2.3935666666666666</c:v>
                </c:pt>
                <c:pt idx="2">
                  <c:v>4.0450666666666653</c:v>
                </c:pt>
                <c:pt idx="3">
                  <c:v>9.4426999999999985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342-40BC-BDE8-339D3FD4AD9C}"/>
            </c:ext>
          </c:extLst>
        </c:ser>
        <c:ser>
          <c:idx val="3"/>
          <c:order val="3"/>
          <c:tx>
            <c:v>Baseline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[2]Analysis!$A$41:$A$44</c:f>
              <c:strCache>
                <c:ptCount val="4"/>
                <c:pt idx="0">
                  <c:v>Hand-to-Tray</c:v>
                </c:pt>
                <c:pt idx="1">
                  <c:v>Tray Transfer</c:v>
                </c:pt>
                <c:pt idx="2">
                  <c:v>Hand Return</c:v>
                </c:pt>
                <c:pt idx="3">
                  <c:v>Overall</c:v>
                </c:pt>
              </c:strCache>
            </c:strRef>
          </c:xVal>
          <c:yVal>
            <c:numRef>
              <c:f>[2]Analysis!$C$41:$C$44</c:f>
              <c:numCache>
                <c:formatCode>0.00</c:formatCode>
                <c:ptCount val="4"/>
                <c:pt idx="0">
                  <c:v>2.3489333333333335</c:v>
                </c:pt>
                <c:pt idx="1">
                  <c:v>1.9098666666666666</c:v>
                </c:pt>
                <c:pt idx="2">
                  <c:v>5.4700000000000006</c:v>
                </c:pt>
                <c:pt idx="3">
                  <c:v>10.827500000000002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342-40BC-BDE8-339D3FD4A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510255"/>
        <c:axId val="453499439"/>
      </c:scatterChart>
      <c:valAx>
        <c:axId val="453510255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Hand-to-Tray		   Tray</a:t>
                </a:r>
                <a:r>
                  <a:rPr lang="en-US" baseline="0"/>
                  <a:t> Transfer		   Hand Return		       Overall</a:t>
                </a:r>
              </a:p>
              <a:p>
                <a:pPr>
                  <a:defRPr/>
                </a:pPr>
                <a:r>
                  <a:rPr lang="en-US" baseline="0"/>
                  <a:t> Motion Component</a:t>
                </a:r>
              </a:p>
              <a:p>
                <a:pPr>
                  <a:defRPr/>
                </a:pPr>
                <a:r>
                  <a:rPr lang="en-US" sz="800"/>
                  <a:t>*Dashed Lines Indicate Preferred/Dominant Hand</a:t>
                </a:r>
              </a:p>
            </c:rich>
          </c:tx>
          <c:layout>
            <c:manualLayout>
              <c:xMode val="edge"/>
              <c:yMode val="edge"/>
              <c:x val="0.21469610455455149"/>
              <c:y val="0.82655188274435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53499439"/>
        <c:crosses val="autoZero"/>
        <c:crossBetween val="midCat"/>
      </c:valAx>
      <c:valAx>
        <c:axId val="45349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5102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8EFE-91D5-46A3-8543-EF21C4C6B5A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BA473-41EA-40D9-A964-745B159D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50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1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4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5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71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23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6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2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8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2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CA0FE-FCB6-45AA-A730-D7F7285575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7D5C98-9406-43A5-A79E-0B7C7216304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90F935-D825-43BA-A0C4-1ABD4C4FB3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769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>
                <a:solidFill>
                  <a:prstClr val="white"/>
                </a:solidFill>
              </a:rPr>
              <a:t>  </a:t>
            </a:r>
            <a:endParaRPr lang="en-US" sz="54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1" y="28033"/>
            <a:ext cx="4194059" cy="6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2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-2"/>
            <a:ext cx="12192000" cy="769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70" y="35352"/>
            <a:ext cx="4194059" cy="6985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97" y="9036"/>
            <a:ext cx="7673502" cy="763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75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769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>
                <a:solidFill>
                  <a:prstClr val="white"/>
                </a:solidFill>
              </a:rPr>
              <a:t>  </a:t>
            </a:r>
            <a:endParaRPr lang="en-US" sz="54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1" y="28033"/>
            <a:ext cx="4194059" cy="6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oncog.2016.08.01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97/00008526-200307000-00006" TargetMode="External"/><Relationship Id="rId5" Type="http://schemas.openxmlformats.org/officeDocument/2006/relationships/hyperlink" Target="https://doi.org/10.1053/apmr.2003.50014" TargetMode="External"/><Relationship Id="rId4" Type="http://schemas.openxmlformats.org/officeDocument/2006/relationships/hyperlink" Target="https://doi.org/10.1186/s12984-016-0197-7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ticsexpress.org/abstract.cfm?URI=oe-18-25-2597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80/03093640600994581" TargetMode="External"/><Relationship Id="rId4" Type="http://schemas.openxmlformats.org/officeDocument/2006/relationships/hyperlink" Target="https://doi.org/10.1016/j.earlhumdev.2012.07.01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Coordination and Brain Activity Correlates of Upper-Limb Prosthesis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992216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James Pierce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17, 2018</a:t>
            </a:r>
          </a:p>
        </p:txBody>
      </p:sp>
    </p:spTree>
    <p:extLst>
      <p:ext uri="{BB962C8B-B14F-4D97-AF65-F5344CB8AC3E}">
        <p14:creationId xmlns:p14="http://schemas.microsoft.com/office/powerpoint/2010/main" val="294670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Statement of the Problem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Background Information</a:t>
            </a:r>
          </a:p>
          <a:p>
            <a:r>
              <a:rPr lang="en-US" dirty="0"/>
              <a:t>Methodology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6023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5"/>
          </a:xfrm>
        </p:spPr>
        <p:txBody>
          <a:bodyPr>
            <a:normAutofit/>
          </a:bodyPr>
          <a:lstStyle/>
          <a:p>
            <a:r>
              <a:rPr lang="en-US" dirty="0"/>
              <a:t>Three subject conditions:</a:t>
            </a:r>
          </a:p>
          <a:p>
            <a:pPr lvl="1"/>
            <a:r>
              <a:rPr lang="en-US" dirty="0"/>
              <a:t>Unilateral upper-limb deficiencies (ULD, n = 5)</a:t>
            </a:r>
          </a:p>
          <a:p>
            <a:pPr lvl="1"/>
            <a:r>
              <a:rPr lang="en-US" dirty="0"/>
              <a:t>Typically developing group using a prosthesis simulator (Simulator, n = 5)</a:t>
            </a:r>
          </a:p>
          <a:p>
            <a:pPr lvl="1"/>
            <a:r>
              <a:rPr lang="en-US" dirty="0"/>
              <a:t>Typically developing control children (Control, n = 5)</a:t>
            </a:r>
          </a:p>
          <a:p>
            <a:r>
              <a:rPr lang="en-US" dirty="0"/>
              <a:t>Inclusion Criteria:</a:t>
            </a:r>
          </a:p>
          <a:p>
            <a:pPr lvl="1"/>
            <a:r>
              <a:rPr lang="en-US" dirty="0"/>
              <a:t>Aged 3-16 years with unilateral upper-limb congenital reductions of any digit, hand, arm, or shoulder</a:t>
            </a:r>
          </a:p>
          <a:p>
            <a:pPr lvl="1"/>
            <a:r>
              <a:rPr lang="en-US" dirty="0"/>
              <a:t>Any subjects with prior prosthesis experience must cease usage for at least six months prior to the study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Participants</a:t>
            </a:r>
          </a:p>
        </p:txBody>
      </p:sp>
    </p:spTree>
    <p:extLst>
      <p:ext uri="{BB962C8B-B14F-4D97-AF65-F5344CB8AC3E}">
        <p14:creationId xmlns:p14="http://schemas.microsoft.com/office/powerpoint/2010/main" val="34656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464"/>
          </a:xfrm>
        </p:spPr>
        <p:txBody>
          <a:bodyPr>
            <a:normAutofit/>
          </a:bodyPr>
          <a:lstStyle/>
          <a:p>
            <a:r>
              <a:rPr lang="en-US" dirty="0"/>
              <a:t>Prosthetic Device/Simulator:</a:t>
            </a:r>
          </a:p>
          <a:p>
            <a:pPr lvl="1"/>
            <a:r>
              <a:rPr lang="en-US" dirty="0"/>
              <a:t>Body-powered, manually adjustable and produced primarily using 3D printers</a:t>
            </a:r>
          </a:p>
          <a:p>
            <a:pPr lvl="1"/>
            <a:r>
              <a:rPr lang="en-US" dirty="0"/>
              <a:t>Aids in the performance of bimanual and unilateral activities with a functional </a:t>
            </a:r>
            <a:br>
              <a:rPr lang="en-US" dirty="0"/>
            </a:br>
            <a:r>
              <a:rPr lang="en-US" dirty="0"/>
              <a:t>grasp</a:t>
            </a:r>
          </a:p>
          <a:p>
            <a:pPr lvl="1"/>
            <a:r>
              <a:rPr lang="en-US" dirty="0"/>
              <a:t>Voluntary-Close (VC) in grip style</a:t>
            </a:r>
          </a:p>
          <a:p>
            <a:pPr lvl="1"/>
            <a:r>
              <a:rPr lang="en-US" dirty="0"/>
              <a:t>Custom scaled and fitted to a specialized </a:t>
            </a:r>
            <a:br>
              <a:rPr lang="en-US" dirty="0"/>
            </a:br>
            <a:r>
              <a:rPr lang="en-US" dirty="0"/>
              <a:t>socket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Methodology: Apparatus/Materials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72" y="3061855"/>
            <a:ext cx="4358291" cy="34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4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Instrumented reaching tray to assess temporal </a:t>
            </a:r>
            <a:br>
              <a:rPr lang="en-US" dirty="0"/>
            </a:br>
            <a:r>
              <a:rPr lang="en-US" dirty="0"/>
              <a:t>coordination during reaching tasks</a:t>
            </a:r>
          </a:p>
          <a:p>
            <a:pPr lvl="1"/>
            <a:r>
              <a:rPr lang="en-US" dirty="0"/>
              <a:t>Relative timing for each component of task motion was</a:t>
            </a:r>
            <a:br>
              <a:rPr lang="en-US" dirty="0"/>
            </a:br>
            <a:r>
              <a:rPr lang="en-US" dirty="0"/>
              <a:t>recorded for both unimanual and bimanual conditions</a:t>
            </a:r>
          </a:p>
          <a:p>
            <a:pPr lvl="1"/>
            <a:r>
              <a:rPr lang="en-US" dirty="0"/>
              <a:t>Quantifies relative phase differences between prosthesis </a:t>
            </a:r>
            <a:br>
              <a:rPr lang="en-US" dirty="0"/>
            </a:br>
            <a:r>
              <a:rPr lang="en-US" dirty="0"/>
              <a:t>users, simulator users and typically developing controls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Methodology: Bimanual Coordination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1"/>
          <a:stretch/>
        </p:blipFill>
        <p:spPr>
          <a:xfrm>
            <a:off x="8837339" y="1942233"/>
            <a:ext cx="2902223" cy="38004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008632" y="4067175"/>
            <a:ext cx="1116692" cy="71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8409" y="5859316"/>
            <a:ext cx="325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Kilbreath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SL, Crosbie J, Canning CG, Lee MJ. Inter-limb coordination in bimanual reach-to-grasp following stroke. 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Disability and Rehabilitation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2009:1435.</a:t>
            </a:r>
          </a:p>
        </p:txBody>
      </p:sp>
    </p:spTree>
    <p:extLst>
      <p:ext uri="{BB962C8B-B14F-4D97-AF65-F5344CB8AC3E}">
        <p14:creationId xmlns:p14="http://schemas.microsoft.com/office/powerpoint/2010/main" val="223888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“Box and Block” test as a measure of unilateral upper limb gross dexterity</a:t>
            </a:r>
          </a:p>
          <a:p>
            <a:pPr lvl="1"/>
            <a:r>
              <a:rPr lang="en-US" dirty="0"/>
              <a:t>Small, partitioned box filled with identical blocks</a:t>
            </a:r>
          </a:p>
          <a:p>
            <a:pPr lvl="1"/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Number of blocks transferred between partitioned areas of the box is used as a measure of motor function</a:t>
            </a:r>
            <a:endParaRPr lang="en-US" altLang="en-US" sz="1000" dirty="0"/>
          </a:p>
          <a:p>
            <a:pPr lvl="1"/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Testing takes place over 1 minute, and is repeated to ensure reliability of results</a:t>
            </a:r>
          </a:p>
          <a:p>
            <a:pPr lvl="1"/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Task is performed for both</a:t>
            </a:r>
            <a:b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preferred and non-preferred </a:t>
            </a:r>
            <a:b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hands</a:t>
            </a:r>
          </a:p>
          <a:p>
            <a:pPr lvl="1"/>
            <a:endParaRPr lang="en-US" alt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Methodology: Gross Manual Dexterity 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5" y="4621122"/>
            <a:ext cx="5943600" cy="1784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86500" y="6406107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EY, Hsiao C, Zhao C. The digital box and block test automating traditional post-stroke rehabilitation assessment. </a:t>
            </a:r>
            <a:r>
              <a:rPr lang="en-US" sz="9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PerCom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Workshop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2013.</a:t>
            </a:r>
          </a:p>
        </p:txBody>
      </p:sp>
    </p:spTree>
    <p:extLst>
      <p:ext uri="{BB962C8B-B14F-4D97-AF65-F5344CB8AC3E}">
        <p14:creationId xmlns:p14="http://schemas.microsoft.com/office/powerpoint/2010/main" val="329442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Statement of the Problem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Background Information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2416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/>
          </a:bodyPr>
          <a:lstStyle/>
          <a:p>
            <a:r>
              <a:rPr lang="en-US" dirty="0"/>
              <a:t>Prosthesis/simulator users had higher movement asynchrony than controls</a:t>
            </a:r>
          </a:p>
          <a:p>
            <a:r>
              <a:rPr lang="en-US" dirty="0"/>
              <a:t>Prosthesis users adopt different task strategies than simulator users</a:t>
            </a:r>
          </a:p>
          <a:p>
            <a:pPr lvl="1"/>
            <a:r>
              <a:rPr lang="en-US" dirty="0"/>
              <a:t>Leading with non-affected hand for task completion</a:t>
            </a:r>
          </a:p>
          <a:p>
            <a:pPr lvl="1"/>
            <a:r>
              <a:rPr lang="en-US" dirty="0"/>
              <a:t>Indicates potential bimanual coordination deficits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Movement Synchrony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093AA5-B411-41C4-8011-EF591A75D2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722990"/>
              </p:ext>
            </p:extLst>
          </p:nvPr>
        </p:nvGraphicFramePr>
        <p:xfrm>
          <a:off x="4197532" y="4059380"/>
          <a:ext cx="7842068" cy="2652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3815C3-869B-4CF8-8F6D-D6EAB604B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20290"/>
              </p:ext>
            </p:extLst>
          </p:nvPr>
        </p:nvGraphicFramePr>
        <p:xfrm>
          <a:off x="252649" y="4510211"/>
          <a:ext cx="3944883" cy="1454725"/>
        </p:xfrm>
        <a:graphic>
          <a:graphicData uri="http://schemas.openxmlformats.org/drawingml/2006/table">
            <a:tbl>
              <a:tblPr/>
              <a:tblGrid>
                <a:gridCol w="1461446">
                  <a:extLst>
                    <a:ext uri="{9D8B030D-6E8A-4147-A177-3AD203B41FA5}">
                      <a16:colId xmlns:a16="http://schemas.microsoft.com/office/drawing/2014/main" val="4144358764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2103653696"/>
                    </a:ext>
                  </a:extLst>
                </a:gridCol>
                <a:gridCol w="1400127">
                  <a:extLst>
                    <a:ext uri="{9D8B030D-6E8A-4147-A177-3AD203B41FA5}">
                      <a16:colId xmlns:a16="http://schemas.microsoft.com/office/drawing/2014/main" val="744318560"/>
                    </a:ext>
                  </a:extLst>
                </a:gridCol>
              </a:tblGrid>
              <a:tr h="29094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Task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03676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Preferred Hand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Non-Preferred Hand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44055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Prosthesis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9.442 ± 3.688s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10.828 ± 5.013s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3216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Prosthesis Simulator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6.061 ± 2.657s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6.421 ± 2.778s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47149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2.102 ± 1.179s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2.216 ± 1.306s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05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7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month of use shows improved bimanual movement synchrony</a:t>
            </a:r>
          </a:p>
          <a:p>
            <a:r>
              <a:rPr lang="en-US" dirty="0"/>
              <a:t>Prosthesis user task strategy at one month follows the same trends as control subjects at baseline testing</a:t>
            </a:r>
          </a:p>
          <a:p>
            <a:pPr lvl="1"/>
            <a:r>
              <a:rPr lang="en-US" dirty="0"/>
              <a:t>Could indicate adoption of more optimal motor control strategies</a:t>
            </a:r>
          </a:p>
          <a:p>
            <a:pPr lvl="1"/>
            <a:r>
              <a:rPr lang="en-US" dirty="0"/>
              <a:t>Demonstrates functional learning, which could impact quality of life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Motor Learning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07714B-42F6-472C-A88A-9AD2E9EC0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532937"/>
              </p:ext>
            </p:extLst>
          </p:nvPr>
        </p:nvGraphicFramePr>
        <p:xfrm>
          <a:off x="719323" y="3934691"/>
          <a:ext cx="10753353" cy="272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733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significant differences in task performance between prosthesis and simulator users</a:t>
            </a:r>
          </a:p>
          <a:p>
            <a:pPr lvl="1"/>
            <a:r>
              <a:rPr lang="en-US" dirty="0"/>
              <a:t>Suggests that prosthesis simulators are good functional approximations of amputee performance</a:t>
            </a:r>
          </a:p>
          <a:p>
            <a:pPr lvl="1"/>
            <a:r>
              <a:rPr lang="en-US" dirty="0"/>
              <a:t>Allows for prosthesis development/improvement, optimization and testing before involving amputee subjects</a:t>
            </a:r>
          </a:p>
          <a:p>
            <a:pPr lvl="1"/>
            <a:r>
              <a:rPr lang="en-US" dirty="0"/>
              <a:t>Helps to isolate influence of prosthesis from underlying deficits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Gross Manual Dexterity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35107E-F291-4265-A60F-52210B218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45782"/>
              </p:ext>
            </p:extLst>
          </p:nvPr>
        </p:nvGraphicFramePr>
        <p:xfrm>
          <a:off x="3338945" y="4502727"/>
          <a:ext cx="5474855" cy="1983730"/>
        </p:xfrm>
        <a:graphic>
          <a:graphicData uri="http://schemas.openxmlformats.org/drawingml/2006/table">
            <a:tbl>
              <a:tblPr/>
              <a:tblGrid>
                <a:gridCol w="1990857">
                  <a:extLst>
                    <a:ext uri="{9D8B030D-6E8A-4147-A177-3AD203B41FA5}">
                      <a16:colId xmlns:a16="http://schemas.microsoft.com/office/drawing/2014/main" val="559908357"/>
                    </a:ext>
                  </a:extLst>
                </a:gridCol>
                <a:gridCol w="1507780">
                  <a:extLst>
                    <a:ext uri="{9D8B030D-6E8A-4147-A177-3AD203B41FA5}">
                      <a16:colId xmlns:a16="http://schemas.microsoft.com/office/drawing/2014/main" val="1038320643"/>
                    </a:ext>
                  </a:extLst>
                </a:gridCol>
                <a:gridCol w="1976218">
                  <a:extLst>
                    <a:ext uri="{9D8B030D-6E8A-4147-A177-3AD203B41FA5}">
                      <a16:colId xmlns:a16="http://schemas.microsoft.com/office/drawing/2014/main" val="1567576480"/>
                    </a:ext>
                  </a:extLst>
                </a:gridCol>
              </a:tblGrid>
              <a:tr h="39674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Performance (Blocks Transferred)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37936"/>
                  </a:ext>
                </a:extLst>
              </a:tr>
              <a:tr h="396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Preferred Hand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Non-Preferred Hand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991448"/>
                  </a:ext>
                </a:extLst>
              </a:tr>
              <a:tr h="396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Prosthesis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37.40 ± 6.65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7.23 ± 3.37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07659"/>
                  </a:ext>
                </a:extLst>
              </a:tr>
              <a:tr h="396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Prosthesis Simulator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47.60 ± 17.31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7.63 ± 5.61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43514"/>
                  </a:ext>
                </a:extLst>
              </a:tr>
              <a:tr h="396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47.60 ± 17.31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49.43 ± 15.21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1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Statement of the Problem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Background Information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Results</a:t>
            </a:r>
          </a:p>
          <a:p>
            <a:r>
              <a:rPr lang="en-US" dirty="0"/>
              <a:t>Discussion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4964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Statement of the Problem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Information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3847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Potential coordination deficits observed in bimanual reaching could indicate reduced function earlier in life than has been previously assumed</a:t>
            </a:r>
          </a:p>
          <a:p>
            <a:r>
              <a:rPr lang="en-US" dirty="0"/>
              <a:t>Movement synchrony during bimanual tasks is improved through practice with the prostheses</a:t>
            </a:r>
          </a:p>
          <a:p>
            <a:pPr lvl="1"/>
            <a:r>
              <a:rPr lang="en-US" dirty="0"/>
              <a:t>Timing patterns of the movement, which are similar to control subjects, may indicate the learning and adoption of a more optimal task strategy</a:t>
            </a:r>
          </a:p>
          <a:p>
            <a:r>
              <a:rPr lang="en-US" dirty="0"/>
              <a:t>Lack of significant differences between simulator and prosthesis users could indicate that prosthetic simulators are effective surrogates for amputees</a:t>
            </a:r>
          </a:p>
          <a:p>
            <a:pPr lvl="1"/>
            <a:r>
              <a:rPr lang="en-US" dirty="0"/>
              <a:t>Can potentially improve statistical power and enhance iterative device design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85242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8026" cy="4351338"/>
          </a:xfrm>
        </p:spPr>
        <p:txBody>
          <a:bodyPr>
            <a:normAutofit/>
          </a:bodyPr>
          <a:lstStyle/>
          <a:p>
            <a:r>
              <a:rPr lang="en-US" dirty="0"/>
              <a:t>Experiment Limitations:</a:t>
            </a:r>
          </a:p>
          <a:p>
            <a:pPr lvl="1"/>
            <a:r>
              <a:rPr lang="en-US" dirty="0"/>
              <a:t>Subject pool for ULDs is small, and many have used prostheses before</a:t>
            </a:r>
          </a:p>
          <a:p>
            <a:pPr lvl="2"/>
            <a:r>
              <a:rPr lang="en-US" dirty="0"/>
              <a:t>Limited number of subjects restricts study population size</a:t>
            </a:r>
          </a:p>
          <a:p>
            <a:pPr lvl="2"/>
            <a:r>
              <a:rPr lang="en-US" dirty="0"/>
              <a:t>Prior prosthesis users are accounted for with minimum 6 month abandonment of prior prosthetic</a:t>
            </a:r>
          </a:p>
          <a:p>
            <a:pPr lvl="1"/>
            <a:r>
              <a:rPr lang="en-US" dirty="0"/>
              <a:t>Pediatric population limits the number of feasible trials</a:t>
            </a:r>
          </a:p>
          <a:p>
            <a:pPr lvl="1"/>
            <a:r>
              <a:rPr lang="en-US" dirty="0"/>
              <a:t>Large range of subject ages and levels of amputation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Limitations</a:t>
            </a:r>
          </a:p>
        </p:txBody>
      </p:sp>
    </p:spTree>
    <p:extLst>
      <p:ext uri="{BB962C8B-B14F-4D97-AF65-F5344CB8AC3E}">
        <p14:creationId xmlns:p14="http://schemas.microsoft.com/office/powerpoint/2010/main" val="411807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851" y="3200401"/>
            <a:ext cx="319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Questions/Suggestions?</a:t>
            </a:r>
          </a:p>
        </p:txBody>
      </p:sp>
    </p:spTree>
    <p:extLst>
      <p:ext uri="{BB962C8B-B14F-4D97-AF65-F5344CB8AC3E}">
        <p14:creationId xmlns:p14="http://schemas.microsoft.com/office/powerpoint/2010/main" val="257377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en-US" sz="1300" dirty="0"/>
              <a:t>Krebs D, Edelstein J, </a:t>
            </a:r>
            <a:r>
              <a:rPr lang="en-US" sz="1300" dirty="0" err="1"/>
              <a:t>Thornby</a:t>
            </a:r>
            <a:r>
              <a:rPr lang="en-US" sz="1300" dirty="0"/>
              <a:t> M. Prosthetic management of children with limb deficiencies. </a:t>
            </a:r>
            <a:r>
              <a:rPr lang="en-US" sz="1300" i="1" dirty="0"/>
              <a:t>Physical Therapy</a:t>
            </a:r>
            <a:r>
              <a:rPr lang="en-US" sz="1300" dirty="0"/>
              <a:t>. 1991;71(12):920.</a:t>
            </a:r>
          </a:p>
          <a:p>
            <a:r>
              <a:rPr lang="en-US" sz="1300" dirty="0" err="1"/>
              <a:t>Hadders-Algra</a:t>
            </a:r>
            <a:r>
              <a:rPr lang="en-US" sz="1300" dirty="0"/>
              <a:t> M. The neuronal group selection theory: A framework to explain variation in normal motor development. </a:t>
            </a:r>
            <a:r>
              <a:rPr lang="en-US" sz="1300" i="1" dirty="0"/>
              <a:t>Dev Med Child Neurol</a:t>
            </a:r>
            <a:r>
              <a:rPr lang="en-US" sz="1300" dirty="0"/>
              <a:t>. 2000;42(8):566-572. </a:t>
            </a:r>
            <a:r>
              <a:rPr lang="en-US" sz="1300" dirty="0" err="1"/>
              <a:t>doi</a:t>
            </a:r>
            <a:r>
              <a:rPr lang="en-US" sz="1300" dirty="0"/>
              <a:t>: 10.1017/S0012162200001067.</a:t>
            </a:r>
          </a:p>
          <a:p>
            <a:r>
              <a:rPr lang="en-US" sz="1300" dirty="0" err="1"/>
              <a:t>Hadders-Algra</a:t>
            </a:r>
            <a:r>
              <a:rPr lang="en-US" sz="1300" dirty="0"/>
              <a:t> M </a:t>
            </a:r>
            <a:r>
              <a:rPr lang="en-US" sz="1300" dirty="0" err="1"/>
              <a:t>M</a:t>
            </a:r>
            <a:r>
              <a:rPr lang="en-US" sz="1300" dirty="0"/>
              <a:t>. The neuronal group selection theory: Promising principles for understanding and treating developmental motor disorders. </a:t>
            </a:r>
            <a:r>
              <a:rPr lang="en-US" sz="1300" i="1" dirty="0"/>
              <a:t>Dev Med Child Neurol</a:t>
            </a:r>
            <a:r>
              <a:rPr lang="en-US" sz="1300" dirty="0"/>
              <a:t>. 2000-10;42(10):707-15.</a:t>
            </a:r>
          </a:p>
          <a:p>
            <a:r>
              <a:rPr lang="en-US" sz="1300" dirty="0"/>
              <a:t>Facts about upper and lower limb reduction defects. . 2016.</a:t>
            </a:r>
          </a:p>
          <a:p>
            <a:r>
              <a:rPr lang="en-US" sz="1300" dirty="0"/>
              <a:t>About ABS - amniotic constriction band syndrome. </a:t>
            </a:r>
            <a:r>
              <a:rPr lang="en-US" sz="1300" i="1" dirty="0"/>
              <a:t>(</a:t>
            </a:r>
            <a:r>
              <a:rPr lang="en-US" sz="1300" i="1" dirty="0" err="1"/>
              <a:t>n.d.</a:t>
            </a:r>
            <a:r>
              <a:rPr lang="en-US" sz="1300" i="1" dirty="0"/>
              <a:t>)</a:t>
            </a:r>
            <a:r>
              <a:rPr lang="en-US" sz="1300" dirty="0"/>
              <a:t>. </a:t>
            </a:r>
          </a:p>
          <a:p>
            <a:r>
              <a:rPr lang="en-US" sz="1300" dirty="0"/>
              <a:t>James MA, Bagley AM, </a:t>
            </a:r>
            <a:r>
              <a:rPr lang="en-US" sz="1300" dirty="0" err="1"/>
              <a:t>Brasington</a:t>
            </a:r>
            <a:r>
              <a:rPr lang="en-US" sz="1300" dirty="0"/>
              <a:t> K, Lutz C, McConnell S, </a:t>
            </a:r>
            <a:r>
              <a:rPr lang="en-US" sz="1300" dirty="0" err="1"/>
              <a:t>Molitor</a:t>
            </a:r>
            <a:r>
              <a:rPr lang="en-US" sz="1300" dirty="0"/>
              <a:t> F. Impact of prostheses on function and quality of life for children with unilateral congenital below-the-elbow deficiency. </a:t>
            </a:r>
            <a:r>
              <a:rPr lang="en-US" sz="1300" i="1" dirty="0"/>
              <a:t>J Bone Joint </a:t>
            </a:r>
            <a:r>
              <a:rPr lang="en-US" sz="1300" i="1" dirty="0" err="1"/>
              <a:t>Surg</a:t>
            </a:r>
            <a:r>
              <a:rPr lang="en-US" sz="1300" i="1" dirty="0"/>
              <a:t> Am</a:t>
            </a:r>
            <a:r>
              <a:rPr lang="en-US" sz="1300" dirty="0"/>
              <a:t>. 2006;88(11):2356-2365.</a:t>
            </a:r>
          </a:p>
          <a:p>
            <a:r>
              <a:rPr lang="en-US" sz="1300" dirty="0" err="1"/>
              <a:t>Meurs</a:t>
            </a:r>
            <a:r>
              <a:rPr lang="en-US" sz="1300" dirty="0"/>
              <a:t> M, </a:t>
            </a:r>
            <a:r>
              <a:rPr lang="en-US" sz="1300" dirty="0" err="1"/>
              <a:t>Maathuis</a:t>
            </a:r>
            <a:r>
              <a:rPr lang="en-US" sz="1300" dirty="0"/>
              <a:t> CG, Lucas C, </a:t>
            </a:r>
            <a:r>
              <a:rPr lang="en-US" sz="1300" dirty="0" err="1"/>
              <a:t>Hadders-Algra</a:t>
            </a:r>
            <a:r>
              <a:rPr lang="en-US" sz="1300" dirty="0"/>
              <a:t> M, van der </a:t>
            </a:r>
            <a:r>
              <a:rPr lang="en-US" sz="1300" dirty="0" err="1"/>
              <a:t>Sluis</a:t>
            </a:r>
            <a:r>
              <a:rPr lang="en-US" sz="1300" dirty="0"/>
              <a:t> CK. Prescription of the first prosthesis and later use in children with congenital unilateral upper limb deficiency: A systematic review. </a:t>
            </a:r>
            <a:r>
              <a:rPr lang="en-US" sz="1300" i="1" dirty="0"/>
              <a:t>Prosthetics and Orthotics International</a:t>
            </a:r>
            <a:r>
              <a:rPr lang="en-US" sz="1300" dirty="0"/>
              <a:t>. 2006;30(2):165-173.</a:t>
            </a:r>
          </a:p>
          <a:p>
            <a:r>
              <a:rPr lang="en-US" sz="1300" dirty="0" err="1"/>
              <a:t>Huizing</a:t>
            </a:r>
            <a:r>
              <a:rPr lang="en-US" sz="1300" dirty="0"/>
              <a:t> K, </a:t>
            </a:r>
            <a:r>
              <a:rPr lang="en-US" sz="1300" dirty="0" err="1"/>
              <a:t>Reinders-Messelink</a:t>
            </a:r>
            <a:r>
              <a:rPr lang="en-US" sz="1300" dirty="0"/>
              <a:t> H, </a:t>
            </a:r>
            <a:r>
              <a:rPr lang="en-US" sz="1300" dirty="0" err="1"/>
              <a:t>Maathuis</a:t>
            </a:r>
            <a:r>
              <a:rPr lang="en-US" sz="1300" dirty="0"/>
              <a:t> C, </a:t>
            </a:r>
            <a:r>
              <a:rPr lang="en-US" sz="1300" dirty="0" err="1"/>
              <a:t>Hadders-Algra</a:t>
            </a:r>
            <a:r>
              <a:rPr lang="en-US" sz="1300" dirty="0"/>
              <a:t> M, van der </a:t>
            </a:r>
            <a:r>
              <a:rPr lang="en-US" sz="1300" dirty="0" err="1"/>
              <a:t>Sluis</a:t>
            </a:r>
            <a:r>
              <a:rPr lang="en-US" sz="1300" dirty="0"/>
              <a:t> CK. Age at first prosthetic fitting and later functional outcome in children and young adults with unilateral congenital below-elbow deficiency: A cross-sectional study. </a:t>
            </a:r>
            <a:r>
              <a:rPr lang="en-US" sz="1300" i="1" dirty="0"/>
              <a:t>Prosthetics and orthotics international</a:t>
            </a:r>
            <a:r>
              <a:rPr lang="en-US" sz="1300" dirty="0"/>
              <a:t>. 2010;34(2):166-174.</a:t>
            </a:r>
          </a:p>
          <a:p>
            <a:r>
              <a:rPr lang="en-US" sz="1300" dirty="0"/>
              <a:t>Zuniga JM, Pierce III JE, Than N, et al. Function of a 3D printed transitional prosthesis. . 2017.</a:t>
            </a:r>
          </a:p>
          <a:p>
            <a:r>
              <a:rPr lang="en-US" sz="1300" dirty="0"/>
              <a:t>Do EY, Hsiao C, Zhao C. The digital box and block test automating traditional post-stroke rehabilitation assessment. </a:t>
            </a:r>
            <a:r>
              <a:rPr lang="en-US" sz="1300" i="1" dirty="0" err="1"/>
              <a:t>PerCom</a:t>
            </a:r>
            <a:r>
              <a:rPr lang="en-US" sz="1300" i="1" dirty="0"/>
              <a:t> Workshop</a:t>
            </a:r>
            <a:r>
              <a:rPr lang="en-US" sz="1300" dirty="0"/>
              <a:t>. 2013.</a:t>
            </a:r>
          </a:p>
          <a:p>
            <a:r>
              <a:rPr lang="en-US" sz="1300" dirty="0" err="1"/>
              <a:t>Korkmaz</a:t>
            </a:r>
            <a:r>
              <a:rPr lang="en-US" sz="1300" dirty="0"/>
              <a:t> M, </a:t>
            </a:r>
            <a:r>
              <a:rPr lang="en-US" sz="1300" dirty="0" err="1"/>
              <a:t>Erbahceci</a:t>
            </a:r>
            <a:r>
              <a:rPr lang="en-US" sz="1300" dirty="0"/>
              <a:t> F, </a:t>
            </a:r>
            <a:r>
              <a:rPr lang="en-US" sz="1300" dirty="0" err="1"/>
              <a:t>Ulger</a:t>
            </a:r>
            <a:r>
              <a:rPr lang="en-US" sz="1300" dirty="0"/>
              <a:t> O. Evaluation of functionality in acquired and congenital upper extremity child amputees. </a:t>
            </a:r>
            <a:r>
              <a:rPr lang="en-US" sz="1300" i="1" dirty="0" err="1"/>
              <a:t>Acta</a:t>
            </a:r>
            <a:r>
              <a:rPr lang="en-US" sz="1300" i="1" dirty="0"/>
              <a:t> </a:t>
            </a:r>
            <a:r>
              <a:rPr lang="en-US" sz="1300" i="1" dirty="0" err="1"/>
              <a:t>Orthop</a:t>
            </a:r>
            <a:r>
              <a:rPr lang="en-US" sz="1300" i="1" dirty="0"/>
              <a:t> </a:t>
            </a:r>
            <a:r>
              <a:rPr lang="en-US" sz="1300" i="1" dirty="0" err="1"/>
              <a:t>Traumatol</a:t>
            </a:r>
            <a:r>
              <a:rPr lang="en-US" sz="1300" i="1" dirty="0"/>
              <a:t> </a:t>
            </a:r>
            <a:r>
              <a:rPr lang="en-US" sz="1300" i="1" dirty="0" err="1"/>
              <a:t>Turc</a:t>
            </a:r>
            <a:r>
              <a:rPr lang="en-US" sz="1300" dirty="0"/>
              <a:t>. 2012;46:262-268.</a:t>
            </a:r>
          </a:p>
          <a:p>
            <a:endParaRPr lang="en-US" sz="1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61665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Dromerick</a:t>
            </a:r>
            <a:r>
              <a:rPr lang="en-US" dirty="0"/>
              <a:t> A, </a:t>
            </a:r>
            <a:r>
              <a:rPr lang="en-US" dirty="0" err="1"/>
              <a:t>Schabowsky</a:t>
            </a:r>
            <a:r>
              <a:rPr lang="en-US" dirty="0"/>
              <a:t> C, Holley R, Monroe B, </a:t>
            </a:r>
            <a:r>
              <a:rPr lang="en-US" dirty="0" err="1"/>
              <a:t>Markotic</a:t>
            </a:r>
            <a:r>
              <a:rPr lang="en-US" dirty="0"/>
              <a:t> A, </a:t>
            </a:r>
            <a:r>
              <a:rPr lang="en-US" dirty="0" err="1"/>
              <a:t>Lum</a:t>
            </a:r>
            <a:r>
              <a:rPr lang="en-US" dirty="0"/>
              <a:t> P. Effect of training on upper-extremity prosthetic performance and motor learning: A single-case study. </a:t>
            </a:r>
            <a:r>
              <a:rPr lang="en-US" i="1" dirty="0"/>
              <a:t>Arch </a:t>
            </a:r>
            <a:r>
              <a:rPr lang="en-US" i="1" dirty="0" err="1"/>
              <a:t>Phys</a:t>
            </a:r>
            <a:r>
              <a:rPr lang="en-US" i="1" dirty="0"/>
              <a:t> Med </a:t>
            </a:r>
            <a:r>
              <a:rPr lang="en-US" i="1" dirty="0" err="1"/>
              <a:t>Rehabil</a:t>
            </a:r>
            <a:r>
              <a:rPr lang="en-US" dirty="0"/>
              <a:t>. 2008;89:1199.</a:t>
            </a:r>
          </a:p>
          <a:p>
            <a:r>
              <a:rPr lang="en-US" dirty="0" err="1"/>
              <a:t>Tihanyi</a:t>
            </a:r>
            <a:r>
              <a:rPr lang="en-US" dirty="0"/>
              <a:t> J. Body schema and body awareness of amputees. . </a:t>
            </a:r>
            <a:r>
              <a:rPr lang="en-US" i="1" dirty="0"/>
              <a:t>Prosthetics and Orthotics International</a:t>
            </a:r>
            <a:r>
              <a:rPr lang="en-US" dirty="0"/>
              <a:t>. 2008;32:363-382.</a:t>
            </a:r>
          </a:p>
          <a:p>
            <a:r>
              <a:rPr lang="en-US" dirty="0" err="1"/>
              <a:t>Imaizumi</a:t>
            </a:r>
            <a:r>
              <a:rPr lang="en-US" dirty="0"/>
              <a:t> S, </a:t>
            </a:r>
            <a:r>
              <a:rPr lang="en-US" dirty="0" err="1"/>
              <a:t>Asai</a:t>
            </a:r>
            <a:r>
              <a:rPr lang="en-US" dirty="0"/>
              <a:t> T, Koyama S. Embodied prosthetic arm stabilizes body posture, while unembodied one perturbs it. </a:t>
            </a:r>
            <a:r>
              <a:rPr lang="en-US" i="1" dirty="0"/>
              <a:t>Consciousness and Cognition</a:t>
            </a:r>
            <a:r>
              <a:rPr lang="en-US" dirty="0"/>
              <a:t>. 2016;45(Supplement C):75-88.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https://doi.org/10.1016/j.concog.2016.08.019</a:t>
            </a:r>
            <a:r>
              <a:rPr lang="en-US" dirty="0"/>
              <a:t>.</a:t>
            </a:r>
          </a:p>
          <a:p>
            <a:r>
              <a:rPr lang="en-US" dirty="0" err="1"/>
              <a:t>Sporns</a:t>
            </a:r>
            <a:r>
              <a:rPr lang="en-US" dirty="0"/>
              <a:t> O, Edelman GM. Solving </a:t>
            </a:r>
            <a:r>
              <a:rPr lang="en-US" dirty="0" err="1"/>
              <a:t>bernstein's</a:t>
            </a:r>
            <a:r>
              <a:rPr lang="en-US" dirty="0"/>
              <a:t> problem: A proposal for the development of coordinated movement by selection. </a:t>
            </a:r>
            <a:r>
              <a:rPr lang="en-US" i="1" dirty="0"/>
              <a:t>Child Development</a:t>
            </a:r>
            <a:r>
              <a:rPr lang="en-US" dirty="0"/>
              <a:t>. 1993;64:960-981.</a:t>
            </a:r>
          </a:p>
          <a:p>
            <a:r>
              <a:rPr lang="en-US" dirty="0" err="1"/>
              <a:t>Polovina</a:t>
            </a:r>
            <a:r>
              <a:rPr lang="en-US" dirty="0"/>
              <a:t> S, </a:t>
            </a:r>
            <a:r>
              <a:rPr lang="en-US" dirty="0" err="1"/>
              <a:t>Škorić</a:t>
            </a:r>
            <a:r>
              <a:rPr lang="en-US" dirty="0"/>
              <a:t> </a:t>
            </a:r>
            <a:r>
              <a:rPr lang="en-US" dirty="0" err="1"/>
              <a:t>Polovina</a:t>
            </a:r>
            <a:r>
              <a:rPr lang="en-US" dirty="0"/>
              <a:t> T, </a:t>
            </a:r>
            <a:r>
              <a:rPr lang="en-US" dirty="0" err="1"/>
              <a:t>Polovina</a:t>
            </a:r>
            <a:r>
              <a:rPr lang="en-US" dirty="0"/>
              <a:t> A, </a:t>
            </a:r>
            <a:r>
              <a:rPr lang="en-US" dirty="0" err="1"/>
              <a:t>Polovina-Prološčić</a:t>
            </a:r>
            <a:r>
              <a:rPr lang="en-US" dirty="0"/>
              <a:t> T. Intensive rehabilitation in children with cerebral palsy: Our view on the neuronal group selection theory. </a:t>
            </a:r>
            <a:r>
              <a:rPr lang="en-US" i="1" dirty="0"/>
              <a:t>Collegium </a:t>
            </a:r>
            <a:r>
              <a:rPr lang="en-US" i="1" dirty="0" err="1"/>
              <a:t>antropologicum</a:t>
            </a:r>
            <a:r>
              <a:rPr lang="en-US" dirty="0"/>
              <a:t>. 2010;34(3):981-988.</a:t>
            </a:r>
          </a:p>
          <a:p>
            <a:r>
              <a:rPr lang="en-US" dirty="0" err="1"/>
              <a:t>Valk</a:t>
            </a:r>
            <a:r>
              <a:rPr lang="en-US" dirty="0"/>
              <a:t> TA, Mouton LJ, </a:t>
            </a:r>
            <a:r>
              <a:rPr lang="en-US" dirty="0" err="1"/>
              <a:t>Bongers</a:t>
            </a:r>
            <a:r>
              <a:rPr lang="en-US" dirty="0"/>
              <a:t> RM. Joint-angle coordination patterns ensure stabilization of a body-plus-tool system in point-to-point movements with a rod. </a:t>
            </a:r>
            <a:r>
              <a:rPr lang="en-US" i="1" dirty="0"/>
              <a:t>Frontiers in psychology.</a:t>
            </a:r>
            <a:r>
              <a:rPr lang="en-US" dirty="0"/>
              <a:t> 2016;7:826.</a:t>
            </a:r>
          </a:p>
          <a:p>
            <a:r>
              <a:rPr lang="en-US" dirty="0" err="1"/>
              <a:t>Huinink</a:t>
            </a:r>
            <a:r>
              <a:rPr lang="en-US" dirty="0"/>
              <a:t> LHB, </a:t>
            </a:r>
            <a:r>
              <a:rPr lang="en-US" dirty="0" err="1"/>
              <a:t>Bouwsema</a:t>
            </a:r>
            <a:r>
              <a:rPr lang="en-US" dirty="0"/>
              <a:t> H, Plettenburg DH, van der </a:t>
            </a:r>
            <a:r>
              <a:rPr lang="en-US" dirty="0" err="1"/>
              <a:t>Sluis</a:t>
            </a:r>
            <a:r>
              <a:rPr lang="en-US" dirty="0"/>
              <a:t> CK, </a:t>
            </a:r>
            <a:r>
              <a:rPr lang="en-US" dirty="0" err="1"/>
              <a:t>Bongers</a:t>
            </a:r>
            <a:r>
              <a:rPr lang="en-US" dirty="0"/>
              <a:t> RM. Learning to use a body-powered prosthesis: Changes in functionality and kinematics. </a:t>
            </a:r>
            <a:r>
              <a:rPr lang="en-US" i="1" dirty="0"/>
              <a:t>Journal of </a:t>
            </a:r>
            <a:r>
              <a:rPr lang="en-US" i="1" dirty="0" err="1"/>
              <a:t>NeuroEngineering</a:t>
            </a:r>
            <a:r>
              <a:rPr lang="en-US" i="1" dirty="0"/>
              <a:t> and Rehabilitation</a:t>
            </a:r>
            <a:r>
              <a:rPr lang="en-US" dirty="0"/>
              <a:t>. 2016;13(1):90. </a:t>
            </a:r>
            <a:r>
              <a:rPr lang="en-US" u="sng" dirty="0">
                <a:hlinkClick r:id="rId4"/>
              </a:rPr>
              <a:t>https://doi.org/10.1186/s12984-016-0197-7</a:t>
            </a:r>
            <a:r>
              <a:rPr lang="en-US" dirty="0"/>
              <a:t>. Accessed 9/12/2017 1:16:10 PM.</a:t>
            </a:r>
          </a:p>
          <a:p>
            <a:r>
              <a:rPr lang="en-US" dirty="0"/>
              <a:t>Weeks DL, Wallace SA, Anderson DI. Training with an upper-limb prosthetic simulator to enhance transfer of skill across limbs. </a:t>
            </a:r>
            <a:r>
              <a:rPr lang="en-US" i="1" dirty="0"/>
              <a:t>Arch </a:t>
            </a:r>
            <a:r>
              <a:rPr lang="en-US" i="1" dirty="0" err="1"/>
              <a:t>Phys</a:t>
            </a:r>
            <a:r>
              <a:rPr lang="en-US" i="1" dirty="0"/>
              <a:t> Med </a:t>
            </a:r>
            <a:r>
              <a:rPr lang="en-US" i="1" dirty="0" err="1"/>
              <a:t>Rehabil</a:t>
            </a:r>
            <a:r>
              <a:rPr lang="en-US" dirty="0"/>
              <a:t>. 2003;84. </a:t>
            </a:r>
            <a:r>
              <a:rPr lang="en-US" u="sng" dirty="0">
                <a:hlinkClick r:id="rId5"/>
              </a:rPr>
              <a:t>https://doi.org/10.1053/apmr.2003.50014</a:t>
            </a:r>
            <a:r>
              <a:rPr lang="en-US" dirty="0"/>
              <a:t>. Accessed 9/12/2017 1:16:10 PM.</a:t>
            </a:r>
          </a:p>
          <a:p>
            <a:r>
              <a:rPr lang="en-US" dirty="0"/>
              <a:t>Weeks DL, Anderson DI, Wallace SA. The role of variability in practice structure when learning to use an upper-extremity prosthesis. </a:t>
            </a:r>
            <a:r>
              <a:rPr lang="en-US" i="1" dirty="0"/>
              <a:t>J </a:t>
            </a:r>
            <a:r>
              <a:rPr lang="en-US" i="1" dirty="0" err="1"/>
              <a:t>Prosthet</a:t>
            </a:r>
            <a:r>
              <a:rPr lang="en-US" i="1" dirty="0"/>
              <a:t> </a:t>
            </a:r>
            <a:r>
              <a:rPr lang="en-US" i="1" dirty="0" err="1"/>
              <a:t>Orthot</a:t>
            </a:r>
            <a:r>
              <a:rPr lang="en-US" dirty="0"/>
              <a:t>. 2003;15. </a:t>
            </a:r>
            <a:r>
              <a:rPr lang="en-US" u="sng" dirty="0">
                <a:hlinkClick r:id="rId6"/>
              </a:rPr>
              <a:t>https://doi.org/10.1097/00008526-200307000-00006</a:t>
            </a:r>
            <a:r>
              <a:rPr lang="en-US" dirty="0"/>
              <a:t>. Accessed 9/12/2017 1:16:10 PM.</a:t>
            </a:r>
          </a:p>
          <a:p>
            <a:r>
              <a:rPr lang="en-US" dirty="0"/>
              <a:t>Field-</a:t>
            </a:r>
            <a:r>
              <a:rPr lang="en-US" dirty="0" err="1"/>
              <a:t>Fote</a:t>
            </a:r>
            <a:r>
              <a:rPr lang="en-US" dirty="0"/>
              <a:t> EC, </a:t>
            </a:r>
            <a:r>
              <a:rPr lang="en-US" dirty="0" err="1"/>
              <a:t>Tepavac</a:t>
            </a:r>
            <a:r>
              <a:rPr lang="en-US" dirty="0"/>
              <a:t> D. Improved </a:t>
            </a:r>
            <a:r>
              <a:rPr lang="en-US" dirty="0" err="1"/>
              <a:t>intralimb</a:t>
            </a:r>
            <a:r>
              <a:rPr lang="en-US" dirty="0"/>
              <a:t> coordination in people with incomplete spinal cord injury following training with body weight support and electrical stimulation. </a:t>
            </a:r>
            <a:r>
              <a:rPr lang="en-US" i="1" dirty="0"/>
              <a:t>Physical Therapy</a:t>
            </a:r>
            <a:r>
              <a:rPr lang="en-US" dirty="0"/>
              <a:t>. 2002;82(7):707-715.</a:t>
            </a:r>
          </a:p>
          <a:p>
            <a:r>
              <a:rPr lang="en-US" dirty="0" err="1"/>
              <a:t>Huinink</a:t>
            </a:r>
            <a:r>
              <a:rPr lang="en-US" dirty="0"/>
              <a:t> LHB, </a:t>
            </a:r>
            <a:r>
              <a:rPr lang="en-US" dirty="0" err="1"/>
              <a:t>Bouwsema</a:t>
            </a:r>
            <a:r>
              <a:rPr lang="en-US" dirty="0"/>
              <a:t> H, Plettenburg DH, van </a:t>
            </a:r>
            <a:r>
              <a:rPr lang="en-US" dirty="0" err="1"/>
              <a:t>dS</a:t>
            </a:r>
            <a:r>
              <a:rPr lang="en-US" dirty="0"/>
              <a:t>, </a:t>
            </a:r>
            <a:r>
              <a:rPr lang="en-US" dirty="0" err="1"/>
              <a:t>Bongers</a:t>
            </a:r>
            <a:r>
              <a:rPr lang="en-US" dirty="0"/>
              <a:t> RM. Learning to use a body-powered prosthesis: Changes in functionality and kinematics. </a:t>
            </a:r>
            <a:r>
              <a:rPr lang="en-US" i="1" dirty="0"/>
              <a:t>Journal of </a:t>
            </a:r>
            <a:r>
              <a:rPr lang="en-US" i="1" dirty="0" err="1"/>
              <a:t>NeuroEngineering</a:t>
            </a:r>
            <a:r>
              <a:rPr lang="en-US" i="1" dirty="0"/>
              <a:t> and Rehabilitation</a:t>
            </a:r>
            <a:r>
              <a:rPr lang="en-US" dirty="0"/>
              <a:t>. 2016;13(1):90. </a:t>
            </a:r>
            <a:r>
              <a:rPr lang="en-US" u="sng" dirty="0">
                <a:hlinkClick r:id="rId4"/>
              </a:rPr>
              <a:t>https://doi.org/10.1186/s12984-016-0197-7</a:t>
            </a:r>
            <a:r>
              <a:rPr lang="en-US" dirty="0"/>
              <a:t>. </a:t>
            </a:r>
            <a:r>
              <a:rPr lang="en-US" dirty="0" err="1"/>
              <a:t>doi</a:t>
            </a:r>
            <a:r>
              <a:rPr lang="en-US" dirty="0"/>
              <a:t>: 10.1186/s12984-016-0197-7.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035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Kilbreath</a:t>
            </a:r>
            <a:r>
              <a:rPr lang="en-US" dirty="0"/>
              <a:t> SL, Crosbie J, Canning CG, Lee MJ. Inter-limb coordination in bimanual reach-to-grasp following stroke. </a:t>
            </a:r>
            <a:r>
              <a:rPr lang="en-US" i="1" dirty="0"/>
              <a:t>Disability and Rehabilitation</a:t>
            </a:r>
            <a:r>
              <a:rPr lang="en-US" dirty="0"/>
              <a:t>. 2009:1435.</a:t>
            </a:r>
          </a:p>
          <a:p>
            <a:r>
              <a:rPr lang="en-US" dirty="0" err="1"/>
              <a:t>Nishiyori</a:t>
            </a:r>
            <a:r>
              <a:rPr lang="en-US" dirty="0"/>
              <a:t> R, </a:t>
            </a:r>
            <a:r>
              <a:rPr lang="en-US" dirty="0" err="1"/>
              <a:t>Bisconti</a:t>
            </a:r>
            <a:r>
              <a:rPr lang="en-US" dirty="0"/>
              <a:t> S, Ulrich B. Motor cortex activity during functional motor skills: An </a:t>
            </a:r>
            <a:r>
              <a:rPr lang="en-US" dirty="0" err="1"/>
              <a:t>fNIRS</a:t>
            </a:r>
            <a:r>
              <a:rPr lang="en-US" dirty="0"/>
              <a:t> study. </a:t>
            </a:r>
            <a:r>
              <a:rPr lang="en-US" i="1" dirty="0"/>
              <a:t>Brain topography.</a:t>
            </a:r>
            <a:r>
              <a:rPr lang="en-US" dirty="0"/>
              <a:t> 2016;29(1):42-55.</a:t>
            </a:r>
          </a:p>
          <a:p>
            <a:r>
              <a:rPr lang="en-US" dirty="0" err="1"/>
              <a:t>Semjen</a:t>
            </a:r>
            <a:r>
              <a:rPr lang="en-US" dirty="0"/>
              <a:t> A. Bimanual coordination during rhythmic movements in the absence of somatosensory feedback. . 2005;94.</a:t>
            </a:r>
          </a:p>
          <a:p>
            <a:r>
              <a:rPr lang="en-US" dirty="0"/>
              <a:t>Tian F, Delgado MR, </a:t>
            </a:r>
            <a:r>
              <a:rPr lang="en-US" dirty="0" err="1"/>
              <a:t>Dhamne</a:t>
            </a:r>
            <a:r>
              <a:rPr lang="en-US" dirty="0"/>
              <a:t> SC, et al. Quantification of functional near infrared spectroscopy to assess cortical reorganization in children with cerebral palsy. </a:t>
            </a:r>
            <a:r>
              <a:rPr lang="en-US" i="1" dirty="0" err="1"/>
              <a:t>Opt.Express</a:t>
            </a:r>
            <a:r>
              <a:rPr lang="en-US" dirty="0"/>
              <a:t>. 2010;18(25):25973-25986. </a:t>
            </a:r>
            <a:r>
              <a:rPr lang="en-US" u="sng" dirty="0">
                <a:hlinkClick r:id="rId3"/>
              </a:rPr>
              <a:t>http://www.opticsexpress.org/abstract.cfm?URI=oe-18-25-25973</a:t>
            </a:r>
            <a:r>
              <a:rPr lang="en-US" dirty="0"/>
              <a:t>. </a:t>
            </a:r>
            <a:r>
              <a:rPr lang="en-US" dirty="0" err="1"/>
              <a:t>doi</a:t>
            </a:r>
            <a:r>
              <a:rPr lang="en-US" dirty="0"/>
              <a:t>: 10.1364/OE.18.025973.</a:t>
            </a:r>
          </a:p>
          <a:p>
            <a:r>
              <a:rPr lang="en-US" dirty="0" err="1"/>
              <a:t>Giele</a:t>
            </a:r>
            <a:r>
              <a:rPr lang="en-US" dirty="0"/>
              <a:t> H, </a:t>
            </a:r>
            <a:r>
              <a:rPr lang="en-US" dirty="0" err="1"/>
              <a:t>Giele</a:t>
            </a:r>
            <a:r>
              <a:rPr lang="en-US" dirty="0"/>
              <a:t> C, Bower C, Allison M. The incidence and epidemiology of congenital upper limb anomalies: A total population study. </a:t>
            </a:r>
            <a:r>
              <a:rPr lang="en-US" i="1" dirty="0"/>
              <a:t>The journal of hand surgery</a:t>
            </a:r>
            <a:r>
              <a:rPr lang="en-US" dirty="0"/>
              <a:t>. 2001;26(4):628-634.</a:t>
            </a:r>
          </a:p>
          <a:p>
            <a:r>
              <a:rPr lang="en-US" dirty="0"/>
              <a:t>Canfield MA, </a:t>
            </a:r>
            <a:r>
              <a:rPr lang="en-US" dirty="0" err="1"/>
              <a:t>Honein</a:t>
            </a:r>
            <a:r>
              <a:rPr lang="en-US" dirty="0"/>
              <a:t> MA, </a:t>
            </a:r>
            <a:r>
              <a:rPr lang="en-US" dirty="0" err="1"/>
              <a:t>Yuskiv</a:t>
            </a:r>
            <a:r>
              <a:rPr lang="en-US" dirty="0"/>
              <a:t> N. National estimates and race/ethnic-specific variation of selected birth defects in the united states, 1999-2001. </a:t>
            </a:r>
            <a:r>
              <a:rPr lang="en-US" i="1" dirty="0"/>
              <a:t>Birth defects research. Part A, Clinical and molecular teratology.</a:t>
            </a:r>
            <a:r>
              <a:rPr lang="en-US" dirty="0"/>
              <a:t> 2006;76(11):747-756.</a:t>
            </a:r>
          </a:p>
          <a:p>
            <a:r>
              <a:rPr lang="en-US" dirty="0" err="1"/>
              <a:t>Resnik</a:t>
            </a:r>
            <a:r>
              <a:rPr lang="en-US" dirty="0"/>
              <a:t> L, </a:t>
            </a:r>
            <a:r>
              <a:rPr lang="en-US" dirty="0" err="1"/>
              <a:t>Meucci</a:t>
            </a:r>
            <a:r>
              <a:rPr lang="en-US" dirty="0"/>
              <a:t> MR, Lieberman-Klinger S. Advanced upper limb prosthetic devices: Implications for upper limb prosthetic rehabilitation. </a:t>
            </a:r>
            <a:r>
              <a:rPr lang="en-US" i="1" dirty="0"/>
              <a:t>Arch </a:t>
            </a:r>
            <a:r>
              <a:rPr lang="en-US" i="1" dirty="0" err="1"/>
              <a:t>Phys</a:t>
            </a:r>
            <a:r>
              <a:rPr lang="en-US" i="1" dirty="0"/>
              <a:t> Med </a:t>
            </a:r>
            <a:r>
              <a:rPr lang="en-US" i="1" dirty="0" err="1"/>
              <a:t>Rehabil</a:t>
            </a:r>
            <a:r>
              <a:rPr lang="en-US" dirty="0"/>
              <a:t>. 2012;93(4):710-717.</a:t>
            </a:r>
          </a:p>
          <a:p>
            <a:r>
              <a:rPr lang="en-US" dirty="0" err="1"/>
              <a:t>Resnik</a:t>
            </a:r>
            <a:r>
              <a:rPr lang="en-US" dirty="0"/>
              <a:t> L. Development and testing of new upper-limb prosthetic devices: Research designs for usability testing. </a:t>
            </a:r>
            <a:r>
              <a:rPr lang="en-US" i="1" dirty="0"/>
              <a:t>Journal of rehabilitation research and development</a:t>
            </a:r>
            <a:r>
              <a:rPr lang="en-US" dirty="0"/>
              <a:t>. 2011;48(6):697-706.</a:t>
            </a:r>
          </a:p>
          <a:p>
            <a:r>
              <a:rPr lang="en-US" dirty="0" err="1"/>
              <a:t>Hadders-Algra</a:t>
            </a:r>
            <a:r>
              <a:rPr lang="en-US" dirty="0"/>
              <a:t> M, </a:t>
            </a:r>
            <a:r>
              <a:rPr lang="en-US" dirty="0" err="1"/>
              <a:t>Reinders-Messelink</a:t>
            </a:r>
            <a:r>
              <a:rPr lang="en-US" dirty="0"/>
              <a:t> HA, </a:t>
            </a:r>
            <a:r>
              <a:rPr lang="en-US" dirty="0" err="1"/>
              <a:t>Huizing</a:t>
            </a:r>
            <a:r>
              <a:rPr lang="en-US" dirty="0"/>
              <a:t> K, van den Berg R, van der </a:t>
            </a:r>
            <a:r>
              <a:rPr lang="en-US" dirty="0" err="1"/>
              <a:t>Sluis</a:t>
            </a:r>
            <a:r>
              <a:rPr lang="en-US" dirty="0"/>
              <a:t> CK, </a:t>
            </a:r>
            <a:r>
              <a:rPr lang="en-US" dirty="0" err="1"/>
              <a:t>Maathuis</a:t>
            </a:r>
            <a:r>
              <a:rPr lang="en-US" dirty="0"/>
              <a:t> CGB. Use and functioning of the affected limb in children with unilateral congenital below-elbow deficiency during infancy and preschool age: A longitudinal observational multiple case study. </a:t>
            </a:r>
            <a:r>
              <a:rPr lang="en-US" i="1" dirty="0"/>
              <a:t>Early Human Development</a:t>
            </a:r>
            <a:r>
              <a:rPr lang="en-US" dirty="0"/>
              <a:t>. 2013;89(1):49-54.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u="sng" dirty="0">
                <a:hlinkClick r:id="rId4"/>
              </a:rPr>
              <a:t>https://doi.org/10.1016/j.earlhumdev.2012.07.011</a:t>
            </a:r>
            <a:r>
              <a:rPr lang="en-US" dirty="0"/>
              <a:t>.</a:t>
            </a:r>
          </a:p>
          <a:p>
            <a:r>
              <a:rPr lang="en-US" dirty="0" err="1"/>
              <a:t>Biddiss</a:t>
            </a:r>
            <a:r>
              <a:rPr lang="en-US" dirty="0"/>
              <a:t> EA, Chau TT. Upper limb prosthesis use and abandonment: A survey of the last 25 years. </a:t>
            </a:r>
            <a:r>
              <a:rPr lang="en-US" i="1" dirty="0" err="1"/>
              <a:t>Prosthet</a:t>
            </a:r>
            <a:r>
              <a:rPr lang="en-US" i="1" dirty="0"/>
              <a:t> </a:t>
            </a:r>
            <a:r>
              <a:rPr lang="en-US" i="1" dirty="0" err="1"/>
              <a:t>Orthot</a:t>
            </a:r>
            <a:r>
              <a:rPr lang="en-US" i="1" dirty="0"/>
              <a:t> Int</a:t>
            </a:r>
            <a:r>
              <a:rPr lang="en-US" dirty="0"/>
              <a:t>. 2007;31. </a:t>
            </a:r>
            <a:r>
              <a:rPr lang="en-US" u="sng" dirty="0">
                <a:hlinkClick r:id="rId5"/>
              </a:rPr>
              <a:t>https://doi.org/10.1080/03093640600994581</a:t>
            </a:r>
            <a:r>
              <a:rPr lang="en-US" dirty="0"/>
              <a:t>. Accessed 9/12/2017 1:16:10 PM.</a:t>
            </a:r>
          </a:p>
          <a:p>
            <a:r>
              <a:rPr lang="en-US" dirty="0"/>
              <a:t>Zuniga JM, Carson AM, Peck JM, </a:t>
            </a:r>
            <a:r>
              <a:rPr lang="en-US" dirty="0" err="1"/>
              <a:t>Kalina</a:t>
            </a:r>
            <a:r>
              <a:rPr lang="en-US" dirty="0"/>
              <a:t> T, Srivastava RM, Peck K. The development of a low-cost three-dimensional printed shoulder, arm, and hand prostheses for children. </a:t>
            </a:r>
            <a:r>
              <a:rPr lang="en-US" i="1" dirty="0"/>
              <a:t>Prosthetics and Orthotics International</a:t>
            </a:r>
            <a:r>
              <a:rPr lang="en-US" dirty="0"/>
              <a:t>. 2016.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3411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1300" dirty="0"/>
              <a:t>Zuniga JM, </a:t>
            </a:r>
            <a:r>
              <a:rPr lang="en-US" sz="1300" dirty="0" err="1"/>
              <a:t>Katsavelis</a:t>
            </a:r>
            <a:r>
              <a:rPr lang="en-US" sz="1300" dirty="0"/>
              <a:t> D, Peck JM. Cyborg beast: A low-cost 3d-printed prosthetic hand for children with upper-limb differences. </a:t>
            </a:r>
            <a:r>
              <a:rPr lang="en-US" sz="1300" i="1" dirty="0"/>
              <a:t>BMC research notes</a:t>
            </a:r>
            <a:r>
              <a:rPr lang="en-US" sz="1300" dirty="0"/>
              <a:t>. 2015;8(1):10.</a:t>
            </a:r>
          </a:p>
          <a:p>
            <a:r>
              <a:rPr lang="en-US" sz="1300" dirty="0"/>
              <a:t>Zuniga JM, Peck J, Srivastava R, </a:t>
            </a:r>
            <a:r>
              <a:rPr lang="en-US" sz="1300" dirty="0" err="1"/>
              <a:t>Katsavelis</a:t>
            </a:r>
            <a:r>
              <a:rPr lang="en-US" sz="1300" dirty="0"/>
              <a:t> D, Carson A. An open source 3D-printed transitional hand prosthesis for children. </a:t>
            </a:r>
            <a:r>
              <a:rPr lang="en-US" sz="1300" i="1" dirty="0"/>
              <a:t>JPO: Journal of Prosthetics and Orthotics</a:t>
            </a:r>
            <a:r>
              <a:rPr lang="en-US" sz="1300" dirty="0"/>
              <a:t>. 2016;28(3):103-108.</a:t>
            </a:r>
          </a:p>
          <a:p>
            <a:r>
              <a:rPr lang="en-US" sz="1300" dirty="0" err="1"/>
              <a:t>Rajak</a:t>
            </a:r>
            <a:r>
              <a:rPr lang="en-US" sz="1300" dirty="0"/>
              <a:t> BL, Gupta M, Bhatia D. Growth and advancements in neural control of limb. </a:t>
            </a:r>
            <a:r>
              <a:rPr lang="en-US" sz="1300" i="1" dirty="0"/>
              <a:t>Biomedical Science and Engineering</a:t>
            </a:r>
            <a:r>
              <a:rPr lang="en-US" sz="1300" dirty="0"/>
              <a:t>. 2015;3(3):46-64.</a:t>
            </a:r>
          </a:p>
          <a:p>
            <a:r>
              <a:rPr lang="en-US" sz="1300" dirty="0" err="1"/>
              <a:t>Nishiyori</a:t>
            </a:r>
            <a:r>
              <a:rPr lang="en-US" sz="1300" dirty="0"/>
              <a:t> R. </a:t>
            </a:r>
            <a:r>
              <a:rPr lang="en-US" sz="1300" dirty="0" err="1"/>
              <a:t>fNIRS</a:t>
            </a:r>
            <a:r>
              <a:rPr lang="en-US" sz="1300" dirty="0"/>
              <a:t>: An emergent method to document functional cortical activity during infant movements. </a:t>
            </a:r>
            <a:r>
              <a:rPr lang="en-US" sz="1300" i="1" dirty="0"/>
              <a:t>Frontiers in psychology.</a:t>
            </a:r>
            <a:r>
              <a:rPr lang="en-US" sz="1300" dirty="0"/>
              <a:t> 2016;7:533.</a:t>
            </a:r>
          </a:p>
          <a:p>
            <a:r>
              <a:rPr lang="en-US" sz="1300" dirty="0" err="1"/>
              <a:t>Mathiowetz</a:t>
            </a:r>
            <a:r>
              <a:rPr lang="en-US" sz="1300" dirty="0"/>
              <a:t> V, </a:t>
            </a:r>
            <a:r>
              <a:rPr lang="en-US" sz="1300" dirty="0" err="1"/>
              <a:t>Wiemer</a:t>
            </a:r>
            <a:r>
              <a:rPr lang="en-US" sz="1300" dirty="0"/>
              <a:t> D, </a:t>
            </a:r>
            <a:r>
              <a:rPr lang="en-US" sz="1300" dirty="0" err="1"/>
              <a:t>Federman</a:t>
            </a:r>
            <a:r>
              <a:rPr lang="en-US" sz="1300" dirty="0"/>
              <a:t> S. Grip and pinch strength: Norms for 6- to 19-year-olds. </a:t>
            </a:r>
            <a:r>
              <a:rPr lang="en-US" sz="1300" i="1" dirty="0"/>
              <a:t>The American journal of occupational therapy</a:t>
            </a:r>
            <a:r>
              <a:rPr lang="en-US" sz="1300" dirty="0"/>
              <a:t>. 1986;40(10):705-711.</a:t>
            </a:r>
          </a:p>
          <a:p>
            <a:r>
              <a:rPr lang="en-US" sz="1300" dirty="0" err="1"/>
              <a:t>Petersson</a:t>
            </a:r>
            <a:r>
              <a:rPr lang="en-US" sz="1300" dirty="0"/>
              <a:t> C, </a:t>
            </a:r>
            <a:r>
              <a:rPr lang="en-US" sz="1300" dirty="0" err="1"/>
              <a:t>Simeonsson</a:t>
            </a:r>
            <a:r>
              <a:rPr lang="en-US" sz="1300" dirty="0"/>
              <a:t> RJ, </a:t>
            </a:r>
            <a:r>
              <a:rPr lang="en-US" sz="1300" dirty="0" err="1"/>
              <a:t>Enskar</a:t>
            </a:r>
            <a:r>
              <a:rPr lang="en-US" sz="1300" dirty="0"/>
              <a:t> K, </a:t>
            </a:r>
            <a:r>
              <a:rPr lang="en-US" sz="1300" dirty="0" err="1"/>
              <a:t>Huus</a:t>
            </a:r>
            <a:r>
              <a:rPr lang="en-US" sz="1300" dirty="0"/>
              <a:t> K. Comparing children's self-report instruments for health-related quality of life using the international classification of functioning, disability and health for children and youth (ICF- CY). </a:t>
            </a:r>
            <a:r>
              <a:rPr lang="en-US" sz="1300" i="1" dirty="0"/>
              <a:t>Health and quality of life outcomes</a:t>
            </a:r>
            <a:r>
              <a:rPr lang="en-US" sz="1300" dirty="0"/>
              <a:t>. 2013;11(75).</a:t>
            </a:r>
          </a:p>
          <a:p>
            <a:r>
              <a:rPr lang="en-US" sz="1300" dirty="0"/>
              <a:t>Reilly KT, </a:t>
            </a:r>
            <a:r>
              <a:rPr lang="en-US" sz="1300" dirty="0" err="1"/>
              <a:t>Sirigu</a:t>
            </a:r>
            <a:r>
              <a:rPr lang="en-US" sz="1300" dirty="0"/>
              <a:t> A. Motor cortex representation of the upper-limb in individuals born without a hand. </a:t>
            </a:r>
            <a:r>
              <a:rPr lang="en-US" sz="1300" i="1" dirty="0" err="1"/>
              <a:t>PLoS</a:t>
            </a:r>
            <a:r>
              <a:rPr lang="en-US" sz="1300" i="1" dirty="0"/>
              <a:t> One</a:t>
            </a:r>
            <a:r>
              <a:rPr lang="en-US" sz="1300" dirty="0"/>
              <a:t>. 2011;6(4).</a:t>
            </a:r>
          </a:p>
          <a:p>
            <a:r>
              <a:rPr lang="en-US" sz="1300" dirty="0" err="1"/>
              <a:t>Shirota</a:t>
            </a:r>
            <a:r>
              <a:rPr lang="en-US" sz="1300" dirty="0"/>
              <a:t> C, </a:t>
            </a:r>
            <a:r>
              <a:rPr lang="en-US" sz="1300" dirty="0" err="1"/>
              <a:t>Jansa</a:t>
            </a:r>
            <a:r>
              <a:rPr lang="en-US" sz="1300" dirty="0"/>
              <a:t> J, Diaz J, et al. On the assessment of coordination between upper extremities: Towards a common language between rehabilitation engineers, clinicians and neuroscientists. </a:t>
            </a:r>
            <a:r>
              <a:rPr lang="en-US" sz="1300" i="1" dirty="0"/>
              <a:t>Journal of </a:t>
            </a:r>
            <a:r>
              <a:rPr lang="en-US" sz="1300" i="1" dirty="0" err="1"/>
              <a:t>NeuroEngineering</a:t>
            </a:r>
            <a:r>
              <a:rPr lang="en-US" sz="1300" i="1" dirty="0"/>
              <a:t> and Rehabilitation</a:t>
            </a:r>
            <a:r>
              <a:rPr lang="en-US" sz="1300" dirty="0"/>
              <a:t>. 2016;13(1):80.</a:t>
            </a:r>
          </a:p>
          <a:p>
            <a:r>
              <a:rPr lang="en-US" sz="1300" dirty="0"/>
              <a:t>Burgess Limerick R, Abernethy B, Neal RJ. Relative phase quantifies </a:t>
            </a:r>
            <a:r>
              <a:rPr lang="en-US" sz="1300" dirty="0" err="1"/>
              <a:t>interjoint</a:t>
            </a:r>
            <a:r>
              <a:rPr lang="en-US" sz="1300" dirty="0"/>
              <a:t> coordination. </a:t>
            </a:r>
            <a:r>
              <a:rPr lang="en-US" sz="1300" i="1" dirty="0"/>
              <a:t>Journal of biomechanics</a:t>
            </a:r>
            <a:r>
              <a:rPr lang="en-US" sz="1300" dirty="0"/>
              <a:t>. 1993;26(1):91-94.</a:t>
            </a:r>
          </a:p>
          <a:p>
            <a:r>
              <a:rPr lang="en-US" sz="1300" dirty="0"/>
              <a:t>Franz EA, </a:t>
            </a:r>
            <a:r>
              <a:rPr lang="en-US" sz="1300" dirty="0" err="1"/>
              <a:t>Rowse</a:t>
            </a:r>
            <a:r>
              <a:rPr lang="en-US" sz="1300" dirty="0"/>
              <a:t> A, Ballantine B. Does handedness determine which hand leads in a bimanual task? </a:t>
            </a:r>
            <a:r>
              <a:rPr lang="en-US" sz="1300" i="1" dirty="0"/>
              <a:t>Journal of Motor Behavior</a:t>
            </a:r>
            <a:r>
              <a:rPr lang="en-US" sz="1300" dirty="0"/>
              <a:t>. 2002;34(4):402-412.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9071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816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Centers for Disease Control and Prevention (CDC) estimate that about 1,500 children are born with upper limb deficiencies (ULDs) every year</a:t>
            </a:r>
          </a:p>
          <a:p>
            <a:r>
              <a:rPr lang="en-US" dirty="0"/>
              <a:t>Only 1 in 9,400 children with ULDs are considered for prosthetic fitting due to:</a:t>
            </a:r>
          </a:p>
          <a:p>
            <a:pPr lvl="1"/>
            <a:r>
              <a:rPr lang="en-US" dirty="0"/>
              <a:t>Rapid growth</a:t>
            </a:r>
          </a:p>
          <a:p>
            <a:pPr lvl="1"/>
            <a:r>
              <a:rPr lang="en-US" dirty="0"/>
              <a:t>High prosthesis cost</a:t>
            </a:r>
          </a:p>
          <a:p>
            <a:pPr lvl="1"/>
            <a:r>
              <a:rPr lang="en-US" dirty="0"/>
              <a:t>Inadequate device functionality</a:t>
            </a:r>
          </a:p>
          <a:p>
            <a:pPr lvl="1"/>
            <a:r>
              <a:rPr lang="en-US" dirty="0"/>
              <a:t>Of those that receive a prosthesis, there is also a high rate of device abandonment</a:t>
            </a:r>
          </a:p>
          <a:p>
            <a:r>
              <a:rPr lang="en-US" dirty="0"/>
              <a:t>It has been proposed that ULDs can lead to Quality of Life detriments such as:</a:t>
            </a:r>
          </a:p>
          <a:p>
            <a:pPr lvl="1"/>
            <a:r>
              <a:rPr lang="en-US" dirty="0"/>
              <a:t>Delayed or absent developmental milestones </a:t>
            </a:r>
          </a:p>
          <a:p>
            <a:pPr lvl="1"/>
            <a:r>
              <a:rPr lang="en-US" dirty="0"/>
              <a:t>Mobility and self-care limitations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050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age fitting and prosthesis use have been suggested to aid motor development and function</a:t>
            </a:r>
          </a:p>
          <a:p>
            <a:pPr lvl="1"/>
            <a:r>
              <a:rPr lang="en-US" dirty="0"/>
              <a:t>Prevalence of ULDs is too low to create high power studies determining the true value of early prosthesis fitting</a:t>
            </a:r>
          </a:p>
          <a:p>
            <a:r>
              <a:rPr lang="en-US" dirty="0"/>
              <a:t>Prosthesis simulators could be one option to improve the design/functionality and prescription of devices despite the small population of pediatric amputees</a:t>
            </a:r>
          </a:p>
          <a:p>
            <a:pPr lvl="1"/>
            <a:r>
              <a:rPr lang="en-US" dirty="0"/>
              <a:t>Much larger pool of research subjects can be made available</a:t>
            </a:r>
          </a:p>
          <a:p>
            <a:pPr lvl="1"/>
            <a:r>
              <a:rPr lang="en-US" dirty="0"/>
              <a:t>Amateur prosthesis conditions can be tested more easily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65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/>
              <a:t>Statement of the Problem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Background Information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1404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To determine the influence of upper-limb prostheses and prosthetic simulators (compared to typically developing control children) on: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Bimanual coordination</a:t>
            </a:r>
          </a:p>
          <a:p>
            <a:pPr algn="ctr"/>
            <a:r>
              <a:rPr lang="en-US" dirty="0"/>
              <a:t>Gross manual dexterity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54962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Specific Aim 1:</a:t>
            </a:r>
            <a:r>
              <a:rPr lang="en-US" dirty="0"/>
              <a:t> Determine differences in coordination among upper-limb prosthesis, prosthetic simulator, and typically developing control groups during performance of a bimanual coordination task.	</a:t>
            </a:r>
          </a:p>
          <a:p>
            <a:pPr lvl="1"/>
            <a:r>
              <a:rPr lang="en-US" i="1" dirty="0"/>
              <a:t>Hypothesis 1a:</a:t>
            </a:r>
            <a:r>
              <a:rPr lang="en-US" dirty="0"/>
              <a:t> Bimanual coordination will be significantly higher in the control group than prosthesis and simulator groups.</a:t>
            </a:r>
          </a:p>
          <a:p>
            <a:pPr lvl="1"/>
            <a:r>
              <a:rPr lang="en-US" i="1" dirty="0"/>
              <a:t>Hypothesis 1b: </a:t>
            </a:r>
            <a:r>
              <a:rPr lang="en-US" dirty="0"/>
              <a:t>Coordination deficits in the prosthesis group will lessen with repeated prosthesis use.</a:t>
            </a:r>
          </a:p>
          <a:p>
            <a:r>
              <a:rPr lang="en-US" b="1" dirty="0"/>
              <a:t>Specific Aim 2:</a:t>
            </a:r>
            <a:r>
              <a:rPr lang="en-US" dirty="0"/>
              <a:t> Determine differences in motor function among upper-limb prosthesis, prosthetic simulator, and typically developing control groups during performance of a gross manual dexterity task.</a:t>
            </a:r>
          </a:p>
          <a:p>
            <a:pPr lvl="1"/>
            <a:r>
              <a:rPr lang="en-US" i="1" dirty="0"/>
              <a:t>Hypothesis 2:</a:t>
            </a:r>
            <a:r>
              <a:rPr lang="en-US" dirty="0"/>
              <a:t> Prosthesis users will perform similarly to subjects using a prosthesis simulator.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Aims/Hypotheses</a:t>
            </a:r>
          </a:p>
        </p:txBody>
      </p:sp>
    </p:spTree>
    <p:extLst>
      <p:ext uri="{BB962C8B-B14F-4D97-AF65-F5344CB8AC3E}">
        <p14:creationId xmlns:p14="http://schemas.microsoft.com/office/powerpoint/2010/main" val="9437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Statement of the Problem</a:t>
            </a:r>
          </a:p>
          <a:p>
            <a:r>
              <a:rPr lang="en-US" dirty="0"/>
              <a:t>Background Information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3150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9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Quality of Life:</a:t>
            </a:r>
          </a:p>
          <a:p>
            <a:pPr lvl="1"/>
            <a:r>
              <a:rPr lang="en-US" dirty="0"/>
              <a:t>Qualitative measurement tools indicate limited usefulness of prostheses as rehabilitative tools</a:t>
            </a:r>
          </a:p>
          <a:p>
            <a:pPr lvl="2"/>
            <a:r>
              <a:rPr lang="en-US" dirty="0"/>
              <a:t>Functionality is only significantly improved for specialized activities</a:t>
            </a:r>
          </a:p>
          <a:p>
            <a:pPr lvl="1"/>
            <a:r>
              <a:rPr lang="en-US" dirty="0"/>
              <a:t>Quantitative measures show potential improvements overlooked by qualitative measures</a:t>
            </a:r>
          </a:p>
          <a:p>
            <a:pPr lvl="2"/>
            <a:r>
              <a:rPr lang="en-US" dirty="0"/>
              <a:t>Improvements in dexterity, tactile sensation, coordinated motions of the hand, and proprioceptive feedback have been observed</a:t>
            </a:r>
          </a:p>
          <a:p>
            <a:r>
              <a:rPr lang="en-US" dirty="0"/>
              <a:t>Coordination:</a:t>
            </a:r>
          </a:p>
          <a:p>
            <a:pPr lvl="1"/>
            <a:r>
              <a:rPr lang="en-US" dirty="0"/>
              <a:t>Somatosensory deficits lead to differences in interlimb coordination</a:t>
            </a:r>
          </a:p>
          <a:p>
            <a:pPr lvl="2"/>
            <a:r>
              <a:rPr lang="en-US" dirty="0"/>
              <a:t>Spinal cord injury and deafferentation negatively impact coordinated and cognitively demanding motions</a:t>
            </a:r>
          </a:p>
          <a:p>
            <a:pPr lvl="1"/>
            <a:r>
              <a:rPr lang="en-US" dirty="0"/>
              <a:t>Handedness can cause temporal coordination deficiencies in cognitively demanding tasks</a:t>
            </a:r>
          </a:p>
          <a:p>
            <a:r>
              <a:rPr lang="en-US" dirty="0"/>
              <a:t>Viability of Prosthetic Simulators:</a:t>
            </a:r>
          </a:p>
          <a:p>
            <a:pPr lvl="1"/>
            <a:r>
              <a:rPr lang="en-US" dirty="0"/>
              <a:t>Simulators have been shown to produce similar learning effects to novice amputees</a:t>
            </a:r>
          </a:p>
          <a:p>
            <a:pPr lvl="1"/>
            <a:r>
              <a:rPr lang="en-US" dirty="0"/>
              <a:t>These devices can improve the power of studies performed with prostheses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13265321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4877</TotalTime>
  <Words>2137</Words>
  <Application>Microsoft Office PowerPoint</Application>
  <PresentationFormat>Widescreen</PresentationFormat>
  <Paragraphs>240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Custom Design</vt:lpstr>
      <vt:lpstr>Coordination and Brain Activity Correlates of Upper-Limb Prosthesis Use</vt:lpstr>
      <vt:lpstr>Agenda</vt:lpstr>
      <vt:lpstr>Introduction</vt:lpstr>
      <vt:lpstr>Introduction</vt:lpstr>
      <vt:lpstr>Agenda</vt:lpstr>
      <vt:lpstr>Purpose</vt:lpstr>
      <vt:lpstr>Aims/Hypotheses</vt:lpstr>
      <vt:lpstr>Agenda</vt:lpstr>
      <vt:lpstr>Background Information</vt:lpstr>
      <vt:lpstr>Agenda</vt:lpstr>
      <vt:lpstr>Methodology: Participants</vt:lpstr>
      <vt:lpstr>Methodology: Apparatus/Materials</vt:lpstr>
      <vt:lpstr>Methodology: Bimanual Coordination</vt:lpstr>
      <vt:lpstr>Methodology: Gross Manual Dexterity </vt:lpstr>
      <vt:lpstr>Agenda</vt:lpstr>
      <vt:lpstr>Results: Movement Synchrony</vt:lpstr>
      <vt:lpstr>Results: Motor Learning</vt:lpstr>
      <vt:lpstr>Results: Gross Manual Dexterity</vt:lpstr>
      <vt:lpstr>Agenda</vt:lpstr>
      <vt:lpstr>Discussion</vt:lpstr>
      <vt:lpstr>Possible Limitations</vt:lpstr>
      <vt:lpstr>PowerPoint Presentation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Nonlinear Analysis Workshop</dc:title>
  <dc:creator>Jennifer Becic</dc:creator>
  <cp:lastModifiedBy>James Pierce</cp:lastModifiedBy>
  <cp:revision>84</cp:revision>
  <dcterms:created xsi:type="dcterms:W3CDTF">2015-07-23T16:44:48Z</dcterms:created>
  <dcterms:modified xsi:type="dcterms:W3CDTF">2018-06-07T19:39:17Z</dcterms:modified>
</cp:coreProperties>
</file>