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Ex3.xml" ContentType="application/vnd.ms-office.chartex+xml"/>
  <Override PartName="/ppt/charts/style10.xml" ContentType="application/vnd.ms-office.chartstyle+xml"/>
  <Override PartName="/ppt/charts/colors10.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9"/>
  </p:notesMasterIdLst>
  <p:sldIdLst>
    <p:sldId id="258" r:id="rId2"/>
    <p:sldId id="259" r:id="rId3"/>
    <p:sldId id="260" r:id="rId4"/>
    <p:sldId id="261" r:id="rId5"/>
    <p:sldId id="264" r:id="rId6"/>
    <p:sldId id="313" r:id="rId7"/>
    <p:sldId id="267" r:id="rId8"/>
    <p:sldId id="269" r:id="rId9"/>
    <p:sldId id="270" r:id="rId10"/>
    <p:sldId id="271" r:id="rId11"/>
    <p:sldId id="358" r:id="rId12"/>
    <p:sldId id="272" r:id="rId13"/>
    <p:sldId id="315" r:id="rId14"/>
    <p:sldId id="316" r:id="rId15"/>
    <p:sldId id="317" r:id="rId16"/>
    <p:sldId id="277" r:id="rId17"/>
    <p:sldId id="336" r:id="rId18"/>
    <p:sldId id="337" r:id="rId19"/>
    <p:sldId id="297" r:id="rId20"/>
    <p:sldId id="338"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9" r:id="rId34"/>
    <p:sldId id="360" r:id="rId35"/>
    <p:sldId id="371" r:id="rId36"/>
    <p:sldId id="372" r:id="rId37"/>
    <p:sldId id="361" r:id="rId38"/>
    <p:sldId id="367" r:id="rId39"/>
    <p:sldId id="373" r:id="rId40"/>
    <p:sldId id="368" r:id="rId41"/>
    <p:sldId id="374" r:id="rId42"/>
    <p:sldId id="369" r:id="rId43"/>
    <p:sldId id="375" r:id="rId44"/>
    <p:sldId id="381" r:id="rId45"/>
    <p:sldId id="363" r:id="rId46"/>
    <p:sldId id="380" r:id="rId47"/>
    <p:sldId id="376" r:id="rId48"/>
    <p:sldId id="377" r:id="rId49"/>
    <p:sldId id="379" r:id="rId50"/>
    <p:sldId id="364" r:id="rId51"/>
    <p:sldId id="356" r:id="rId52"/>
    <p:sldId id="357" r:id="rId53"/>
    <p:sldId id="365" r:id="rId54"/>
    <p:sldId id="366" r:id="rId55"/>
    <p:sldId id="370" r:id="rId56"/>
    <p:sldId id="312" r:id="rId57"/>
    <p:sldId id="352" r:id="rId58"/>
    <p:sldId id="353" r:id="rId59"/>
    <p:sldId id="354" r:id="rId60"/>
    <p:sldId id="355"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1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62" d="100"/>
          <a:sy n="62" d="100"/>
        </p:scale>
        <p:origin x="102"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file:///H:\Thesis\Data%20Analysis\BCTData_FullControls.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H:\Thesis\Data%20Analysis\fNIRS_FullControls.xlsx" TargetMode="External"/><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H:\Thesis\Data%20Analysis\fNIRS_FullControl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H:\Thesis\Data%20Analysis\fNIRS_FullControl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H:\Thesis\Data%20Analysis\fNIRS_FullControl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H:\Thesis\Data%20Analysis\Asynchron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H:\Thesis\Data%20Analysis\Asynchron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H:\Thesis\Data%20Analysis\Survey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Bimanual Coordination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4"/>
          <c:order val="0"/>
          <c:tx>
            <c:v>ULD</c:v>
          </c:tx>
          <c:spPr>
            <a:ln w="19050" cap="rnd">
              <a:solidFill>
                <a:srgbClr val="0070C0"/>
              </a:solidFill>
              <a:round/>
            </a:ln>
            <a:effectLst/>
          </c:spPr>
          <c:marker>
            <c:symbol val="none"/>
          </c:marker>
          <c:xVal>
            <c:strRef>
              <c:f>[1]Analysis!$A$41:$A$44</c:f>
              <c:strCache>
                <c:ptCount val="4"/>
                <c:pt idx="0">
                  <c:v>Hand-to-Tray</c:v>
                </c:pt>
                <c:pt idx="1">
                  <c:v>Tray Transfer</c:v>
                </c:pt>
                <c:pt idx="2">
                  <c:v>Hand Return</c:v>
                </c:pt>
                <c:pt idx="3">
                  <c:v>Overall</c:v>
                </c:pt>
              </c:strCache>
            </c:strRef>
          </c:xVal>
          <c:yVal>
            <c:numRef>
              <c:f>[1]Analysis!$C$41:$C$44</c:f>
              <c:numCache>
                <c:formatCode>General</c:formatCode>
                <c:ptCount val="4"/>
                <c:pt idx="0">
                  <c:v>2.3489333333333335</c:v>
                </c:pt>
                <c:pt idx="1">
                  <c:v>1.9098666666666666</c:v>
                </c:pt>
                <c:pt idx="2">
                  <c:v>5.4700000000000006</c:v>
                </c:pt>
                <c:pt idx="3">
                  <c:v>10.827500000000002</c:v>
                </c:pt>
              </c:numCache>
            </c:numRef>
          </c:yVal>
          <c:smooth val="0"/>
          <c:extLst>
            <c:ext xmlns:c16="http://schemas.microsoft.com/office/drawing/2014/chart" uri="{C3380CC4-5D6E-409C-BE32-E72D297353CC}">
              <c16:uniqueId val="{00000000-C347-4D95-9744-547BCCED9323}"/>
            </c:ext>
          </c:extLst>
        </c:ser>
        <c:ser>
          <c:idx val="0"/>
          <c:order val="1"/>
          <c:tx>
            <c:v>Non-Affected</c:v>
          </c:tx>
          <c:spPr>
            <a:ln w="19050" cap="rnd">
              <a:solidFill>
                <a:schemeClr val="accent2"/>
              </a:solidFill>
              <a:prstDash val="dash"/>
              <a:round/>
            </a:ln>
            <a:effectLst/>
          </c:spPr>
          <c:marker>
            <c:symbol val="none"/>
          </c:marker>
          <c:xVal>
            <c:strRef>
              <c:f>Analysis!$B$63:$B$66</c:f>
              <c:strCache>
                <c:ptCount val="4"/>
                <c:pt idx="0">
                  <c:v>Hand-to-Tray</c:v>
                </c:pt>
                <c:pt idx="1">
                  <c:v>Tray Transfer</c:v>
                </c:pt>
                <c:pt idx="2">
                  <c:v>Hand Return</c:v>
                </c:pt>
                <c:pt idx="3">
                  <c:v>Overall</c:v>
                </c:pt>
              </c:strCache>
            </c:strRef>
          </c:xVal>
          <c:yVal>
            <c:numRef>
              <c:f>Analysis!$C$63:$C$66</c:f>
              <c:numCache>
                <c:formatCode>0.00</c:formatCode>
                <c:ptCount val="4"/>
                <c:pt idx="0">
                  <c:v>1.0284</c:v>
                </c:pt>
                <c:pt idx="1">
                  <c:v>0.98893333333333333</c:v>
                </c:pt>
                <c:pt idx="2">
                  <c:v>2.1879333333333331</c:v>
                </c:pt>
                <c:pt idx="3">
                  <c:v>6.0609999999999982</c:v>
                </c:pt>
              </c:numCache>
            </c:numRef>
          </c:yVal>
          <c:smooth val="0"/>
          <c:extLst>
            <c:ext xmlns:c16="http://schemas.microsoft.com/office/drawing/2014/chart" uri="{C3380CC4-5D6E-409C-BE32-E72D297353CC}">
              <c16:uniqueId val="{00000001-C347-4D95-9744-547BCCED9323}"/>
            </c:ext>
          </c:extLst>
        </c:ser>
        <c:ser>
          <c:idx val="1"/>
          <c:order val="2"/>
          <c:tx>
            <c:v>TD-Simulator</c:v>
          </c:tx>
          <c:spPr>
            <a:ln w="19050" cap="rnd">
              <a:solidFill>
                <a:schemeClr val="accent2"/>
              </a:solidFill>
              <a:round/>
            </a:ln>
            <a:effectLst/>
          </c:spPr>
          <c:marker>
            <c:symbol val="none"/>
          </c:marker>
          <c:xVal>
            <c:strRef>
              <c:f>Analysis!$B$63:$B$66</c:f>
              <c:strCache>
                <c:ptCount val="4"/>
                <c:pt idx="0">
                  <c:v>Hand-to-Tray</c:v>
                </c:pt>
                <c:pt idx="1">
                  <c:v>Tray Transfer</c:v>
                </c:pt>
                <c:pt idx="2">
                  <c:v>Hand Return</c:v>
                </c:pt>
                <c:pt idx="3">
                  <c:v>Overall</c:v>
                </c:pt>
              </c:strCache>
            </c:strRef>
          </c:xVal>
          <c:yVal>
            <c:numRef>
              <c:f>Analysis!$D$63:$D$66</c:f>
              <c:numCache>
                <c:formatCode>0.00</c:formatCode>
                <c:ptCount val="4"/>
                <c:pt idx="0">
                  <c:v>1.3950666666666667</c:v>
                </c:pt>
                <c:pt idx="1">
                  <c:v>1.4350666666666667</c:v>
                </c:pt>
                <c:pt idx="2">
                  <c:v>1.998866666666667</c:v>
                </c:pt>
                <c:pt idx="3">
                  <c:v>6.4214000000000002</c:v>
                </c:pt>
              </c:numCache>
            </c:numRef>
          </c:yVal>
          <c:smooth val="0"/>
          <c:extLst>
            <c:ext xmlns:c16="http://schemas.microsoft.com/office/drawing/2014/chart" uri="{C3380CC4-5D6E-409C-BE32-E72D297353CC}">
              <c16:uniqueId val="{00000002-C347-4D95-9744-547BCCED9323}"/>
            </c:ext>
          </c:extLst>
        </c:ser>
        <c:ser>
          <c:idx val="3"/>
          <c:order val="3"/>
          <c:tx>
            <c:v>TD-Control</c:v>
          </c:tx>
          <c:spPr>
            <a:ln w="19050" cap="rnd">
              <a:solidFill>
                <a:srgbClr val="92D050"/>
              </a:solidFill>
              <a:round/>
            </a:ln>
            <a:effectLst/>
          </c:spPr>
          <c:marker>
            <c:symbol val="none"/>
          </c:marker>
          <c:xVal>
            <c:strRef>
              <c:f>Analysis!$B$63:$B$66</c:f>
              <c:strCache>
                <c:ptCount val="4"/>
                <c:pt idx="0">
                  <c:v>Hand-to-Tray</c:v>
                </c:pt>
                <c:pt idx="1">
                  <c:v>Tray Transfer</c:v>
                </c:pt>
                <c:pt idx="2">
                  <c:v>Hand Return</c:v>
                </c:pt>
                <c:pt idx="3">
                  <c:v>Overall</c:v>
                </c:pt>
              </c:strCache>
            </c:strRef>
          </c:xVal>
          <c:yVal>
            <c:numRef>
              <c:f>Analysis!$F$63:$F$66</c:f>
              <c:numCache>
                <c:formatCode>0.00</c:formatCode>
                <c:ptCount val="4"/>
                <c:pt idx="0">
                  <c:v>0.58126666666666671</c:v>
                </c:pt>
                <c:pt idx="1">
                  <c:v>0.55219999999999991</c:v>
                </c:pt>
                <c:pt idx="2">
                  <c:v>0.76126666666666643</c:v>
                </c:pt>
                <c:pt idx="3">
                  <c:v>2.2157333333333336</c:v>
                </c:pt>
              </c:numCache>
            </c:numRef>
          </c:yVal>
          <c:smooth val="0"/>
          <c:extLst>
            <c:ext xmlns:c16="http://schemas.microsoft.com/office/drawing/2014/chart" uri="{C3380CC4-5D6E-409C-BE32-E72D297353CC}">
              <c16:uniqueId val="{00000003-C347-4D95-9744-547BCCED9323}"/>
            </c:ext>
          </c:extLst>
        </c:ser>
        <c:ser>
          <c:idx val="2"/>
          <c:order val="4"/>
          <c:tx>
            <c:v>Dominant</c:v>
          </c:tx>
          <c:spPr>
            <a:ln w="19050" cap="rnd">
              <a:solidFill>
                <a:srgbClr val="92D050"/>
              </a:solidFill>
              <a:prstDash val="lgDashDot"/>
              <a:round/>
            </a:ln>
            <a:effectLst/>
          </c:spPr>
          <c:marker>
            <c:symbol val="none"/>
          </c:marker>
          <c:xVal>
            <c:strRef>
              <c:f>Analysis!$B$63:$B$66</c:f>
              <c:strCache>
                <c:ptCount val="4"/>
                <c:pt idx="0">
                  <c:v>Hand-to-Tray</c:v>
                </c:pt>
                <c:pt idx="1">
                  <c:v>Tray Transfer</c:v>
                </c:pt>
                <c:pt idx="2">
                  <c:v>Hand Return</c:v>
                </c:pt>
                <c:pt idx="3">
                  <c:v>Overall</c:v>
                </c:pt>
              </c:strCache>
            </c:strRef>
          </c:xVal>
          <c:yVal>
            <c:numRef>
              <c:f>Analysis!$E$63:$E$66</c:f>
              <c:numCache>
                <c:formatCode>0.00</c:formatCode>
                <c:ptCount val="4"/>
                <c:pt idx="0">
                  <c:v>0.54993333333333327</c:v>
                </c:pt>
                <c:pt idx="1">
                  <c:v>0.46766666666666667</c:v>
                </c:pt>
                <c:pt idx="2">
                  <c:v>0.65793333333333337</c:v>
                </c:pt>
                <c:pt idx="3">
                  <c:v>2.1019333333333337</c:v>
                </c:pt>
              </c:numCache>
            </c:numRef>
          </c:yVal>
          <c:smooth val="0"/>
          <c:extLst>
            <c:ext xmlns:c16="http://schemas.microsoft.com/office/drawing/2014/chart" uri="{C3380CC4-5D6E-409C-BE32-E72D297353CC}">
              <c16:uniqueId val="{00000004-C347-4D95-9744-547BCCED9323}"/>
            </c:ext>
          </c:extLst>
        </c:ser>
        <c:ser>
          <c:idx val="5"/>
          <c:order val="5"/>
          <c:tx>
            <c:v>ULD2</c:v>
          </c:tx>
          <c:spPr>
            <a:ln w="19050" cap="rnd">
              <a:solidFill>
                <a:srgbClr val="0070C0"/>
              </a:solidFill>
              <a:prstDash val="lgDashDotDot"/>
              <a:round/>
            </a:ln>
            <a:effectLst/>
          </c:spPr>
          <c:marker>
            <c:symbol val="none"/>
          </c:marker>
          <c:xVal>
            <c:strRef>
              <c:f>[1]Analysis!$A$41:$A$44</c:f>
              <c:strCache>
                <c:ptCount val="4"/>
                <c:pt idx="0">
                  <c:v>Hand-to-Tray</c:v>
                </c:pt>
                <c:pt idx="1">
                  <c:v>Tray Transfer</c:v>
                </c:pt>
                <c:pt idx="2">
                  <c:v>Hand Return</c:v>
                </c:pt>
                <c:pt idx="3">
                  <c:v>Overall</c:v>
                </c:pt>
              </c:strCache>
            </c:strRef>
          </c:xVal>
          <c:yVal>
            <c:numRef>
              <c:f>[1]Analysis!$B$41:$B$44</c:f>
              <c:numCache>
                <c:formatCode>General</c:formatCode>
                <c:ptCount val="4"/>
                <c:pt idx="0">
                  <c:v>2.2222</c:v>
                </c:pt>
                <c:pt idx="1">
                  <c:v>2.3935666666666666</c:v>
                </c:pt>
                <c:pt idx="2">
                  <c:v>4.0450666666666653</c:v>
                </c:pt>
                <c:pt idx="3">
                  <c:v>9.4426999999999985</c:v>
                </c:pt>
              </c:numCache>
            </c:numRef>
          </c:yVal>
          <c:smooth val="0"/>
          <c:extLst>
            <c:ext xmlns:c16="http://schemas.microsoft.com/office/drawing/2014/chart" uri="{C3380CC4-5D6E-409C-BE32-E72D297353CC}">
              <c16:uniqueId val="{00000005-C347-4D95-9744-547BCCED9323}"/>
            </c:ext>
          </c:extLst>
        </c:ser>
        <c:dLbls>
          <c:showLegendKey val="0"/>
          <c:showVal val="0"/>
          <c:showCatName val="0"/>
          <c:showSerName val="0"/>
          <c:showPercent val="0"/>
          <c:showBubbleSize val="0"/>
        </c:dLbls>
        <c:axId val="453510255"/>
        <c:axId val="453499439"/>
      </c:scatterChart>
      <c:valAx>
        <c:axId val="45351025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Hand-to-Tray</a:t>
                </a:r>
                <a:r>
                  <a:rPr lang="en-US" baseline="0" dirty="0"/>
                  <a:t>      </a:t>
                </a:r>
                <a:r>
                  <a:rPr lang="en-US" dirty="0"/>
                  <a:t>       Tray</a:t>
                </a:r>
                <a:r>
                  <a:rPr lang="en-US" baseline="0" dirty="0"/>
                  <a:t> Transfer   	         Hand Return	               Overall</a:t>
                </a:r>
              </a:p>
              <a:p>
                <a:pPr>
                  <a:defRPr/>
                </a:pPr>
                <a:r>
                  <a:rPr lang="en-US" baseline="0" dirty="0"/>
                  <a:t> *Dashed Lines Indicate Preferred Hand</a:t>
                </a:r>
                <a:endParaRPr lang="en-US" dirty="0"/>
              </a:p>
            </c:rich>
          </c:tx>
          <c:layout>
            <c:manualLayout>
              <c:xMode val="edge"/>
              <c:yMode val="edge"/>
              <c:x val="0.23336733296872728"/>
              <c:y val="0.833513403093212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3499439"/>
        <c:crosses val="autoZero"/>
        <c:crossBetween val="midCat"/>
      </c:valAx>
      <c:valAx>
        <c:axId val="453499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510255"/>
        <c:crosses val="autoZero"/>
        <c:crossBetween val="midCat"/>
      </c:valAx>
      <c:spPr>
        <a:noFill/>
        <a:ln>
          <a:noFill/>
        </a:ln>
        <a:effectLst/>
      </c:spPr>
    </c:plotArea>
    <c:legend>
      <c:legendPos val="r"/>
      <c:legendEntry>
        <c:idx val="1"/>
        <c:delete val="1"/>
      </c:legendEntry>
      <c:legendEntry>
        <c:idx val="4"/>
        <c:delete val="1"/>
      </c:legendEntry>
      <c:legendEntry>
        <c:idx val="5"/>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TD-Control - Preferred Hand</c:v>
          </c:tx>
          <c:spPr>
            <a:solidFill>
              <a:schemeClr val="accent1"/>
            </a:solidFill>
            <a:ln>
              <a:noFill/>
            </a:ln>
            <a:effectLst/>
          </c:spPr>
          <c:invertIfNegative val="0"/>
          <c:val>
            <c:numRef>
              <c:f>'Adjusted Averages new baseline'!$AC$43:$AL$43</c:f>
              <c:numCache>
                <c:formatCode>General</c:formatCode>
                <c:ptCount val="10"/>
                <c:pt idx="0">
                  <c:v>4.5670178749999985E-2</c:v>
                </c:pt>
                <c:pt idx="1">
                  <c:v>1.6509728611111104E-2</c:v>
                </c:pt>
                <c:pt idx="2">
                  <c:v>7.3293337916666701E-2</c:v>
                </c:pt>
                <c:pt idx="4">
                  <c:v>0.13076051499999999</c:v>
                </c:pt>
                <c:pt idx="5">
                  <c:v>0.1529774441666667</c:v>
                </c:pt>
                <c:pt idx="6">
                  <c:v>0.15086914333333334</c:v>
                </c:pt>
                <c:pt idx="7">
                  <c:v>6.092999625E-2</c:v>
                </c:pt>
                <c:pt idx="9">
                  <c:v>5.3709926666666678E-2</c:v>
                </c:pt>
              </c:numCache>
            </c:numRef>
          </c:val>
          <c:extLst>
            <c:ext xmlns:c16="http://schemas.microsoft.com/office/drawing/2014/chart" uri="{C3380CC4-5D6E-409C-BE32-E72D297353CC}">
              <c16:uniqueId val="{00000000-2F44-4600-B400-26ABB729B456}"/>
            </c:ext>
          </c:extLst>
        </c:ser>
        <c:ser>
          <c:idx val="3"/>
          <c:order val="1"/>
          <c:tx>
            <c:v>ULD - Preferred Hand</c:v>
          </c:tx>
          <c:spPr>
            <a:solidFill>
              <a:schemeClr val="accent4"/>
            </a:solidFill>
            <a:ln>
              <a:noFill/>
            </a:ln>
            <a:effectLst/>
          </c:spPr>
          <c:invertIfNegative val="0"/>
          <c:val>
            <c:numRef>
              <c:f>'[1]Adjusted Averages new baseline'!$AC$43:$AL$43</c:f>
              <c:numCache>
                <c:formatCode>General</c:formatCode>
                <c:ptCount val="10"/>
                <c:pt idx="0">
                  <c:v>0.3701921210000001</c:v>
                </c:pt>
                <c:pt idx="1">
                  <c:v>0.24545648222222219</c:v>
                </c:pt>
                <c:pt idx="2">
                  <c:v>0.24180131066666666</c:v>
                </c:pt>
                <c:pt idx="3">
                  <c:v>0.12506977866666666</c:v>
                </c:pt>
                <c:pt idx="5">
                  <c:v>0.19626281316666669</c:v>
                </c:pt>
                <c:pt idx="6">
                  <c:v>0.22717519744444439</c:v>
                </c:pt>
                <c:pt idx="7">
                  <c:v>0.16883228366666672</c:v>
                </c:pt>
                <c:pt idx="8">
                  <c:v>0.16175721133333323</c:v>
                </c:pt>
                <c:pt idx="9">
                  <c:v>0.38566596549999999</c:v>
                </c:pt>
              </c:numCache>
            </c:numRef>
          </c:val>
          <c:extLst>
            <c:ext xmlns:c16="http://schemas.microsoft.com/office/drawing/2014/chart" uri="{C3380CC4-5D6E-409C-BE32-E72D297353CC}">
              <c16:uniqueId val="{00000001-2F44-4600-B400-26ABB729B456}"/>
            </c:ext>
          </c:extLst>
        </c:ser>
        <c:dLbls>
          <c:showLegendKey val="0"/>
          <c:showVal val="0"/>
          <c:showCatName val="0"/>
          <c:showSerName val="0"/>
          <c:showPercent val="0"/>
          <c:showBubbleSize val="0"/>
        </c:dLbls>
        <c:gapWidth val="219"/>
        <c:overlap val="-27"/>
        <c:axId val="993244032"/>
        <c:axId val="993247424"/>
      </c:barChart>
      <c:catAx>
        <c:axId val="993244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Left.........................Region</a:t>
                </a:r>
                <a:r>
                  <a:rPr lang="en-US" baseline="0"/>
                  <a:t> of Interest......................Right</a:t>
                </a:r>
                <a:endParaRPr lang="en-US"/>
              </a:p>
            </c:rich>
          </c:tx>
          <c:layout>
            <c:manualLayout>
              <c:xMode val="edge"/>
              <c:yMode val="edge"/>
              <c:x val="0.13546692844618741"/>
              <c:y val="0.894691558938655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7424"/>
        <c:crosses val="autoZero"/>
        <c:auto val="1"/>
        <c:lblAlgn val="ctr"/>
        <c:lblOffset val="100"/>
        <c:noMultiLvlLbl val="0"/>
      </c:catAx>
      <c:valAx>
        <c:axId val="99324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HbO Concentration (mm/µmol) </a:t>
                </a:r>
                <a:endParaRPr lang="en-US" sz="1000" b="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4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82447506561679"/>
          <c:y val="4.0389205067009361E-2"/>
          <c:w val="0.5720572688830563"/>
          <c:h val="0.79657313351711334"/>
        </c:manualLayout>
      </c:layout>
      <c:barChart>
        <c:barDir val="col"/>
        <c:grouping val="clustered"/>
        <c:varyColors val="0"/>
        <c:ser>
          <c:idx val="2"/>
          <c:order val="0"/>
          <c:tx>
            <c:v>TD-Control - Non-Preferred Hand</c:v>
          </c:tx>
          <c:spPr>
            <a:solidFill>
              <a:schemeClr val="accent3"/>
            </a:solidFill>
            <a:ln>
              <a:noFill/>
            </a:ln>
            <a:effectLst/>
          </c:spPr>
          <c:invertIfNegative val="0"/>
          <c:val>
            <c:numRef>
              <c:f>'Adjusted Averages new baseline'!$AC$141:$AL$141</c:f>
              <c:numCache>
                <c:formatCode>General</c:formatCode>
                <c:ptCount val="10"/>
                <c:pt idx="0">
                  <c:v>0.32285151000000001</c:v>
                </c:pt>
                <c:pt idx="1">
                  <c:v>0.14255246819444442</c:v>
                </c:pt>
                <c:pt idx="2">
                  <c:v>5.9328660625000001E-2</c:v>
                </c:pt>
                <c:pt idx="3">
                  <c:v>0.22395482708333334</c:v>
                </c:pt>
                <c:pt idx="4">
                  <c:v>0.38389945375000001</c:v>
                </c:pt>
                <c:pt idx="5">
                  <c:v>5.8002374791666672E-2</c:v>
                </c:pt>
                <c:pt idx="6">
                  <c:v>0.3643664429166667</c:v>
                </c:pt>
                <c:pt idx="7">
                  <c:v>0.19073043583333332</c:v>
                </c:pt>
                <c:pt idx="8">
                  <c:v>0.18343010902777782</c:v>
                </c:pt>
                <c:pt idx="9">
                  <c:v>0.19982795270833334</c:v>
                </c:pt>
              </c:numCache>
            </c:numRef>
          </c:val>
          <c:extLst>
            <c:ext xmlns:c16="http://schemas.microsoft.com/office/drawing/2014/chart" uri="{C3380CC4-5D6E-409C-BE32-E72D297353CC}">
              <c16:uniqueId val="{00000000-CB7E-41A6-95B7-D7681EEC1941}"/>
            </c:ext>
          </c:extLst>
        </c:ser>
        <c:ser>
          <c:idx val="1"/>
          <c:order val="1"/>
          <c:tx>
            <c:v>TD-Simulator Non-Preferred Hand</c:v>
          </c:tx>
          <c:spPr>
            <a:solidFill>
              <a:schemeClr val="accent2"/>
            </a:solidFill>
            <a:ln>
              <a:noFill/>
            </a:ln>
            <a:effectLst/>
          </c:spPr>
          <c:invertIfNegative val="0"/>
          <c:val>
            <c:numRef>
              <c:f>'Adjusted Averages new baseline'!$AC$94:$AL$94</c:f>
              <c:numCache>
                <c:formatCode>General</c:formatCode>
                <c:ptCount val="10"/>
                <c:pt idx="0">
                  <c:v>9.692618895833334E-2</c:v>
                </c:pt>
                <c:pt idx="1">
                  <c:v>0.17321147861111111</c:v>
                </c:pt>
                <c:pt idx="2">
                  <c:v>0.13095872604166667</c:v>
                </c:pt>
                <c:pt idx="3">
                  <c:v>0.15675623180555553</c:v>
                </c:pt>
                <c:pt idx="4">
                  <c:v>0.32100470854166668</c:v>
                </c:pt>
                <c:pt idx="5">
                  <c:v>5.1805662083333356E-2</c:v>
                </c:pt>
                <c:pt idx="6">
                  <c:v>0.45259940625000006</c:v>
                </c:pt>
                <c:pt idx="7">
                  <c:v>0.29035291500000004</c:v>
                </c:pt>
                <c:pt idx="8">
                  <c:v>0.37389094000000006</c:v>
                </c:pt>
                <c:pt idx="9">
                  <c:v>0.13027977500000001</c:v>
                </c:pt>
              </c:numCache>
            </c:numRef>
          </c:val>
          <c:extLst>
            <c:ext xmlns:c16="http://schemas.microsoft.com/office/drawing/2014/chart" uri="{C3380CC4-5D6E-409C-BE32-E72D297353CC}">
              <c16:uniqueId val="{00000001-CB7E-41A6-95B7-D7681EEC1941}"/>
            </c:ext>
          </c:extLst>
        </c:ser>
        <c:ser>
          <c:idx val="4"/>
          <c:order val="2"/>
          <c:tx>
            <c:v>ULD - Non-Preferred Hand</c:v>
          </c:tx>
          <c:spPr>
            <a:solidFill>
              <a:schemeClr val="accent5"/>
            </a:solidFill>
            <a:ln>
              <a:noFill/>
            </a:ln>
            <a:effectLst/>
          </c:spPr>
          <c:invertIfNegative val="0"/>
          <c:val>
            <c:numRef>
              <c:f>'[1]Adjusted Averages new baseline'!$AC$94:$AL$94</c:f>
              <c:numCache>
                <c:formatCode>General</c:formatCode>
                <c:ptCount val="10"/>
                <c:pt idx="0">
                  <c:v>0.22320991383333333</c:v>
                </c:pt>
                <c:pt idx="1">
                  <c:v>0.21522957200000001</c:v>
                </c:pt>
                <c:pt idx="2">
                  <c:v>4.8607562499999993E-2</c:v>
                </c:pt>
                <c:pt idx="3">
                  <c:v>0.4029648002222222</c:v>
                </c:pt>
                <c:pt idx="4">
                  <c:v>8.1485380166666677E-2</c:v>
                </c:pt>
                <c:pt idx="5">
                  <c:v>0.11188167416666667</c:v>
                </c:pt>
                <c:pt idx="6">
                  <c:v>0.34772613288888882</c:v>
                </c:pt>
                <c:pt idx="7">
                  <c:v>0.71679587033333347</c:v>
                </c:pt>
                <c:pt idx="8">
                  <c:v>3.4690472222222178E-2</c:v>
                </c:pt>
              </c:numCache>
            </c:numRef>
          </c:val>
          <c:extLst>
            <c:ext xmlns:c16="http://schemas.microsoft.com/office/drawing/2014/chart" uri="{C3380CC4-5D6E-409C-BE32-E72D297353CC}">
              <c16:uniqueId val="{00000002-CB7E-41A6-95B7-D7681EEC1941}"/>
            </c:ext>
          </c:extLst>
        </c:ser>
        <c:dLbls>
          <c:showLegendKey val="0"/>
          <c:showVal val="0"/>
          <c:showCatName val="0"/>
          <c:showSerName val="0"/>
          <c:showPercent val="0"/>
          <c:showBubbleSize val="0"/>
        </c:dLbls>
        <c:gapWidth val="219"/>
        <c:overlap val="-27"/>
        <c:axId val="993244032"/>
        <c:axId val="993247424"/>
      </c:barChart>
      <c:catAx>
        <c:axId val="993244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Left.........................Region</a:t>
                </a:r>
                <a:r>
                  <a:rPr lang="en-US" baseline="0" dirty="0"/>
                  <a:t> of Interest......................Right</a:t>
                </a:r>
              </a:p>
            </c:rich>
          </c:tx>
          <c:layout>
            <c:manualLayout>
              <c:xMode val="edge"/>
              <c:yMode val="edge"/>
              <c:x val="0.10454071159269188"/>
              <c:y val="0.901856539075972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7424"/>
        <c:crosses val="autoZero"/>
        <c:auto val="1"/>
        <c:lblAlgn val="ctr"/>
        <c:lblOffset val="100"/>
        <c:noMultiLvlLbl val="0"/>
      </c:catAx>
      <c:valAx>
        <c:axId val="99324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HbO Concentration (mm/µmol) </a:t>
                </a:r>
                <a:endParaRPr lang="en-US" sz="1000" b="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4032"/>
        <c:crosses val="autoZero"/>
        <c:crossBetween val="between"/>
      </c:valAx>
      <c:spPr>
        <a:noFill/>
        <a:ln>
          <a:noFill/>
        </a:ln>
        <a:effectLst/>
      </c:spPr>
    </c:plotArea>
    <c:legend>
      <c:legendPos val="r"/>
      <c:layout>
        <c:manualLayout>
          <c:xMode val="edge"/>
          <c:yMode val="edge"/>
          <c:x val="0.68419655876348795"/>
          <c:y val="0.40705813645884681"/>
          <c:w val="0.31580344123651211"/>
          <c:h val="0.18588343796845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TD-Control - Preferred Hand</c:v>
          </c:tx>
          <c:spPr>
            <a:solidFill>
              <a:schemeClr val="accent1"/>
            </a:solidFill>
            <a:ln>
              <a:noFill/>
            </a:ln>
            <a:effectLst/>
          </c:spPr>
          <c:invertIfNegative val="0"/>
          <c:val>
            <c:numRef>
              <c:f>'Adjusted Averages new baseline'!$AC$43:$AL$43</c:f>
              <c:numCache>
                <c:formatCode>General</c:formatCode>
                <c:ptCount val="10"/>
                <c:pt idx="0">
                  <c:v>4.5670178749999985E-2</c:v>
                </c:pt>
                <c:pt idx="1">
                  <c:v>1.6509728611111104E-2</c:v>
                </c:pt>
                <c:pt idx="2">
                  <c:v>7.3293337916666701E-2</c:v>
                </c:pt>
                <c:pt idx="4">
                  <c:v>0.13076051499999999</c:v>
                </c:pt>
                <c:pt idx="5">
                  <c:v>0.1529774441666667</c:v>
                </c:pt>
                <c:pt idx="6">
                  <c:v>0.15086914333333334</c:v>
                </c:pt>
                <c:pt idx="7">
                  <c:v>6.092999625E-2</c:v>
                </c:pt>
                <c:pt idx="9">
                  <c:v>5.3709926666666678E-2</c:v>
                </c:pt>
              </c:numCache>
            </c:numRef>
          </c:val>
          <c:extLst>
            <c:ext xmlns:c16="http://schemas.microsoft.com/office/drawing/2014/chart" uri="{C3380CC4-5D6E-409C-BE32-E72D297353CC}">
              <c16:uniqueId val="{00000000-2F44-4600-B400-26ABB729B456}"/>
            </c:ext>
          </c:extLst>
        </c:ser>
        <c:ser>
          <c:idx val="3"/>
          <c:order val="1"/>
          <c:tx>
            <c:v>ULD - Preferred Hand</c:v>
          </c:tx>
          <c:spPr>
            <a:solidFill>
              <a:schemeClr val="accent4"/>
            </a:solidFill>
            <a:ln>
              <a:noFill/>
            </a:ln>
            <a:effectLst/>
          </c:spPr>
          <c:invertIfNegative val="0"/>
          <c:val>
            <c:numRef>
              <c:f>'[1]Adjusted Averages new baseline'!$AC$43:$AL$43</c:f>
              <c:numCache>
                <c:formatCode>General</c:formatCode>
                <c:ptCount val="10"/>
                <c:pt idx="0">
                  <c:v>0.3701921210000001</c:v>
                </c:pt>
                <c:pt idx="1">
                  <c:v>0.24545648222222219</c:v>
                </c:pt>
                <c:pt idx="2">
                  <c:v>0.24180131066666666</c:v>
                </c:pt>
                <c:pt idx="3">
                  <c:v>0.12506977866666666</c:v>
                </c:pt>
                <c:pt idx="5">
                  <c:v>0.19626281316666669</c:v>
                </c:pt>
                <c:pt idx="6">
                  <c:v>0.22717519744444439</c:v>
                </c:pt>
                <c:pt idx="7">
                  <c:v>0.16883228366666672</c:v>
                </c:pt>
                <c:pt idx="8">
                  <c:v>0.16175721133333323</c:v>
                </c:pt>
                <c:pt idx="9">
                  <c:v>0.38566596549999999</c:v>
                </c:pt>
              </c:numCache>
            </c:numRef>
          </c:val>
          <c:extLst>
            <c:ext xmlns:c16="http://schemas.microsoft.com/office/drawing/2014/chart" uri="{C3380CC4-5D6E-409C-BE32-E72D297353CC}">
              <c16:uniqueId val="{00000001-2F44-4600-B400-26ABB729B456}"/>
            </c:ext>
          </c:extLst>
        </c:ser>
        <c:dLbls>
          <c:showLegendKey val="0"/>
          <c:showVal val="0"/>
          <c:showCatName val="0"/>
          <c:showSerName val="0"/>
          <c:showPercent val="0"/>
          <c:showBubbleSize val="0"/>
        </c:dLbls>
        <c:gapWidth val="219"/>
        <c:overlap val="-27"/>
        <c:axId val="993244032"/>
        <c:axId val="993247424"/>
      </c:barChart>
      <c:catAx>
        <c:axId val="993244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Left.........................Region</a:t>
                </a:r>
                <a:r>
                  <a:rPr lang="en-US" baseline="0"/>
                  <a:t> of Interest......................Right</a:t>
                </a:r>
                <a:endParaRPr lang="en-US"/>
              </a:p>
            </c:rich>
          </c:tx>
          <c:layout>
            <c:manualLayout>
              <c:xMode val="edge"/>
              <c:yMode val="edge"/>
              <c:x val="0.13546692844618741"/>
              <c:y val="0.894691558938655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7424"/>
        <c:crosses val="autoZero"/>
        <c:auto val="1"/>
        <c:lblAlgn val="ctr"/>
        <c:lblOffset val="100"/>
        <c:noMultiLvlLbl val="0"/>
      </c:catAx>
      <c:valAx>
        <c:axId val="99324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dirty="0" err="1">
                    <a:effectLst/>
                  </a:rPr>
                  <a:t>HbO</a:t>
                </a:r>
                <a:r>
                  <a:rPr lang="en-US" sz="1000" b="0" i="0" baseline="0" dirty="0">
                    <a:effectLst/>
                  </a:rPr>
                  <a:t> Concentration (µ</a:t>
                </a:r>
                <a:r>
                  <a:rPr lang="en-US" sz="1000" b="0" i="0" baseline="0" dirty="0" err="1">
                    <a:effectLst/>
                  </a:rPr>
                  <a:t>mol</a:t>
                </a:r>
                <a:r>
                  <a:rPr lang="en-US" sz="1000" b="0" i="0" baseline="0" dirty="0">
                    <a:effectLst/>
                  </a:rPr>
                  <a:t>) </a:t>
                </a:r>
                <a:endParaRPr lang="en-US" sz="1000" b="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4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82447506561679"/>
          <c:y val="4.0389205067009361E-2"/>
          <c:w val="0.5720572688830563"/>
          <c:h val="0.79657313351711334"/>
        </c:manualLayout>
      </c:layout>
      <c:barChart>
        <c:barDir val="col"/>
        <c:grouping val="clustered"/>
        <c:varyColors val="0"/>
        <c:ser>
          <c:idx val="2"/>
          <c:order val="0"/>
          <c:tx>
            <c:v>TD-Control - Non-Preferred Hand</c:v>
          </c:tx>
          <c:spPr>
            <a:solidFill>
              <a:schemeClr val="accent3"/>
            </a:solidFill>
            <a:ln>
              <a:noFill/>
            </a:ln>
            <a:effectLst/>
          </c:spPr>
          <c:invertIfNegative val="0"/>
          <c:val>
            <c:numRef>
              <c:f>'Adjusted Averages new baseline'!$AC$141:$AL$141</c:f>
              <c:numCache>
                <c:formatCode>General</c:formatCode>
                <c:ptCount val="10"/>
                <c:pt idx="0">
                  <c:v>0.32285151000000001</c:v>
                </c:pt>
                <c:pt idx="1">
                  <c:v>0.14255246819444442</c:v>
                </c:pt>
                <c:pt idx="2">
                  <c:v>5.9328660625000001E-2</c:v>
                </c:pt>
                <c:pt idx="3">
                  <c:v>0.22395482708333334</c:v>
                </c:pt>
                <c:pt idx="4">
                  <c:v>0.38389945375000001</c:v>
                </c:pt>
                <c:pt idx="5">
                  <c:v>5.8002374791666672E-2</c:v>
                </c:pt>
                <c:pt idx="6">
                  <c:v>0.3643664429166667</c:v>
                </c:pt>
                <c:pt idx="7">
                  <c:v>0.19073043583333332</c:v>
                </c:pt>
                <c:pt idx="8">
                  <c:v>0.18343010902777782</c:v>
                </c:pt>
                <c:pt idx="9">
                  <c:v>0.19982795270833334</c:v>
                </c:pt>
              </c:numCache>
            </c:numRef>
          </c:val>
          <c:extLst>
            <c:ext xmlns:c16="http://schemas.microsoft.com/office/drawing/2014/chart" uri="{C3380CC4-5D6E-409C-BE32-E72D297353CC}">
              <c16:uniqueId val="{00000000-CB7E-41A6-95B7-D7681EEC1941}"/>
            </c:ext>
          </c:extLst>
        </c:ser>
        <c:ser>
          <c:idx val="1"/>
          <c:order val="1"/>
          <c:tx>
            <c:v>TD-Simulator Non-Preferred Hand</c:v>
          </c:tx>
          <c:spPr>
            <a:solidFill>
              <a:schemeClr val="accent2"/>
            </a:solidFill>
            <a:ln>
              <a:noFill/>
            </a:ln>
            <a:effectLst/>
          </c:spPr>
          <c:invertIfNegative val="0"/>
          <c:val>
            <c:numRef>
              <c:f>'Adjusted Averages new baseline'!$AC$94:$AL$94</c:f>
              <c:numCache>
                <c:formatCode>General</c:formatCode>
                <c:ptCount val="10"/>
                <c:pt idx="0">
                  <c:v>9.692618895833334E-2</c:v>
                </c:pt>
                <c:pt idx="1">
                  <c:v>0.17321147861111111</c:v>
                </c:pt>
                <c:pt idx="2">
                  <c:v>0.13095872604166667</c:v>
                </c:pt>
                <c:pt idx="3">
                  <c:v>0.15675623180555553</c:v>
                </c:pt>
                <c:pt idx="4">
                  <c:v>0.32100470854166668</c:v>
                </c:pt>
                <c:pt idx="5">
                  <c:v>5.1805662083333356E-2</c:v>
                </c:pt>
                <c:pt idx="6">
                  <c:v>0.45259940625000006</c:v>
                </c:pt>
                <c:pt idx="7">
                  <c:v>0.29035291500000004</c:v>
                </c:pt>
                <c:pt idx="8">
                  <c:v>0.37389094000000006</c:v>
                </c:pt>
                <c:pt idx="9">
                  <c:v>0.13027977500000001</c:v>
                </c:pt>
              </c:numCache>
            </c:numRef>
          </c:val>
          <c:extLst>
            <c:ext xmlns:c16="http://schemas.microsoft.com/office/drawing/2014/chart" uri="{C3380CC4-5D6E-409C-BE32-E72D297353CC}">
              <c16:uniqueId val="{00000001-CB7E-41A6-95B7-D7681EEC1941}"/>
            </c:ext>
          </c:extLst>
        </c:ser>
        <c:ser>
          <c:idx val="4"/>
          <c:order val="2"/>
          <c:tx>
            <c:v>ULD - Non-Preferred Hand</c:v>
          </c:tx>
          <c:spPr>
            <a:solidFill>
              <a:schemeClr val="accent5"/>
            </a:solidFill>
            <a:ln>
              <a:noFill/>
            </a:ln>
            <a:effectLst/>
          </c:spPr>
          <c:invertIfNegative val="0"/>
          <c:val>
            <c:numRef>
              <c:f>'[1]Adjusted Averages new baseline'!$AC$94:$AL$94</c:f>
              <c:numCache>
                <c:formatCode>General</c:formatCode>
                <c:ptCount val="10"/>
                <c:pt idx="0">
                  <c:v>0.22320991383333333</c:v>
                </c:pt>
                <c:pt idx="1">
                  <c:v>0.21522957200000001</c:v>
                </c:pt>
                <c:pt idx="2">
                  <c:v>4.8607562499999993E-2</c:v>
                </c:pt>
                <c:pt idx="3">
                  <c:v>0.4029648002222222</c:v>
                </c:pt>
                <c:pt idx="4">
                  <c:v>8.1485380166666677E-2</c:v>
                </c:pt>
                <c:pt idx="5">
                  <c:v>0.11188167416666667</c:v>
                </c:pt>
                <c:pt idx="6">
                  <c:v>0.34772613288888882</c:v>
                </c:pt>
                <c:pt idx="7">
                  <c:v>0.71679587033333347</c:v>
                </c:pt>
                <c:pt idx="8">
                  <c:v>3.4690472222222178E-2</c:v>
                </c:pt>
              </c:numCache>
            </c:numRef>
          </c:val>
          <c:extLst>
            <c:ext xmlns:c16="http://schemas.microsoft.com/office/drawing/2014/chart" uri="{C3380CC4-5D6E-409C-BE32-E72D297353CC}">
              <c16:uniqueId val="{00000002-CB7E-41A6-95B7-D7681EEC1941}"/>
            </c:ext>
          </c:extLst>
        </c:ser>
        <c:dLbls>
          <c:showLegendKey val="0"/>
          <c:showVal val="0"/>
          <c:showCatName val="0"/>
          <c:showSerName val="0"/>
          <c:showPercent val="0"/>
          <c:showBubbleSize val="0"/>
        </c:dLbls>
        <c:gapWidth val="219"/>
        <c:overlap val="-27"/>
        <c:axId val="993244032"/>
        <c:axId val="993247424"/>
      </c:barChart>
      <c:catAx>
        <c:axId val="993244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Left.........................Region</a:t>
                </a:r>
                <a:r>
                  <a:rPr lang="en-US" baseline="0" dirty="0"/>
                  <a:t> of Interest......................Right</a:t>
                </a:r>
              </a:p>
            </c:rich>
          </c:tx>
          <c:layout>
            <c:manualLayout>
              <c:xMode val="edge"/>
              <c:yMode val="edge"/>
              <c:x val="0.10454071159269188"/>
              <c:y val="0.901856539075972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7424"/>
        <c:crosses val="autoZero"/>
        <c:auto val="1"/>
        <c:lblAlgn val="ctr"/>
        <c:lblOffset val="100"/>
        <c:noMultiLvlLbl val="0"/>
      </c:catAx>
      <c:valAx>
        <c:axId val="993247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dirty="0" err="1">
                    <a:effectLst/>
                  </a:rPr>
                  <a:t>HbO</a:t>
                </a:r>
                <a:r>
                  <a:rPr lang="en-US" sz="1000" b="0" i="0" baseline="0" dirty="0">
                    <a:effectLst/>
                  </a:rPr>
                  <a:t> Concentration (µ</a:t>
                </a:r>
                <a:r>
                  <a:rPr lang="en-US" sz="1000" b="0" i="0" baseline="0" dirty="0" err="1">
                    <a:effectLst/>
                  </a:rPr>
                  <a:t>mol</a:t>
                </a:r>
                <a:r>
                  <a:rPr lang="en-US" sz="1000" b="0" i="0" baseline="0" dirty="0">
                    <a:effectLst/>
                  </a:rPr>
                  <a:t>) </a:t>
                </a:r>
                <a:endParaRPr lang="en-US" sz="1000" b="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244032"/>
        <c:crosses val="autoZero"/>
        <c:crossBetween val="between"/>
      </c:valAx>
      <c:spPr>
        <a:noFill/>
        <a:ln>
          <a:noFill/>
        </a:ln>
        <a:effectLst/>
      </c:spPr>
    </c:plotArea>
    <c:legend>
      <c:legendPos val="r"/>
      <c:layout>
        <c:manualLayout>
          <c:xMode val="edge"/>
          <c:yMode val="edge"/>
          <c:x val="0.68419655876348795"/>
          <c:y val="0.40705813645884681"/>
          <c:w val="0.31580344123651211"/>
          <c:h val="0.18588343796845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Sheet1!$C$2:$C$3</c:f>
                <c:numCache>
                  <c:formatCode>General</c:formatCode>
                  <c:ptCount val="2"/>
                  <c:pt idx="0">
                    <c:v>0.152</c:v>
                  </c:pt>
                  <c:pt idx="1">
                    <c:v>7.6999999999999999E-2</c:v>
                  </c:pt>
                </c:numCache>
              </c:numRef>
            </c:plus>
            <c:minus>
              <c:numRef>
                <c:f>Sheet1!$C$2:$C$3</c:f>
                <c:numCache>
                  <c:formatCode>General</c:formatCode>
                  <c:ptCount val="2"/>
                  <c:pt idx="0">
                    <c:v>0.152</c:v>
                  </c:pt>
                  <c:pt idx="1">
                    <c:v>7.6999999999999999E-2</c:v>
                  </c:pt>
                </c:numCache>
              </c:numRef>
            </c:minus>
            <c:spPr>
              <a:noFill/>
              <a:ln w="9525" cap="flat" cmpd="sng" algn="ctr">
                <a:solidFill>
                  <a:schemeClr val="tx1">
                    <a:lumMod val="65000"/>
                    <a:lumOff val="35000"/>
                  </a:schemeClr>
                </a:solidFill>
                <a:round/>
              </a:ln>
              <a:effectLst/>
            </c:spPr>
          </c:errBars>
          <c:xVal>
            <c:strRef>
              <c:f>Sheet1!$A$2:$A$3</c:f>
              <c:strCache>
                <c:ptCount val="2"/>
                <c:pt idx="0">
                  <c:v>Preferred </c:v>
                </c:pt>
                <c:pt idx="1">
                  <c:v>Non-Preferred</c:v>
                </c:pt>
              </c:strCache>
            </c:strRef>
          </c:xVal>
          <c:yVal>
            <c:numRef>
              <c:f>Sheet1!$B$2:$B$3</c:f>
              <c:numCache>
                <c:formatCode>General</c:formatCode>
                <c:ptCount val="2"/>
                <c:pt idx="0">
                  <c:v>-0.113</c:v>
                </c:pt>
                <c:pt idx="1">
                  <c:v>-0.17799999999999999</c:v>
                </c:pt>
              </c:numCache>
            </c:numRef>
          </c:yVal>
          <c:smooth val="0"/>
          <c:extLst>
            <c:ext xmlns:c16="http://schemas.microsoft.com/office/drawing/2014/chart" uri="{C3380CC4-5D6E-409C-BE32-E72D297353CC}">
              <c16:uniqueId val="{00000000-E615-4D59-93C8-DB9C93293B53}"/>
            </c:ext>
          </c:extLst>
        </c:ser>
        <c:dLbls>
          <c:showLegendKey val="0"/>
          <c:showVal val="0"/>
          <c:showCatName val="0"/>
          <c:showSerName val="0"/>
          <c:showPercent val="0"/>
          <c:showBubbleSize val="0"/>
        </c:dLbls>
        <c:axId val="619652512"/>
        <c:axId val="619653168"/>
      </c:scatterChart>
      <c:valAx>
        <c:axId val="619652512"/>
        <c:scaling>
          <c:orientation val="minMax"/>
          <c:max val="2.5"/>
          <c:min val="0.5"/>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Preferred Hand                               Non-Preferred</a:t>
                </a:r>
                <a:r>
                  <a:rPr lang="en-US" baseline="0"/>
                  <a:t> Hand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619653168"/>
        <c:crosses val="autoZero"/>
        <c:crossBetween val="midCat"/>
      </c:valAx>
      <c:valAx>
        <c:axId val="61965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Laterality 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652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Sheet1!$C$5:$C$7</c:f>
                <c:numCache>
                  <c:formatCode>General</c:formatCode>
                  <c:ptCount val="3"/>
                  <c:pt idx="0">
                    <c:v>0.105</c:v>
                  </c:pt>
                  <c:pt idx="1">
                    <c:v>0.191</c:v>
                  </c:pt>
                  <c:pt idx="2">
                    <c:v>0.14099999999999999</c:v>
                  </c:pt>
                </c:numCache>
              </c:numRef>
            </c:plus>
            <c:minus>
              <c:numRef>
                <c:f>Sheet1!$C$5:$C$7</c:f>
                <c:numCache>
                  <c:formatCode>General</c:formatCode>
                  <c:ptCount val="3"/>
                  <c:pt idx="0">
                    <c:v>0.105</c:v>
                  </c:pt>
                  <c:pt idx="1">
                    <c:v>0.191</c:v>
                  </c:pt>
                  <c:pt idx="2">
                    <c:v>0.14099999999999999</c:v>
                  </c:pt>
                </c:numCache>
              </c:numRef>
            </c:minus>
            <c:spPr>
              <a:noFill/>
              <a:ln w="9525" cap="flat" cmpd="sng" algn="ctr">
                <a:solidFill>
                  <a:schemeClr val="tx1">
                    <a:lumMod val="65000"/>
                    <a:lumOff val="35000"/>
                  </a:schemeClr>
                </a:solidFill>
                <a:round/>
              </a:ln>
              <a:effectLst/>
            </c:spPr>
          </c:errBars>
          <c:xVal>
            <c:strRef>
              <c:f>Sheet1!$A$5:$A$7</c:f>
              <c:strCache>
                <c:ptCount val="3"/>
                <c:pt idx="0">
                  <c:v>ULD</c:v>
                </c:pt>
                <c:pt idx="1">
                  <c:v>TD-Simulator</c:v>
                </c:pt>
                <c:pt idx="2">
                  <c:v>TD-Control</c:v>
                </c:pt>
              </c:strCache>
            </c:strRef>
          </c:xVal>
          <c:yVal>
            <c:numRef>
              <c:f>Sheet1!$B$5:$B$7</c:f>
              <c:numCache>
                <c:formatCode>General</c:formatCode>
                <c:ptCount val="3"/>
                <c:pt idx="0">
                  <c:v>-9.0999999999999998E-2</c:v>
                </c:pt>
                <c:pt idx="1">
                  <c:v>-0.153</c:v>
                </c:pt>
                <c:pt idx="2">
                  <c:v>-0.193</c:v>
                </c:pt>
              </c:numCache>
            </c:numRef>
          </c:yVal>
          <c:smooth val="0"/>
          <c:extLst>
            <c:ext xmlns:c16="http://schemas.microsoft.com/office/drawing/2014/chart" uri="{C3380CC4-5D6E-409C-BE32-E72D297353CC}">
              <c16:uniqueId val="{00000000-4140-428C-A4AB-A57C938C4079}"/>
            </c:ext>
          </c:extLst>
        </c:ser>
        <c:dLbls>
          <c:showLegendKey val="0"/>
          <c:showVal val="0"/>
          <c:showCatName val="0"/>
          <c:showSerName val="0"/>
          <c:showPercent val="0"/>
          <c:showBubbleSize val="0"/>
        </c:dLbls>
        <c:axId val="619652512"/>
        <c:axId val="619653168"/>
      </c:scatterChart>
      <c:valAx>
        <c:axId val="619652512"/>
        <c:scaling>
          <c:orientation val="minMax"/>
          <c:min val="0.5"/>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ULD                          TD-Simulator                          TD-Control</a:t>
                </a:r>
              </a:p>
            </c:rich>
          </c:tx>
          <c:layout>
            <c:manualLayout>
              <c:xMode val="edge"/>
              <c:yMode val="edge"/>
              <c:x val="0.25792235345581804"/>
              <c:y val="0.8786803732866724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out"/>
        <c:minorTickMark val="none"/>
        <c:tickLblPos val="nextTo"/>
        <c:crossAx val="619653168"/>
        <c:crosses val="autoZero"/>
        <c:crossBetween val="midCat"/>
      </c:valAx>
      <c:valAx>
        <c:axId val="61965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Laterality Index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652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Sheet1!$B$2:$B$21</cx:f>
        <cx:lvl ptCount="20" formatCode="General">
          <cx:pt idx="0">1.3456666666666663</cx:pt>
          <cx:pt idx="1">-0.82266666666666666</cx:pt>
          <cx:pt idx="2">-0.43399999999999994</cx:pt>
          <cx:pt idx="3">0.10000000000000009</cx:pt>
          <cx:pt idx="4">0.44466666666666654</cx:pt>
          <cx:pt idx="5">0.099999999999998757</cx:pt>
          <cx:pt idx="6">-0.067000000000000171</cx:pt>
          <cx:pt idx="7">-1.0514999999999997</cx:pt>
          <cx:pt idx="8">0.089333333333333265</cx:pt>
          <cx:pt idx="9">-1.4893333333333323</cx:pt>
          <cx:pt idx="10">0.26766666666666783</cx:pt>
          <cx:pt idx="11">3.8073333333333332</cx:pt>
          <cx:pt idx="12">0.36800000000000077</cx:pt>
          <cx:pt idx="13">2.446666666666669</cx:pt>
          <cx:pt idx="14">0.23500000000000032</cx:pt>
          <cx:pt idx="15">1.6020000000000003</cx:pt>
          <cx:pt idx="16">3.1623333333333328</cx:pt>
          <cx:pt idx="17">-0.49999999999999911</cx:pt>
          <cx:pt idx="18">2.7250000000000032</cx:pt>
          <cx:pt idx="19">-0.065333333333331467</cx:pt>
        </cx:lvl>
      </cx:numDim>
    </cx:data>
    <cx:data id="1">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Sheet1!$C$2:$C$21</cx:f>
        <cx:lvl ptCount="20" formatCode="General">
          <cx:pt idx="0">0.011333333333333195</cx:pt>
          <cx:pt idx="1">0.9009999999999998</cx:pt>
          <cx:pt idx="2">-0.98966666666666692</cx:pt>
          <cx:pt idx="3">0.14466666666666672</cx:pt>
          <cx:pt idx="4">0.29999999999999993</cx:pt>
          <cx:pt idx="5">0.50600000000000023</cx:pt>
          <cx:pt idx="6">0.033666666666666956</cx:pt>
          <cx:pt idx="7">1.7909999999999999</cx:pt>
          <cx:pt idx="8">-0.12233333333333329</cx:pt>
          <cx:pt idx="9">0.022333333333333427</cx:pt>
          <cx:pt idx="10">-0.67866666666666475</cx:pt>
          <cx:pt idx="11">0.47866666666666768</cx:pt>
          <cx:pt idx="12">-0.93399999999999972</cx:pt>
          <cx:pt idx="13">0.36666666666666659</cx:pt>
          <cx:pt idx="14">-0.17800000000000005</cx:pt>
          <cx:pt idx="15">0</cx:pt>
          <cx:pt idx="16">0.64533333333333509</cx:pt>
          <cx:pt idx="17">0.68966666666666754</cx:pt>
          <cx:pt idx="18">0.10000000000000009</cx:pt>
          <cx:pt idx="19">0.36700000000000044</cx:pt>
        </cx:lvl>
      </cx:numDim>
    </cx:data>
    <cx:data id="2">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Sheet1!$D$2:$D$21</cx:f>
        <cx:lvl ptCount="20" formatCode="General">
          <cx:pt idx="0">0.034666666666666734</cx:pt>
          <cx:pt idx="1">0.16666666666666674</cx:pt>
          <cx:pt idx="2">0</cx:pt>
          <cx:pt idx="3">0.032999999999999974</cx:pt>
          <cx:pt idx="4">-0.077666666666666662</cx:pt>
          <cx:pt idx="5">-0.011666666666666825</cx:pt>
          <cx:pt idx="6">0.14466666666666628</cx:pt>
          <cx:pt idx="7">0.1223333333333334</cx:pt>
          <cx:pt idx="8">0.15600000000000008</cx:pt>
          <cx:pt idx="9">0.011333333333333362</cx:pt>
          <cx:pt idx="10">0.18399999999999972</cx:pt>
          <cx:pt idx="11">0.33366666666666611</cx:pt>
          <cx:pt idx="12">-0.044666666666666743</cx:pt>
          <cx:pt idx="13">0.11066666666666669</cx:pt>
          <cx:pt idx="14">-0.067000000000000115</cx:pt>
          <cx:pt idx="15">0.057666666666666089</cx:pt>
          <cx:pt idx="16">0.32233333333333292</cx:pt>
          <cx:pt idx="17">-0.033333333333333215</cx:pt>
          <cx:pt idx="18">0.30000000000000027</cx:pt>
          <cx:pt idx="19">-0.077666666666666773</cx:pt>
        </cx:lvl>
      </cx:numDim>
    </cx:data>
  </cx:chartData>
  <cx:chart>
    <cx:title pos="t" align="ctr" overlay="0">
      <cx:tx>
        <cx:txData>
          <cx:v>Movement Asynchrony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Movement Asynchrony</a:t>
          </a:r>
        </a:p>
      </cx:txPr>
    </cx:title>
    <cx:plotArea>
      <cx:plotAreaRegion>
        <cx:series layoutId="boxWhisker" uniqueId="{50651538-A895-41B2-91E5-4E288F3BBB6A}">
          <cx:tx>
            <cx:txData>
              <cx:f>Sheet1!$B$1</cx:f>
              <cx:v>ULD</cx:v>
            </cx:txData>
          </cx:tx>
          <cx:dataId val="0"/>
          <cx:layoutPr>
            <cx:visibility meanLine="0" meanMarker="1" nonoutliers="0" outliers="1"/>
            <cx:statistics quartileMethod="exclusive"/>
          </cx:layoutPr>
        </cx:series>
        <cx:series layoutId="boxWhisker" uniqueId="{E1BF126D-FA42-4E51-AF37-6DAB34A294ED}">
          <cx:tx>
            <cx:txData>
              <cx:f>Sheet1!$C$1</cx:f>
              <cx:v>TD-Simulator</cx:v>
            </cx:txData>
          </cx:tx>
          <cx:dataId val="1"/>
          <cx:layoutPr>
            <cx:visibility meanLine="0" meanMarker="1" nonoutliers="0" outliers="1"/>
            <cx:statistics quartileMethod="exclusive"/>
          </cx:layoutPr>
        </cx:series>
        <cx:series layoutId="boxWhisker" uniqueId="{79796945-07B0-4828-9CAF-536C7CAEFC70}">
          <cx:tx>
            <cx:txData>
              <cx:f>Sheet1!$D$1</cx:f>
              <cx:v>TD-Control</cx:v>
            </cx:txData>
          </cx:tx>
          <cx:dataId val="2"/>
          <cx:layoutPr>
            <cx:visibility meanLine="0" meanMarker="1" nonoutliers="0" outliers="1"/>
            <cx:statistics quartileMethod="exclusive"/>
          </cx:layoutPr>
        </cx:series>
      </cx:plotAreaRegion>
      <cx:axis id="0">
        <cx:catScaling gapWidth="1"/>
        <cx:title>
          <cx:tx>
            <cx:txData>
              <cx:v>*Positive Values Indicate Leading Movement with Preferred Hand</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*Positive Values Indicate Leading Movement with Preferred Hand</a:t>
              </a:r>
            </a:p>
          </cx:txPr>
        </cx:title>
        <cx:tickLabels/>
      </cx:axis>
      <cx:axis id="1">
        <cx:valScaling/>
        <cx:title>
          <cx:tx>
            <cx:txData>
              <cx:v>Time [s]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Time [s]</a:t>
              </a:r>
            </a:p>
          </cx:txPr>
        </cx:title>
        <cx:majorGridlines/>
        <cx:tickLabels/>
      </cx:axis>
    </cx:plotArea>
    <cx:legend pos="r"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a:endParaRPr>
        </a:p>
      </cx:txPr>
    </cx:legend>
  </cx:chart>
  <cx:spPr>
    <a:ln>
      <a:noFill/>
    </a:ln>
  </cx:spPr>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Sheet1!$B$2:$B$21</cx:f>
        <cx:lvl ptCount="20" formatCode="General">
          <cx:pt idx="0">1.3456666666666663</cx:pt>
          <cx:pt idx="1">-0.82266666666666666</cx:pt>
          <cx:pt idx="2">-0.43399999999999994</cx:pt>
          <cx:pt idx="3">0.10000000000000009</cx:pt>
          <cx:pt idx="4">0.44466666666666654</cx:pt>
          <cx:pt idx="5">0.099999999999998757</cx:pt>
          <cx:pt idx="6">-0.067000000000000171</cx:pt>
          <cx:pt idx="7">-1.0514999999999997</cx:pt>
          <cx:pt idx="8">0.089333333333333265</cx:pt>
          <cx:pt idx="9">-1.4893333333333323</cx:pt>
          <cx:pt idx="10">0.26766666666666783</cx:pt>
          <cx:pt idx="11">3.8073333333333332</cx:pt>
          <cx:pt idx="12">0.36800000000000077</cx:pt>
          <cx:pt idx="13">2.446666666666669</cx:pt>
          <cx:pt idx="14">0.23500000000000032</cx:pt>
          <cx:pt idx="15">1.6020000000000003</cx:pt>
          <cx:pt idx="16">3.1623333333333328</cx:pt>
          <cx:pt idx="17">-0.49999999999999911</cx:pt>
          <cx:pt idx="18">2.7250000000000032</cx:pt>
          <cx:pt idx="19">-0.065333333333331467</cx:pt>
        </cx:lvl>
      </cx:numDim>
    </cx:data>
    <cx:data id="1">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Sheet1!$C$2:$C$21</cx:f>
        <cx:lvl ptCount="20" formatCode="General">
          <cx:pt idx="0">0.011333333333333195</cx:pt>
          <cx:pt idx="1">0.9009999999999998</cx:pt>
          <cx:pt idx="2">-0.98966666666666692</cx:pt>
          <cx:pt idx="3">0.14466666666666672</cx:pt>
          <cx:pt idx="4">0.29999999999999993</cx:pt>
          <cx:pt idx="5">0.50600000000000023</cx:pt>
          <cx:pt idx="6">0.033666666666666956</cx:pt>
          <cx:pt idx="7">1.7909999999999999</cx:pt>
          <cx:pt idx="8">-0.12233333333333329</cx:pt>
          <cx:pt idx="9">0.022333333333333427</cx:pt>
          <cx:pt idx="10">-0.67866666666666475</cx:pt>
          <cx:pt idx="11">0.47866666666666768</cx:pt>
          <cx:pt idx="12">-0.93399999999999972</cx:pt>
          <cx:pt idx="13">0.36666666666666659</cx:pt>
          <cx:pt idx="14">-0.17800000000000005</cx:pt>
          <cx:pt idx="15">0</cx:pt>
          <cx:pt idx="16">0.64533333333333509</cx:pt>
          <cx:pt idx="17">0.68966666666666754</cx:pt>
          <cx:pt idx="18">0.10000000000000009</cx:pt>
          <cx:pt idx="19">0.36700000000000044</cx:pt>
        </cx:lvl>
      </cx:numDim>
    </cx:data>
    <cx:data id="2">
      <cx:strDim type="cat">
        <cx:f>Sheet1!$A$2:$A$21</cx:f>
        <cx:lvl ptCount="20">
          <cx:pt idx="0">Hand-to-Tray</cx:pt>
          <cx:pt idx="1">Hand-to-Tray</cx:pt>
          <cx:pt idx="2">Hand-to-Tray</cx:pt>
          <cx:pt idx="3">Hand-to-Tray</cx:pt>
          <cx:pt idx="4">Hand-to-Tray</cx:pt>
          <cx:pt idx="5">Tray Transfer</cx:pt>
          <cx:pt idx="6">Tray Transfer</cx:pt>
          <cx:pt idx="7">Tray Transfer</cx:pt>
          <cx:pt idx="8">Tray Transfer</cx:pt>
          <cx:pt idx="9">Tray Transfer</cx:pt>
          <cx:pt idx="10">Hand Return</cx:pt>
          <cx:pt idx="11">Hand Return</cx:pt>
          <cx:pt idx="12">Hand Return</cx:pt>
          <cx:pt idx="13">Hand Return</cx:pt>
          <cx:pt idx="14">Hand Return</cx:pt>
          <cx:pt idx="15">Overall Task</cx:pt>
          <cx:pt idx="16">Overall Task</cx:pt>
          <cx:pt idx="17">Overall Task</cx:pt>
          <cx:pt idx="18">Overall Task</cx:pt>
          <cx:pt idx="19">Overall Task</cx:pt>
        </cx:lvl>
      </cx:strDim>
      <cx:numDim type="val">
        <cx:f>Sheet1!$D$2:$D$21</cx:f>
        <cx:lvl ptCount="20" formatCode="General">
          <cx:pt idx="0">0.034666666666666734</cx:pt>
          <cx:pt idx="1">0.16666666666666674</cx:pt>
          <cx:pt idx="2">0</cx:pt>
          <cx:pt idx="3">0.032999999999999974</cx:pt>
          <cx:pt idx="4">-0.077666666666666662</cx:pt>
          <cx:pt idx="5">-0.011666666666666825</cx:pt>
          <cx:pt idx="6">0.14466666666666628</cx:pt>
          <cx:pt idx="7">0.1223333333333334</cx:pt>
          <cx:pt idx="8">0.15600000000000008</cx:pt>
          <cx:pt idx="9">0.011333333333333362</cx:pt>
          <cx:pt idx="10">0.18399999999999972</cx:pt>
          <cx:pt idx="11">0.33366666666666611</cx:pt>
          <cx:pt idx="12">-0.044666666666666743</cx:pt>
          <cx:pt idx="13">0.11066666666666669</cx:pt>
          <cx:pt idx="14">-0.067000000000000115</cx:pt>
          <cx:pt idx="15">0.057666666666666089</cx:pt>
          <cx:pt idx="16">0.32233333333333292</cx:pt>
          <cx:pt idx="17">-0.033333333333333215</cx:pt>
          <cx:pt idx="18">0.30000000000000027</cx:pt>
          <cx:pt idx="19">-0.077666666666666773</cx:pt>
        </cx:lvl>
      </cx:numDim>
    </cx:data>
  </cx:chartData>
  <cx:chart>
    <cx:title pos="t" align="ctr" overlay="0">
      <cx:tx>
        <cx:txData>
          <cx:v>Movement Asynchrony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Movement Asynchrony</a:t>
          </a:r>
        </a:p>
      </cx:txPr>
    </cx:title>
    <cx:plotArea>
      <cx:plotAreaRegion>
        <cx:series layoutId="boxWhisker" uniqueId="{50651538-A895-41B2-91E5-4E288F3BBB6A}">
          <cx:tx>
            <cx:txData>
              <cx:f>Sheet1!$B$1</cx:f>
              <cx:v>ULD</cx:v>
            </cx:txData>
          </cx:tx>
          <cx:dataId val="0"/>
          <cx:layoutPr>
            <cx:visibility meanLine="0" meanMarker="1" nonoutliers="0" outliers="1"/>
            <cx:statistics quartileMethod="exclusive"/>
          </cx:layoutPr>
        </cx:series>
        <cx:series layoutId="boxWhisker" uniqueId="{E1BF126D-FA42-4E51-AF37-6DAB34A294ED}">
          <cx:tx>
            <cx:txData>
              <cx:f>Sheet1!$C$1</cx:f>
              <cx:v>TD-Simulator</cx:v>
            </cx:txData>
          </cx:tx>
          <cx:dataId val="1"/>
          <cx:layoutPr>
            <cx:visibility meanLine="0" meanMarker="1" nonoutliers="0" outliers="1"/>
            <cx:statistics quartileMethod="exclusive"/>
          </cx:layoutPr>
        </cx:series>
        <cx:series layoutId="boxWhisker" uniqueId="{79796945-07B0-4828-9CAF-536C7CAEFC70}">
          <cx:tx>
            <cx:txData>
              <cx:f>Sheet1!$D$1</cx:f>
              <cx:v>TD-Control</cx:v>
            </cx:txData>
          </cx:tx>
          <cx:dataId val="2"/>
          <cx:layoutPr>
            <cx:visibility meanLine="0" meanMarker="1" nonoutliers="0" outliers="1"/>
            <cx:statistics quartileMethod="exclusive"/>
          </cx:layoutPr>
        </cx:series>
      </cx:plotAreaRegion>
      <cx:axis id="0">
        <cx:catScaling gapWidth="1"/>
        <cx:title>
          <cx:tx>
            <cx:txData>
              <cx:v>*Positive Values Indicate Leading Movement with Preferred Hand</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a:rPr>
                <a:t>*Positive Values Indicate Leading Movement with Preferred Hand</a:t>
              </a:r>
            </a:p>
          </cx:txPr>
        </cx:title>
        <cx:tickLabels/>
      </cx:axis>
      <cx:axis id="1">
        <cx:valScaling/>
        <cx:title>
          <cx:tx>
            <cx:txData>
              <cx:v>Time [s]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Time [s]</a:t>
              </a:r>
            </a:p>
          </cx:txPr>
        </cx:title>
        <cx:majorGridlines/>
        <cx:tickLabels/>
      </cx:axis>
    </cx:plotArea>
    <cx:legend pos="r" align="ctr"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a:endParaRPr>
        </a:p>
      </cx:txPr>
    </cx:legend>
  </cx:chart>
  <cx:spPr>
    <a:ln>
      <a:noFill/>
    </a:ln>
  </cx:spPr>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ESSS!$J$2:$Q$2</cx:f>
        <cx:lvl ptCount="8">
          <cx:pt idx="0">TD</cx:pt>
          <cx:pt idx="1">TD</cx:pt>
          <cx:pt idx="2">TD</cx:pt>
          <cx:pt idx="3">ULD</cx:pt>
          <cx:pt idx="4">ULD</cx:pt>
          <cx:pt idx="5">ULD</cx:pt>
          <cx:pt idx="6">ULD</cx:pt>
          <cx:pt idx="7">ULD</cx:pt>
        </cx:lvl>
      </cx:strDim>
      <cx:numDim type="val">
        <cx:f dir="row">ESSS!$J$3:$Q$3</cx:f>
        <cx:lvl ptCount="8" formatCode="General">
          <cx:pt idx="0">17</cx:pt>
          <cx:pt idx="1">15</cx:pt>
          <cx:pt idx="2">30</cx:pt>
          <cx:pt idx="3">12</cx:pt>
          <cx:pt idx="4">11</cx:pt>
          <cx:pt idx="5">14</cx:pt>
          <cx:pt idx="6">24</cx:pt>
          <cx:pt idx="7">11</cx:pt>
        </cx:lvl>
      </cx:numDim>
    </cx:data>
    <cx:data id="1">
      <cx:strDim type="cat">
        <cx:f dir="row">ESSS!$J$2:$Q$2</cx:f>
        <cx:lvl ptCount="8">
          <cx:pt idx="0">TD</cx:pt>
          <cx:pt idx="1">TD</cx:pt>
          <cx:pt idx="2">TD</cx:pt>
          <cx:pt idx="3">ULD</cx:pt>
          <cx:pt idx="4">ULD</cx:pt>
          <cx:pt idx="5">ULD</cx:pt>
          <cx:pt idx="6">ULD</cx:pt>
          <cx:pt idx="7">ULD</cx:pt>
        </cx:lvl>
      </cx:strDim>
      <cx:numDim type="val">
        <cx:f dir="row">ESSS!$J$4:$Q$4</cx:f>
        <cx:lvl ptCount="8" formatCode="General">
          <cx:pt idx="0">16</cx:pt>
          <cx:pt idx="1">10</cx:pt>
          <cx:pt idx="2">25</cx:pt>
          <cx:pt idx="3">9</cx:pt>
          <cx:pt idx="4">15</cx:pt>
          <cx:pt idx="5">13</cx:pt>
          <cx:pt idx="6">27</cx:pt>
          <cx:pt idx="7">13</cx:pt>
        </cx:lvl>
      </cx:numDim>
    </cx:data>
    <cx:data id="2">
      <cx:strDim type="cat">
        <cx:f dir="row">ESSS!$J$2:$Q$2</cx:f>
        <cx:lvl ptCount="8">
          <cx:pt idx="0">TD</cx:pt>
          <cx:pt idx="1">TD</cx:pt>
          <cx:pt idx="2">TD</cx:pt>
          <cx:pt idx="3">ULD</cx:pt>
          <cx:pt idx="4">ULD</cx:pt>
          <cx:pt idx="5">ULD</cx:pt>
          <cx:pt idx="6">ULD</cx:pt>
          <cx:pt idx="7">ULD</cx:pt>
        </cx:lvl>
      </cx:strDim>
      <cx:numDim type="val">
        <cx:f dir="row">ESSS!$J$5:$Q$5</cx:f>
        <cx:lvl ptCount="8" formatCode="General">
          <cx:pt idx="0">22</cx:pt>
          <cx:pt idx="1">14</cx:pt>
          <cx:pt idx="2">34</cx:pt>
          <cx:pt idx="3">11</cx:pt>
          <cx:pt idx="4">17</cx:pt>
          <cx:pt idx="5">15</cx:pt>
          <cx:pt idx="6">24</cx:pt>
          <cx:pt idx="7">9</cx:pt>
        </cx:lvl>
      </cx:numDim>
    </cx:data>
  </cx:chartData>
  <cx:chart>
    <cx:title pos="t" align="ctr" overlay="0">
      <cx:tx>
        <cx:txData>
          <cx:v>ESSS Composite Score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ESSS Composite Score</a:t>
          </a:r>
        </a:p>
      </cx:txPr>
    </cx:title>
    <cx:plotArea>
      <cx:plotAreaRegion>
        <cx:series layoutId="boxWhisker" uniqueId="{32579D1A-80E9-4656-8DCE-C74940E10C81}">
          <cx:tx>
            <cx:txData>
              <cx:f>ESSS!$I$3</cx:f>
              <cx:v>Narrative</cx:v>
            </cx:txData>
          </cx:tx>
          <cx:dataId val="0"/>
          <cx:layoutPr>
            <cx:visibility meanLine="0" meanMarker="1" nonoutliers="0" outliers="1"/>
            <cx:statistics quartileMethod="exclusive"/>
          </cx:layoutPr>
        </cx:series>
        <cx:series layoutId="boxWhisker" uniqueId="{419A44F6-0263-426D-AAF6-D3A03AD90016}">
          <cx:tx>
            <cx:txData>
              <cx:f>ESSS!$I$4</cx:f>
              <cx:v>Embodiment</cx:v>
            </cx:txData>
          </cx:tx>
          <cx:dataId val="1"/>
          <cx:layoutPr>
            <cx:visibility meanLine="0" meanMarker="1" nonoutliers="0" outliers="1"/>
            <cx:statistics quartileMethod="exclusive"/>
          </cx:layoutPr>
        </cx:series>
        <cx:series layoutId="boxWhisker" uniqueId="{B2271E0E-9021-4837-82C3-F8CA123A28E3}">
          <cx:tx>
            <cx:txData>
              <cx:f>ESSS!$I$5</cx:f>
              <cx:v>Agency</cx:v>
            </cx:txData>
          </cx:tx>
          <cx:dataId val="2"/>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spPr>
    <a:ln>
      <a:no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C19A7-A494-4AED-AC18-B7C198FBA6D3}" type="doc">
      <dgm:prSet loTypeId="urn:microsoft.com/office/officeart/2005/8/layout/process4" loCatId="process" qsTypeId="urn:microsoft.com/office/officeart/2005/8/quickstyle/simple3" qsCatId="simple" csTypeId="urn:microsoft.com/office/officeart/2005/8/colors/accent0_1" csCatId="mainScheme" phldr="1"/>
      <dgm:spPr/>
      <dgm:t>
        <a:bodyPr/>
        <a:lstStyle/>
        <a:p>
          <a:endParaRPr lang="en-US"/>
        </a:p>
      </dgm:t>
    </dgm:pt>
    <dgm:pt modelId="{26877EA2-5E8D-41B9-9A52-E91FB38DF10C}">
      <dgm:prSet phldrT="[Text]" custT="1"/>
      <dgm:spPr/>
      <dgm:t>
        <a:bodyPr/>
        <a:lstStyle/>
        <a:p>
          <a:pPr algn="ctr"/>
          <a:r>
            <a:rPr lang="en-US" sz="1800" dirty="0"/>
            <a:t>3D Scanning of residual limb, anthropometric measurements, reference photographs</a:t>
          </a:r>
        </a:p>
      </dgm:t>
    </dgm:pt>
    <dgm:pt modelId="{FD8A6045-13B5-40F9-8528-0181E8269A64}" type="parTrans" cxnId="{017239D5-0BD3-4A38-AB93-B78D3378C654}">
      <dgm:prSet/>
      <dgm:spPr/>
      <dgm:t>
        <a:bodyPr/>
        <a:lstStyle/>
        <a:p>
          <a:pPr algn="ctr"/>
          <a:endParaRPr lang="en-US"/>
        </a:p>
      </dgm:t>
    </dgm:pt>
    <dgm:pt modelId="{75C24020-7864-4733-8A85-0139FC08CBA5}" type="sibTrans" cxnId="{017239D5-0BD3-4A38-AB93-B78D3378C654}">
      <dgm:prSet/>
      <dgm:spPr/>
      <dgm:t>
        <a:bodyPr/>
        <a:lstStyle/>
        <a:p>
          <a:pPr algn="ctr"/>
          <a:endParaRPr lang="en-US"/>
        </a:p>
      </dgm:t>
    </dgm:pt>
    <dgm:pt modelId="{517AE3FA-91EE-43C7-9D05-54B776F5E386}">
      <dgm:prSet phldrT="[Text]" custT="1"/>
      <dgm:spPr/>
      <dgm:t>
        <a:bodyPr/>
        <a:lstStyle/>
        <a:p>
          <a:pPr algn="ctr"/>
          <a:r>
            <a:rPr lang="en-US" sz="1800" dirty="0"/>
            <a:t>Design/Scaling of Prosthesis, manufacturing of the device, ensuring fit on subject</a:t>
          </a:r>
        </a:p>
      </dgm:t>
    </dgm:pt>
    <dgm:pt modelId="{97FAE211-017F-40F7-894A-074A4A17E9FC}" type="parTrans" cxnId="{9893E34C-C266-47F2-80AE-5B368816AB84}">
      <dgm:prSet/>
      <dgm:spPr/>
      <dgm:t>
        <a:bodyPr/>
        <a:lstStyle/>
        <a:p>
          <a:pPr algn="ctr"/>
          <a:endParaRPr lang="en-US"/>
        </a:p>
      </dgm:t>
    </dgm:pt>
    <dgm:pt modelId="{0CC5C58C-6875-4E8A-90C8-63C1006FFA4F}" type="sibTrans" cxnId="{9893E34C-C266-47F2-80AE-5B368816AB84}">
      <dgm:prSet/>
      <dgm:spPr/>
      <dgm:t>
        <a:bodyPr/>
        <a:lstStyle/>
        <a:p>
          <a:pPr algn="ctr"/>
          <a:endParaRPr lang="en-US"/>
        </a:p>
      </dgm:t>
    </dgm:pt>
    <dgm:pt modelId="{09813D7D-8550-4CB5-8991-7201E109C182}">
      <dgm:prSet phldrT="[Text]" custT="1"/>
      <dgm:spPr/>
      <dgm:t>
        <a:bodyPr/>
        <a:lstStyle/>
        <a:p>
          <a:pPr algn="ctr"/>
          <a:r>
            <a:rPr lang="en-US" sz="3200" dirty="0"/>
            <a:t>Functional Testing</a:t>
          </a:r>
        </a:p>
      </dgm:t>
    </dgm:pt>
    <dgm:pt modelId="{734C5841-462A-42AA-89BE-E4E968B6FAFF}" type="parTrans" cxnId="{322E7AD7-1E0E-4D5A-B033-A1132947B5C4}">
      <dgm:prSet/>
      <dgm:spPr/>
      <dgm:t>
        <a:bodyPr/>
        <a:lstStyle/>
        <a:p>
          <a:pPr algn="ctr"/>
          <a:endParaRPr lang="en-US"/>
        </a:p>
      </dgm:t>
    </dgm:pt>
    <dgm:pt modelId="{D68D5E28-411F-4A96-A4F2-5590FBDE68D8}" type="sibTrans" cxnId="{322E7AD7-1E0E-4D5A-B033-A1132947B5C4}">
      <dgm:prSet/>
      <dgm:spPr/>
      <dgm:t>
        <a:bodyPr/>
        <a:lstStyle/>
        <a:p>
          <a:pPr algn="ctr"/>
          <a:endParaRPr lang="en-US"/>
        </a:p>
      </dgm:t>
    </dgm:pt>
    <dgm:pt modelId="{40C803DE-862D-427A-BE42-A3060ACB3178}">
      <dgm:prSet phldrT="[Text]" custT="1"/>
      <dgm:spPr/>
      <dgm:t>
        <a:bodyPr/>
        <a:lstStyle/>
        <a:p>
          <a:pPr algn="ctr"/>
          <a:r>
            <a:rPr lang="en-US" sz="1800" dirty="0"/>
            <a:t>Gross manual dexterity</a:t>
          </a:r>
          <a:br>
            <a:rPr lang="en-US" sz="1800" dirty="0"/>
          </a:br>
          <a:r>
            <a:rPr lang="en-US" sz="1800" dirty="0"/>
            <a:t>Functional Assessments</a:t>
          </a:r>
          <a:br>
            <a:rPr lang="en-US" sz="1800" dirty="0"/>
          </a:br>
          <a:r>
            <a:rPr lang="en-US" sz="1800" dirty="0"/>
            <a:t>Qualitative Assessments</a:t>
          </a:r>
        </a:p>
      </dgm:t>
    </dgm:pt>
    <dgm:pt modelId="{BA8ED1ED-BF95-4B38-9859-C93D235641B2}" type="parTrans" cxnId="{4D00F780-674F-4024-9D91-7A7B7F68046C}">
      <dgm:prSet/>
      <dgm:spPr/>
      <dgm:t>
        <a:bodyPr/>
        <a:lstStyle/>
        <a:p>
          <a:pPr algn="ctr"/>
          <a:endParaRPr lang="en-US"/>
        </a:p>
      </dgm:t>
    </dgm:pt>
    <dgm:pt modelId="{A5D8320E-F47E-480B-BF57-E52C621B6F25}" type="sibTrans" cxnId="{4D00F780-674F-4024-9D91-7A7B7F68046C}">
      <dgm:prSet/>
      <dgm:spPr/>
      <dgm:t>
        <a:bodyPr/>
        <a:lstStyle/>
        <a:p>
          <a:pPr algn="ctr"/>
          <a:endParaRPr lang="en-US"/>
        </a:p>
      </dgm:t>
    </dgm:pt>
    <dgm:pt modelId="{601D2CC5-6E3B-402D-A49B-0973C7A0ADC7}">
      <dgm:prSet phldrT="[Text]" custT="1"/>
      <dgm:spPr/>
      <dgm:t>
        <a:bodyPr/>
        <a:lstStyle/>
        <a:p>
          <a:pPr algn="ctr"/>
          <a:r>
            <a:rPr lang="en-US" sz="1800" dirty="0"/>
            <a:t>Bimanual Coordination</a:t>
          </a:r>
          <a:br>
            <a:rPr lang="en-US" sz="1800" dirty="0"/>
          </a:br>
          <a:r>
            <a:rPr lang="en-US" sz="1800" dirty="0"/>
            <a:t>Brain Activation/Hemodynamics</a:t>
          </a:r>
          <a:br>
            <a:rPr lang="en-US" sz="1800" dirty="0"/>
          </a:br>
          <a:r>
            <a:rPr lang="en-US" sz="1800" dirty="0"/>
            <a:t>Hemispheric Dominance</a:t>
          </a:r>
        </a:p>
      </dgm:t>
    </dgm:pt>
    <dgm:pt modelId="{3136E78B-AC5E-4DFC-95F1-2D8E5DA80C4A}" type="parTrans" cxnId="{DFA3E7D0-0FAC-4F7C-AE27-1F7709CEB07D}">
      <dgm:prSet/>
      <dgm:spPr/>
      <dgm:t>
        <a:bodyPr/>
        <a:lstStyle/>
        <a:p>
          <a:pPr algn="ctr"/>
          <a:endParaRPr lang="en-US"/>
        </a:p>
      </dgm:t>
    </dgm:pt>
    <dgm:pt modelId="{694804F9-7BAE-4AA3-B2FC-F7F8DD00F88D}" type="sibTrans" cxnId="{DFA3E7D0-0FAC-4F7C-AE27-1F7709CEB07D}">
      <dgm:prSet/>
      <dgm:spPr/>
      <dgm:t>
        <a:bodyPr/>
        <a:lstStyle/>
        <a:p>
          <a:pPr algn="ctr"/>
          <a:endParaRPr lang="en-US"/>
        </a:p>
      </dgm:t>
    </dgm:pt>
    <dgm:pt modelId="{E6F50619-1B19-4235-BC83-1D94A640DF07}">
      <dgm:prSet phldrT="[Text]" custT="1"/>
      <dgm:spPr/>
      <dgm:t>
        <a:bodyPr/>
        <a:lstStyle/>
        <a:p>
          <a:pPr algn="ctr"/>
          <a:r>
            <a:rPr lang="en-US" sz="3200" dirty="0"/>
            <a:t>Initial Fitting</a:t>
          </a:r>
        </a:p>
      </dgm:t>
    </dgm:pt>
    <dgm:pt modelId="{8D210828-FC00-49B7-B3B8-318CEBA79149}" type="sibTrans" cxnId="{08AD6BD3-EEA6-4B8D-9908-F4DE512E69C8}">
      <dgm:prSet/>
      <dgm:spPr/>
      <dgm:t>
        <a:bodyPr/>
        <a:lstStyle/>
        <a:p>
          <a:pPr algn="ctr"/>
          <a:endParaRPr lang="en-US"/>
        </a:p>
      </dgm:t>
    </dgm:pt>
    <dgm:pt modelId="{DDF544BA-2F82-482D-9AB6-A89F99BCBD8D}" type="parTrans" cxnId="{08AD6BD3-EEA6-4B8D-9908-F4DE512E69C8}">
      <dgm:prSet/>
      <dgm:spPr/>
      <dgm:t>
        <a:bodyPr/>
        <a:lstStyle/>
        <a:p>
          <a:pPr algn="ctr"/>
          <a:endParaRPr lang="en-US"/>
        </a:p>
      </dgm:t>
    </dgm:pt>
    <dgm:pt modelId="{10DE5F2D-4B63-4B83-B6C0-9A8822F9159E}" type="pres">
      <dgm:prSet presAssocID="{930C19A7-A494-4AED-AC18-B7C198FBA6D3}" presName="Name0" presStyleCnt="0">
        <dgm:presLayoutVars>
          <dgm:dir/>
          <dgm:animLvl val="lvl"/>
          <dgm:resizeHandles val="exact"/>
        </dgm:presLayoutVars>
      </dgm:prSet>
      <dgm:spPr/>
    </dgm:pt>
    <dgm:pt modelId="{AC1BD1A5-6E15-4DDA-989E-C10BF9DAA3C9}" type="pres">
      <dgm:prSet presAssocID="{09813D7D-8550-4CB5-8991-7201E109C182}" presName="boxAndChildren" presStyleCnt="0"/>
      <dgm:spPr/>
    </dgm:pt>
    <dgm:pt modelId="{4EFD0544-82C9-4EDD-8250-2235F7B6D85E}" type="pres">
      <dgm:prSet presAssocID="{09813D7D-8550-4CB5-8991-7201E109C182}" presName="parentTextBox" presStyleLbl="node1" presStyleIdx="0" presStyleCnt="2"/>
      <dgm:spPr/>
    </dgm:pt>
    <dgm:pt modelId="{CB424C68-4DCC-4421-BF08-C54CC9948649}" type="pres">
      <dgm:prSet presAssocID="{09813D7D-8550-4CB5-8991-7201E109C182}" presName="entireBox" presStyleLbl="node1" presStyleIdx="0" presStyleCnt="2"/>
      <dgm:spPr/>
    </dgm:pt>
    <dgm:pt modelId="{C5C72F04-7278-4142-8233-1265F9A7A2DE}" type="pres">
      <dgm:prSet presAssocID="{09813D7D-8550-4CB5-8991-7201E109C182}" presName="descendantBox" presStyleCnt="0"/>
      <dgm:spPr/>
    </dgm:pt>
    <dgm:pt modelId="{56A484F8-8CB0-4386-8B3A-F6976848CCDD}" type="pres">
      <dgm:prSet presAssocID="{40C803DE-862D-427A-BE42-A3060ACB3178}" presName="childTextBox" presStyleLbl="fgAccFollowNode1" presStyleIdx="0" presStyleCnt="4">
        <dgm:presLayoutVars>
          <dgm:bulletEnabled val="1"/>
        </dgm:presLayoutVars>
      </dgm:prSet>
      <dgm:spPr/>
    </dgm:pt>
    <dgm:pt modelId="{E0343594-F2FA-4064-BA90-275B62B5225E}" type="pres">
      <dgm:prSet presAssocID="{601D2CC5-6E3B-402D-A49B-0973C7A0ADC7}" presName="childTextBox" presStyleLbl="fgAccFollowNode1" presStyleIdx="1" presStyleCnt="4">
        <dgm:presLayoutVars>
          <dgm:bulletEnabled val="1"/>
        </dgm:presLayoutVars>
      </dgm:prSet>
      <dgm:spPr/>
    </dgm:pt>
    <dgm:pt modelId="{45B28E8C-9C35-4143-8107-99B73CE01C1B}" type="pres">
      <dgm:prSet presAssocID="{8D210828-FC00-49B7-B3B8-318CEBA79149}" presName="sp" presStyleCnt="0"/>
      <dgm:spPr/>
    </dgm:pt>
    <dgm:pt modelId="{F99487F8-C3E1-47DB-81DA-E58D4A6CF42D}" type="pres">
      <dgm:prSet presAssocID="{E6F50619-1B19-4235-BC83-1D94A640DF07}" presName="arrowAndChildren" presStyleCnt="0"/>
      <dgm:spPr/>
    </dgm:pt>
    <dgm:pt modelId="{CB9D8130-6AB3-42BE-B4D9-78D872A8B1E3}" type="pres">
      <dgm:prSet presAssocID="{E6F50619-1B19-4235-BC83-1D94A640DF07}" presName="parentTextArrow" presStyleLbl="node1" presStyleIdx="0" presStyleCnt="2"/>
      <dgm:spPr/>
    </dgm:pt>
    <dgm:pt modelId="{E63F8E98-1BBC-4069-9E57-4AD2312057A0}" type="pres">
      <dgm:prSet presAssocID="{E6F50619-1B19-4235-BC83-1D94A640DF07}" presName="arrow" presStyleLbl="node1" presStyleIdx="1" presStyleCnt="2" custScaleY="79260"/>
      <dgm:spPr/>
    </dgm:pt>
    <dgm:pt modelId="{0DFBC16A-87F1-48D1-8782-9E339598EFBF}" type="pres">
      <dgm:prSet presAssocID="{E6F50619-1B19-4235-BC83-1D94A640DF07}" presName="descendantArrow" presStyleCnt="0"/>
      <dgm:spPr/>
    </dgm:pt>
    <dgm:pt modelId="{C775530D-94BD-4712-BD13-F2F889DE53E5}" type="pres">
      <dgm:prSet presAssocID="{26877EA2-5E8D-41B9-9A52-E91FB38DF10C}" presName="childTextArrow" presStyleLbl="fgAccFollowNode1" presStyleIdx="2" presStyleCnt="4">
        <dgm:presLayoutVars>
          <dgm:bulletEnabled val="1"/>
        </dgm:presLayoutVars>
      </dgm:prSet>
      <dgm:spPr/>
    </dgm:pt>
    <dgm:pt modelId="{21CD99D7-E8BD-41CB-ACE0-B11E83846EF0}" type="pres">
      <dgm:prSet presAssocID="{517AE3FA-91EE-43C7-9D05-54B776F5E386}" presName="childTextArrow" presStyleLbl="fgAccFollowNode1" presStyleIdx="3" presStyleCnt="4">
        <dgm:presLayoutVars>
          <dgm:bulletEnabled val="1"/>
        </dgm:presLayoutVars>
      </dgm:prSet>
      <dgm:spPr/>
    </dgm:pt>
  </dgm:ptLst>
  <dgm:cxnLst>
    <dgm:cxn modelId="{497FAB17-8AB9-49E8-9387-C3BAD08B4740}" type="presOf" srcId="{601D2CC5-6E3B-402D-A49B-0973C7A0ADC7}" destId="{E0343594-F2FA-4064-BA90-275B62B5225E}" srcOrd="0" destOrd="0" presId="urn:microsoft.com/office/officeart/2005/8/layout/process4"/>
    <dgm:cxn modelId="{2DEE4826-1E94-4493-AD21-F9C307FD8552}" type="presOf" srcId="{930C19A7-A494-4AED-AC18-B7C198FBA6D3}" destId="{10DE5F2D-4B63-4B83-B6C0-9A8822F9159E}" srcOrd="0" destOrd="0" presId="urn:microsoft.com/office/officeart/2005/8/layout/process4"/>
    <dgm:cxn modelId="{868B0141-A5AC-469C-A888-DD3792B4AA6B}" type="presOf" srcId="{E6F50619-1B19-4235-BC83-1D94A640DF07}" destId="{E63F8E98-1BBC-4069-9E57-4AD2312057A0}" srcOrd="1" destOrd="0" presId="urn:microsoft.com/office/officeart/2005/8/layout/process4"/>
    <dgm:cxn modelId="{4C8A1A44-5E31-439F-A8DB-F5B58F0C64A0}" type="presOf" srcId="{26877EA2-5E8D-41B9-9A52-E91FB38DF10C}" destId="{C775530D-94BD-4712-BD13-F2F889DE53E5}" srcOrd="0" destOrd="0" presId="urn:microsoft.com/office/officeart/2005/8/layout/process4"/>
    <dgm:cxn modelId="{16BEC964-35CE-419F-9F27-E502517452F6}" type="presOf" srcId="{E6F50619-1B19-4235-BC83-1D94A640DF07}" destId="{CB9D8130-6AB3-42BE-B4D9-78D872A8B1E3}" srcOrd="0" destOrd="0" presId="urn:microsoft.com/office/officeart/2005/8/layout/process4"/>
    <dgm:cxn modelId="{E8B20846-69B8-47E4-B0E6-C157CF2B9A84}" type="presOf" srcId="{09813D7D-8550-4CB5-8991-7201E109C182}" destId="{4EFD0544-82C9-4EDD-8250-2235F7B6D85E}" srcOrd="0" destOrd="0" presId="urn:microsoft.com/office/officeart/2005/8/layout/process4"/>
    <dgm:cxn modelId="{9893E34C-C266-47F2-80AE-5B368816AB84}" srcId="{E6F50619-1B19-4235-BC83-1D94A640DF07}" destId="{517AE3FA-91EE-43C7-9D05-54B776F5E386}" srcOrd="1" destOrd="0" parTransId="{97FAE211-017F-40F7-894A-074A4A17E9FC}" sibTransId="{0CC5C58C-6875-4E8A-90C8-63C1006FFA4F}"/>
    <dgm:cxn modelId="{12D88379-8C0F-474B-9809-DB04D2BC3DBB}" type="presOf" srcId="{40C803DE-862D-427A-BE42-A3060ACB3178}" destId="{56A484F8-8CB0-4386-8B3A-F6976848CCDD}" srcOrd="0" destOrd="0" presId="urn:microsoft.com/office/officeart/2005/8/layout/process4"/>
    <dgm:cxn modelId="{4D00F780-674F-4024-9D91-7A7B7F68046C}" srcId="{09813D7D-8550-4CB5-8991-7201E109C182}" destId="{40C803DE-862D-427A-BE42-A3060ACB3178}" srcOrd="0" destOrd="0" parTransId="{BA8ED1ED-BF95-4B38-9859-C93D235641B2}" sibTransId="{A5D8320E-F47E-480B-BF57-E52C621B6F25}"/>
    <dgm:cxn modelId="{307BB682-BA56-4689-A2E8-01B3708B5071}" type="presOf" srcId="{517AE3FA-91EE-43C7-9D05-54B776F5E386}" destId="{21CD99D7-E8BD-41CB-ACE0-B11E83846EF0}" srcOrd="0" destOrd="0" presId="urn:microsoft.com/office/officeart/2005/8/layout/process4"/>
    <dgm:cxn modelId="{A90543AE-8A78-494F-ACDE-B68855C8AA0A}" type="presOf" srcId="{09813D7D-8550-4CB5-8991-7201E109C182}" destId="{CB424C68-4DCC-4421-BF08-C54CC9948649}" srcOrd="1" destOrd="0" presId="urn:microsoft.com/office/officeart/2005/8/layout/process4"/>
    <dgm:cxn modelId="{DFA3E7D0-0FAC-4F7C-AE27-1F7709CEB07D}" srcId="{09813D7D-8550-4CB5-8991-7201E109C182}" destId="{601D2CC5-6E3B-402D-A49B-0973C7A0ADC7}" srcOrd="1" destOrd="0" parTransId="{3136E78B-AC5E-4DFC-95F1-2D8E5DA80C4A}" sibTransId="{694804F9-7BAE-4AA3-B2FC-F7F8DD00F88D}"/>
    <dgm:cxn modelId="{08AD6BD3-EEA6-4B8D-9908-F4DE512E69C8}" srcId="{930C19A7-A494-4AED-AC18-B7C198FBA6D3}" destId="{E6F50619-1B19-4235-BC83-1D94A640DF07}" srcOrd="0" destOrd="0" parTransId="{DDF544BA-2F82-482D-9AB6-A89F99BCBD8D}" sibTransId="{8D210828-FC00-49B7-B3B8-318CEBA79149}"/>
    <dgm:cxn modelId="{017239D5-0BD3-4A38-AB93-B78D3378C654}" srcId="{E6F50619-1B19-4235-BC83-1D94A640DF07}" destId="{26877EA2-5E8D-41B9-9A52-E91FB38DF10C}" srcOrd="0" destOrd="0" parTransId="{FD8A6045-13B5-40F9-8528-0181E8269A64}" sibTransId="{75C24020-7864-4733-8A85-0139FC08CBA5}"/>
    <dgm:cxn modelId="{322E7AD7-1E0E-4D5A-B033-A1132947B5C4}" srcId="{930C19A7-A494-4AED-AC18-B7C198FBA6D3}" destId="{09813D7D-8550-4CB5-8991-7201E109C182}" srcOrd="1" destOrd="0" parTransId="{734C5841-462A-42AA-89BE-E4E968B6FAFF}" sibTransId="{D68D5E28-411F-4A96-A4F2-5590FBDE68D8}"/>
    <dgm:cxn modelId="{10123E17-25C1-4CE2-86AC-9FDA8529BA41}" type="presParOf" srcId="{10DE5F2D-4B63-4B83-B6C0-9A8822F9159E}" destId="{AC1BD1A5-6E15-4DDA-989E-C10BF9DAA3C9}" srcOrd="0" destOrd="0" presId="urn:microsoft.com/office/officeart/2005/8/layout/process4"/>
    <dgm:cxn modelId="{B0FFD335-1B8C-4F2F-842B-A747EDD9A47C}" type="presParOf" srcId="{AC1BD1A5-6E15-4DDA-989E-C10BF9DAA3C9}" destId="{4EFD0544-82C9-4EDD-8250-2235F7B6D85E}" srcOrd="0" destOrd="0" presId="urn:microsoft.com/office/officeart/2005/8/layout/process4"/>
    <dgm:cxn modelId="{7566F5C2-47D1-470B-B965-6F3504D85A1D}" type="presParOf" srcId="{AC1BD1A5-6E15-4DDA-989E-C10BF9DAA3C9}" destId="{CB424C68-4DCC-4421-BF08-C54CC9948649}" srcOrd="1" destOrd="0" presId="urn:microsoft.com/office/officeart/2005/8/layout/process4"/>
    <dgm:cxn modelId="{7C275FC6-0380-4690-AAFD-468DEF8FEA91}" type="presParOf" srcId="{AC1BD1A5-6E15-4DDA-989E-C10BF9DAA3C9}" destId="{C5C72F04-7278-4142-8233-1265F9A7A2DE}" srcOrd="2" destOrd="0" presId="urn:microsoft.com/office/officeart/2005/8/layout/process4"/>
    <dgm:cxn modelId="{E854C155-1A80-4235-BE32-6660F33FBBAB}" type="presParOf" srcId="{C5C72F04-7278-4142-8233-1265F9A7A2DE}" destId="{56A484F8-8CB0-4386-8B3A-F6976848CCDD}" srcOrd="0" destOrd="0" presId="urn:microsoft.com/office/officeart/2005/8/layout/process4"/>
    <dgm:cxn modelId="{144CAEED-A852-461F-A711-69F27A529591}" type="presParOf" srcId="{C5C72F04-7278-4142-8233-1265F9A7A2DE}" destId="{E0343594-F2FA-4064-BA90-275B62B5225E}" srcOrd="1" destOrd="0" presId="urn:microsoft.com/office/officeart/2005/8/layout/process4"/>
    <dgm:cxn modelId="{1DD08E4E-8FC1-44DE-89AD-662984C8908B}" type="presParOf" srcId="{10DE5F2D-4B63-4B83-B6C0-9A8822F9159E}" destId="{45B28E8C-9C35-4143-8107-99B73CE01C1B}" srcOrd="1" destOrd="0" presId="urn:microsoft.com/office/officeart/2005/8/layout/process4"/>
    <dgm:cxn modelId="{08B606C2-8F14-4BC5-90F8-8E9F36B84D61}" type="presParOf" srcId="{10DE5F2D-4B63-4B83-B6C0-9A8822F9159E}" destId="{F99487F8-C3E1-47DB-81DA-E58D4A6CF42D}" srcOrd="2" destOrd="0" presId="urn:microsoft.com/office/officeart/2005/8/layout/process4"/>
    <dgm:cxn modelId="{E3A1C0FD-2699-4508-B77E-5EA7011AF924}" type="presParOf" srcId="{F99487F8-C3E1-47DB-81DA-E58D4A6CF42D}" destId="{CB9D8130-6AB3-42BE-B4D9-78D872A8B1E3}" srcOrd="0" destOrd="0" presId="urn:microsoft.com/office/officeart/2005/8/layout/process4"/>
    <dgm:cxn modelId="{E4587CDC-11A5-47D2-84E4-9AB3EE3476A9}" type="presParOf" srcId="{F99487F8-C3E1-47DB-81DA-E58D4A6CF42D}" destId="{E63F8E98-1BBC-4069-9E57-4AD2312057A0}" srcOrd="1" destOrd="0" presId="urn:microsoft.com/office/officeart/2005/8/layout/process4"/>
    <dgm:cxn modelId="{7307FEEA-E085-4A59-85C2-031D6D1DBFF1}" type="presParOf" srcId="{F99487F8-C3E1-47DB-81DA-E58D4A6CF42D}" destId="{0DFBC16A-87F1-48D1-8782-9E339598EFBF}" srcOrd="2" destOrd="0" presId="urn:microsoft.com/office/officeart/2005/8/layout/process4"/>
    <dgm:cxn modelId="{9BD9E5B8-3071-47BF-887B-57F02ACD88E4}" type="presParOf" srcId="{0DFBC16A-87F1-48D1-8782-9E339598EFBF}" destId="{C775530D-94BD-4712-BD13-F2F889DE53E5}" srcOrd="0" destOrd="0" presId="urn:microsoft.com/office/officeart/2005/8/layout/process4"/>
    <dgm:cxn modelId="{1AEB6141-2F02-46E8-8D94-32C45CDF2647}" type="presParOf" srcId="{0DFBC16A-87F1-48D1-8782-9E339598EFBF}" destId="{21CD99D7-E8BD-41CB-ACE0-B11E83846EF0}"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24C68-4DCC-4421-BF08-C54CC9948649}">
      <dsp:nvSpPr>
        <dsp:cNvPr id="0" name=""/>
        <dsp:cNvSpPr/>
      </dsp:nvSpPr>
      <dsp:spPr>
        <a:xfrm>
          <a:off x="0" y="2271589"/>
          <a:ext cx="8229601" cy="188627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Functional Testing</a:t>
          </a:r>
        </a:p>
      </dsp:txBody>
      <dsp:txXfrm>
        <a:off x="0" y="2271589"/>
        <a:ext cx="8229601" cy="1018590"/>
      </dsp:txXfrm>
    </dsp:sp>
    <dsp:sp modelId="{56A484F8-8CB0-4386-8B3A-F6976848CCDD}">
      <dsp:nvSpPr>
        <dsp:cNvPr id="0" name=""/>
        <dsp:cNvSpPr/>
      </dsp:nvSpPr>
      <dsp:spPr>
        <a:xfrm>
          <a:off x="0" y="3252455"/>
          <a:ext cx="4114800" cy="86768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Gross manual dexterity</a:t>
          </a:r>
          <a:br>
            <a:rPr lang="en-US" sz="1800" kern="1200" dirty="0"/>
          </a:br>
          <a:r>
            <a:rPr lang="en-US" sz="1800" kern="1200" dirty="0"/>
            <a:t>Functional Assessments</a:t>
          </a:r>
          <a:br>
            <a:rPr lang="en-US" sz="1800" kern="1200" dirty="0"/>
          </a:br>
          <a:r>
            <a:rPr lang="en-US" sz="1800" kern="1200" dirty="0"/>
            <a:t>Qualitative Assessments</a:t>
          </a:r>
        </a:p>
      </dsp:txBody>
      <dsp:txXfrm>
        <a:off x="0" y="3252455"/>
        <a:ext cx="4114800" cy="867688"/>
      </dsp:txXfrm>
    </dsp:sp>
    <dsp:sp modelId="{E0343594-F2FA-4064-BA90-275B62B5225E}">
      <dsp:nvSpPr>
        <dsp:cNvPr id="0" name=""/>
        <dsp:cNvSpPr/>
      </dsp:nvSpPr>
      <dsp:spPr>
        <a:xfrm>
          <a:off x="4114800" y="3252455"/>
          <a:ext cx="4114800" cy="86768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Bimanual Coordination</a:t>
          </a:r>
          <a:br>
            <a:rPr lang="en-US" sz="1800" kern="1200" dirty="0"/>
          </a:br>
          <a:r>
            <a:rPr lang="en-US" sz="1800" kern="1200" dirty="0"/>
            <a:t>Brain Activation/Hemodynamics</a:t>
          </a:r>
          <a:br>
            <a:rPr lang="en-US" sz="1800" kern="1200" dirty="0"/>
          </a:br>
          <a:r>
            <a:rPr lang="en-US" sz="1800" kern="1200" dirty="0"/>
            <a:t>Hemispheric Dominance</a:t>
          </a:r>
        </a:p>
      </dsp:txBody>
      <dsp:txXfrm>
        <a:off x="4114800" y="3252455"/>
        <a:ext cx="4114800" cy="867688"/>
      </dsp:txXfrm>
    </dsp:sp>
    <dsp:sp modelId="{E63F8E98-1BBC-4069-9E57-4AD2312057A0}">
      <dsp:nvSpPr>
        <dsp:cNvPr id="0" name=""/>
        <dsp:cNvSpPr/>
      </dsp:nvSpPr>
      <dsp:spPr>
        <a:xfrm rot="10800000">
          <a:off x="0" y="473"/>
          <a:ext cx="8229601" cy="2299410"/>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Initial Fitting</a:t>
          </a:r>
        </a:p>
      </dsp:txBody>
      <dsp:txXfrm rot="-10800000">
        <a:off x="0" y="473"/>
        <a:ext cx="8229601" cy="807093"/>
      </dsp:txXfrm>
    </dsp:sp>
    <dsp:sp modelId="{C775530D-94BD-4712-BD13-F2F889DE53E5}">
      <dsp:nvSpPr>
        <dsp:cNvPr id="0" name=""/>
        <dsp:cNvSpPr/>
      </dsp:nvSpPr>
      <dsp:spPr>
        <a:xfrm>
          <a:off x="0" y="717915"/>
          <a:ext cx="4114800" cy="86742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3D Scanning of residual limb, anthropometric measurements, reference photographs</a:t>
          </a:r>
        </a:p>
      </dsp:txBody>
      <dsp:txXfrm>
        <a:off x="0" y="717915"/>
        <a:ext cx="4114800" cy="867428"/>
      </dsp:txXfrm>
    </dsp:sp>
    <dsp:sp modelId="{21CD99D7-E8BD-41CB-ACE0-B11E83846EF0}">
      <dsp:nvSpPr>
        <dsp:cNvPr id="0" name=""/>
        <dsp:cNvSpPr/>
      </dsp:nvSpPr>
      <dsp:spPr>
        <a:xfrm>
          <a:off x="4114800" y="717915"/>
          <a:ext cx="4114800" cy="867428"/>
        </a:xfrm>
        <a:prstGeom prst="rect">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Design/Scaling of Prosthesis, manufacturing of the device, ensuring fit on subject</a:t>
          </a:r>
        </a:p>
      </dsp:txBody>
      <dsp:txXfrm>
        <a:off x="4114800" y="717915"/>
        <a:ext cx="4114800" cy="8674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8EFE-91D5-46A3-8543-EF21C4C6B5A6}" type="datetimeFigureOut">
              <a:rPr lang="en-US" smtClean="0"/>
              <a:t>6/7/2018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BA473-41EA-40D9-A964-745B159DE48B}" type="slidenum">
              <a:rPr lang="en-US" smtClean="0"/>
              <a:t>‹#›</a:t>
            </a:fld>
            <a:endParaRPr lang="en-US"/>
          </a:p>
        </p:txBody>
      </p:sp>
    </p:spTree>
    <p:extLst>
      <p:ext uri="{BB962C8B-B14F-4D97-AF65-F5344CB8AC3E}">
        <p14:creationId xmlns:p14="http://schemas.microsoft.com/office/powerpoint/2010/main" val="101488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a:t>
            </a:fld>
            <a:endParaRPr lang="en-US"/>
          </a:p>
        </p:txBody>
      </p:sp>
    </p:spTree>
    <p:extLst>
      <p:ext uri="{BB962C8B-B14F-4D97-AF65-F5344CB8AC3E}">
        <p14:creationId xmlns:p14="http://schemas.microsoft.com/office/powerpoint/2010/main" val="2750650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18</a:t>
            </a:fld>
            <a:endParaRPr lang="en-US"/>
          </a:p>
        </p:txBody>
      </p:sp>
    </p:spTree>
    <p:extLst>
      <p:ext uri="{BB962C8B-B14F-4D97-AF65-F5344CB8AC3E}">
        <p14:creationId xmlns:p14="http://schemas.microsoft.com/office/powerpoint/2010/main" val="205118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20</a:t>
            </a:fld>
            <a:endParaRPr lang="en-US"/>
          </a:p>
        </p:txBody>
      </p:sp>
    </p:spTree>
    <p:extLst>
      <p:ext uri="{BB962C8B-B14F-4D97-AF65-F5344CB8AC3E}">
        <p14:creationId xmlns:p14="http://schemas.microsoft.com/office/powerpoint/2010/main" val="2543274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21</a:t>
            </a:fld>
            <a:endParaRPr lang="en-US"/>
          </a:p>
        </p:txBody>
      </p:sp>
    </p:spTree>
    <p:extLst>
      <p:ext uri="{BB962C8B-B14F-4D97-AF65-F5344CB8AC3E}">
        <p14:creationId xmlns:p14="http://schemas.microsoft.com/office/powerpoint/2010/main" val="2447241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22</a:t>
            </a:fld>
            <a:endParaRPr lang="en-US"/>
          </a:p>
        </p:txBody>
      </p:sp>
    </p:spTree>
    <p:extLst>
      <p:ext uri="{BB962C8B-B14F-4D97-AF65-F5344CB8AC3E}">
        <p14:creationId xmlns:p14="http://schemas.microsoft.com/office/powerpoint/2010/main" val="4102200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23</a:t>
            </a:fld>
            <a:endParaRPr lang="en-US"/>
          </a:p>
        </p:txBody>
      </p:sp>
    </p:spTree>
    <p:extLst>
      <p:ext uri="{BB962C8B-B14F-4D97-AF65-F5344CB8AC3E}">
        <p14:creationId xmlns:p14="http://schemas.microsoft.com/office/powerpoint/2010/main" val="17960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24</a:t>
            </a:fld>
            <a:endParaRPr lang="en-US"/>
          </a:p>
        </p:txBody>
      </p:sp>
    </p:spTree>
    <p:extLst>
      <p:ext uri="{BB962C8B-B14F-4D97-AF65-F5344CB8AC3E}">
        <p14:creationId xmlns:p14="http://schemas.microsoft.com/office/powerpoint/2010/main" val="1136410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25</a:t>
            </a:fld>
            <a:endParaRPr lang="en-US"/>
          </a:p>
        </p:txBody>
      </p:sp>
    </p:spTree>
    <p:extLst>
      <p:ext uri="{BB962C8B-B14F-4D97-AF65-F5344CB8AC3E}">
        <p14:creationId xmlns:p14="http://schemas.microsoft.com/office/powerpoint/2010/main" val="3619628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26</a:t>
            </a:fld>
            <a:endParaRPr lang="en-US"/>
          </a:p>
        </p:txBody>
      </p:sp>
    </p:spTree>
    <p:extLst>
      <p:ext uri="{BB962C8B-B14F-4D97-AF65-F5344CB8AC3E}">
        <p14:creationId xmlns:p14="http://schemas.microsoft.com/office/powerpoint/2010/main" val="390038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27</a:t>
            </a:fld>
            <a:endParaRPr lang="en-US"/>
          </a:p>
        </p:txBody>
      </p:sp>
    </p:spTree>
    <p:extLst>
      <p:ext uri="{BB962C8B-B14F-4D97-AF65-F5344CB8AC3E}">
        <p14:creationId xmlns:p14="http://schemas.microsoft.com/office/powerpoint/2010/main" val="1328612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28</a:t>
            </a:fld>
            <a:endParaRPr lang="en-US"/>
          </a:p>
        </p:txBody>
      </p:sp>
    </p:spTree>
    <p:extLst>
      <p:ext uri="{BB962C8B-B14F-4D97-AF65-F5344CB8AC3E}">
        <p14:creationId xmlns:p14="http://schemas.microsoft.com/office/powerpoint/2010/main" val="31741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a:t>
            </a:fld>
            <a:endParaRPr lang="en-US"/>
          </a:p>
        </p:txBody>
      </p:sp>
    </p:spTree>
    <p:extLst>
      <p:ext uri="{BB962C8B-B14F-4D97-AF65-F5344CB8AC3E}">
        <p14:creationId xmlns:p14="http://schemas.microsoft.com/office/powerpoint/2010/main" val="426700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29</a:t>
            </a:fld>
            <a:endParaRPr lang="en-US"/>
          </a:p>
        </p:txBody>
      </p:sp>
    </p:spTree>
    <p:extLst>
      <p:ext uri="{BB962C8B-B14F-4D97-AF65-F5344CB8AC3E}">
        <p14:creationId xmlns:p14="http://schemas.microsoft.com/office/powerpoint/2010/main" val="264954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30</a:t>
            </a:fld>
            <a:endParaRPr lang="en-US"/>
          </a:p>
        </p:txBody>
      </p:sp>
    </p:spTree>
    <p:extLst>
      <p:ext uri="{BB962C8B-B14F-4D97-AF65-F5344CB8AC3E}">
        <p14:creationId xmlns:p14="http://schemas.microsoft.com/office/powerpoint/2010/main" val="2739294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31</a:t>
            </a:fld>
            <a:endParaRPr lang="en-US"/>
          </a:p>
        </p:txBody>
      </p:sp>
    </p:spTree>
    <p:extLst>
      <p:ext uri="{BB962C8B-B14F-4D97-AF65-F5344CB8AC3E}">
        <p14:creationId xmlns:p14="http://schemas.microsoft.com/office/powerpoint/2010/main" val="838222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32</a:t>
            </a:fld>
            <a:endParaRPr lang="en-US"/>
          </a:p>
        </p:txBody>
      </p:sp>
    </p:spTree>
    <p:extLst>
      <p:ext uri="{BB962C8B-B14F-4D97-AF65-F5344CB8AC3E}">
        <p14:creationId xmlns:p14="http://schemas.microsoft.com/office/powerpoint/2010/main" val="834514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34</a:t>
            </a:fld>
            <a:endParaRPr lang="en-US"/>
          </a:p>
        </p:txBody>
      </p:sp>
    </p:spTree>
    <p:extLst>
      <p:ext uri="{BB962C8B-B14F-4D97-AF65-F5344CB8AC3E}">
        <p14:creationId xmlns:p14="http://schemas.microsoft.com/office/powerpoint/2010/main" val="3467900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35</a:t>
            </a:fld>
            <a:endParaRPr lang="en-US"/>
          </a:p>
        </p:txBody>
      </p:sp>
    </p:spTree>
    <p:extLst>
      <p:ext uri="{BB962C8B-B14F-4D97-AF65-F5344CB8AC3E}">
        <p14:creationId xmlns:p14="http://schemas.microsoft.com/office/powerpoint/2010/main" val="364415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36</a:t>
            </a:fld>
            <a:endParaRPr lang="en-US"/>
          </a:p>
        </p:txBody>
      </p:sp>
    </p:spTree>
    <p:extLst>
      <p:ext uri="{BB962C8B-B14F-4D97-AF65-F5344CB8AC3E}">
        <p14:creationId xmlns:p14="http://schemas.microsoft.com/office/powerpoint/2010/main" val="1967728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37</a:t>
            </a:fld>
            <a:endParaRPr lang="en-US"/>
          </a:p>
        </p:txBody>
      </p:sp>
    </p:spTree>
    <p:extLst>
      <p:ext uri="{BB962C8B-B14F-4D97-AF65-F5344CB8AC3E}">
        <p14:creationId xmlns:p14="http://schemas.microsoft.com/office/powerpoint/2010/main" val="2379465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38</a:t>
            </a:fld>
            <a:endParaRPr lang="en-US"/>
          </a:p>
        </p:txBody>
      </p:sp>
    </p:spTree>
    <p:extLst>
      <p:ext uri="{BB962C8B-B14F-4D97-AF65-F5344CB8AC3E}">
        <p14:creationId xmlns:p14="http://schemas.microsoft.com/office/powerpoint/2010/main" val="40325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39</a:t>
            </a:fld>
            <a:endParaRPr lang="en-US"/>
          </a:p>
        </p:txBody>
      </p:sp>
    </p:spTree>
    <p:extLst>
      <p:ext uri="{BB962C8B-B14F-4D97-AF65-F5344CB8AC3E}">
        <p14:creationId xmlns:p14="http://schemas.microsoft.com/office/powerpoint/2010/main" val="2939397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9</a:t>
            </a:fld>
            <a:endParaRPr lang="en-US"/>
          </a:p>
        </p:txBody>
      </p:sp>
    </p:spTree>
    <p:extLst>
      <p:ext uri="{BB962C8B-B14F-4D97-AF65-F5344CB8AC3E}">
        <p14:creationId xmlns:p14="http://schemas.microsoft.com/office/powerpoint/2010/main" val="1670547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40</a:t>
            </a:fld>
            <a:endParaRPr lang="en-US"/>
          </a:p>
        </p:txBody>
      </p:sp>
    </p:spTree>
    <p:extLst>
      <p:ext uri="{BB962C8B-B14F-4D97-AF65-F5344CB8AC3E}">
        <p14:creationId xmlns:p14="http://schemas.microsoft.com/office/powerpoint/2010/main" val="368155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41</a:t>
            </a:fld>
            <a:endParaRPr lang="en-US"/>
          </a:p>
        </p:txBody>
      </p:sp>
    </p:spTree>
    <p:extLst>
      <p:ext uri="{BB962C8B-B14F-4D97-AF65-F5344CB8AC3E}">
        <p14:creationId xmlns:p14="http://schemas.microsoft.com/office/powerpoint/2010/main" val="522699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42</a:t>
            </a:fld>
            <a:endParaRPr lang="en-US"/>
          </a:p>
        </p:txBody>
      </p:sp>
    </p:spTree>
    <p:extLst>
      <p:ext uri="{BB962C8B-B14F-4D97-AF65-F5344CB8AC3E}">
        <p14:creationId xmlns:p14="http://schemas.microsoft.com/office/powerpoint/2010/main" val="1112313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43</a:t>
            </a:fld>
            <a:endParaRPr lang="en-US"/>
          </a:p>
        </p:txBody>
      </p:sp>
    </p:spTree>
    <p:extLst>
      <p:ext uri="{BB962C8B-B14F-4D97-AF65-F5344CB8AC3E}">
        <p14:creationId xmlns:p14="http://schemas.microsoft.com/office/powerpoint/2010/main" val="3093518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45</a:t>
            </a:fld>
            <a:endParaRPr lang="en-US"/>
          </a:p>
        </p:txBody>
      </p:sp>
    </p:spTree>
    <p:extLst>
      <p:ext uri="{BB962C8B-B14F-4D97-AF65-F5344CB8AC3E}">
        <p14:creationId xmlns:p14="http://schemas.microsoft.com/office/powerpoint/2010/main" val="3001660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46</a:t>
            </a:fld>
            <a:endParaRPr lang="en-US"/>
          </a:p>
        </p:txBody>
      </p:sp>
    </p:spTree>
    <p:extLst>
      <p:ext uri="{BB962C8B-B14F-4D97-AF65-F5344CB8AC3E}">
        <p14:creationId xmlns:p14="http://schemas.microsoft.com/office/powerpoint/2010/main" val="813881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47</a:t>
            </a:fld>
            <a:endParaRPr lang="en-US"/>
          </a:p>
        </p:txBody>
      </p:sp>
    </p:spTree>
    <p:extLst>
      <p:ext uri="{BB962C8B-B14F-4D97-AF65-F5344CB8AC3E}">
        <p14:creationId xmlns:p14="http://schemas.microsoft.com/office/powerpoint/2010/main" val="1218655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48</a:t>
            </a:fld>
            <a:endParaRPr lang="en-US"/>
          </a:p>
        </p:txBody>
      </p:sp>
    </p:spTree>
    <p:extLst>
      <p:ext uri="{BB962C8B-B14F-4D97-AF65-F5344CB8AC3E}">
        <p14:creationId xmlns:p14="http://schemas.microsoft.com/office/powerpoint/2010/main" val="3541493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49</a:t>
            </a:fld>
            <a:endParaRPr lang="en-US"/>
          </a:p>
        </p:txBody>
      </p:sp>
    </p:spTree>
    <p:extLst>
      <p:ext uri="{BB962C8B-B14F-4D97-AF65-F5344CB8AC3E}">
        <p14:creationId xmlns:p14="http://schemas.microsoft.com/office/powerpoint/2010/main" val="2829984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51</a:t>
            </a:fld>
            <a:endParaRPr lang="en-US"/>
          </a:p>
        </p:txBody>
      </p:sp>
    </p:spTree>
    <p:extLst>
      <p:ext uri="{BB962C8B-B14F-4D97-AF65-F5344CB8AC3E}">
        <p14:creationId xmlns:p14="http://schemas.microsoft.com/office/powerpoint/2010/main" val="331766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10</a:t>
            </a:fld>
            <a:endParaRPr lang="en-US"/>
          </a:p>
        </p:txBody>
      </p:sp>
    </p:spTree>
    <p:extLst>
      <p:ext uri="{BB962C8B-B14F-4D97-AF65-F5344CB8AC3E}">
        <p14:creationId xmlns:p14="http://schemas.microsoft.com/office/powerpoint/2010/main" val="2097046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52</a:t>
            </a:fld>
            <a:endParaRPr lang="en-US"/>
          </a:p>
        </p:txBody>
      </p:sp>
    </p:spTree>
    <p:extLst>
      <p:ext uri="{BB962C8B-B14F-4D97-AF65-F5344CB8AC3E}">
        <p14:creationId xmlns:p14="http://schemas.microsoft.com/office/powerpoint/2010/main" val="1701875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54</a:t>
            </a:fld>
            <a:endParaRPr lang="en-US"/>
          </a:p>
        </p:txBody>
      </p:sp>
    </p:spTree>
    <p:extLst>
      <p:ext uri="{BB962C8B-B14F-4D97-AF65-F5344CB8AC3E}">
        <p14:creationId xmlns:p14="http://schemas.microsoft.com/office/powerpoint/2010/main" val="207282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55</a:t>
            </a:fld>
            <a:endParaRPr lang="en-US"/>
          </a:p>
        </p:txBody>
      </p:sp>
    </p:spTree>
    <p:extLst>
      <p:ext uri="{BB962C8B-B14F-4D97-AF65-F5344CB8AC3E}">
        <p14:creationId xmlns:p14="http://schemas.microsoft.com/office/powerpoint/2010/main" val="1209221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56</a:t>
            </a:fld>
            <a:endParaRPr lang="en-US"/>
          </a:p>
        </p:txBody>
      </p:sp>
    </p:spTree>
    <p:extLst>
      <p:ext uri="{BB962C8B-B14F-4D97-AF65-F5344CB8AC3E}">
        <p14:creationId xmlns:p14="http://schemas.microsoft.com/office/powerpoint/2010/main" val="392341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57</a:t>
            </a:fld>
            <a:endParaRPr lang="en-US"/>
          </a:p>
        </p:txBody>
      </p:sp>
    </p:spTree>
    <p:extLst>
      <p:ext uri="{BB962C8B-B14F-4D97-AF65-F5344CB8AC3E}">
        <p14:creationId xmlns:p14="http://schemas.microsoft.com/office/powerpoint/2010/main" val="4242362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58</a:t>
            </a:fld>
            <a:endParaRPr lang="en-US"/>
          </a:p>
        </p:txBody>
      </p:sp>
    </p:spTree>
    <p:extLst>
      <p:ext uri="{BB962C8B-B14F-4D97-AF65-F5344CB8AC3E}">
        <p14:creationId xmlns:p14="http://schemas.microsoft.com/office/powerpoint/2010/main" val="3910571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59</a:t>
            </a:fld>
            <a:endParaRPr lang="en-US"/>
          </a:p>
        </p:txBody>
      </p:sp>
    </p:spTree>
    <p:extLst>
      <p:ext uri="{BB962C8B-B14F-4D97-AF65-F5344CB8AC3E}">
        <p14:creationId xmlns:p14="http://schemas.microsoft.com/office/powerpoint/2010/main" val="2244723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60</a:t>
            </a:fld>
            <a:endParaRPr lang="en-US"/>
          </a:p>
        </p:txBody>
      </p:sp>
    </p:spTree>
    <p:extLst>
      <p:ext uri="{BB962C8B-B14F-4D97-AF65-F5344CB8AC3E}">
        <p14:creationId xmlns:p14="http://schemas.microsoft.com/office/powerpoint/2010/main" val="1120876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61</a:t>
            </a:fld>
            <a:endParaRPr lang="en-US"/>
          </a:p>
        </p:txBody>
      </p:sp>
    </p:spTree>
    <p:extLst>
      <p:ext uri="{BB962C8B-B14F-4D97-AF65-F5344CB8AC3E}">
        <p14:creationId xmlns:p14="http://schemas.microsoft.com/office/powerpoint/2010/main" val="111524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62</a:t>
            </a:fld>
            <a:endParaRPr lang="en-US"/>
          </a:p>
        </p:txBody>
      </p:sp>
    </p:spTree>
    <p:extLst>
      <p:ext uri="{BB962C8B-B14F-4D97-AF65-F5344CB8AC3E}">
        <p14:creationId xmlns:p14="http://schemas.microsoft.com/office/powerpoint/2010/main" val="123591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11</a:t>
            </a:fld>
            <a:endParaRPr lang="en-US"/>
          </a:p>
        </p:txBody>
      </p:sp>
    </p:spTree>
    <p:extLst>
      <p:ext uri="{BB962C8B-B14F-4D97-AF65-F5344CB8AC3E}">
        <p14:creationId xmlns:p14="http://schemas.microsoft.com/office/powerpoint/2010/main" val="3553600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63</a:t>
            </a:fld>
            <a:endParaRPr lang="en-US"/>
          </a:p>
        </p:txBody>
      </p:sp>
    </p:spTree>
    <p:extLst>
      <p:ext uri="{BB962C8B-B14F-4D97-AF65-F5344CB8AC3E}">
        <p14:creationId xmlns:p14="http://schemas.microsoft.com/office/powerpoint/2010/main" val="2190061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64</a:t>
            </a:fld>
            <a:endParaRPr lang="en-US"/>
          </a:p>
        </p:txBody>
      </p:sp>
    </p:spTree>
    <p:extLst>
      <p:ext uri="{BB962C8B-B14F-4D97-AF65-F5344CB8AC3E}">
        <p14:creationId xmlns:p14="http://schemas.microsoft.com/office/powerpoint/2010/main" val="31766780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65</a:t>
            </a:fld>
            <a:endParaRPr lang="en-US"/>
          </a:p>
        </p:txBody>
      </p:sp>
    </p:spTree>
    <p:extLst>
      <p:ext uri="{BB962C8B-B14F-4D97-AF65-F5344CB8AC3E}">
        <p14:creationId xmlns:p14="http://schemas.microsoft.com/office/powerpoint/2010/main" val="1739417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66</a:t>
            </a:fld>
            <a:endParaRPr lang="en-US"/>
          </a:p>
        </p:txBody>
      </p:sp>
    </p:spTree>
    <p:extLst>
      <p:ext uri="{BB962C8B-B14F-4D97-AF65-F5344CB8AC3E}">
        <p14:creationId xmlns:p14="http://schemas.microsoft.com/office/powerpoint/2010/main" val="31359907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67</a:t>
            </a:fld>
            <a:endParaRPr lang="en-US"/>
          </a:p>
        </p:txBody>
      </p:sp>
    </p:spTree>
    <p:extLst>
      <p:ext uri="{BB962C8B-B14F-4D97-AF65-F5344CB8AC3E}">
        <p14:creationId xmlns:p14="http://schemas.microsoft.com/office/powerpoint/2010/main" val="36230985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68</a:t>
            </a:fld>
            <a:endParaRPr lang="en-US"/>
          </a:p>
        </p:txBody>
      </p:sp>
    </p:spTree>
    <p:extLst>
      <p:ext uri="{BB962C8B-B14F-4D97-AF65-F5344CB8AC3E}">
        <p14:creationId xmlns:p14="http://schemas.microsoft.com/office/powerpoint/2010/main" val="40708671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69</a:t>
            </a:fld>
            <a:endParaRPr lang="en-US"/>
          </a:p>
        </p:txBody>
      </p:sp>
    </p:spTree>
    <p:extLst>
      <p:ext uri="{BB962C8B-B14F-4D97-AF65-F5344CB8AC3E}">
        <p14:creationId xmlns:p14="http://schemas.microsoft.com/office/powerpoint/2010/main" val="6825674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70</a:t>
            </a:fld>
            <a:endParaRPr lang="en-US"/>
          </a:p>
        </p:txBody>
      </p:sp>
    </p:spTree>
    <p:extLst>
      <p:ext uri="{BB962C8B-B14F-4D97-AF65-F5344CB8AC3E}">
        <p14:creationId xmlns:p14="http://schemas.microsoft.com/office/powerpoint/2010/main" val="9136391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71</a:t>
            </a:fld>
            <a:endParaRPr lang="en-US"/>
          </a:p>
        </p:txBody>
      </p:sp>
    </p:spTree>
    <p:extLst>
      <p:ext uri="{BB962C8B-B14F-4D97-AF65-F5344CB8AC3E}">
        <p14:creationId xmlns:p14="http://schemas.microsoft.com/office/powerpoint/2010/main" val="39749261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72</a:t>
            </a:fld>
            <a:endParaRPr lang="en-US"/>
          </a:p>
        </p:txBody>
      </p:sp>
    </p:spTree>
    <p:extLst>
      <p:ext uri="{BB962C8B-B14F-4D97-AF65-F5344CB8AC3E}">
        <p14:creationId xmlns:p14="http://schemas.microsoft.com/office/powerpoint/2010/main" val="21558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13</a:t>
            </a:fld>
            <a:endParaRPr lang="en-US"/>
          </a:p>
        </p:txBody>
      </p:sp>
    </p:spTree>
    <p:extLst>
      <p:ext uri="{BB962C8B-B14F-4D97-AF65-F5344CB8AC3E}">
        <p14:creationId xmlns:p14="http://schemas.microsoft.com/office/powerpoint/2010/main" val="661835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73</a:t>
            </a:fld>
            <a:endParaRPr lang="en-US"/>
          </a:p>
        </p:txBody>
      </p:sp>
    </p:spTree>
    <p:extLst>
      <p:ext uri="{BB962C8B-B14F-4D97-AF65-F5344CB8AC3E}">
        <p14:creationId xmlns:p14="http://schemas.microsoft.com/office/powerpoint/2010/main" val="11303745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74</a:t>
            </a:fld>
            <a:endParaRPr lang="en-US"/>
          </a:p>
        </p:txBody>
      </p:sp>
    </p:spTree>
    <p:extLst>
      <p:ext uri="{BB962C8B-B14F-4D97-AF65-F5344CB8AC3E}">
        <p14:creationId xmlns:p14="http://schemas.microsoft.com/office/powerpoint/2010/main" val="578903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75</a:t>
            </a:fld>
            <a:endParaRPr lang="en-US"/>
          </a:p>
        </p:txBody>
      </p:sp>
    </p:spTree>
    <p:extLst>
      <p:ext uri="{BB962C8B-B14F-4D97-AF65-F5344CB8AC3E}">
        <p14:creationId xmlns:p14="http://schemas.microsoft.com/office/powerpoint/2010/main" val="17932343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76</a:t>
            </a:fld>
            <a:endParaRPr lang="en-US"/>
          </a:p>
        </p:txBody>
      </p:sp>
    </p:spTree>
    <p:extLst>
      <p:ext uri="{BB962C8B-B14F-4D97-AF65-F5344CB8AC3E}">
        <p14:creationId xmlns:p14="http://schemas.microsoft.com/office/powerpoint/2010/main" val="1155556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77</a:t>
            </a:fld>
            <a:endParaRPr lang="en-US"/>
          </a:p>
        </p:txBody>
      </p:sp>
    </p:spTree>
    <p:extLst>
      <p:ext uri="{BB962C8B-B14F-4D97-AF65-F5344CB8AC3E}">
        <p14:creationId xmlns:p14="http://schemas.microsoft.com/office/powerpoint/2010/main" val="381652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14</a:t>
            </a:fld>
            <a:endParaRPr lang="en-US"/>
          </a:p>
        </p:txBody>
      </p:sp>
    </p:spTree>
    <p:extLst>
      <p:ext uri="{BB962C8B-B14F-4D97-AF65-F5344CB8AC3E}">
        <p14:creationId xmlns:p14="http://schemas.microsoft.com/office/powerpoint/2010/main" val="274012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15</a:t>
            </a:fld>
            <a:endParaRPr lang="en-US"/>
          </a:p>
        </p:txBody>
      </p:sp>
    </p:spTree>
    <p:extLst>
      <p:ext uri="{BB962C8B-B14F-4D97-AF65-F5344CB8AC3E}">
        <p14:creationId xmlns:p14="http://schemas.microsoft.com/office/powerpoint/2010/main" val="54900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CA0FE-FCB6-45AA-A730-D7F72855752A}" type="slidenum">
              <a:rPr lang="en-US" smtClean="0"/>
              <a:pPr/>
              <a:t>17</a:t>
            </a:fld>
            <a:endParaRPr lang="en-US"/>
          </a:p>
        </p:txBody>
      </p:sp>
    </p:spTree>
    <p:extLst>
      <p:ext uri="{BB962C8B-B14F-4D97-AF65-F5344CB8AC3E}">
        <p14:creationId xmlns:p14="http://schemas.microsoft.com/office/powerpoint/2010/main" val="320672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47D5C98-9406-43A5-A79E-0B7C72163044}" type="datetimeFigureOut">
              <a:rPr lang="en-US" smtClean="0"/>
              <a:t>6/7/2018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090F935-D825-43BA-A0C4-1ABD4C4FB3E1}" type="slidenum">
              <a:rPr lang="en-US" smtClean="0"/>
              <a:t>‹#›</a:t>
            </a:fld>
            <a:endParaRPr lang="en-US"/>
          </a:p>
        </p:txBody>
      </p:sp>
      <p:sp>
        <p:nvSpPr>
          <p:cNvPr id="7" name="Rectangle 6"/>
          <p:cNvSpPr/>
          <p:nvPr userDrawn="1"/>
        </p:nvSpPr>
        <p:spPr>
          <a:xfrm>
            <a:off x="0" y="0"/>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a:solidFill>
                  <a:prstClr val="white"/>
                </a:solidFill>
              </a:rPr>
              <a:t>  </a:t>
            </a:r>
            <a:endParaRPr lang="en-US" sz="5400" dirty="0">
              <a:solidFill>
                <a:prstClr val="white"/>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5861" y="28033"/>
            <a:ext cx="4194059" cy="698551"/>
          </a:xfrm>
          <a:prstGeom prst="rect">
            <a:avLst/>
          </a:prstGeom>
        </p:spPr>
      </p:pic>
    </p:spTree>
    <p:extLst>
      <p:ext uri="{BB962C8B-B14F-4D97-AF65-F5344CB8AC3E}">
        <p14:creationId xmlns:p14="http://schemas.microsoft.com/office/powerpoint/2010/main" val="138192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2"/>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5170" y="35352"/>
            <a:ext cx="4194059" cy="698551"/>
          </a:xfrm>
          <a:prstGeom prst="rect">
            <a:avLst/>
          </a:prstGeom>
        </p:spPr>
      </p:pic>
      <p:sp>
        <p:nvSpPr>
          <p:cNvPr id="2" name="Title 1"/>
          <p:cNvSpPr>
            <a:spLocks noGrp="1"/>
          </p:cNvSpPr>
          <p:nvPr>
            <p:ph type="title"/>
          </p:nvPr>
        </p:nvSpPr>
        <p:spPr>
          <a:xfrm>
            <a:off x="98897" y="9036"/>
            <a:ext cx="7673502" cy="763088"/>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1675356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12192000" cy="769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a:solidFill>
                  <a:prstClr val="white"/>
                </a:solidFill>
              </a:rPr>
              <a:t>  </a:t>
            </a:r>
            <a:endParaRPr lang="en-US" sz="5400" dirty="0">
              <a:solidFill>
                <a:prstClr val="white"/>
              </a:solidFill>
            </a:endParaRP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5861" y="28033"/>
            <a:ext cx="4194059" cy="698551"/>
          </a:xfrm>
          <a:prstGeom prst="rect">
            <a:avLst/>
          </a:prstGeom>
        </p:spPr>
      </p:pic>
    </p:spTree>
    <p:extLst>
      <p:ext uri="{BB962C8B-B14F-4D97-AF65-F5344CB8AC3E}">
        <p14:creationId xmlns:p14="http://schemas.microsoft.com/office/powerpoint/2010/main" val="3742434336"/>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i.org/10.1016/j.concog.2016.08.019"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doi.org/10.1097/00008526-200307000-00006" TargetMode="External"/><Relationship Id="rId5" Type="http://schemas.openxmlformats.org/officeDocument/2006/relationships/hyperlink" Target="https://doi.org/10.1053/apmr.2003.50014" TargetMode="External"/><Relationship Id="rId4" Type="http://schemas.openxmlformats.org/officeDocument/2006/relationships/hyperlink" Target="https://doi.org/10.1186/s12984-016-0197-7"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www.opticsexpress.org/abstract.cfm?URI=oe-18-25-2597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doi.org/10.1080/03093640600994581" TargetMode="External"/><Relationship Id="rId4" Type="http://schemas.openxmlformats.org/officeDocument/2006/relationships/hyperlink" Target="https://doi.org/10.1016/j.earlhumdev.2012.07.01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Prosthetics and Motor Function: Implications for Coordination and Brain Activity</a:t>
            </a:r>
            <a:endParaRPr lang="en-US" dirty="0"/>
          </a:p>
        </p:txBody>
      </p:sp>
      <p:sp>
        <p:nvSpPr>
          <p:cNvPr id="3" name="Subtitle 2"/>
          <p:cNvSpPr>
            <a:spLocks noGrp="1"/>
          </p:cNvSpPr>
          <p:nvPr>
            <p:ph type="subTitle" idx="1"/>
          </p:nvPr>
        </p:nvSpPr>
        <p:spPr>
          <a:xfrm>
            <a:off x="2895600" y="3992216"/>
            <a:ext cx="6400800" cy="1752600"/>
          </a:xfrm>
        </p:spPr>
        <p:txBody>
          <a:bodyPr>
            <a:normAutofit/>
          </a:bodyPr>
          <a:lstStyle/>
          <a:p>
            <a:r>
              <a:rPr lang="en-US" dirty="0"/>
              <a:t>James Pierce</a:t>
            </a:r>
            <a:br>
              <a:rPr lang="en-US" dirty="0"/>
            </a:br>
            <a:endParaRPr lang="en-US" dirty="0"/>
          </a:p>
          <a:p>
            <a:r>
              <a:rPr lang="en-US" dirty="0"/>
              <a:t>June 8, 2018</a:t>
            </a:r>
          </a:p>
          <a:p>
            <a:r>
              <a:rPr lang="en-US" dirty="0"/>
              <a:t>Advisor: Jorge M. Zuniga, Ph.D.</a:t>
            </a:r>
          </a:p>
        </p:txBody>
      </p:sp>
    </p:spTree>
    <p:extLst>
      <p:ext uri="{BB962C8B-B14F-4D97-AF65-F5344CB8AC3E}">
        <p14:creationId xmlns:p14="http://schemas.microsoft.com/office/powerpoint/2010/main" val="294670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Specific Aim 1:</a:t>
            </a:r>
            <a:r>
              <a:rPr lang="en-US" dirty="0"/>
              <a:t> Determine differences in coordination and dexterity among upper-limb prosthesis, prosthetic simulator, and typically developing control groups during performance of a bimanual coordination task.	</a:t>
            </a:r>
          </a:p>
          <a:p>
            <a:pPr lvl="1"/>
            <a:r>
              <a:rPr lang="en-US" i="1" dirty="0"/>
              <a:t>Hypothesis 1a:</a:t>
            </a:r>
            <a:r>
              <a:rPr lang="en-US" b="1" i="1" dirty="0"/>
              <a:t> </a:t>
            </a:r>
            <a:r>
              <a:rPr lang="en-US" dirty="0"/>
              <a:t>Bimanual coordination will be significantly higher in the control group than prosthesis and simulator groups.</a:t>
            </a:r>
          </a:p>
          <a:p>
            <a:pPr lvl="1"/>
            <a:r>
              <a:rPr lang="en-US" i="1" dirty="0"/>
              <a:t>Hypothesis 1b:</a:t>
            </a:r>
            <a:r>
              <a:rPr lang="en-US" b="1" i="1" dirty="0"/>
              <a:t> </a:t>
            </a:r>
            <a:r>
              <a:rPr lang="en-US" dirty="0"/>
              <a:t>Gross manual dexterity will be significantly higher in the control group than prosthesis and simulator groups.</a:t>
            </a:r>
            <a:r>
              <a:rPr lang="en-US" b="1" i="1" dirty="0"/>
              <a:t> </a:t>
            </a:r>
            <a:endParaRPr lang="en-US" dirty="0"/>
          </a:p>
          <a:p>
            <a:r>
              <a:rPr lang="en-US" b="1" dirty="0"/>
              <a:t>Specific Aim 2:</a:t>
            </a:r>
            <a:r>
              <a:rPr lang="en-US" dirty="0"/>
              <a:t> Identify the influence of upper-limb prostheses and prosthetic simulators on brain activity in the motor cortex during the performance of different motor tasks compared to typically developing control children.</a:t>
            </a:r>
          </a:p>
          <a:p>
            <a:pPr lvl="1"/>
            <a:r>
              <a:rPr lang="en-US" i="1" dirty="0"/>
              <a:t>Hypothesis 2a:</a:t>
            </a:r>
            <a:r>
              <a:rPr lang="en-US" b="1" i="1" dirty="0"/>
              <a:t> </a:t>
            </a:r>
            <a:r>
              <a:rPr lang="en-US" dirty="0"/>
              <a:t>Brain Activity in the motor cortex will be significantly increased, possibly due to exploratory movements, for both prosthetic and simulator conditions compared to the control group.</a:t>
            </a:r>
          </a:p>
          <a:p>
            <a:pPr lvl="1"/>
            <a:r>
              <a:rPr lang="en-US" i="1" dirty="0"/>
              <a:t>Hypothesis 2b:</a:t>
            </a:r>
            <a:r>
              <a:rPr lang="en-US" dirty="0"/>
              <a:t> Brain Activity in the motor cortex will be less lateralized for both prosthetic and simulator conditions compared to the control group.	</a:t>
            </a:r>
          </a:p>
          <a:p>
            <a:r>
              <a:rPr lang="en-US" b="1" dirty="0"/>
              <a:t>Specific Aim 3:</a:t>
            </a:r>
            <a:r>
              <a:rPr lang="en-US" dirty="0"/>
              <a:t> Determine differences in perception (embodiment and agency) of the body among upper-limb prosthesis, prosthetic simulator, and TD control groups.</a:t>
            </a:r>
          </a:p>
          <a:p>
            <a:pPr lvl="1"/>
            <a:r>
              <a:rPr lang="en-US" i="1" dirty="0"/>
              <a:t>Hypothesis 3:</a:t>
            </a:r>
            <a:r>
              <a:rPr lang="en-US" b="1" i="1" dirty="0"/>
              <a:t> </a:t>
            </a:r>
            <a:r>
              <a:rPr lang="en-US" dirty="0"/>
              <a:t>Embodiment and agency of the non-preferred arm will be significantly higher in the control group compared to prosthesis users.</a:t>
            </a:r>
          </a:p>
        </p:txBody>
      </p:sp>
      <p:sp>
        <p:nvSpPr>
          <p:cNvPr id="4" name="Title 3"/>
          <p:cNvSpPr>
            <a:spLocks noGrp="1"/>
          </p:cNvSpPr>
          <p:nvPr>
            <p:ph type="title"/>
          </p:nvPr>
        </p:nvSpPr>
        <p:spPr/>
        <p:txBody>
          <a:bodyPr/>
          <a:lstStyle/>
          <a:p>
            <a:r>
              <a:rPr lang="en-US" dirty="0"/>
              <a:t>Aims/Hypotheses</a:t>
            </a:r>
          </a:p>
        </p:txBody>
      </p:sp>
    </p:spTree>
    <p:extLst>
      <p:ext uri="{BB962C8B-B14F-4D97-AF65-F5344CB8AC3E}">
        <p14:creationId xmlns:p14="http://schemas.microsoft.com/office/powerpoint/2010/main" val="94372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neurological and motor control mechanisms that could explain the high prosthesis rejection rate observed in children with ULDs have not been properly examined</a:t>
            </a:r>
          </a:p>
          <a:p>
            <a:r>
              <a:rPr lang="en-US" dirty="0"/>
              <a:t>This information is critical to enhance our limited knowledge of how children increase the number of available motor repertoires through selection</a:t>
            </a:r>
          </a:p>
          <a:p>
            <a:r>
              <a:rPr lang="en-US" dirty="0"/>
              <a:t>This information would be helpful to develop rehabilitation programs aimed to:</a:t>
            </a:r>
          </a:p>
          <a:p>
            <a:pPr lvl="1"/>
            <a:r>
              <a:rPr lang="en-US" dirty="0"/>
              <a:t>Reduce prosthesis rejection/abandonment</a:t>
            </a:r>
          </a:p>
          <a:p>
            <a:pPr lvl="1"/>
            <a:r>
              <a:rPr lang="en-US" dirty="0"/>
              <a:t>Increase the functional use of the prosthesis</a:t>
            </a:r>
          </a:p>
        </p:txBody>
      </p:sp>
      <p:sp>
        <p:nvSpPr>
          <p:cNvPr id="4" name="Title 3"/>
          <p:cNvSpPr>
            <a:spLocks noGrp="1"/>
          </p:cNvSpPr>
          <p:nvPr>
            <p:ph type="title"/>
          </p:nvPr>
        </p:nvSpPr>
        <p:spPr/>
        <p:txBody>
          <a:bodyPr/>
          <a:lstStyle/>
          <a:p>
            <a:r>
              <a:rPr lang="en-US" dirty="0"/>
              <a:t>Significance</a:t>
            </a:r>
          </a:p>
        </p:txBody>
      </p:sp>
    </p:spTree>
    <p:extLst>
      <p:ext uri="{BB962C8B-B14F-4D97-AF65-F5344CB8AC3E}">
        <p14:creationId xmlns:p14="http://schemas.microsoft.com/office/powerpoint/2010/main" val="345076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17494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Neuronal Group Selection Theory (NGST):</a:t>
            </a:r>
            <a:endParaRPr lang="en-US" sz="800" dirty="0"/>
          </a:p>
          <a:p>
            <a:pPr lvl="1"/>
            <a:r>
              <a:rPr lang="en-US" dirty="0"/>
              <a:t>The brain is dynamically organized into neuronal networks or neuronal groups</a:t>
            </a:r>
          </a:p>
          <a:p>
            <a:pPr lvl="2"/>
            <a:r>
              <a:rPr lang="en-US" dirty="0"/>
              <a:t>Structure/function of these networks is influenced by development and behavior</a:t>
            </a:r>
          </a:p>
          <a:p>
            <a:pPr lvl="1"/>
            <a:r>
              <a:rPr lang="en-US" dirty="0"/>
              <a:t>Proposes that motor development is characterized by two phases of variation: </a:t>
            </a:r>
          </a:p>
          <a:p>
            <a:pPr lvl="2"/>
            <a:r>
              <a:rPr lang="en-US" dirty="0"/>
              <a:t>Primary Variability (0-1 year of age) – Motor activity is variable, exploratory, and not based on environmental conditions</a:t>
            </a:r>
          </a:p>
          <a:p>
            <a:pPr lvl="2"/>
            <a:r>
              <a:rPr lang="en-US" dirty="0"/>
              <a:t>Secondary Variability (&gt; 1 year of age) – Child learns to select the most efficient motor strategy for a specific scenario based on active practice from a “variable movement repertoire”</a:t>
            </a:r>
          </a:p>
          <a:p>
            <a:pPr lvl="3"/>
            <a:r>
              <a:rPr lang="en-US" dirty="0"/>
              <a:t>Secondary variability of all motor functions does not obtain its adult configuration until adolescence</a:t>
            </a:r>
          </a:p>
        </p:txBody>
      </p:sp>
      <p:sp>
        <p:nvSpPr>
          <p:cNvPr id="4" name="Title 3"/>
          <p:cNvSpPr>
            <a:spLocks noGrp="1"/>
          </p:cNvSpPr>
          <p:nvPr>
            <p:ph type="title"/>
          </p:nvPr>
        </p:nvSpPr>
        <p:spPr/>
        <p:txBody>
          <a:bodyPr/>
          <a:lstStyle/>
          <a:p>
            <a:r>
              <a:rPr lang="en-US" dirty="0"/>
              <a:t>Theoretical Framework</a:t>
            </a:r>
          </a:p>
        </p:txBody>
      </p:sp>
    </p:spTree>
    <p:extLst>
      <p:ext uri="{BB962C8B-B14F-4D97-AF65-F5344CB8AC3E}">
        <p14:creationId xmlns:p14="http://schemas.microsoft.com/office/powerpoint/2010/main" val="118428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Neuronal Group Selection Theory (NGST):</a:t>
            </a:r>
            <a:endParaRPr lang="en-US" sz="800" dirty="0"/>
          </a:p>
          <a:p>
            <a:pPr lvl="1"/>
            <a:r>
              <a:rPr lang="en-US" dirty="0"/>
              <a:t>ULD children may lack a developed representation of the affected limb in the motor cortex</a:t>
            </a:r>
          </a:p>
          <a:p>
            <a:pPr lvl="1"/>
            <a:r>
              <a:rPr lang="en-US" dirty="0"/>
              <a:t>This underdeveloped representation likely leads to deficits in the motor repertoire for activities involving the affected limb</a:t>
            </a:r>
          </a:p>
          <a:p>
            <a:pPr lvl="1"/>
            <a:r>
              <a:rPr lang="en-US" dirty="0"/>
              <a:t>Prosthesis usage has been proposed as a surrogate </a:t>
            </a:r>
            <a:br>
              <a:rPr lang="en-US" dirty="0"/>
            </a:br>
            <a:r>
              <a:rPr lang="en-US" dirty="0"/>
              <a:t>for the missing partial limb</a:t>
            </a:r>
          </a:p>
          <a:p>
            <a:pPr lvl="2"/>
            <a:r>
              <a:rPr lang="en-US" dirty="0"/>
              <a:t>Has the potential to enlarge the primary neuronal </a:t>
            </a:r>
            <a:br>
              <a:rPr lang="en-US" dirty="0"/>
            </a:br>
            <a:r>
              <a:rPr lang="en-US" dirty="0"/>
              <a:t>networks related to the affected limb</a:t>
            </a:r>
          </a:p>
          <a:p>
            <a:pPr lvl="2"/>
            <a:r>
              <a:rPr lang="en-US" dirty="0"/>
              <a:t>Could lead to a richer motor repertoire</a:t>
            </a:r>
          </a:p>
        </p:txBody>
      </p:sp>
      <p:sp>
        <p:nvSpPr>
          <p:cNvPr id="4" name="Title 3"/>
          <p:cNvSpPr>
            <a:spLocks noGrp="1"/>
          </p:cNvSpPr>
          <p:nvPr>
            <p:ph type="title"/>
          </p:nvPr>
        </p:nvSpPr>
        <p:spPr/>
        <p:txBody>
          <a:bodyPr/>
          <a:lstStyle/>
          <a:p>
            <a:r>
              <a:rPr lang="en-US" dirty="0"/>
              <a:t>Theoretical Framework</a:t>
            </a:r>
          </a:p>
        </p:txBody>
      </p:sp>
      <p:pic>
        <p:nvPicPr>
          <p:cNvPr id="1026" name="Picture 2" descr="http://www.deictic.net/wp-content/uploads/2013/08/universe_7_2.png"/>
          <p:cNvPicPr>
            <a:picLocks noChangeAspect="1" noChangeArrowheads="1"/>
          </p:cNvPicPr>
          <p:nvPr/>
        </p:nvPicPr>
        <p:blipFill>
          <a:blip r:embed="rId3"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8187904" y="3438525"/>
            <a:ext cx="3643969" cy="30388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429624" y="6361933"/>
            <a:ext cx="3609975" cy="230832"/>
          </a:xfrm>
          <a:prstGeom prst="rect">
            <a:avLst/>
          </a:prstGeom>
          <a:noFill/>
        </p:spPr>
        <p:txBody>
          <a:bodyPr wrap="square" rtlCol="0">
            <a:spAutoFit/>
          </a:bodyPr>
          <a:lstStyle/>
          <a:p>
            <a:r>
              <a:rPr lang="en-US" sz="900" dirty="0">
                <a:solidFill>
                  <a:schemeClr val="tx1">
                    <a:lumMod val="50000"/>
                    <a:lumOff val="50000"/>
                  </a:schemeClr>
                </a:solidFill>
              </a:rPr>
              <a:t>http://www.deictic.net/wp-content/uploads/2013/08/universe_7_2.png</a:t>
            </a:r>
          </a:p>
        </p:txBody>
      </p:sp>
    </p:spTree>
    <p:extLst>
      <p:ext uri="{BB962C8B-B14F-4D97-AF65-F5344CB8AC3E}">
        <p14:creationId xmlns:p14="http://schemas.microsoft.com/office/powerpoint/2010/main" val="74037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Body Schema and Body Image:</a:t>
            </a:r>
          </a:p>
          <a:p>
            <a:pPr lvl="1"/>
            <a:r>
              <a:rPr lang="en-US" dirty="0"/>
              <a:t>Body schema – A central, action-related representation of spatial characteristics of the body, which includes:</a:t>
            </a:r>
          </a:p>
          <a:p>
            <a:pPr lvl="2"/>
            <a:r>
              <a:rPr lang="en-US" dirty="0"/>
              <a:t>Length of body segments</a:t>
            </a:r>
          </a:p>
          <a:p>
            <a:pPr lvl="2"/>
            <a:r>
              <a:rPr lang="en-US" dirty="0"/>
              <a:t>Hierarchical structure</a:t>
            </a:r>
          </a:p>
          <a:p>
            <a:pPr lvl="2"/>
            <a:r>
              <a:rPr lang="en-US" dirty="0"/>
              <a:t>Form of body surfaces</a:t>
            </a:r>
          </a:p>
          <a:p>
            <a:pPr lvl="1"/>
            <a:r>
              <a:rPr lang="en-US" dirty="0"/>
              <a:t>Body image – The conscious visual representation of how we see our bodies from outside </a:t>
            </a:r>
          </a:p>
          <a:p>
            <a:pPr lvl="2"/>
            <a:r>
              <a:rPr lang="en-US" dirty="0"/>
              <a:t>Not closely related to motion control</a:t>
            </a:r>
          </a:p>
          <a:p>
            <a:pPr lvl="2"/>
            <a:r>
              <a:rPr lang="en-US" dirty="0"/>
              <a:t>The awareness an individual has of their body’s form</a:t>
            </a:r>
          </a:p>
          <a:p>
            <a:pPr lvl="2"/>
            <a:r>
              <a:rPr lang="en-US" dirty="0"/>
              <a:t>Individuals focus disproportionately more on specific body areas than on others</a:t>
            </a:r>
          </a:p>
          <a:p>
            <a:r>
              <a:rPr lang="en-US" dirty="0"/>
              <a:t>ULDs influence on body schema/image:</a:t>
            </a:r>
          </a:p>
          <a:p>
            <a:pPr lvl="1"/>
            <a:r>
              <a:rPr lang="en-US" dirty="0"/>
              <a:t>Residual limb is perceived to be smaller and shorter</a:t>
            </a:r>
          </a:p>
          <a:p>
            <a:pPr lvl="2"/>
            <a:r>
              <a:rPr lang="en-US" dirty="0"/>
              <a:t>Telescopes to more accurate length with prosthesis usage</a:t>
            </a:r>
          </a:p>
          <a:p>
            <a:pPr lvl="1"/>
            <a:r>
              <a:rPr lang="en-US" dirty="0"/>
              <a:t>Phantom limbs may be present</a:t>
            </a:r>
          </a:p>
          <a:p>
            <a:pPr lvl="2"/>
            <a:r>
              <a:rPr lang="en-US" dirty="0"/>
              <a:t>Much less common in congenital amputations than traumatic amputations</a:t>
            </a:r>
          </a:p>
          <a:p>
            <a:pPr lvl="1"/>
            <a:r>
              <a:rPr lang="en-US" dirty="0"/>
              <a:t>Prosthesis use has been shown to improve the mental representations of the affected limb over time</a:t>
            </a:r>
          </a:p>
          <a:p>
            <a:pPr lvl="1"/>
            <a:endParaRPr lang="en-US" dirty="0"/>
          </a:p>
        </p:txBody>
      </p:sp>
      <p:sp>
        <p:nvSpPr>
          <p:cNvPr id="4" name="Title 3"/>
          <p:cNvSpPr>
            <a:spLocks noGrp="1"/>
          </p:cNvSpPr>
          <p:nvPr>
            <p:ph type="title"/>
          </p:nvPr>
        </p:nvSpPr>
        <p:spPr/>
        <p:txBody>
          <a:bodyPr/>
          <a:lstStyle/>
          <a:p>
            <a:r>
              <a:rPr lang="en-US" dirty="0"/>
              <a:t>Theoretical Framework</a:t>
            </a:r>
          </a:p>
        </p:txBody>
      </p:sp>
    </p:spTree>
    <p:extLst>
      <p:ext uri="{BB962C8B-B14F-4D97-AF65-F5344CB8AC3E}">
        <p14:creationId xmlns:p14="http://schemas.microsoft.com/office/powerpoint/2010/main" val="194060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72801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660900"/>
          </a:xfrm>
        </p:spPr>
        <p:txBody>
          <a:bodyPr>
            <a:normAutofit fontScale="85000" lnSpcReduction="10000"/>
          </a:bodyPr>
          <a:lstStyle/>
          <a:p>
            <a:r>
              <a:rPr lang="en-US" dirty="0"/>
              <a:t>Quality of Life:</a:t>
            </a:r>
          </a:p>
          <a:p>
            <a:pPr lvl="1"/>
            <a:r>
              <a:rPr lang="en-US" dirty="0"/>
              <a:t>Qualitative measurement tools indicate limited usefulness of prostheses as rehabilitative tools</a:t>
            </a:r>
          </a:p>
          <a:p>
            <a:pPr lvl="2"/>
            <a:r>
              <a:rPr lang="en-US" dirty="0"/>
              <a:t>Functionality is only significantly improved for specialized activities</a:t>
            </a:r>
          </a:p>
          <a:p>
            <a:pPr lvl="1"/>
            <a:r>
              <a:rPr lang="en-US" dirty="0"/>
              <a:t>Quantitative measures show potential improvements overlooked by qualitative measures</a:t>
            </a:r>
          </a:p>
          <a:p>
            <a:pPr lvl="2"/>
            <a:r>
              <a:rPr lang="en-US" dirty="0"/>
              <a:t>Improvements in dexterity, tactile sensation, coordinated motions of the hand, and proprioceptive feedback have been observed</a:t>
            </a:r>
          </a:p>
          <a:p>
            <a:r>
              <a:rPr lang="en-US" dirty="0"/>
              <a:t>Neural Representation of the Missing Limb:</a:t>
            </a:r>
          </a:p>
          <a:p>
            <a:pPr lvl="1"/>
            <a:r>
              <a:rPr lang="en-US" dirty="0"/>
              <a:t>Differences exist in brain regions responsible for residual limb control/proprioception</a:t>
            </a:r>
          </a:p>
          <a:p>
            <a:pPr lvl="2"/>
            <a:r>
              <a:rPr lang="en-US" dirty="0"/>
              <a:t>Only 20% of congenital amputees experience phantom limb sensation</a:t>
            </a:r>
          </a:p>
          <a:p>
            <a:pPr lvl="2"/>
            <a:r>
              <a:rPr lang="en-US" dirty="0"/>
              <a:t>Experimental activation of associated brain areas fails to elicit sensations in missing limbs</a:t>
            </a:r>
          </a:p>
          <a:p>
            <a:pPr lvl="1"/>
            <a:r>
              <a:rPr lang="en-US" dirty="0"/>
              <a:t>These differences may indicate modified neuronal group selection and body schema in ULD children</a:t>
            </a:r>
          </a:p>
          <a:p>
            <a:pPr lvl="2"/>
            <a:r>
              <a:rPr lang="en-US" dirty="0"/>
              <a:t>Neuronal groups are developed through somatosensory input, which is missing in ULDs</a:t>
            </a:r>
          </a:p>
          <a:p>
            <a:pPr lvl="2"/>
            <a:r>
              <a:rPr lang="en-US" dirty="0"/>
              <a:t>Similar modified neuronal group selection has been observed in cerebral palsy (CP) and developmental coordination disorder (DCD)</a:t>
            </a:r>
          </a:p>
        </p:txBody>
      </p:sp>
      <p:sp>
        <p:nvSpPr>
          <p:cNvPr id="6" name="Title 5"/>
          <p:cNvSpPr>
            <a:spLocks noGrp="1"/>
          </p:cNvSpPr>
          <p:nvPr>
            <p:ph type="title"/>
          </p:nvPr>
        </p:nvSpPr>
        <p:spPr/>
        <p:txBody>
          <a:bodyPr/>
          <a:lstStyle/>
          <a:p>
            <a:r>
              <a:rPr lang="en-US" dirty="0"/>
              <a:t>Summary of Review of Literature</a:t>
            </a:r>
          </a:p>
        </p:txBody>
      </p:sp>
    </p:spTree>
    <p:extLst>
      <p:ext uri="{BB962C8B-B14F-4D97-AF65-F5344CB8AC3E}">
        <p14:creationId xmlns:p14="http://schemas.microsoft.com/office/powerpoint/2010/main" val="132653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Coordination:</a:t>
            </a:r>
          </a:p>
          <a:p>
            <a:pPr lvl="1"/>
            <a:r>
              <a:rPr lang="en-US" dirty="0"/>
              <a:t>Somatosensory deficits lead to differences in </a:t>
            </a:r>
            <a:r>
              <a:rPr lang="en-US" dirty="0" err="1"/>
              <a:t>interlimb</a:t>
            </a:r>
            <a:r>
              <a:rPr lang="en-US" dirty="0"/>
              <a:t> coordination</a:t>
            </a:r>
          </a:p>
          <a:p>
            <a:pPr lvl="2"/>
            <a:r>
              <a:rPr lang="en-US" dirty="0"/>
              <a:t>Spinal cord injury and </a:t>
            </a:r>
            <a:r>
              <a:rPr lang="en-US" dirty="0" err="1"/>
              <a:t>deafferentation</a:t>
            </a:r>
            <a:r>
              <a:rPr lang="en-US" dirty="0"/>
              <a:t> negatively impact coordinated and cognitively demanding motions</a:t>
            </a:r>
          </a:p>
          <a:p>
            <a:pPr lvl="1"/>
            <a:r>
              <a:rPr lang="en-US" dirty="0"/>
              <a:t>Handedness can cause temporal coordination deficiencies in cognitively demanding tasks</a:t>
            </a:r>
          </a:p>
          <a:p>
            <a:r>
              <a:rPr lang="en-US" dirty="0"/>
              <a:t>Viability of Prosthetic Simulators:</a:t>
            </a:r>
          </a:p>
          <a:p>
            <a:pPr lvl="1"/>
            <a:r>
              <a:rPr lang="en-US" dirty="0"/>
              <a:t>Simulators have been shown to produce similar learning effects to novice amputees</a:t>
            </a:r>
          </a:p>
          <a:p>
            <a:pPr lvl="1"/>
            <a:r>
              <a:rPr lang="en-US" dirty="0"/>
              <a:t>These devices can improve the power of studies performed with prostheses</a:t>
            </a:r>
          </a:p>
        </p:txBody>
      </p:sp>
      <p:sp>
        <p:nvSpPr>
          <p:cNvPr id="6" name="Title 5"/>
          <p:cNvSpPr>
            <a:spLocks noGrp="1"/>
          </p:cNvSpPr>
          <p:nvPr>
            <p:ph type="title"/>
          </p:nvPr>
        </p:nvSpPr>
        <p:spPr/>
        <p:txBody>
          <a:bodyPr/>
          <a:lstStyle/>
          <a:p>
            <a:r>
              <a:rPr lang="en-US" dirty="0"/>
              <a:t>Summary of Review of Literature</a:t>
            </a:r>
          </a:p>
        </p:txBody>
      </p:sp>
    </p:spTree>
    <p:extLst>
      <p:ext uri="{BB962C8B-B14F-4D97-AF65-F5344CB8AC3E}">
        <p14:creationId xmlns:p14="http://schemas.microsoft.com/office/powerpoint/2010/main" val="397984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42394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Introduction/Background</a:t>
            </a:r>
          </a:p>
          <a:p>
            <a:r>
              <a:rPr lang="en-US" dirty="0"/>
              <a:t>Statement of the Problem</a:t>
            </a:r>
          </a:p>
          <a:p>
            <a:r>
              <a:rPr lang="en-US" dirty="0"/>
              <a:t>Theoretical Framework</a:t>
            </a:r>
          </a:p>
          <a:p>
            <a:r>
              <a:rPr lang="en-US" dirty="0"/>
              <a:t>Overview of Existing Literature</a:t>
            </a:r>
          </a:p>
          <a:p>
            <a:r>
              <a:rPr lang="en-US" dirty="0"/>
              <a:t>Methodology</a:t>
            </a:r>
          </a:p>
          <a:p>
            <a:r>
              <a:rPr lang="en-US" dirty="0"/>
              <a:t>Results</a:t>
            </a:r>
          </a:p>
          <a:p>
            <a:r>
              <a:rPr lang="en-US" dirty="0"/>
              <a:t>Discussion</a:t>
            </a:r>
          </a:p>
          <a:p>
            <a:r>
              <a:rPr lang="en-US" dirty="0"/>
              <a:t>Limitations</a:t>
            </a:r>
          </a:p>
          <a:p>
            <a:r>
              <a:rPr lang="en-US" dirty="0"/>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233847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32325"/>
          </a:xfrm>
        </p:spPr>
        <p:txBody>
          <a:bodyPr>
            <a:normAutofit fontScale="85000" lnSpcReduction="20000"/>
          </a:bodyPr>
          <a:lstStyle/>
          <a:p>
            <a:r>
              <a:rPr lang="en-US" dirty="0"/>
              <a:t>Two groups of children</a:t>
            </a:r>
          </a:p>
          <a:p>
            <a:pPr lvl="1"/>
            <a:r>
              <a:rPr lang="en-US" dirty="0"/>
              <a:t>Unilateral upper-limb deficiencies (ULD, n = 5)</a:t>
            </a:r>
          </a:p>
          <a:p>
            <a:pPr lvl="1"/>
            <a:r>
              <a:rPr lang="en-US" dirty="0"/>
              <a:t>Typically developing (TD, n = 5) group using a prosthesis simulator (TD-Simulator)</a:t>
            </a:r>
          </a:p>
          <a:p>
            <a:pPr lvl="1"/>
            <a:r>
              <a:rPr lang="en-US" dirty="0"/>
              <a:t>Typically developing control children (TD-Control)</a:t>
            </a:r>
          </a:p>
          <a:p>
            <a:r>
              <a:rPr lang="en-US" dirty="0"/>
              <a:t>Inclusion Criteria:</a:t>
            </a:r>
          </a:p>
          <a:p>
            <a:pPr lvl="1"/>
            <a:r>
              <a:rPr lang="en-US" dirty="0"/>
              <a:t>Aged 3-16 years with unilateral upper-limb congenital reductions of any digit, hand, arm, or shoulder</a:t>
            </a:r>
          </a:p>
          <a:p>
            <a:pPr lvl="1"/>
            <a:r>
              <a:rPr lang="en-US" dirty="0"/>
              <a:t>Any subjects with prior prosthesis experience must cease usage for at least six months prior to the study</a:t>
            </a:r>
          </a:p>
          <a:p>
            <a:r>
              <a:rPr lang="en-US" dirty="0"/>
              <a:t>Exclusion Criteria:</a:t>
            </a:r>
          </a:p>
          <a:p>
            <a:pPr lvl="1"/>
            <a:r>
              <a:rPr lang="en-US" dirty="0"/>
              <a:t>Participants with upper extremity injury within past month</a:t>
            </a:r>
          </a:p>
          <a:p>
            <a:pPr lvl="1"/>
            <a:r>
              <a:rPr lang="en-US" dirty="0"/>
              <a:t>Medical conditions that are contraindications for wearing a prosthesis </a:t>
            </a:r>
          </a:p>
          <a:p>
            <a:pPr lvl="2"/>
            <a:r>
              <a:rPr lang="en-US" dirty="0"/>
              <a:t>Skin abrasions </a:t>
            </a:r>
          </a:p>
          <a:p>
            <a:pPr lvl="2"/>
            <a:r>
              <a:rPr lang="en-US" dirty="0"/>
              <a:t>Musculoskeletal injuries of the upper limbs</a:t>
            </a:r>
          </a:p>
          <a:p>
            <a:r>
              <a:rPr lang="en-US" dirty="0"/>
              <a:t>All groups were age- and sex-matched to the ULD population</a:t>
            </a:r>
          </a:p>
          <a:p>
            <a:pPr lvl="1"/>
            <a:r>
              <a:rPr lang="en-US" dirty="0"/>
              <a:t>Simulator users were also matched to amputation level</a:t>
            </a:r>
          </a:p>
          <a:p>
            <a:pPr lvl="1"/>
            <a:endParaRPr lang="en-US" dirty="0"/>
          </a:p>
        </p:txBody>
      </p:sp>
      <p:sp>
        <p:nvSpPr>
          <p:cNvPr id="6" name="Title 5"/>
          <p:cNvSpPr>
            <a:spLocks noGrp="1"/>
          </p:cNvSpPr>
          <p:nvPr>
            <p:ph type="title"/>
          </p:nvPr>
        </p:nvSpPr>
        <p:spPr/>
        <p:txBody>
          <a:bodyPr/>
          <a:lstStyle/>
          <a:p>
            <a:r>
              <a:rPr lang="en-US" dirty="0"/>
              <a:t>Methodology: Participants</a:t>
            </a:r>
          </a:p>
        </p:txBody>
      </p:sp>
      <p:graphicFrame>
        <p:nvGraphicFramePr>
          <p:cNvPr id="4" name="Table 3">
            <a:extLst>
              <a:ext uri="{FF2B5EF4-FFF2-40B4-BE49-F238E27FC236}">
                <a16:creationId xmlns:a16="http://schemas.microsoft.com/office/drawing/2014/main" id="{4E0FEA57-EA86-43DE-89F6-6DB533014F38}"/>
              </a:ext>
            </a:extLst>
          </p:cNvPr>
          <p:cNvGraphicFramePr>
            <a:graphicFrameLocks noGrp="1"/>
          </p:cNvGraphicFramePr>
          <p:nvPr>
            <p:extLst>
              <p:ext uri="{D42A27DB-BD31-4B8C-83A1-F6EECF244321}">
                <p14:modId xmlns:p14="http://schemas.microsoft.com/office/powerpoint/2010/main" val="2153378853"/>
              </p:ext>
            </p:extLst>
          </p:nvPr>
        </p:nvGraphicFramePr>
        <p:xfrm>
          <a:off x="8979880" y="4892374"/>
          <a:ext cx="2988310" cy="1676400"/>
        </p:xfrm>
        <a:graphic>
          <a:graphicData uri="http://schemas.openxmlformats.org/drawingml/2006/table">
            <a:tbl>
              <a:tblPr firstRow="1" firstCol="1" bandRow="1"/>
              <a:tblGrid>
                <a:gridCol w="450850">
                  <a:extLst>
                    <a:ext uri="{9D8B030D-6E8A-4147-A177-3AD203B41FA5}">
                      <a16:colId xmlns:a16="http://schemas.microsoft.com/office/drawing/2014/main" val="2770198321"/>
                    </a:ext>
                  </a:extLst>
                </a:gridCol>
                <a:gridCol w="247650">
                  <a:extLst>
                    <a:ext uri="{9D8B030D-6E8A-4147-A177-3AD203B41FA5}">
                      <a16:colId xmlns:a16="http://schemas.microsoft.com/office/drawing/2014/main" val="3599304658"/>
                    </a:ext>
                  </a:extLst>
                </a:gridCol>
                <a:gridCol w="869950">
                  <a:extLst>
                    <a:ext uri="{9D8B030D-6E8A-4147-A177-3AD203B41FA5}">
                      <a16:colId xmlns:a16="http://schemas.microsoft.com/office/drawing/2014/main" val="1732796081"/>
                    </a:ext>
                  </a:extLst>
                </a:gridCol>
                <a:gridCol w="1419860">
                  <a:extLst>
                    <a:ext uri="{9D8B030D-6E8A-4147-A177-3AD203B41FA5}">
                      <a16:colId xmlns:a16="http://schemas.microsoft.com/office/drawing/2014/main" val="4464986"/>
                    </a:ext>
                  </a:extLst>
                </a:gridCol>
              </a:tblGrid>
              <a:tr h="0">
                <a:tc gridSpan="4">
                  <a:txBody>
                    <a:bodyPr/>
                    <a:lstStyle/>
                    <a:p>
                      <a:pPr marL="0" marR="0" algn="ctr">
                        <a:lnSpc>
                          <a:spcPct val="10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Demographics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8742472"/>
                  </a:ext>
                </a:extLst>
              </a:tr>
              <a:tr h="200025">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 (Years)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Amputation Level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7463920"/>
                  </a:ext>
                </a:extLst>
              </a:tr>
              <a:tr h="190500">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8.60 ± 2.79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4859168"/>
                  </a:ext>
                </a:extLst>
              </a:tr>
              <a:tr h="381000">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2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8.80 ± 3.11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0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Transradial</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Partial Hand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755120"/>
                  </a:ext>
                </a:extLst>
              </a:tr>
              <a:tr h="381000">
                <a:tc gridSpan="4">
                  <a:txBody>
                    <a:bodyPr/>
                    <a:lstStyle/>
                    <a:p>
                      <a:pPr marL="0" marR="0" algn="ctr">
                        <a:lnSpc>
                          <a:spcPct val="200000"/>
                        </a:lnSpc>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TD = Typically Developing; ULD = Upper Limb Deficient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4818331"/>
                  </a:ext>
                </a:extLst>
              </a:tr>
            </a:tbl>
          </a:graphicData>
        </a:graphic>
      </p:graphicFrame>
    </p:spTree>
    <p:extLst>
      <p:ext uri="{BB962C8B-B14F-4D97-AF65-F5344CB8AC3E}">
        <p14:creationId xmlns:p14="http://schemas.microsoft.com/office/powerpoint/2010/main" val="3465697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Recruitment Methods:</a:t>
            </a:r>
          </a:p>
          <a:p>
            <a:pPr lvl="1"/>
            <a:r>
              <a:rPr lang="en-US" dirty="0"/>
              <a:t>Referrals from industry and healthcare collaborators (ULD subjects)</a:t>
            </a:r>
          </a:p>
          <a:p>
            <a:pPr lvl="1"/>
            <a:r>
              <a:rPr lang="en-US" dirty="0"/>
              <a:t>Employee announcements at university campuses</a:t>
            </a:r>
          </a:p>
          <a:p>
            <a:pPr lvl="1"/>
            <a:r>
              <a:rPr lang="en-US" dirty="0"/>
              <a:t>Word of mouth</a:t>
            </a:r>
          </a:p>
          <a:p>
            <a:pPr lvl="1"/>
            <a:r>
              <a:rPr lang="en-US" dirty="0"/>
              <a:t>Mail invitations </a:t>
            </a:r>
          </a:p>
          <a:p>
            <a:r>
              <a:rPr lang="en-US" dirty="0"/>
              <a:t>Subjects were admitted to the study following informed assents or parental written consent as approved by the Institutional Review Board. </a:t>
            </a:r>
          </a:p>
          <a:p>
            <a:pPr lvl="1"/>
            <a:r>
              <a:rPr lang="en-US" dirty="0"/>
              <a:t>Children under 6 years of age required a parental permission form </a:t>
            </a:r>
          </a:p>
          <a:p>
            <a:pPr lvl="1"/>
            <a:r>
              <a:rPr lang="en-US" dirty="0"/>
              <a:t>Children age 6 to 18 were given an assent signed by the children and their parents</a:t>
            </a:r>
          </a:p>
        </p:txBody>
      </p:sp>
      <p:sp>
        <p:nvSpPr>
          <p:cNvPr id="6" name="Title 5"/>
          <p:cNvSpPr>
            <a:spLocks noGrp="1"/>
          </p:cNvSpPr>
          <p:nvPr>
            <p:ph type="title"/>
          </p:nvPr>
        </p:nvSpPr>
        <p:spPr/>
        <p:txBody>
          <a:bodyPr/>
          <a:lstStyle/>
          <a:p>
            <a:r>
              <a:rPr lang="en-US" dirty="0"/>
              <a:t>Methodology: Recruitment</a:t>
            </a:r>
          </a:p>
        </p:txBody>
      </p:sp>
    </p:spTree>
    <p:extLst>
      <p:ext uri="{BB962C8B-B14F-4D97-AF65-F5344CB8AC3E}">
        <p14:creationId xmlns:p14="http://schemas.microsoft.com/office/powerpoint/2010/main" val="350248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3D Printer Specifications:</a:t>
            </a:r>
          </a:p>
          <a:p>
            <a:pPr lvl="1"/>
            <a:r>
              <a:rPr lang="en-US" dirty="0"/>
              <a:t>Prosthetic devices were manufactured on desktop and industrial 3D printers (</a:t>
            </a:r>
            <a:r>
              <a:rPr lang="en-US" dirty="0" err="1"/>
              <a:t>Ultimaker</a:t>
            </a:r>
            <a:r>
              <a:rPr lang="en-US" dirty="0"/>
              <a:t> 2+ Extended, </a:t>
            </a:r>
            <a:r>
              <a:rPr lang="en-US" dirty="0" err="1"/>
              <a:t>Ultimaker</a:t>
            </a:r>
            <a:r>
              <a:rPr lang="en-US" dirty="0"/>
              <a:t> B.V., </a:t>
            </a:r>
            <a:r>
              <a:rPr lang="en-US" dirty="0" err="1"/>
              <a:t>Geldermalsen</a:t>
            </a:r>
            <a:r>
              <a:rPr lang="en-US" dirty="0"/>
              <a:t>, The Netherlands and </a:t>
            </a:r>
            <a:r>
              <a:rPr lang="en-US" dirty="0" err="1"/>
              <a:t>Uprint</a:t>
            </a:r>
            <a:r>
              <a:rPr lang="en-US" dirty="0"/>
              <a:t> SE Plus by </a:t>
            </a:r>
            <a:r>
              <a:rPr lang="en-US" dirty="0" err="1"/>
              <a:t>Stratasys</a:t>
            </a:r>
            <a:r>
              <a:rPr lang="en-US" dirty="0"/>
              <a:t>, Minnesota, USA)</a:t>
            </a:r>
          </a:p>
          <a:p>
            <a:pPr lvl="1"/>
            <a:r>
              <a:rPr lang="en-US" dirty="0"/>
              <a:t>Prostheses were produced from </a:t>
            </a:r>
            <a:r>
              <a:rPr lang="en-US" dirty="0" err="1"/>
              <a:t>polylactic</a:t>
            </a:r>
            <a:r>
              <a:rPr lang="en-US" dirty="0"/>
              <a:t> acid (PLA) and acrylonitrile butadiene styrene (ABS)</a:t>
            </a:r>
          </a:p>
        </p:txBody>
      </p:sp>
      <p:sp>
        <p:nvSpPr>
          <p:cNvPr id="6" name="Title 5"/>
          <p:cNvSpPr>
            <a:spLocks noGrp="1"/>
          </p:cNvSpPr>
          <p:nvPr>
            <p:ph type="title"/>
          </p:nvPr>
        </p:nvSpPr>
        <p:spPr/>
        <p:txBody>
          <a:bodyPr>
            <a:normAutofit fontScale="90000"/>
          </a:bodyPr>
          <a:lstStyle/>
          <a:p>
            <a:r>
              <a:rPr lang="en-US" dirty="0"/>
              <a:t>Methodology: Apparatus/Materials</a:t>
            </a:r>
          </a:p>
        </p:txBody>
      </p:sp>
      <p:pic>
        <p:nvPicPr>
          <p:cNvPr id="2050" name="Picture 2" descr="https://www.3dhubs.com/s3fs-public/uPrint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5396" y="3745557"/>
            <a:ext cx="2346378" cy="2990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aker13.com/wp-content/uploads/2017/04/Ultimaker-2-Extende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1775" y="3745557"/>
            <a:ext cx="1971486" cy="2961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6850" y="6505575"/>
            <a:ext cx="2574924" cy="230832"/>
          </a:xfrm>
          <a:prstGeom prst="rect">
            <a:avLst/>
          </a:prstGeom>
          <a:noFill/>
        </p:spPr>
        <p:txBody>
          <a:bodyPr wrap="square" rtlCol="0">
            <a:spAutoFit/>
          </a:bodyPr>
          <a:lstStyle/>
          <a:p>
            <a:r>
              <a:rPr lang="en-US" sz="900" dirty="0">
                <a:solidFill>
                  <a:schemeClr val="tx1">
                    <a:lumMod val="50000"/>
                    <a:lumOff val="50000"/>
                  </a:schemeClr>
                </a:solidFill>
              </a:rPr>
              <a:t>https://www.3dhubs.com/s3fs-public/uPrint_1.jpg</a:t>
            </a:r>
          </a:p>
        </p:txBody>
      </p:sp>
      <p:sp>
        <p:nvSpPr>
          <p:cNvPr id="4" name="TextBox 3"/>
          <p:cNvSpPr txBox="1"/>
          <p:nvPr/>
        </p:nvSpPr>
        <p:spPr>
          <a:xfrm>
            <a:off x="8080320" y="6367075"/>
            <a:ext cx="1742941" cy="507831"/>
          </a:xfrm>
          <a:prstGeom prst="rect">
            <a:avLst/>
          </a:prstGeom>
          <a:noFill/>
        </p:spPr>
        <p:txBody>
          <a:bodyPr wrap="square" rtlCol="0">
            <a:spAutoFit/>
          </a:bodyPr>
          <a:lstStyle/>
          <a:p>
            <a:r>
              <a:rPr lang="en-US" sz="900" dirty="0">
                <a:solidFill>
                  <a:schemeClr val="tx1">
                    <a:lumMod val="50000"/>
                    <a:lumOff val="50000"/>
                  </a:schemeClr>
                </a:solidFill>
              </a:rPr>
              <a:t>https://maker13.com/wp-content/uploads/2017/04/Ultimaker-2-Extended-2.jpg</a:t>
            </a:r>
          </a:p>
        </p:txBody>
      </p:sp>
    </p:spTree>
    <p:extLst>
      <p:ext uri="{BB962C8B-B14F-4D97-AF65-F5344CB8AC3E}">
        <p14:creationId xmlns:p14="http://schemas.microsoft.com/office/powerpoint/2010/main" val="170217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18464"/>
          </a:xfrm>
        </p:spPr>
        <p:txBody>
          <a:bodyPr>
            <a:normAutofit fontScale="85000" lnSpcReduction="20000"/>
          </a:bodyPr>
          <a:lstStyle/>
          <a:p>
            <a:r>
              <a:rPr lang="en-US" dirty="0"/>
              <a:t>Prosthetic Device/Simulator:</a:t>
            </a:r>
          </a:p>
          <a:p>
            <a:pPr lvl="1"/>
            <a:r>
              <a:rPr lang="en-US" dirty="0"/>
              <a:t>Body-powered, manually adjustable and produced primarily using 3D printers</a:t>
            </a:r>
          </a:p>
          <a:p>
            <a:pPr lvl="1"/>
            <a:r>
              <a:rPr lang="en-US" dirty="0"/>
              <a:t>Aids in the performance of bimanual and unilateral activities with a functional </a:t>
            </a:r>
            <a:br>
              <a:rPr lang="en-US" dirty="0"/>
            </a:br>
            <a:r>
              <a:rPr lang="en-US" dirty="0"/>
              <a:t>grasp</a:t>
            </a:r>
          </a:p>
          <a:p>
            <a:pPr lvl="1"/>
            <a:r>
              <a:rPr lang="en-US" dirty="0"/>
              <a:t>Index finger and thumb are oriented in opposition to facilitate cylindrical grasp and tip pinch</a:t>
            </a:r>
          </a:p>
          <a:p>
            <a:pPr lvl="1"/>
            <a:r>
              <a:rPr lang="en-US" dirty="0"/>
              <a:t>Silicone finger pads are added to provide enhanced </a:t>
            </a:r>
            <a:br>
              <a:rPr lang="en-US" dirty="0"/>
            </a:br>
            <a:r>
              <a:rPr lang="en-US" dirty="0"/>
              <a:t>traction and pliability </a:t>
            </a:r>
          </a:p>
          <a:p>
            <a:pPr lvl="1"/>
            <a:r>
              <a:rPr lang="en-US" dirty="0"/>
              <a:t>Voluntary-Close (VC) in grip style</a:t>
            </a:r>
          </a:p>
          <a:p>
            <a:pPr lvl="2"/>
            <a:r>
              <a:rPr lang="en-US" dirty="0"/>
              <a:t>Operated through the actuation of a cable attached to the ventral </a:t>
            </a:r>
            <a:br>
              <a:rPr lang="en-US" dirty="0"/>
            </a:br>
            <a:r>
              <a:rPr lang="en-US" dirty="0"/>
              <a:t>sides of the phalanges</a:t>
            </a:r>
          </a:p>
          <a:p>
            <a:pPr lvl="1"/>
            <a:r>
              <a:rPr lang="en-US" dirty="0"/>
              <a:t>Custom scaled and fitted to a specialized socket</a:t>
            </a:r>
          </a:p>
          <a:p>
            <a:r>
              <a:rPr lang="en-US" dirty="0"/>
              <a:t>Parts were printed at 35%-40% infill density </a:t>
            </a:r>
            <a:br>
              <a:rPr lang="en-US" dirty="0"/>
            </a:br>
            <a:r>
              <a:rPr lang="en-US" dirty="0"/>
              <a:t>(hexagon pattern for desktop, crosshatch for </a:t>
            </a:r>
            <a:br>
              <a:rPr lang="en-US" dirty="0"/>
            </a:br>
            <a:r>
              <a:rPr lang="en-US" dirty="0"/>
              <a:t>industrial)</a:t>
            </a:r>
          </a:p>
          <a:p>
            <a:r>
              <a:rPr lang="en-US" dirty="0"/>
              <a:t>0.15-.25 mm layer height and 0.8mm shell </a:t>
            </a:r>
            <a:br>
              <a:rPr lang="en-US" dirty="0"/>
            </a:br>
            <a:r>
              <a:rPr lang="en-US" dirty="0"/>
              <a:t>thickness</a:t>
            </a:r>
          </a:p>
          <a:p>
            <a:pPr lvl="2"/>
            <a:endParaRPr lang="en-US" dirty="0"/>
          </a:p>
        </p:txBody>
      </p:sp>
      <p:sp>
        <p:nvSpPr>
          <p:cNvPr id="6" name="Title 5"/>
          <p:cNvSpPr>
            <a:spLocks noGrp="1"/>
          </p:cNvSpPr>
          <p:nvPr>
            <p:ph type="title"/>
          </p:nvPr>
        </p:nvSpPr>
        <p:spPr/>
        <p:txBody>
          <a:bodyPr>
            <a:normAutofit fontScale="90000"/>
          </a:bodyPr>
          <a:lstStyle/>
          <a:p>
            <a:r>
              <a:rPr lang="en-US" dirty="0"/>
              <a:t>Methodology: Apparatus/Materials</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124825" y="3581400"/>
            <a:ext cx="3631793" cy="2962689"/>
          </a:xfrm>
          <a:prstGeom prst="rect">
            <a:avLst/>
          </a:prstGeom>
        </p:spPr>
      </p:pic>
    </p:spTree>
    <p:extLst>
      <p:ext uri="{BB962C8B-B14F-4D97-AF65-F5344CB8AC3E}">
        <p14:creationId xmlns:p14="http://schemas.microsoft.com/office/powerpoint/2010/main" val="44034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5525" y="1978025"/>
            <a:ext cx="5257800" cy="4351338"/>
          </a:xfrm>
        </p:spPr>
        <p:txBody>
          <a:bodyPr>
            <a:normAutofit/>
          </a:bodyPr>
          <a:lstStyle/>
          <a:p>
            <a:r>
              <a:rPr lang="en-US" dirty="0"/>
              <a:t>Dependent Variables:</a:t>
            </a:r>
          </a:p>
          <a:p>
            <a:pPr lvl="1"/>
            <a:r>
              <a:rPr lang="en-US" dirty="0"/>
              <a:t>Gross manual dexterity </a:t>
            </a:r>
          </a:p>
          <a:p>
            <a:pPr lvl="1"/>
            <a:r>
              <a:rPr lang="en-US" dirty="0"/>
              <a:t>Temporal </a:t>
            </a:r>
            <a:r>
              <a:rPr lang="en-US" dirty="0" err="1"/>
              <a:t>interlimb</a:t>
            </a:r>
            <a:r>
              <a:rPr lang="en-US" dirty="0"/>
              <a:t> coordination</a:t>
            </a:r>
          </a:p>
          <a:p>
            <a:pPr lvl="1"/>
            <a:r>
              <a:rPr lang="en-US" dirty="0"/>
              <a:t>Embodiment and body image</a:t>
            </a:r>
          </a:p>
          <a:p>
            <a:pPr lvl="1"/>
            <a:r>
              <a:rPr lang="en-US" dirty="0"/>
              <a:t>Hemispheric dominance </a:t>
            </a:r>
          </a:p>
          <a:p>
            <a:pPr lvl="1"/>
            <a:r>
              <a:rPr lang="en-US" dirty="0"/>
              <a:t>Brain activation patterns</a:t>
            </a:r>
          </a:p>
        </p:txBody>
      </p:sp>
      <p:sp>
        <p:nvSpPr>
          <p:cNvPr id="6" name="Title 5"/>
          <p:cNvSpPr>
            <a:spLocks noGrp="1"/>
          </p:cNvSpPr>
          <p:nvPr>
            <p:ph type="title"/>
          </p:nvPr>
        </p:nvSpPr>
        <p:spPr/>
        <p:txBody>
          <a:bodyPr/>
          <a:lstStyle/>
          <a:p>
            <a:r>
              <a:rPr lang="en-US" dirty="0"/>
              <a:t>Methodology</a:t>
            </a:r>
          </a:p>
        </p:txBody>
      </p:sp>
      <p:sp>
        <p:nvSpPr>
          <p:cNvPr id="7" name="Content Placeholder 2"/>
          <p:cNvSpPr txBox="1">
            <a:spLocks/>
          </p:cNvSpPr>
          <p:nvPr/>
        </p:nvSpPr>
        <p:spPr>
          <a:xfrm>
            <a:off x="990600" y="1978025"/>
            <a:ext cx="51149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Independent Variables:</a:t>
            </a:r>
          </a:p>
          <a:p>
            <a:pPr lvl="1"/>
            <a:r>
              <a:rPr lang="en-US" dirty="0"/>
              <a:t>Prosthesis conditions</a:t>
            </a:r>
          </a:p>
          <a:p>
            <a:pPr lvl="2"/>
            <a:r>
              <a:rPr lang="en-US" dirty="0"/>
              <a:t>No prosthesis (TD-Control)</a:t>
            </a:r>
          </a:p>
          <a:p>
            <a:pPr lvl="2"/>
            <a:r>
              <a:rPr lang="en-US" dirty="0"/>
              <a:t>Prosthesis simulator (TD-Simulator)</a:t>
            </a:r>
          </a:p>
          <a:p>
            <a:pPr lvl="2"/>
            <a:r>
              <a:rPr lang="en-US" dirty="0"/>
              <a:t>ULD Prosthesis (ULD)</a:t>
            </a:r>
          </a:p>
        </p:txBody>
      </p:sp>
    </p:spTree>
    <p:extLst>
      <p:ext uri="{BB962C8B-B14F-4D97-AF65-F5344CB8AC3E}">
        <p14:creationId xmlns:p14="http://schemas.microsoft.com/office/powerpoint/2010/main" val="887387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“Box and Block” test as a measure of unilateral upper limb gross dexterity</a:t>
            </a:r>
          </a:p>
          <a:p>
            <a:pPr lvl="1"/>
            <a:r>
              <a:rPr lang="en-US" dirty="0"/>
              <a:t>Small, partitioned box filled with identical blocks</a:t>
            </a:r>
          </a:p>
          <a:p>
            <a:pPr lvl="1"/>
            <a:r>
              <a:rPr lang="en-US" altLang="en-US" dirty="0">
                <a:ea typeface="Calibri" panose="020F0502020204030204" pitchFamily="34" charset="0"/>
                <a:cs typeface="Times New Roman" panose="02020603050405020304" pitchFamily="18" charset="0"/>
              </a:rPr>
              <a:t>Number of blocks transferred between partitioned areas of the box is used as a measure of motor function</a:t>
            </a:r>
            <a:endParaRPr lang="en-US" altLang="en-US" sz="1000" dirty="0"/>
          </a:p>
          <a:p>
            <a:pPr lvl="2"/>
            <a:r>
              <a:rPr lang="en-US" altLang="en-US" dirty="0">
                <a:ea typeface="Calibri" panose="020F0502020204030204" pitchFamily="34" charset="0"/>
                <a:cs typeface="Times New Roman" panose="02020603050405020304" pitchFamily="18" charset="0"/>
              </a:rPr>
              <a:t>Must be transferred individually to assess dexterity </a:t>
            </a:r>
          </a:p>
          <a:p>
            <a:pPr lvl="1"/>
            <a:r>
              <a:rPr lang="en-US" altLang="en-US" dirty="0">
                <a:ea typeface="Calibri" panose="020F0502020204030204" pitchFamily="34" charset="0"/>
                <a:cs typeface="Times New Roman" panose="02020603050405020304" pitchFamily="18" charset="0"/>
              </a:rPr>
              <a:t>Testing takes place over 1 minute, and is repeated to ensure reliability of results</a:t>
            </a:r>
          </a:p>
          <a:p>
            <a:pPr lvl="1"/>
            <a:r>
              <a:rPr lang="en-US" altLang="en-US" dirty="0">
                <a:ea typeface="Calibri" panose="020F0502020204030204" pitchFamily="34" charset="0"/>
                <a:cs typeface="Times New Roman" panose="02020603050405020304" pitchFamily="18" charset="0"/>
              </a:rPr>
              <a:t>Task was performed for both</a:t>
            </a:r>
            <a:br>
              <a:rPr lang="en-US" altLang="en-US" dirty="0">
                <a:ea typeface="Calibri" panose="020F0502020204030204" pitchFamily="34" charset="0"/>
                <a:cs typeface="Times New Roman" panose="02020603050405020304" pitchFamily="18" charset="0"/>
              </a:rPr>
            </a:br>
            <a:r>
              <a:rPr lang="en-US" altLang="en-US" dirty="0">
                <a:ea typeface="Calibri" panose="020F0502020204030204" pitchFamily="34" charset="0"/>
                <a:cs typeface="Times New Roman" panose="02020603050405020304" pitchFamily="18" charset="0"/>
              </a:rPr>
              <a:t>preferred and non-preferred </a:t>
            </a:r>
            <a:br>
              <a:rPr lang="en-US" altLang="en-US" dirty="0">
                <a:ea typeface="Calibri" panose="020F0502020204030204" pitchFamily="34" charset="0"/>
                <a:cs typeface="Times New Roman" panose="02020603050405020304" pitchFamily="18" charset="0"/>
              </a:rPr>
            </a:br>
            <a:r>
              <a:rPr lang="en-US" altLang="en-US" dirty="0">
                <a:ea typeface="Calibri" panose="020F0502020204030204" pitchFamily="34" charset="0"/>
                <a:cs typeface="Times New Roman" panose="02020603050405020304" pitchFamily="18" charset="0"/>
              </a:rPr>
              <a:t>hands</a:t>
            </a:r>
          </a:p>
          <a:p>
            <a:pPr lvl="1"/>
            <a:endParaRPr lang="en-US" altLang="en-US" dirty="0">
              <a:ea typeface="Calibri" panose="020F0502020204030204" pitchFamily="34" charset="0"/>
              <a:cs typeface="Times New Roman" panose="02020603050405020304" pitchFamily="18" charset="0"/>
            </a:endParaRPr>
          </a:p>
        </p:txBody>
      </p:sp>
      <p:sp>
        <p:nvSpPr>
          <p:cNvPr id="6" name="Title 5"/>
          <p:cNvSpPr>
            <a:spLocks noGrp="1"/>
          </p:cNvSpPr>
          <p:nvPr>
            <p:ph type="title"/>
          </p:nvPr>
        </p:nvSpPr>
        <p:spPr/>
        <p:txBody>
          <a:bodyPr>
            <a:normAutofit/>
          </a:bodyPr>
          <a:lstStyle/>
          <a:p>
            <a:r>
              <a:rPr lang="en-US" sz="3600" dirty="0"/>
              <a:t>Methodology: Gross Manual Dexterity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5876925" y="4621122"/>
            <a:ext cx="5943600" cy="1784985"/>
          </a:xfrm>
          <a:prstGeom prst="rect">
            <a:avLst/>
          </a:prstGeom>
        </p:spPr>
      </p:pic>
      <p:sp>
        <p:nvSpPr>
          <p:cNvPr id="2" name="TextBox 1"/>
          <p:cNvSpPr txBox="1"/>
          <p:nvPr/>
        </p:nvSpPr>
        <p:spPr>
          <a:xfrm>
            <a:off x="6286500" y="6406107"/>
            <a:ext cx="5638800" cy="369332"/>
          </a:xfrm>
          <a:prstGeom prst="rect">
            <a:avLst/>
          </a:prstGeom>
          <a:noFill/>
        </p:spPr>
        <p:txBody>
          <a:bodyPr wrap="square" rtlCol="0">
            <a:spAutoFit/>
          </a:bodyPr>
          <a:lstStyle/>
          <a:p>
            <a:r>
              <a:rPr lang="en-US" sz="900" dirty="0">
                <a:solidFill>
                  <a:schemeClr val="tx1">
                    <a:lumMod val="50000"/>
                    <a:lumOff val="50000"/>
                  </a:schemeClr>
                </a:solidFill>
              </a:rPr>
              <a:t>Do EY, Hsiao C, Zhao C. The digital box and block test automating traditional post-stroke rehabilitation assessment. </a:t>
            </a:r>
            <a:r>
              <a:rPr lang="en-US" sz="900" i="1" dirty="0" err="1">
                <a:solidFill>
                  <a:schemeClr val="tx1">
                    <a:lumMod val="50000"/>
                    <a:lumOff val="50000"/>
                  </a:schemeClr>
                </a:solidFill>
              </a:rPr>
              <a:t>PerCom</a:t>
            </a:r>
            <a:r>
              <a:rPr lang="en-US" sz="900" i="1" dirty="0">
                <a:solidFill>
                  <a:schemeClr val="tx1">
                    <a:lumMod val="50000"/>
                    <a:lumOff val="50000"/>
                  </a:schemeClr>
                </a:solidFill>
              </a:rPr>
              <a:t> Workshop</a:t>
            </a:r>
            <a:r>
              <a:rPr lang="en-US" sz="900" dirty="0">
                <a:solidFill>
                  <a:schemeClr val="tx1">
                    <a:lumMod val="50000"/>
                    <a:lumOff val="50000"/>
                  </a:schemeClr>
                </a:solidFill>
              </a:rPr>
              <a:t>. 2013.</a:t>
            </a:r>
          </a:p>
        </p:txBody>
      </p:sp>
    </p:spTree>
    <p:extLst>
      <p:ext uri="{BB962C8B-B14F-4D97-AF65-F5344CB8AC3E}">
        <p14:creationId xmlns:p14="http://schemas.microsoft.com/office/powerpoint/2010/main" val="329442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995223"/>
          </a:xfrm>
        </p:spPr>
        <p:txBody>
          <a:bodyPr>
            <a:normAutofit/>
          </a:bodyPr>
          <a:lstStyle/>
          <a:p>
            <a:r>
              <a:rPr lang="en-US" dirty="0"/>
              <a:t>Instrumented reaching tray to assess temporal coordination </a:t>
            </a:r>
            <a:br>
              <a:rPr lang="en-US" dirty="0"/>
            </a:br>
            <a:r>
              <a:rPr lang="en-US" dirty="0"/>
              <a:t>during reaching tasks</a:t>
            </a:r>
          </a:p>
          <a:p>
            <a:pPr lvl="1"/>
            <a:r>
              <a:rPr lang="en-US" dirty="0"/>
              <a:t>Relative timing for each component of task motion was</a:t>
            </a:r>
            <a:br>
              <a:rPr lang="en-US" dirty="0"/>
            </a:br>
            <a:r>
              <a:rPr lang="en-US" dirty="0"/>
              <a:t>recorded for both </a:t>
            </a:r>
            <a:r>
              <a:rPr lang="en-US" dirty="0" err="1"/>
              <a:t>unimanual</a:t>
            </a:r>
            <a:r>
              <a:rPr lang="en-US" dirty="0"/>
              <a:t> and bimanual conditions</a:t>
            </a:r>
          </a:p>
          <a:p>
            <a:pPr lvl="1"/>
            <a:r>
              <a:rPr lang="en-US" dirty="0"/>
              <a:t>Quantifies relative phase differences between prosthesis </a:t>
            </a:r>
            <a:br>
              <a:rPr lang="en-US" dirty="0"/>
            </a:br>
            <a:r>
              <a:rPr lang="en-US" dirty="0"/>
              <a:t>users, simulator users and typically developing controls</a:t>
            </a:r>
          </a:p>
          <a:p>
            <a:pPr lvl="1"/>
            <a:r>
              <a:rPr lang="en-US" dirty="0"/>
              <a:t>Interlimb coordination can be </a:t>
            </a:r>
            <a:br>
              <a:rPr lang="en-US" dirty="0"/>
            </a:br>
            <a:r>
              <a:rPr lang="en-US" dirty="0"/>
              <a:t>quantified through timing </a:t>
            </a:r>
            <a:br>
              <a:rPr lang="en-US" dirty="0"/>
            </a:br>
            <a:r>
              <a:rPr lang="en-US" dirty="0"/>
              <a:t>differences in sensor triggering </a:t>
            </a:r>
          </a:p>
          <a:p>
            <a:pPr lvl="2"/>
            <a:r>
              <a:rPr lang="en-US" dirty="0"/>
              <a:t>Closer timing corresponds with better </a:t>
            </a:r>
            <a:br>
              <a:rPr lang="en-US" dirty="0"/>
            </a:br>
            <a:r>
              <a:rPr lang="en-US" dirty="0"/>
              <a:t>interlimb coordination</a:t>
            </a:r>
          </a:p>
          <a:p>
            <a:pPr lvl="2"/>
            <a:r>
              <a:rPr lang="en-US" dirty="0"/>
              <a:t>Positive asynchrony values indicate </a:t>
            </a:r>
            <a:br>
              <a:rPr lang="en-US" dirty="0"/>
            </a:br>
            <a:r>
              <a:rPr lang="en-US" dirty="0"/>
              <a:t>leading task motion with preferred </a:t>
            </a:r>
            <a:br>
              <a:rPr lang="en-US" dirty="0"/>
            </a:br>
            <a:r>
              <a:rPr lang="en-US" dirty="0"/>
              <a:t>hand</a:t>
            </a:r>
          </a:p>
        </p:txBody>
      </p:sp>
      <p:sp>
        <p:nvSpPr>
          <p:cNvPr id="6" name="Title 5"/>
          <p:cNvSpPr>
            <a:spLocks noGrp="1"/>
          </p:cNvSpPr>
          <p:nvPr>
            <p:ph type="title"/>
          </p:nvPr>
        </p:nvSpPr>
        <p:spPr/>
        <p:txBody>
          <a:bodyPr>
            <a:normAutofit/>
          </a:bodyPr>
          <a:lstStyle/>
          <a:p>
            <a:r>
              <a:rPr lang="en-US" sz="3600" dirty="0"/>
              <a:t>Methodology: Bimanual Coordination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6040845" y="4172744"/>
            <a:ext cx="2820941" cy="24448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extLst>
              <a:ext uri="{28A0092B-C50C-407E-A947-70E740481C1C}">
                <a14:useLocalDpi xmlns:a14="http://schemas.microsoft.com/office/drawing/2010/main" val="0"/>
              </a:ext>
            </a:extLst>
          </a:blip>
          <a:srcRect r="10891"/>
          <a:stretch/>
        </p:blipFill>
        <p:spPr>
          <a:xfrm>
            <a:off x="8868409" y="2524124"/>
            <a:ext cx="2902223" cy="3800475"/>
          </a:xfrm>
          <a:prstGeom prst="rect">
            <a:avLst/>
          </a:prstGeom>
        </p:spPr>
      </p:pic>
      <p:sp>
        <p:nvSpPr>
          <p:cNvPr id="2" name="Rectangle 1"/>
          <p:cNvSpPr/>
          <p:nvPr/>
        </p:nvSpPr>
        <p:spPr>
          <a:xfrm>
            <a:off x="11008632" y="4067175"/>
            <a:ext cx="1116692"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8" name="TextBox 7"/>
          <p:cNvSpPr txBox="1"/>
          <p:nvPr/>
        </p:nvSpPr>
        <p:spPr>
          <a:xfrm>
            <a:off x="8868409" y="6313016"/>
            <a:ext cx="3256915" cy="507831"/>
          </a:xfrm>
          <a:prstGeom prst="rect">
            <a:avLst/>
          </a:prstGeom>
          <a:noFill/>
        </p:spPr>
        <p:txBody>
          <a:bodyPr wrap="square" rtlCol="0">
            <a:spAutoFit/>
          </a:bodyPr>
          <a:lstStyle/>
          <a:p>
            <a:r>
              <a:rPr lang="en-US" sz="900" dirty="0" err="1">
                <a:solidFill>
                  <a:schemeClr val="tx1">
                    <a:lumMod val="50000"/>
                    <a:lumOff val="50000"/>
                  </a:schemeClr>
                </a:solidFill>
              </a:rPr>
              <a:t>Kilbreath</a:t>
            </a:r>
            <a:r>
              <a:rPr lang="en-US" sz="900" dirty="0">
                <a:solidFill>
                  <a:schemeClr val="tx1">
                    <a:lumMod val="50000"/>
                    <a:lumOff val="50000"/>
                  </a:schemeClr>
                </a:solidFill>
              </a:rPr>
              <a:t> SL, Crosbie J, Canning CG, Lee MJ. Inter-limb coordination in bimanual reach-to-grasp following stroke. </a:t>
            </a:r>
            <a:r>
              <a:rPr lang="en-US" sz="900" i="1" dirty="0">
                <a:solidFill>
                  <a:schemeClr val="tx1">
                    <a:lumMod val="50000"/>
                    <a:lumOff val="50000"/>
                  </a:schemeClr>
                </a:solidFill>
              </a:rPr>
              <a:t>Disability and Rehabilitation</a:t>
            </a:r>
            <a:r>
              <a:rPr lang="en-US" sz="900" dirty="0">
                <a:solidFill>
                  <a:schemeClr val="tx1">
                    <a:lumMod val="50000"/>
                    <a:lumOff val="50000"/>
                  </a:schemeClr>
                </a:solidFill>
              </a:rPr>
              <a:t>. 2009:1435.</a:t>
            </a:r>
          </a:p>
        </p:txBody>
      </p:sp>
    </p:spTree>
    <p:extLst>
      <p:ext uri="{BB962C8B-B14F-4D97-AF65-F5344CB8AC3E}">
        <p14:creationId xmlns:p14="http://schemas.microsoft.com/office/powerpoint/2010/main" val="223888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Embodied Sense of Self Scale (ESSS) – Assesses the experiences of the aspects of sense of self</a:t>
            </a:r>
          </a:p>
          <a:p>
            <a:pPr lvl="1"/>
            <a:r>
              <a:rPr lang="en-US" dirty="0"/>
              <a:t>Three subscales:</a:t>
            </a:r>
          </a:p>
          <a:p>
            <a:pPr lvl="2"/>
            <a:r>
              <a:rPr lang="en-US" dirty="0"/>
              <a:t>Ownership – “This limb belongs to me”</a:t>
            </a:r>
          </a:p>
          <a:p>
            <a:pPr lvl="3"/>
            <a:r>
              <a:rPr lang="en-US" dirty="0"/>
              <a:t>How an item is subjectively incorporated into one’s body representation</a:t>
            </a:r>
          </a:p>
          <a:p>
            <a:pPr lvl="3"/>
            <a:r>
              <a:rPr lang="en-US" dirty="0"/>
              <a:t>An item is considered to be embodied when incorporated into human body representation and recognized as one’s own body parts</a:t>
            </a:r>
          </a:p>
          <a:p>
            <a:pPr lvl="2"/>
            <a:r>
              <a:rPr lang="en-US" dirty="0"/>
              <a:t>Agency – “I am in control of this limb”</a:t>
            </a:r>
          </a:p>
          <a:p>
            <a:pPr lvl="3"/>
            <a:r>
              <a:rPr lang="en-US" dirty="0"/>
              <a:t>Stems from congruence between a motor prediction and its predicted sensory feedback</a:t>
            </a:r>
          </a:p>
          <a:p>
            <a:pPr lvl="2"/>
            <a:r>
              <a:rPr lang="en-US" dirty="0"/>
              <a:t>Narrative – How the self extends over time</a:t>
            </a:r>
          </a:p>
          <a:p>
            <a:pPr lvl="3"/>
            <a:r>
              <a:rPr lang="en-US" dirty="0"/>
              <a:t> Includes identity, autobiographical memory, and intentions for the future</a:t>
            </a:r>
          </a:p>
          <a:p>
            <a:r>
              <a:rPr lang="en-US" dirty="0"/>
              <a:t>Body Focus Questionnaire (BFQ) – Used to gauge the relative weighting of focus on different parts of the body</a:t>
            </a:r>
          </a:p>
          <a:p>
            <a:pPr lvl="1"/>
            <a:r>
              <a:rPr lang="en-US" dirty="0"/>
              <a:t>Participants choose the limb they are able to envision more clearly from a pair of limbs</a:t>
            </a:r>
          </a:p>
          <a:p>
            <a:pPr lvl="1"/>
            <a:r>
              <a:rPr lang="en-US" dirty="0"/>
              <a:t>Nine scales of awareness for various body parts</a:t>
            </a:r>
          </a:p>
          <a:p>
            <a:pPr lvl="2"/>
            <a:r>
              <a:rPr lang="en-US" dirty="0"/>
              <a:t>Arms, Front/Back Side, Right/Left Side, Head, Eyes, Mouth, Stomach, Legs and Heart</a:t>
            </a:r>
          </a:p>
        </p:txBody>
      </p:sp>
      <p:sp>
        <p:nvSpPr>
          <p:cNvPr id="6" name="Title 5"/>
          <p:cNvSpPr>
            <a:spLocks noGrp="1"/>
          </p:cNvSpPr>
          <p:nvPr>
            <p:ph type="title"/>
          </p:nvPr>
        </p:nvSpPr>
        <p:spPr/>
        <p:txBody>
          <a:bodyPr>
            <a:noAutofit/>
          </a:bodyPr>
          <a:lstStyle/>
          <a:p>
            <a:r>
              <a:rPr lang="en-US" sz="3200" dirty="0"/>
              <a:t>Methodology: Body Schema Incorporation</a:t>
            </a:r>
          </a:p>
        </p:txBody>
      </p:sp>
    </p:spTree>
    <p:extLst>
      <p:ext uri="{BB962C8B-B14F-4D97-AF65-F5344CB8AC3E}">
        <p14:creationId xmlns:p14="http://schemas.microsoft.com/office/powerpoint/2010/main" val="352318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Laterality Index (LI):</a:t>
                </a:r>
              </a:p>
              <a:p>
                <a:pPr lvl="1"/>
                <a:r>
                  <a:rPr lang="en-US" dirty="0"/>
                  <a:t>LI measures which hemisphere experienced a larger change in HBO during task performance</a:t>
                </a:r>
              </a:p>
              <a:p>
                <a:pPr lvl="2"/>
                <a:r>
                  <a:rPr lang="en-US" dirty="0"/>
                  <a:t>Normalizes activation differences between channels</a:t>
                </a:r>
              </a:p>
              <a:p>
                <a:pPr lvl="2"/>
                <a:r>
                  <a:rPr lang="en-US" dirty="0"/>
                  <a:t>Negative values indicate left hemisphere dominant activation </a:t>
                </a:r>
              </a:p>
              <a:p>
                <a:pPr lvl="2"/>
                <a:r>
                  <a:rPr lang="en-US" dirty="0"/>
                  <a:t>Positive values indicate a right hemisphere dominant activation</a:t>
                </a:r>
              </a:p>
              <a:p>
                <a:pPr lvl="1"/>
                <a:r>
                  <a:rPr lang="en-US" dirty="0"/>
                  <a:t>Uses filtered HBO data taken from functional near-infrared spectroscopy (</a:t>
                </a:r>
                <a:r>
                  <a:rPr lang="en-US" dirty="0" err="1"/>
                  <a:t>fNIRS</a:t>
                </a:r>
                <a:r>
                  <a:rPr lang="en-US" dirty="0"/>
                  <a:t>) task analysis</a:t>
                </a:r>
              </a:p>
              <a:p>
                <a:pPr lvl="2"/>
                <a:r>
                  <a:rPr lang="en-US" dirty="0"/>
                  <a:t>Box and Block: 60 seconds of task data</a:t>
                </a:r>
              </a:p>
              <a:p>
                <a:pPr lvl="1"/>
                <a14:m>
                  <m:oMath xmlns:m="http://schemas.openxmlformats.org/officeDocument/2006/math">
                    <m:r>
                      <m:rPr>
                        <m:nor/>
                      </m:rPr>
                      <a:rPr lang="en-US" b="1"/>
                      <m:t>LI</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num>
                      <m:den>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𝑙</m:t>
                            </m:r>
                          </m:sub>
                        </m:sSub>
                        <m:r>
                          <a:rPr lang="en-US" i="1">
                            <a:latin typeface="Cambria Math" panose="02040503050406030204" pitchFamily="18" charset="0"/>
                          </a:rPr>
                          <m:t> +</m:t>
                        </m:r>
                        <m:r>
                          <a:rPr lang="en-US" i="1">
                            <a:latin typeface="Cambria Math" panose="02040503050406030204" pitchFamily="18" charset="0"/>
                          </a:rPr>
                          <m:t>𝑂𝑥</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itle 5"/>
          <p:cNvSpPr>
            <a:spLocks noGrp="1"/>
          </p:cNvSpPr>
          <p:nvPr>
            <p:ph type="title"/>
          </p:nvPr>
        </p:nvSpPr>
        <p:spPr/>
        <p:txBody>
          <a:bodyPr>
            <a:normAutofit/>
          </a:bodyPr>
          <a:lstStyle/>
          <a:p>
            <a:r>
              <a:rPr lang="en-US" sz="3600" dirty="0"/>
              <a:t>Methodology: Hemispheric Dominance</a:t>
            </a:r>
          </a:p>
        </p:txBody>
      </p:sp>
    </p:spTree>
    <p:extLst>
      <p:ext uri="{BB962C8B-B14F-4D97-AF65-F5344CB8AC3E}">
        <p14:creationId xmlns:p14="http://schemas.microsoft.com/office/powerpoint/2010/main" val="95843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Procedure:</a:t>
            </a:r>
          </a:p>
        </p:txBody>
      </p:sp>
      <p:sp>
        <p:nvSpPr>
          <p:cNvPr id="6" name="Title 5"/>
          <p:cNvSpPr>
            <a:spLocks noGrp="1"/>
          </p:cNvSpPr>
          <p:nvPr>
            <p:ph type="title"/>
          </p:nvPr>
        </p:nvSpPr>
        <p:spPr/>
        <p:txBody>
          <a:bodyPr/>
          <a:lstStyle/>
          <a:p>
            <a:r>
              <a:rPr lang="en-US" dirty="0"/>
              <a:t>Methodology</a:t>
            </a:r>
          </a:p>
        </p:txBody>
      </p:sp>
      <p:graphicFrame>
        <p:nvGraphicFramePr>
          <p:cNvPr id="4" name="Diagram 3"/>
          <p:cNvGraphicFramePr/>
          <p:nvPr>
            <p:extLst>
              <p:ext uri="{D42A27DB-BD31-4B8C-83A1-F6EECF244321}">
                <p14:modId xmlns:p14="http://schemas.microsoft.com/office/powerpoint/2010/main" val="3560094980"/>
              </p:ext>
            </p:extLst>
          </p:nvPr>
        </p:nvGraphicFramePr>
        <p:xfrm>
          <a:off x="1981201" y="2286001"/>
          <a:ext cx="8229601" cy="415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522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8049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22825"/>
          </a:xfrm>
        </p:spPr>
        <p:txBody>
          <a:bodyPr>
            <a:normAutofit/>
          </a:bodyPr>
          <a:lstStyle/>
          <a:p>
            <a:r>
              <a:rPr lang="en-US" dirty="0"/>
              <a:t>Subjects were first fitted with a continuous wave 24-channel </a:t>
            </a:r>
            <a:r>
              <a:rPr lang="en-US" dirty="0" err="1"/>
              <a:t>fNIRS</a:t>
            </a:r>
            <a:r>
              <a:rPr lang="en-US" dirty="0"/>
              <a:t> system (Hitachi ETG-4000, Hitachi Medical Corporation, Tokyo, Japan)</a:t>
            </a:r>
          </a:p>
          <a:p>
            <a:pPr lvl="1"/>
            <a:r>
              <a:rPr lang="en-US" dirty="0"/>
              <a:t>Sampling frequency of 10 Hz</a:t>
            </a:r>
          </a:p>
          <a:p>
            <a:pPr lvl="1"/>
            <a:r>
              <a:rPr lang="en-US" dirty="0"/>
              <a:t>Two different wavelengths will be used (695and 830 nm)</a:t>
            </a:r>
          </a:p>
          <a:p>
            <a:pPr lvl="1"/>
            <a:r>
              <a:rPr lang="en-US" dirty="0"/>
              <a:t>Probe set will use 10 sources and 8 detectors (3 cm spacing)</a:t>
            </a:r>
          </a:p>
          <a:p>
            <a:pPr lvl="1"/>
            <a:r>
              <a:rPr lang="en-US" dirty="0"/>
              <a:t>Adjustable headgear will be positioned on the head following 10–20 international system </a:t>
            </a:r>
          </a:p>
          <a:p>
            <a:pPr lvl="2"/>
            <a:r>
              <a:rPr lang="en-US" dirty="0"/>
              <a:t>Center of the headgear is aligned with the vertex (</a:t>
            </a:r>
            <a:r>
              <a:rPr lang="en-US" dirty="0" err="1"/>
              <a:t>Cz</a:t>
            </a:r>
            <a:r>
              <a:rPr lang="en-US" dirty="0"/>
              <a:t>)</a:t>
            </a:r>
          </a:p>
          <a:p>
            <a:pPr lvl="2"/>
            <a:r>
              <a:rPr lang="en-US" dirty="0"/>
              <a:t>Lateral channels cover the area around C3 and C4 </a:t>
            </a:r>
            <a:br>
              <a:rPr lang="en-US" dirty="0"/>
            </a:br>
            <a:r>
              <a:rPr lang="en-US" dirty="0"/>
              <a:t>landmarks</a:t>
            </a:r>
          </a:p>
          <a:p>
            <a:pPr lvl="1"/>
            <a:r>
              <a:rPr lang="en-US" dirty="0"/>
              <a:t>0.02 Hz high-pass filter and 0.5Hz low-pass filter</a:t>
            </a:r>
          </a:p>
          <a:p>
            <a:pPr lvl="2"/>
            <a:r>
              <a:rPr lang="en-US" dirty="0"/>
              <a:t>Removes slowly drifting signal components</a:t>
            </a:r>
          </a:p>
        </p:txBody>
      </p:sp>
      <p:sp>
        <p:nvSpPr>
          <p:cNvPr id="6" name="Title 5"/>
          <p:cNvSpPr>
            <a:spLocks noGrp="1"/>
          </p:cNvSpPr>
          <p:nvPr>
            <p:ph type="title"/>
          </p:nvPr>
        </p:nvSpPr>
        <p:spPr/>
        <p:txBody>
          <a:bodyPr/>
          <a:lstStyle/>
          <a:p>
            <a:r>
              <a:rPr lang="en-US" dirty="0"/>
              <a:t>Methodology: Design</a:t>
            </a:r>
          </a:p>
        </p:txBody>
      </p:sp>
      <p:pic>
        <p:nvPicPr>
          <p:cNvPr id="4" name="Picture 3"/>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39" t="3080" r="1367"/>
          <a:stretch/>
        </p:blipFill>
        <p:spPr>
          <a:xfrm>
            <a:off x="7481455" y="4405745"/>
            <a:ext cx="4710545" cy="2452255"/>
          </a:xfrm>
          <a:prstGeom prst="rect">
            <a:avLst/>
          </a:prstGeom>
          <a:ln>
            <a:noFill/>
          </a:ln>
        </p:spPr>
      </p:pic>
    </p:spTree>
    <p:extLst>
      <p:ext uri="{BB962C8B-B14F-4D97-AF65-F5344CB8AC3E}">
        <p14:creationId xmlns:p14="http://schemas.microsoft.com/office/powerpoint/2010/main" val="835390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Box and Block task was then performed </a:t>
            </a:r>
            <a:br>
              <a:rPr lang="en-US" dirty="0"/>
            </a:br>
            <a:r>
              <a:rPr lang="en-US" dirty="0"/>
              <a:t>for both dominant and non-dominant hands</a:t>
            </a:r>
          </a:p>
          <a:p>
            <a:pPr lvl="1"/>
            <a:r>
              <a:rPr lang="en-US" dirty="0"/>
              <a:t>Three times per hand</a:t>
            </a:r>
          </a:p>
          <a:p>
            <a:pPr lvl="1"/>
            <a:r>
              <a:rPr lang="en-US" dirty="0"/>
              <a:t>30 seconds of rest between trials</a:t>
            </a:r>
          </a:p>
          <a:p>
            <a:pPr lvl="2"/>
            <a:r>
              <a:rPr lang="en-US" dirty="0"/>
              <a:t>Allows </a:t>
            </a:r>
            <a:r>
              <a:rPr lang="en-US" dirty="0" err="1"/>
              <a:t>fNIRS</a:t>
            </a:r>
            <a:r>
              <a:rPr lang="en-US" dirty="0"/>
              <a:t> readings to return to resting baseline</a:t>
            </a:r>
          </a:p>
          <a:p>
            <a:r>
              <a:rPr lang="en-US" dirty="0"/>
              <a:t>Subjects then performed the bimanual coordination tasks</a:t>
            </a:r>
          </a:p>
          <a:p>
            <a:pPr lvl="1"/>
            <a:r>
              <a:rPr lang="en-US" dirty="0"/>
              <a:t>Three task conditions: </a:t>
            </a:r>
          </a:p>
          <a:p>
            <a:pPr lvl="2"/>
            <a:r>
              <a:rPr lang="en-US" dirty="0" err="1"/>
              <a:t>Unimanual</a:t>
            </a:r>
            <a:r>
              <a:rPr lang="en-US" dirty="0"/>
              <a:t> reaching with each hand</a:t>
            </a:r>
          </a:p>
          <a:p>
            <a:pPr lvl="2"/>
            <a:r>
              <a:rPr lang="en-US" dirty="0"/>
              <a:t>Simultaneous bimanual reaching</a:t>
            </a:r>
          </a:p>
          <a:p>
            <a:pPr lvl="1"/>
            <a:r>
              <a:rPr lang="en-US" dirty="0"/>
              <a:t>Performed three times per condition</a:t>
            </a:r>
          </a:p>
          <a:p>
            <a:pPr lvl="1"/>
            <a:r>
              <a:rPr lang="en-US" dirty="0"/>
              <a:t>30 second rest period between trials</a:t>
            </a:r>
          </a:p>
          <a:p>
            <a:r>
              <a:rPr lang="en-US" dirty="0"/>
              <a:t>Each subject visit lasted roughly one hour</a:t>
            </a:r>
          </a:p>
        </p:txBody>
      </p:sp>
      <p:sp>
        <p:nvSpPr>
          <p:cNvPr id="6" name="Title 5"/>
          <p:cNvSpPr>
            <a:spLocks noGrp="1"/>
          </p:cNvSpPr>
          <p:nvPr>
            <p:ph type="title"/>
          </p:nvPr>
        </p:nvSpPr>
        <p:spPr/>
        <p:txBody>
          <a:bodyPr/>
          <a:lstStyle/>
          <a:p>
            <a:r>
              <a:rPr lang="en-US" dirty="0"/>
              <a:t>Methodology: Design</a:t>
            </a:r>
          </a:p>
        </p:txBody>
      </p:sp>
      <p:pic>
        <p:nvPicPr>
          <p:cNvPr id="5" name="Picture 4"/>
          <p:cNvPicPr/>
          <p:nvPr/>
        </p:nvPicPr>
        <p:blipFill rotWithShape="1">
          <a:blip r:embed="rId3">
            <a:extLst>
              <a:ext uri="{28A0092B-C50C-407E-A947-70E740481C1C}">
                <a14:useLocalDpi xmlns:a14="http://schemas.microsoft.com/office/drawing/2010/main" val="0"/>
              </a:ext>
            </a:extLst>
          </a:blip>
          <a:srcRect r="10891"/>
          <a:stretch/>
        </p:blipFill>
        <p:spPr>
          <a:xfrm>
            <a:off x="9099277" y="2376488"/>
            <a:ext cx="2902223" cy="3800475"/>
          </a:xfrm>
          <a:prstGeom prst="rect">
            <a:avLst/>
          </a:prstGeom>
        </p:spPr>
      </p:pic>
      <p:sp>
        <p:nvSpPr>
          <p:cNvPr id="7" name="Rectangle 6"/>
          <p:cNvSpPr/>
          <p:nvPr/>
        </p:nvSpPr>
        <p:spPr>
          <a:xfrm>
            <a:off x="11265807" y="3562350"/>
            <a:ext cx="840468" cy="759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
        <p:nvSpPr>
          <p:cNvPr id="8" name="TextBox 7"/>
          <p:cNvSpPr txBox="1"/>
          <p:nvPr/>
        </p:nvSpPr>
        <p:spPr>
          <a:xfrm>
            <a:off x="8868409" y="6313016"/>
            <a:ext cx="3256915" cy="507831"/>
          </a:xfrm>
          <a:prstGeom prst="rect">
            <a:avLst/>
          </a:prstGeom>
          <a:noFill/>
        </p:spPr>
        <p:txBody>
          <a:bodyPr wrap="square" rtlCol="0">
            <a:spAutoFit/>
          </a:bodyPr>
          <a:lstStyle/>
          <a:p>
            <a:r>
              <a:rPr lang="en-US" sz="900" dirty="0" err="1">
                <a:solidFill>
                  <a:schemeClr val="tx1">
                    <a:lumMod val="50000"/>
                    <a:lumOff val="50000"/>
                  </a:schemeClr>
                </a:solidFill>
              </a:rPr>
              <a:t>Kilbreath</a:t>
            </a:r>
            <a:r>
              <a:rPr lang="en-US" sz="900" dirty="0">
                <a:solidFill>
                  <a:schemeClr val="tx1">
                    <a:lumMod val="50000"/>
                    <a:lumOff val="50000"/>
                  </a:schemeClr>
                </a:solidFill>
              </a:rPr>
              <a:t> SL, Crosbie J, Canning CG, Lee MJ. Inter-limb coordination in bimanual reach-to-grasp following stroke. </a:t>
            </a:r>
            <a:r>
              <a:rPr lang="en-US" sz="900" i="1" dirty="0">
                <a:solidFill>
                  <a:schemeClr val="tx1">
                    <a:lumMod val="50000"/>
                    <a:lumOff val="50000"/>
                  </a:schemeClr>
                </a:solidFill>
              </a:rPr>
              <a:t>Disability and Rehabilitation</a:t>
            </a:r>
            <a:r>
              <a:rPr lang="en-US" sz="900" dirty="0">
                <a:solidFill>
                  <a:schemeClr val="tx1">
                    <a:lumMod val="50000"/>
                    <a:lumOff val="50000"/>
                  </a:schemeClr>
                </a:solidFill>
              </a:rPr>
              <a:t>. 2009:1435.</a:t>
            </a:r>
          </a:p>
        </p:txBody>
      </p:sp>
    </p:spTree>
    <p:extLst>
      <p:ext uri="{BB962C8B-B14F-4D97-AF65-F5344CB8AC3E}">
        <p14:creationId xmlns:p14="http://schemas.microsoft.com/office/powerpoint/2010/main" val="20562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Statistical Analysis:</a:t>
            </a:r>
          </a:p>
          <a:p>
            <a:pPr lvl="1"/>
            <a:r>
              <a:rPr lang="en-US" dirty="0"/>
              <a:t>Linear mixed model using between-subject factors and within-subject factors </a:t>
            </a:r>
          </a:p>
          <a:p>
            <a:pPr lvl="1"/>
            <a:r>
              <a:rPr lang="en-US" dirty="0"/>
              <a:t>Separate two-way repeated measures ANOVAs to analyze primary motor cortex activity and motor task performance. </a:t>
            </a:r>
          </a:p>
          <a:p>
            <a:pPr lvl="2"/>
            <a:r>
              <a:rPr lang="en-US" dirty="0"/>
              <a:t>[2 x 3; hand (non-preferred versus preferred) x group (amputee, simulator, and control)] </a:t>
            </a:r>
          </a:p>
          <a:p>
            <a:pPr lvl="1"/>
            <a:r>
              <a:rPr lang="en-US" dirty="0"/>
              <a:t>One-way ANOVAs were used to examine motor performance for individual hands, as well as movement asynchrony and brain laterality index</a:t>
            </a:r>
          </a:p>
          <a:p>
            <a:pPr lvl="1"/>
            <a:r>
              <a:rPr lang="en-US" dirty="0"/>
              <a:t>Independent t-tests were performed for the detection of significance in the survey measures</a:t>
            </a:r>
          </a:p>
          <a:p>
            <a:pPr lvl="1"/>
            <a:r>
              <a:rPr lang="en-US" dirty="0"/>
              <a:t>A p-value of  ≤ 0.05 was considered statistically significant for all comparisons</a:t>
            </a:r>
          </a:p>
        </p:txBody>
      </p:sp>
      <p:sp>
        <p:nvSpPr>
          <p:cNvPr id="6" name="Title 5"/>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769756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98937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358448"/>
          </a:xfrm>
        </p:spPr>
        <p:txBody>
          <a:bodyPr>
            <a:normAutofit lnSpcReduction="10000"/>
          </a:bodyPr>
          <a:lstStyle/>
          <a:p>
            <a:r>
              <a:rPr lang="en-US" b="1" i="1" dirty="0"/>
              <a:t>Hypothesis 1a. </a:t>
            </a:r>
            <a:r>
              <a:rPr lang="en-US" dirty="0"/>
              <a:t>Bimanual coordination will be significantly higher in the control group than prosthesis and simulator groups.</a:t>
            </a:r>
          </a:p>
          <a:p>
            <a:pPr lvl="1"/>
            <a:r>
              <a:rPr lang="en-US" dirty="0"/>
              <a:t>Movement asynchrony was not significantly different when comparing the control group to the TD-Simulator and ULD groups for any component of task motion</a:t>
            </a:r>
          </a:p>
          <a:p>
            <a:pPr lvl="2"/>
            <a:r>
              <a:rPr lang="en-US" dirty="0"/>
              <a:t>General trends of coordination showed ULD participants had overall higher movement asynchrony</a:t>
            </a:r>
          </a:p>
        </p:txBody>
      </p:sp>
      <p:sp>
        <p:nvSpPr>
          <p:cNvPr id="6" name="Title 5"/>
          <p:cNvSpPr>
            <a:spLocks noGrp="1"/>
          </p:cNvSpPr>
          <p:nvPr>
            <p:ph type="title"/>
          </p:nvPr>
        </p:nvSpPr>
        <p:spPr/>
        <p:txBody>
          <a:bodyPr/>
          <a:lstStyle/>
          <a:p>
            <a:r>
              <a:rPr lang="en-US" dirty="0"/>
              <a:t>Results: Movement Synchrony</a:t>
            </a:r>
          </a:p>
        </p:txBody>
      </p:sp>
      <p:graphicFrame>
        <p:nvGraphicFramePr>
          <p:cNvPr id="10" name="Table 9">
            <a:extLst>
              <a:ext uri="{FF2B5EF4-FFF2-40B4-BE49-F238E27FC236}">
                <a16:creationId xmlns:a16="http://schemas.microsoft.com/office/drawing/2014/main" id="{623815C3-869B-4CF8-8F6D-D6EAB604B465}"/>
              </a:ext>
            </a:extLst>
          </p:cNvPr>
          <p:cNvGraphicFramePr>
            <a:graphicFrameLocks noGrp="1"/>
          </p:cNvGraphicFramePr>
          <p:nvPr>
            <p:extLst/>
          </p:nvPr>
        </p:nvGraphicFramePr>
        <p:xfrm>
          <a:off x="252649" y="4510211"/>
          <a:ext cx="3944883" cy="1454725"/>
        </p:xfrm>
        <a:graphic>
          <a:graphicData uri="http://schemas.openxmlformats.org/drawingml/2006/table">
            <a:tbl>
              <a:tblPr/>
              <a:tblGrid>
                <a:gridCol w="1461446">
                  <a:extLst>
                    <a:ext uri="{9D8B030D-6E8A-4147-A177-3AD203B41FA5}">
                      <a16:colId xmlns:a16="http://schemas.microsoft.com/office/drawing/2014/main" val="4144358764"/>
                    </a:ext>
                  </a:extLst>
                </a:gridCol>
                <a:gridCol w="1083310">
                  <a:extLst>
                    <a:ext uri="{9D8B030D-6E8A-4147-A177-3AD203B41FA5}">
                      <a16:colId xmlns:a16="http://schemas.microsoft.com/office/drawing/2014/main" val="2103653696"/>
                    </a:ext>
                  </a:extLst>
                </a:gridCol>
                <a:gridCol w="1400127">
                  <a:extLst>
                    <a:ext uri="{9D8B030D-6E8A-4147-A177-3AD203B41FA5}">
                      <a16:colId xmlns:a16="http://schemas.microsoft.com/office/drawing/2014/main" val="744318560"/>
                    </a:ext>
                  </a:extLst>
                </a:gridCol>
              </a:tblGrid>
              <a:tr h="290945">
                <a:tc gridSpan="3">
                  <a:txBody>
                    <a:bodyPr/>
                    <a:lstStyle/>
                    <a:p>
                      <a:pPr algn="ctr" fontAlgn="b"/>
                      <a:r>
                        <a:rPr lang="en-US" sz="1200" b="0" i="0" u="none" strike="noStrike" dirty="0">
                          <a:solidFill>
                            <a:srgbClr val="000000"/>
                          </a:solidFill>
                          <a:effectLst/>
                          <a:latin typeface="Calibri" panose="020F0502020204030204" pitchFamily="34" charset="0"/>
                        </a:rPr>
                        <a:t>Overall Task Time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9036762"/>
                  </a:ext>
                </a:extLst>
              </a:tr>
              <a:tr h="290945">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3644055"/>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9.442 ± 3.688s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10.828 ± 5.013s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6932164"/>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6.061 ± 2.657s</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6.421 ± 2.778s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200471491"/>
                  </a:ext>
                </a:extLst>
              </a:tr>
              <a:tr h="290945">
                <a:tc>
                  <a:txBody>
                    <a:bodyPr/>
                    <a:lstStyle/>
                    <a:p>
                      <a:pPr algn="ctr" fontAlgn="ctr"/>
                      <a:r>
                        <a:rPr lang="en-US" sz="1200" b="0" i="0" u="none" strike="noStrike">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2.102 ± 1.179s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Arial" panose="020B0604020202020204" pitchFamily="34" charset="0"/>
                        </a:rPr>
                        <a:t>2.216 ± 1.306s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5105519"/>
                  </a:ext>
                </a:extLst>
              </a:tr>
            </a:tbl>
          </a:graphicData>
        </a:graphic>
      </p:graphicFrame>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1C7A3AC4-9C82-4F47-99BF-3A0AA0B6F69F}"/>
                  </a:ext>
                </a:extLst>
              </p:cNvPr>
              <p:cNvGraphicFramePr/>
              <p:nvPr>
                <p:extLst>
                  <p:ext uri="{D42A27DB-BD31-4B8C-83A1-F6EECF244321}">
                    <p14:modId xmlns:p14="http://schemas.microsoft.com/office/powerpoint/2010/main" val="3690396528"/>
                  </p:ext>
                </p:extLst>
              </p:nvPr>
            </p:nvGraphicFramePr>
            <p:xfrm>
              <a:off x="4708842" y="3786915"/>
              <a:ext cx="6403295" cy="290131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1C7A3AC4-9C82-4F47-99BF-3A0AA0B6F69F}"/>
                  </a:ext>
                </a:extLst>
              </p:cNvPr>
              <p:cNvPicPr>
                <a:picLocks noGrp="1" noRot="1" noChangeAspect="1" noMove="1" noResize="1" noEditPoints="1" noAdjustHandles="1" noChangeArrowheads="1" noChangeShapeType="1"/>
              </p:cNvPicPr>
              <p:nvPr/>
            </p:nvPicPr>
            <p:blipFill>
              <a:blip r:embed="rId4"/>
              <a:stretch>
                <a:fillRect/>
              </a:stretch>
            </p:blipFill>
            <p:spPr>
              <a:xfrm>
                <a:off x="4708842" y="3786915"/>
                <a:ext cx="6403295" cy="2901315"/>
              </a:xfrm>
              <a:prstGeom prst="rect">
                <a:avLst/>
              </a:prstGeom>
            </p:spPr>
          </p:pic>
        </mc:Fallback>
      </mc:AlternateContent>
    </p:spTree>
    <p:extLst>
      <p:ext uri="{BB962C8B-B14F-4D97-AF65-F5344CB8AC3E}">
        <p14:creationId xmlns:p14="http://schemas.microsoft.com/office/powerpoint/2010/main" val="283885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358448"/>
          </a:xfrm>
        </p:spPr>
        <p:txBody>
          <a:bodyPr>
            <a:normAutofit/>
          </a:bodyPr>
          <a:lstStyle/>
          <a:p>
            <a:r>
              <a:rPr lang="en-US" b="1" i="1" dirty="0"/>
              <a:t>Hypothesis 1a. </a:t>
            </a:r>
            <a:r>
              <a:rPr lang="en-US" dirty="0"/>
              <a:t>Bimanual coordination will be significantly higher in the control group than prosthesis and simulator groups.</a:t>
            </a:r>
          </a:p>
          <a:p>
            <a:pPr lvl="1"/>
            <a:r>
              <a:rPr lang="en-US" dirty="0"/>
              <a:t>ULD subjects adopted a preferred limb dominated task strategy</a:t>
            </a:r>
          </a:p>
          <a:p>
            <a:pPr lvl="1"/>
            <a:r>
              <a:rPr lang="en-US" dirty="0"/>
              <a:t>TD-Control subjects had closer mean asynchrony values to zero</a:t>
            </a:r>
          </a:p>
          <a:p>
            <a:pPr lvl="1"/>
            <a:r>
              <a:rPr lang="en-US" dirty="0"/>
              <a:t>TD-Simulator subjects tended to lead task motion with the non-preferred limb</a:t>
            </a:r>
          </a:p>
        </p:txBody>
      </p:sp>
      <p:sp>
        <p:nvSpPr>
          <p:cNvPr id="6" name="Title 5"/>
          <p:cNvSpPr>
            <a:spLocks noGrp="1"/>
          </p:cNvSpPr>
          <p:nvPr>
            <p:ph type="title"/>
          </p:nvPr>
        </p:nvSpPr>
        <p:spPr/>
        <p:txBody>
          <a:bodyPr/>
          <a:lstStyle/>
          <a:p>
            <a:r>
              <a:rPr lang="en-US" dirty="0"/>
              <a:t>Results: Movement Synchrony</a:t>
            </a:r>
          </a:p>
        </p:txBody>
      </p:sp>
      <p:graphicFrame>
        <p:nvGraphicFramePr>
          <p:cNvPr id="10" name="Table 9">
            <a:extLst>
              <a:ext uri="{FF2B5EF4-FFF2-40B4-BE49-F238E27FC236}">
                <a16:creationId xmlns:a16="http://schemas.microsoft.com/office/drawing/2014/main" id="{623815C3-869B-4CF8-8F6D-D6EAB604B465}"/>
              </a:ext>
            </a:extLst>
          </p:cNvPr>
          <p:cNvGraphicFramePr>
            <a:graphicFrameLocks noGrp="1"/>
          </p:cNvGraphicFramePr>
          <p:nvPr>
            <p:extLst/>
          </p:nvPr>
        </p:nvGraphicFramePr>
        <p:xfrm>
          <a:off x="252649" y="4510211"/>
          <a:ext cx="3944883" cy="1454725"/>
        </p:xfrm>
        <a:graphic>
          <a:graphicData uri="http://schemas.openxmlformats.org/drawingml/2006/table">
            <a:tbl>
              <a:tblPr/>
              <a:tblGrid>
                <a:gridCol w="1461446">
                  <a:extLst>
                    <a:ext uri="{9D8B030D-6E8A-4147-A177-3AD203B41FA5}">
                      <a16:colId xmlns:a16="http://schemas.microsoft.com/office/drawing/2014/main" val="4144358764"/>
                    </a:ext>
                  </a:extLst>
                </a:gridCol>
                <a:gridCol w="1083310">
                  <a:extLst>
                    <a:ext uri="{9D8B030D-6E8A-4147-A177-3AD203B41FA5}">
                      <a16:colId xmlns:a16="http://schemas.microsoft.com/office/drawing/2014/main" val="2103653696"/>
                    </a:ext>
                  </a:extLst>
                </a:gridCol>
                <a:gridCol w="1400127">
                  <a:extLst>
                    <a:ext uri="{9D8B030D-6E8A-4147-A177-3AD203B41FA5}">
                      <a16:colId xmlns:a16="http://schemas.microsoft.com/office/drawing/2014/main" val="744318560"/>
                    </a:ext>
                  </a:extLst>
                </a:gridCol>
              </a:tblGrid>
              <a:tr h="290945">
                <a:tc gridSpan="3">
                  <a:txBody>
                    <a:bodyPr/>
                    <a:lstStyle/>
                    <a:p>
                      <a:pPr algn="ctr" fontAlgn="b"/>
                      <a:r>
                        <a:rPr lang="en-US" sz="1200" b="0" i="0" u="none" strike="noStrike" dirty="0">
                          <a:solidFill>
                            <a:srgbClr val="000000"/>
                          </a:solidFill>
                          <a:effectLst/>
                          <a:latin typeface="Calibri" panose="020F0502020204030204" pitchFamily="34" charset="0"/>
                        </a:rPr>
                        <a:t>Overall Task Time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9036762"/>
                  </a:ext>
                </a:extLst>
              </a:tr>
              <a:tr h="290945">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3644055"/>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9.442 ± 3.688s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10.828 ± 5.013s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6932164"/>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6.061 ± 2.657s</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6.421 ± 2.778s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200471491"/>
                  </a:ext>
                </a:extLst>
              </a:tr>
              <a:tr h="290945">
                <a:tc>
                  <a:txBody>
                    <a:bodyPr/>
                    <a:lstStyle/>
                    <a:p>
                      <a:pPr algn="ctr" fontAlgn="ctr"/>
                      <a:r>
                        <a:rPr lang="en-US" sz="1200" b="0" i="0" u="none" strike="noStrike">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2.102 ± 1.179s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Arial" panose="020B0604020202020204" pitchFamily="34" charset="0"/>
                        </a:rPr>
                        <a:t>2.216 ± 1.306s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5105519"/>
                  </a:ext>
                </a:extLst>
              </a:tr>
            </a:tbl>
          </a:graphicData>
        </a:graphic>
      </p:graphicFrame>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1C7A3AC4-9C82-4F47-99BF-3A0AA0B6F69F}"/>
                  </a:ext>
                </a:extLst>
              </p:cNvPr>
              <p:cNvGraphicFramePr/>
              <p:nvPr>
                <p:extLst>
                  <p:ext uri="{D42A27DB-BD31-4B8C-83A1-F6EECF244321}">
                    <p14:modId xmlns:p14="http://schemas.microsoft.com/office/powerpoint/2010/main" val="1576948346"/>
                  </p:ext>
                </p:extLst>
              </p:nvPr>
            </p:nvGraphicFramePr>
            <p:xfrm>
              <a:off x="4708842" y="3786915"/>
              <a:ext cx="6403295" cy="290131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1C7A3AC4-9C82-4F47-99BF-3A0AA0B6F69F}"/>
                  </a:ext>
                </a:extLst>
              </p:cNvPr>
              <p:cNvPicPr>
                <a:picLocks noGrp="1" noRot="1" noChangeAspect="1" noMove="1" noResize="1" noEditPoints="1" noAdjustHandles="1" noChangeArrowheads="1" noChangeShapeType="1"/>
              </p:cNvPicPr>
              <p:nvPr/>
            </p:nvPicPr>
            <p:blipFill>
              <a:blip r:embed="rId4"/>
              <a:stretch>
                <a:fillRect/>
              </a:stretch>
            </p:blipFill>
            <p:spPr>
              <a:xfrm>
                <a:off x="4708842" y="3786915"/>
                <a:ext cx="6403295" cy="2901315"/>
              </a:xfrm>
              <a:prstGeom prst="rect">
                <a:avLst/>
              </a:prstGeom>
            </p:spPr>
          </p:pic>
        </mc:Fallback>
      </mc:AlternateContent>
    </p:spTree>
    <p:extLst>
      <p:ext uri="{BB962C8B-B14F-4D97-AF65-F5344CB8AC3E}">
        <p14:creationId xmlns:p14="http://schemas.microsoft.com/office/powerpoint/2010/main" val="178154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39034" cy="2358448"/>
          </a:xfrm>
        </p:spPr>
        <p:txBody>
          <a:bodyPr>
            <a:normAutofit/>
          </a:bodyPr>
          <a:lstStyle/>
          <a:p>
            <a:r>
              <a:rPr lang="en-US" b="1" i="1" dirty="0"/>
              <a:t>Hypothesis 1a. </a:t>
            </a:r>
            <a:r>
              <a:rPr lang="en-US" dirty="0"/>
              <a:t>Bimanual coordination will be significantly higher in the control group than prosthesis and simulator groups.</a:t>
            </a:r>
          </a:p>
          <a:p>
            <a:pPr lvl="1"/>
            <a:r>
              <a:rPr lang="en-US" dirty="0"/>
              <a:t>Assessing motor function using overall movement time shows:</a:t>
            </a:r>
          </a:p>
          <a:p>
            <a:pPr lvl="2"/>
            <a:r>
              <a:rPr lang="en-US" dirty="0"/>
              <a:t>ULD group takes significantly longer (p = 0.007) than both the TD-Control and TD-Simulator conditions</a:t>
            </a:r>
          </a:p>
          <a:p>
            <a:pPr lvl="2"/>
            <a:r>
              <a:rPr lang="en-US" dirty="0"/>
              <a:t>TD-Simulator subjects took significantly longer (p = 0.007) than TD-Control subjects</a:t>
            </a:r>
          </a:p>
        </p:txBody>
      </p:sp>
      <p:sp>
        <p:nvSpPr>
          <p:cNvPr id="6" name="Title 5"/>
          <p:cNvSpPr>
            <a:spLocks noGrp="1"/>
          </p:cNvSpPr>
          <p:nvPr>
            <p:ph type="title"/>
          </p:nvPr>
        </p:nvSpPr>
        <p:spPr/>
        <p:txBody>
          <a:bodyPr/>
          <a:lstStyle/>
          <a:p>
            <a:r>
              <a:rPr lang="en-US" dirty="0"/>
              <a:t>Results: Movement Synchrony</a:t>
            </a:r>
          </a:p>
        </p:txBody>
      </p:sp>
      <p:graphicFrame>
        <p:nvGraphicFramePr>
          <p:cNvPr id="10" name="Table 9">
            <a:extLst>
              <a:ext uri="{FF2B5EF4-FFF2-40B4-BE49-F238E27FC236}">
                <a16:creationId xmlns:a16="http://schemas.microsoft.com/office/drawing/2014/main" id="{623815C3-869B-4CF8-8F6D-D6EAB604B465}"/>
              </a:ext>
            </a:extLst>
          </p:cNvPr>
          <p:cNvGraphicFramePr>
            <a:graphicFrameLocks noGrp="1"/>
          </p:cNvGraphicFramePr>
          <p:nvPr>
            <p:extLst/>
          </p:nvPr>
        </p:nvGraphicFramePr>
        <p:xfrm>
          <a:off x="252649" y="4510211"/>
          <a:ext cx="3944883" cy="1454725"/>
        </p:xfrm>
        <a:graphic>
          <a:graphicData uri="http://schemas.openxmlformats.org/drawingml/2006/table">
            <a:tbl>
              <a:tblPr/>
              <a:tblGrid>
                <a:gridCol w="1461446">
                  <a:extLst>
                    <a:ext uri="{9D8B030D-6E8A-4147-A177-3AD203B41FA5}">
                      <a16:colId xmlns:a16="http://schemas.microsoft.com/office/drawing/2014/main" val="4144358764"/>
                    </a:ext>
                  </a:extLst>
                </a:gridCol>
                <a:gridCol w="1083310">
                  <a:extLst>
                    <a:ext uri="{9D8B030D-6E8A-4147-A177-3AD203B41FA5}">
                      <a16:colId xmlns:a16="http://schemas.microsoft.com/office/drawing/2014/main" val="2103653696"/>
                    </a:ext>
                  </a:extLst>
                </a:gridCol>
                <a:gridCol w="1400127">
                  <a:extLst>
                    <a:ext uri="{9D8B030D-6E8A-4147-A177-3AD203B41FA5}">
                      <a16:colId xmlns:a16="http://schemas.microsoft.com/office/drawing/2014/main" val="744318560"/>
                    </a:ext>
                  </a:extLst>
                </a:gridCol>
              </a:tblGrid>
              <a:tr h="290945">
                <a:tc gridSpan="3">
                  <a:txBody>
                    <a:bodyPr/>
                    <a:lstStyle/>
                    <a:p>
                      <a:pPr algn="ctr" fontAlgn="b"/>
                      <a:r>
                        <a:rPr lang="en-US" sz="1200" b="0" i="0" u="none" strike="noStrike" dirty="0">
                          <a:solidFill>
                            <a:srgbClr val="000000"/>
                          </a:solidFill>
                          <a:effectLst/>
                          <a:latin typeface="Calibri" panose="020F0502020204030204" pitchFamily="34" charset="0"/>
                        </a:rPr>
                        <a:t>Overall Task Time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9036762"/>
                  </a:ext>
                </a:extLst>
              </a:tr>
              <a:tr h="290945">
                <a:tc>
                  <a:txBody>
                    <a:bodyPr/>
                    <a:lstStyle/>
                    <a:p>
                      <a:pPr algn="ctr" fontAlgn="ctr"/>
                      <a:r>
                        <a:rPr lang="en-US" sz="12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dirty="0">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3644055"/>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9.442 ± 3.688s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10.828 ± 5.013s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6932164"/>
                  </a:ext>
                </a:extLst>
              </a:tr>
              <a:tr h="290945">
                <a:tc>
                  <a:txBody>
                    <a:bodyPr/>
                    <a:lstStyle/>
                    <a:p>
                      <a:pPr algn="ctr" fontAlgn="ctr"/>
                      <a:r>
                        <a:rPr lang="en-US" sz="12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6.061 ± 2.657s</a:t>
                      </a:r>
                    </a:p>
                  </a:txBody>
                  <a:tcPr marL="9525" marR="9525" marT="9525"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6.421 ± 2.778s</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2200471491"/>
                  </a:ext>
                </a:extLst>
              </a:tr>
              <a:tr h="290945">
                <a:tc>
                  <a:txBody>
                    <a:bodyPr/>
                    <a:lstStyle/>
                    <a:p>
                      <a:pPr algn="ctr" fontAlgn="ctr"/>
                      <a:r>
                        <a:rPr lang="en-US" sz="1200" b="0" i="0" u="none" strike="noStrike">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Arial" panose="020B0604020202020204" pitchFamily="34" charset="0"/>
                        </a:rPr>
                        <a:t>2.102 ± 1.179s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Arial" panose="020B0604020202020204" pitchFamily="34" charset="0"/>
                        </a:rPr>
                        <a:t>2.216 ± 1.306s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5105519"/>
                  </a:ext>
                </a:extLst>
              </a:tr>
            </a:tbl>
          </a:graphicData>
        </a:graphic>
      </p:graphicFrame>
      <p:graphicFrame>
        <p:nvGraphicFramePr>
          <p:cNvPr id="7" name="Chart 6">
            <a:extLst>
              <a:ext uri="{FF2B5EF4-FFF2-40B4-BE49-F238E27FC236}">
                <a16:creationId xmlns:a16="http://schemas.microsoft.com/office/drawing/2014/main" id="{624F4B58-60C0-4FC3-91D9-C73F36FBE0CD}"/>
              </a:ext>
            </a:extLst>
          </p:cNvPr>
          <p:cNvGraphicFramePr/>
          <p:nvPr>
            <p:extLst>
              <p:ext uri="{D42A27DB-BD31-4B8C-83A1-F6EECF244321}">
                <p14:modId xmlns:p14="http://schemas.microsoft.com/office/powerpoint/2010/main" val="4140322208"/>
              </p:ext>
            </p:extLst>
          </p:nvPr>
        </p:nvGraphicFramePr>
        <p:xfrm>
          <a:off x="4197531" y="4032069"/>
          <a:ext cx="6975565" cy="2574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1331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Hypothesis 1b. </a:t>
            </a:r>
            <a:r>
              <a:rPr lang="en-US" dirty="0"/>
              <a:t>Gross manual dexterity will be significantly higher in the control group than prosthesis and simulator groups.</a:t>
            </a:r>
            <a:r>
              <a:rPr lang="en-US" b="1" i="1" dirty="0"/>
              <a:t> </a:t>
            </a:r>
          </a:p>
          <a:p>
            <a:pPr lvl="1"/>
            <a:r>
              <a:rPr lang="en-US" dirty="0"/>
              <a:t>Significant main effects were found for both limb condition (F(2,3) = 34.864, </a:t>
            </a:r>
            <a:br>
              <a:rPr lang="en-US" dirty="0"/>
            </a:br>
            <a:r>
              <a:rPr lang="en-US" dirty="0"/>
              <a:t>p = 0.008) and hand (F(1,4) = 63.043, p &lt; 0.001)</a:t>
            </a:r>
          </a:p>
          <a:p>
            <a:pPr lvl="1"/>
            <a:r>
              <a:rPr lang="en-US" dirty="0"/>
              <a:t>Box and Block task performance was significantly lower (p = 0.008) in both TD-Simulator and ULD subjects compared to TD-Control participants</a:t>
            </a:r>
          </a:p>
          <a:p>
            <a:pPr lvl="1"/>
            <a:r>
              <a:rPr lang="en-US" dirty="0"/>
              <a:t>ULD and TD-Simulator subjects performed with no significant differences </a:t>
            </a:r>
            <a:br>
              <a:rPr lang="en-US" dirty="0"/>
            </a:br>
            <a:r>
              <a:rPr lang="en-US" dirty="0"/>
              <a:t>(p = 0.948) for the non-preferred limb</a:t>
            </a:r>
          </a:p>
        </p:txBody>
      </p:sp>
      <p:sp>
        <p:nvSpPr>
          <p:cNvPr id="6" name="Title 5"/>
          <p:cNvSpPr>
            <a:spLocks noGrp="1"/>
          </p:cNvSpPr>
          <p:nvPr>
            <p:ph type="title"/>
          </p:nvPr>
        </p:nvSpPr>
        <p:spPr/>
        <p:txBody>
          <a:bodyPr/>
          <a:lstStyle/>
          <a:p>
            <a:r>
              <a:rPr lang="en-US" dirty="0"/>
              <a:t>Results: Gross Manual Dexterity</a:t>
            </a:r>
          </a:p>
        </p:txBody>
      </p:sp>
      <p:graphicFrame>
        <p:nvGraphicFramePr>
          <p:cNvPr id="4" name="Table 3">
            <a:extLst>
              <a:ext uri="{FF2B5EF4-FFF2-40B4-BE49-F238E27FC236}">
                <a16:creationId xmlns:a16="http://schemas.microsoft.com/office/drawing/2014/main" id="{7635107E-F291-4265-A60F-52210B218C01}"/>
              </a:ext>
            </a:extLst>
          </p:cNvPr>
          <p:cNvGraphicFramePr>
            <a:graphicFrameLocks noGrp="1"/>
          </p:cNvGraphicFramePr>
          <p:nvPr>
            <p:extLst>
              <p:ext uri="{D42A27DB-BD31-4B8C-83A1-F6EECF244321}">
                <p14:modId xmlns:p14="http://schemas.microsoft.com/office/powerpoint/2010/main" val="4017422250"/>
              </p:ext>
            </p:extLst>
          </p:nvPr>
        </p:nvGraphicFramePr>
        <p:xfrm>
          <a:off x="3358572" y="4676899"/>
          <a:ext cx="5474855" cy="1983730"/>
        </p:xfrm>
        <a:graphic>
          <a:graphicData uri="http://schemas.openxmlformats.org/drawingml/2006/table">
            <a:tbl>
              <a:tblPr/>
              <a:tblGrid>
                <a:gridCol w="1990857">
                  <a:extLst>
                    <a:ext uri="{9D8B030D-6E8A-4147-A177-3AD203B41FA5}">
                      <a16:colId xmlns:a16="http://schemas.microsoft.com/office/drawing/2014/main" val="559908357"/>
                    </a:ext>
                  </a:extLst>
                </a:gridCol>
                <a:gridCol w="1507780">
                  <a:extLst>
                    <a:ext uri="{9D8B030D-6E8A-4147-A177-3AD203B41FA5}">
                      <a16:colId xmlns:a16="http://schemas.microsoft.com/office/drawing/2014/main" val="1038320643"/>
                    </a:ext>
                  </a:extLst>
                </a:gridCol>
                <a:gridCol w="1976218">
                  <a:extLst>
                    <a:ext uri="{9D8B030D-6E8A-4147-A177-3AD203B41FA5}">
                      <a16:colId xmlns:a16="http://schemas.microsoft.com/office/drawing/2014/main" val="1567576480"/>
                    </a:ext>
                  </a:extLst>
                </a:gridCol>
              </a:tblGrid>
              <a:tr h="396746">
                <a:tc gridSpan="3">
                  <a:txBody>
                    <a:bodyPr/>
                    <a:lstStyle/>
                    <a:p>
                      <a:pPr algn="ctr" fontAlgn="b"/>
                      <a:r>
                        <a:rPr lang="en-US" sz="1400" b="0" i="0" u="none" strike="noStrike">
                          <a:solidFill>
                            <a:srgbClr val="000000"/>
                          </a:solidFill>
                          <a:effectLst/>
                          <a:latin typeface="Calibri" panose="020F0502020204030204" pitchFamily="34" charset="0"/>
                        </a:rPr>
                        <a:t>Task Performance (Blocks Transferred)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35437936"/>
                  </a:ext>
                </a:extLst>
              </a:tr>
              <a:tr h="396746">
                <a:tc>
                  <a:txBody>
                    <a:bodyPr/>
                    <a:lstStyle/>
                    <a:p>
                      <a:pPr algn="ctr" fontAlgn="ctr"/>
                      <a:r>
                        <a:rPr lang="en-US" sz="14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Non-Preferred Hand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2991448"/>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37.40 ± 6.65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7.23 ± 3.37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59807659"/>
                  </a:ext>
                </a:extLst>
              </a:tr>
              <a:tr h="396746">
                <a:tc>
                  <a:txBody>
                    <a:bodyPr/>
                    <a:lstStyle/>
                    <a:p>
                      <a:pPr algn="ctr" fontAlgn="ctr"/>
                      <a:r>
                        <a:rPr lang="en-US" sz="1400" b="0" i="0" u="none" strike="noStrike">
                          <a:solidFill>
                            <a:srgbClr val="000000"/>
                          </a:solidFill>
                          <a:effectLst/>
                          <a:latin typeface="Calibri" panose="020F0502020204030204" pitchFamily="34" charset="0"/>
                        </a:rPr>
                        <a:t>Prosthesis Simulator</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a:noFill/>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7.63 ± 5.61</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732343514"/>
                  </a:ext>
                </a:extLst>
              </a:tr>
              <a:tr h="396746">
                <a:tc>
                  <a:txBody>
                    <a:bodyPr/>
                    <a:lstStyle/>
                    <a:p>
                      <a:pPr algn="ctr" fontAlgn="ctr"/>
                      <a:r>
                        <a:rPr lang="en-US" sz="1400" b="0" i="0" u="none" strike="noStrike" dirty="0">
                          <a:solidFill>
                            <a:srgbClr val="000000"/>
                          </a:solidFill>
                          <a:effectLst/>
                          <a:latin typeface="Calibri" panose="020F0502020204030204" pitchFamily="34" charset="0"/>
                        </a:rPr>
                        <a:t>Control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a:solidFill>
                            <a:srgbClr val="000000"/>
                          </a:solidFill>
                          <a:effectLst/>
                          <a:latin typeface="Arial" panose="020B0604020202020204" pitchFamily="34" charset="0"/>
                        </a:rPr>
                        <a:t>47.60 ± 17.31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50" b="0" i="0" u="none" strike="noStrike" dirty="0">
                          <a:solidFill>
                            <a:srgbClr val="000000"/>
                          </a:solidFill>
                          <a:effectLst/>
                          <a:latin typeface="Arial" panose="020B0604020202020204" pitchFamily="34" charset="0"/>
                        </a:rPr>
                        <a:t>49.43 ± 15.21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1344050"/>
                  </a:ext>
                </a:extLst>
              </a:tr>
            </a:tbl>
          </a:graphicData>
        </a:graphic>
      </p:graphicFrame>
    </p:spTree>
    <p:extLst>
      <p:ext uri="{BB962C8B-B14F-4D97-AF65-F5344CB8AC3E}">
        <p14:creationId xmlns:p14="http://schemas.microsoft.com/office/powerpoint/2010/main" val="3103909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Hypothesis 2a. </a:t>
            </a:r>
            <a:r>
              <a:rPr lang="en-US" dirty="0"/>
              <a:t>Brain Activity in the motor cortex will be significantly increased, possibly due to exploratory movements, for both prosthetic and simulator conditions compared to the control group.</a:t>
            </a:r>
            <a:endParaRPr lang="en-US" b="1" i="1" dirty="0"/>
          </a:p>
          <a:p>
            <a:pPr lvl="1"/>
            <a:r>
              <a:rPr lang="en-US" dirty="0"/>
              <a:t>No significant main effects for hand (F(1,4) = 7.509, p = 0.052) and </a:t>
            </a:r>
            <a:br>
              <a:rPr lang="en-US" dirty="0"/>
            </a:br>
            <a:r>
              <a:rPr lang="en-US" dirty="0"/>
              <a:t>limb (F(2,3) = 0.570, p = 0.617) conditions</a:t>
            </a:r>
          </a:p>
          <a:p>
            <a:pPr lvl="1"/>
            <a:r>
              <a:rPr lang="en-US" dirty="0"/>
              <a:t>No interaction effect (F(2,3) = 1.092, p = 0.440)</a:t>
            </a:r>
          </a:p>
        </p:txBody>
      </p:sp>
      <p:sp>
        <p:nvSpPr>
          <p:cNvPr id="6" name="Title 5"/>
          <p:cNvSpPr>
            <a:spLocks noGrp="1"/>
          </p:cNvSpPr>
          <p:nvPr>
            <p:ph type="title"/>
          </p:nvPr>
        </p:nvSpPr>
        <p:spPr/>
        <p:txBody>
          <a:bodyPr/>
          <a:lstStyle/>
          <a:p>
            <a:r>
              <a:rPr lang="en-US" dirty="0"/>
              <a:t>Results: Brain Activation</a:t>
            </a:r>
          </a:p>
        </p:txBody>
      </p:sp>
      <p:graphicFrame>
        <p:nvGraphicFramePr>
          <p:cNvPr id="5" name="Chart 4">
            <a:extLst>
              <a:ext uri="{FF2B5EF4-FFF2-40B4-BE49-F238E27FC236}">
                <a16:creationId xmlns:a16="http://schemas.microsoft.com/office/drawing/2014/main" id="{00000000-0008-0000-0100-000012000000}"/>
              </a:ext>
            </a:extLst>
          </p:cNvPr>
          <p:cNvGraphicFramePr/>
          <p:nvPr>
            <p:extLst>
              <p:ext uri="{D42A27DB-BD31-4B8C-83A1-F6EECF244321}">
                <p14:modId xmlns:p14="http://schemas.microsoft.com/office/powerpoint/2010/main" val="385111797"/>
              </p:ext>
            </p:extLst>
          </p:nvPr>
        </p:nvGraphicFramePr>
        <p:xfrm>
          <a:off x="1340494" y="4180114"/>
          <a:ext cx="4781632" cy="2677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000000-0008-0000-0100-000012000000}"/>
              </a:ext>
            </a:extLst>
          </p:cNvPr>
          <p:cNvGraphicFramePr/>
          <p:nvPr>
            <p:extLst>
              <p:ext uri="{D42A27DB-BD31-4B8C-83A1-F6EECF244321}">
                <p14:modId xmlns:p14="http://schemas.microsoft.com/office/powerpoint/2010/main" val="794741653"/>
              </p:ext>
            </p:extLst>
          </p:nvPr>
        </p:nvGraphicFramePr>
        <p:xfrm>
          <a:off x="6624420" y="4180114"/>
          <a:ext cx="4807132" cy="26778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8658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Hypothesis 2a. </a:t>
            </a:r>
            <a:r>
              <a:rPr lang="en-US" dirty="0"/>
              <a:t>Brain Activity in the motor cortex will be significantly increased, possibly due to exploratory movements, for both prosthetic and simulator conditions compared to the control group.</a:t>
            </a:r>
          </a:p>
          <a:p>
            <a:pPr lvl="1"/>
            <a:r>
              <a:rPr lang="en-US" dirty="0"/>
              <a:t>Independent t-test on the two hand conditions yielded significant differences between preferred (M = 0.0852 µ</a:t>
            </a:r>
            <a:r>
              <a:rPr lang="en-US" dirty="0" err="1"/>
              <a:t>mol</a:t>
            </a:r>
            <a:r>
              <a:rPr lang="en-US" dirty="0"/>
              <a:t>, SD = 0.1525 µ</a:t>
            </a:r>
            <a:r>
              <a:rPr lang="en-US" dirty="0" err="1"/>
              <a:t>mol</a:t>
            </a:r>
            <a:r>
              <a:rPr lang="en-US" dirty="0"/>
              <a:t>) and non-preferred (M = 0.2926 µ</a:t>
            </a:r>
            <a:r>
              <a:rPr lang="en-US" dirty="0" err="1"/>
              <a:t>mol</a:t>
            </a:r>
            <a:r>
              <a:rPr lang="en-US" dirty="0"/>
              <a:t>, SD = 0.2856 µ</a:t>
            </a:r>
            <a:r>
              <a:rPr lang="en-US" dirty="0" err="1"/>
              <a:t>mol</a:t>
            </a:r>
            <a:r>
              <a:rPr lang="en-US" dirty="0"/>
              <a:t>) hands; t(28) = -2.480, p = 0.019</a:t>
            </a:r>
            <a:endParaRPr lang="en-US" b="1" i="1" dirty="0"/>
          </a:p>
        </p:txBody>
      </p:sp>
      <p:sp>
        <p:nvSpPr>
          <p:cNvPr id="6" name="Title 5"/>
          <p:cNvSpPr>
            <a:spLocks noGrp="1"/>
          </p:cNvSpPr>
          <p:nvPr>
            <p:ph type="title"/>
          </p:nvPr>
        </p:nvSpPr>
        <p:spPr/>
        <p:txBody>
          <a:bodyPr/>
          <a:lstStyle/>
          <a:p>
            <a:r>
              <a:rPr lang="en-US" dirty="0"/>
              <a:t>Results: Brain Activation</a:t>
            </a:r>
          </a:p>
        </p:txBody>
      </p:sp>
      <p:graphicFrame>
        <p:nvGraphicFramePr>
          <p:cNvPr id="5" name="Chart 4">
            <a:extLst>
              <a:ext uri="{FF2B5EF4-FFF2-40B4-BE49-F238E27FC236}">
                <a16:creationId xmlns:a16="http://schemas.microsoft.com/office/drawing/2014/main" id="{00000000-0008-0000-0100-000012000000}"/>
              </a:ext>
            </a:extLst>
          </p:cNvPr>
          <p:cNvGraphicFramePr/>
          <p:nvPr>
            <p:extLst>
              <p:ext uri="{D42A27DB-BD31-4B8C-83A1-F6EECF244321}">
                <p14:modId xmlns:p14="http://schemas.microsoft.com/office/powerpoint/2010/main" val="1848596621"/>
              </p:ext>
            </p:extLst>
          </p:nvPr>
        </p:nvGraphicFramePr>
        <p:xfrm>
          <a:off x="1340494" y="4180114"/>
          <a:ext cx="4781632" cy="2677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000000-0008-0000-0100-000012000000}"/>
              </a:ext>
            </a:extLst>
          </p:cNvPr>
          <p:cNvGraphicFramePr/>
          <p:nvPr>
            <p:extLst>
              <p:ext uri="{D42A27DB-BD31-4B8C-83A1-F6EECF244321}">
                <p14:modId xmlns:p14="http://schemas.microsoft.com/office/powerpoint/2010/main" val="2938634566"/>
              </p:ext>
            </p:extLst>
          </p:nvPr>
        </p:nvGraphicFramePr>
        <p:xfrm>
          <a:off x="6624420" y="4180114"/>
          <a:ext cx="4807132" cy="26778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337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Centers for Disease Control and Prevention (CDC) estimate that about 1,500 babies are born with upper limb deficiencies (ULDs) every year</a:t>
            </a:r>
          </a:p>
          <a:p>
            <a:r>
              <a:rPr lang="en-US" dirty="0"/>
              <a:t>Most children with ULDs experience partial limb loss congenitally through Amniotic Band Syndrome (ABS)</a:t>
            </a:r>
          </a:p>
          <a:p>
            <a:pPr lvl="1"/>
            <a:r>
              <a:rPr lang="en-US" dirty="0"/>
              <a:t>Characterized by in utero digit or limb loss</a:t>
            </a:r>
          </a:p>
          <a:p>
            <a:pPr lvl="1"/>
            <a:r>
              <a:rPr lang="en-US" dirty="0"/>
              <a:t>Caused by the infiltration of fibrous connective tissue </a:t>
            </a:r>
            <a:br>
              <a:rPr lang="en-US" dirty="0"/>
            </a:br>
            <a:r>
              <a:rPr lang="en-US" dirty="0"/>
              <a:t>bands from the amnion into the uterus</a:t>
            </a:r>
          </a:p>
          <a:p>
            <a:r>
              <a:rPr lang="en-US" dirty="0"/>
              <a:t>ABS most commonly leads to amputation of the left </a:t>
            </a:r>
            <a:br>
              <a:rPr lang="en-US" dirty="0"/>
            </a:br>
            <a:r>
              <a:rPr lang="en-US" dirty="0"/>
              <a:t>upper limb, but can also affect other limbs</a:t>
            </a:r>
          </a:p>
          <a:p>
            <a:pPr lvl="1"/>
            <a:r>
              <a:rPr lang="en-US" dirty="0"/>
              <a:t>20% of children with in utero amputation have bilateral, </a:t>
            </a:r>
            <a:br>
              <a:rPr lang="en-US" dirty="0"/>
            </a:br>
            <a:r>
              <a:rPr lang="en-US" dirty="0" err="1"/>
              <a:t>trimembral</a:t>
            </a:r>
            <a:r>
              <a:rPr lang="en-US" dirty="0"/>
              <a:t> or </a:t>
            </a:r>
            <a:r>
              <a:rPr lang="en-US" dirty="0" err="1"/>
              <a:t>quadrimembral</a:t>
            </a:r>
            <a:r>
              <a:rPr lang="en-US" dirty="0"/>
              <a:t> reductions</a:t>
            </a:r>
          </a:p>
          <a:p>
            <a:pPr lvl="1"/>
            <a:r>
              <a:rPr lang="en-US" dirty="0"/>
              <a:t>CDC cites developmental and quality of life (</a:t>
            </a:r>
            <a:r>
              <a:rPr lang="en-US" dirty="0" err="1"/>
              <a:t>QoL</a:t>
            </a:r>
            <a:r>
              <a:rPr lang="en-US" dirty="0"/>
              <a:t>) </a:t>
            </a:r>
            <a:br>
              <a:rPr lang="en-US" dirty="0"/>
            </a:br>
            <a:r>
              <a:rPr lang="en-US" dirty="0"/>
              <a:t>problems related to ULDs</a:t>
            </a:r>
          </a:p>
          <a:p>
            <a:pPr lvl="2"/>
            <a:endParaRPr lang="en-US" dirty="0"/>
          </a:p>
        </p:txBody>
      </p:sp>
      <p:sp>
        <p:nvSpPr>
          <p:cNvPr id="4" name="Title 3"/>
          <p:cNvSpPr>
            <a:spLocks noGrp="1"/>
          </p:cNvSpPr>
          <p:nvPr>
            <p:ph type="title"/>
          </p:nvPr>
        </p:nvSpPr>
        <p:spPr/>
        <p:txBody>
          <a:bodyPr/>
          <a:lstStyle/>
          <a:p>
            <a:r>
              <a:rPr lang="en-US" dirty="0"/>
              <a:t>Introduction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258175" y="3136424"/>
            <a:ext cx="3409951" cy="3040539"/>
          </a:xfrm>
          <a:prstGeom prst="rect">
            <a:avLst/>
          </a:prstGeom>
        </p:spPr>
      </p:pic>
      <p:sp>
        <p:nvSpPr>
          <p:cNvPr id="6" name="TextBox 5"/>
          <p:cNvSpPr txBox="1"/>
          <p:nvPr/>
        </p:nvSpPr>
        <p:spPr>
          <a:xfrm>
            <a:off x="8258174" y="6176963"/>
            <a:ext cx="3409951" cy="646331"/>
          </a:xfrm>
          <a:prstGeom prst="rect">
            <a:avLst/>
          </a:prstGeom>
          <a:noFill/>
        </p:spPr>
        <p:txBody>
          <a:bodyPr wrap="square" rtlCol="0">
            <a:spAutoFit/>
          </a:bodyPr>
          <a:lstStyle/>
          <a:p>
            <a:r>
              <a:rPr lang="en-US" sz="900" dirty="0">
                <a:solidFill>
                  <a:schemeClr val="tx1">
                    <a:lumMod val="50000"/>
                    <a:lumOff val="50000"/>
                  </a:schemeClr>
                </a:solidFill>
              </a:rPr>
              <a:t>Krebs D, Edelstein J, </a:t>
            </a:r>
            <a:r>
              <a:rPr lang="en-US" sz="900" dirty="0" err="1">
                <a:solidFill>
                  <a:schemeClr val="tx1">
                    <a:lumMod val="50000"/>
                    <a:lumOff val="50000"/>
                  </a:schemeClr>
                </a:solidFill>
              </a:rPr>
              <a:t>Thornby</a:t>
            </a:r>
            <a:r>
              <a:rPr lang="en-US" sz="900" dirty="0">
                <a:solidFill>
                  <a:schemeClr val="tx1">
                    <a:lumMod val="50000"/>
                    <a:lumOff val="50000"/>
                  </a:schemeClr>
                </a:solidFill>
              </a:rPr>
              <a:t> M. Prosthetic management of children with limb deficiencies. </a:t>
            </a:r>
            <a:r>
              <a:rPr lang="en-US" sz="900" i="1" dirty="0">
                <a:solidFill>
                  <a:schemeClr val="tx1">
                    <a:lumMod val="50000"/>
                    <a:lumOff val="50000"/>
                  </a:schemeClr>
                </a:solidFill>
              </a:rPr>
              <a:t>Physical Therapy</a:t>
            </a:r>
            <a:r>
              <a:rPr lang="en-US" sz="900" dirty="0">
                <a:solidFill>
                  <a:schemeClr val="tx1">
                    <a:lumMod val="50000"/>
                    <a:lumOff val="50000"/>
                  </a:schemeClr>
                </a:solidFill>
              </a:rPr>
              <a:t>. 1991;71(12):920.</a:t>
            </a:r>
          </a:p>
          <a:p>
            <a:endParaRPr lang="en-US" dirty="0"/>
          </a:p>
        </p:txBody>
      </p:sp>
    </p:spTree>
    <p:extLst>
      <p:ext uri="{BB962C8B-B14F-4D97-AF65-F5344CB8AC3E}">
        <p14:creationId xmlns:p14="http://schemas.microsoft.com/office/powerpoint/2010/main" val="34050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26493" cy="4351338"/>
          </a:xfrm>
        </p:spPr>
        <p:txBody>
          <a:bodyPr>
            <a:normAutofit/>
          </a:bodyPr>
          <a:lstStyle/>
          <a:p>
            <a:r>
              <a:rPr lang="en-US" b="1" i="1" dirty="0"/>
              <a:t>Hypothesis 2b. </a:t>
            </a:r>
            <a:r>
              <a:rPr lang="en-US" dirty="0"/>
              <a:t>Brain Activity in the motor cortex will be less lateralized for both prosthetic and simulator conditions compared to the control group.</a:t>
            </a:r>
          </a:p>
          <a:p>
            <a:pPr lvl="1"/>
            <a:r>
              <a:rPr lang="en-US" dirty="0"/>
              <a:t>No effects were statistically significant at the 0.05 significance level</a:t>
            </a:r>
          </a:p>
          <a:p>
            <a:pPr lvl="2"/>
            <a:r>
              <a:rPr lang="en-US" dirty="0"/>
              <a:t>Main effect for hand (F(1,4) = 0.136, p = 0.731) demonstrated no significant difference between preferred (M = -0.113, SD = 0.152) and non-preferred (M = -0.178, SD = 0.077) hands</a:t>
            </a:r>
          </a:p>
          <a:p>
            <a:pPr lvl="2"/>
            <a:r>
              <a:rPr lang="en-US" dirty="0"/>
              <a:t>Main effect for limb condition (F(2,3) = 0.212, p = 0.820) showed no significant difference between ULD (M = -0.091, SD = 0.105), TD-Simulator (M = -0.153, SD = 0.191) and </a:t>
            </a:r>
            <a:br>
              <a:rPr lang="en-US" dirty="0"/>
            </a:br>
            <a:r>
              <a:rPr lang="en-US" dirty="0"/>
              <a:t>TD-Control (M = -0.193, SD = 0.141) groups</a:t>
            </a:r>
          </a:p>
          <a:p>
            <a:pPr lvl="2"/>
            <a:r>
              <a:rPr lang="en-US" dirty="0"/>
              <a:t>The interaction effect was not significant, F(2,3) = 0.505, p = 0.647</a:t>
            </a:r>
          </a:p>
          <a:p>
            <a:pPr lvl="1"/>
            <a:r>
              <a:rPr lang="en-US" dirty="0"/>
              <a:t>One-way analyses of variance also showed no significance when collapsed along each set of conditions</a:t>
            </a:r>
          </a:p>
        </p:txBody>
      </p:sp>
      <p:sp>
        <p:nvSpPr>
          <p:cNvPr id="6" name="Title 5"/>
          <p:cNvSpPr>
            <a:spLocks noGrp="1"/>
          </p:cNvSpPr>
          <p:nvPr>
            <p:ph type="title"/>
          </p:nvPr>
        </p:nvSpPr>
        <p:spPr/>
        <p:txBody>
          <a:bodyPr/>
          <a:lstStyle/>
          <a:p>
            <a:r>
              <a:rPr lang="en-US" dirty="0"/>
              <a:t>Results: Laterality Index</a:t>
            </a:r>
          </a:p>
        </p:txBody>
      </p:sp>
    </p:spTree>
    <p:extLst>
      <p:ext uri="{BB962C8B-B14F-4D97-AF65-F5344CB8AC3E}">
        <p14:creationId xmlns:p14="http://schemas.microsoft.com/office/powerpoint/2010/main" val="4116990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26493" cy="4351338"/>
          </a:xfrm>
        </p:spPr>
        <p:txBody>
          <a:bodyPr>
            <a:normAutofit/>
          </a:bodyPr>
          <a:lstStyle/>
          <a:p>
            <a:r>
              <a:rPr lang="en-US" b="1" i="1" dirty="0"/>
              <a:t>Hypothesis 2b. </a:t>
            </a:r>
            <a:r>
              <a:rPr lang="en-US" dirty="0"/>
              <a:t>Brain Activity in the motor cortex will be less lateralized for both prosthetic and simulator conditions compared to the control group.</a:t>
            </a:r>
          </a:p>
          <a:p>
            <a:pPr lvl="1"/>
            <a:r>
              <a:rPr lang="en-US" dirty="0"/>
              <a:t>Means and standard deviations may indicate less lateralization in the ULD population than in the TD conditions</a:t>
            </a:r>
          </a:p>
          <a:p>
            <a:pPr lvl="1"/>
            <a:r>
              <a:rPr lang="en-US" dirty="0"/>
              <a:t>This would support the hypothesis, but is not statistically significant</a:t>
            </a:r>
          </a:p>
        </p:txBody>
      </p:sp>
      <p:sp>
        <p:nvSpPr>
          <p:cNvPr id="6" name="Title 5"/>
          <p:cNvSpPr>
            <a:spLocks noGrp="1"/>
          </p:cNvSpPr>
          <p:nvPr>
            <p:ph type="title"/>
          </p:nvPr>
        </p:nvSpPr>
        <p:spPr/>
        <p:txBody>
          <a:bodyPr/>
          <a:lstStyle/>
          <a:p>
            <a:r>
              <a:rPr lang="en-US" dirty="0"/>
              <a:t>Results: Laterality Index</a:t>
            </a:r>
          </a:p>
        </p:txBody>
      </p:sp>
      <p:graphicFrame>
        <p:nvGraphicFramePr>
          <p:cNvPr id="4" name="Chart 3">
            <a:extLst>
              <a:ext uri="{FF2B5EF4-FFF2-40B4-BE49-F238E27FC236}">
                <a16:creationId xmlns:a16="http://schemas.microsoft.com/office/drawing/2014/main" id="{08D602C7-E25A-472D-BA6F-33896589D799}"/>
              </a:ext>
            </a:extLst>
          </p:cNvPr>
          <p:cNvGraphicFramePr>
            <a:graphicFrameLocks/>
          </p:cNvGraphicFramePr>
          <p:nvPr>
            <p:extLst>
              <p:ext uri="{D42A27DB-BD31-4B8C-83A1-F6EECF244321}">
                <p14:modId xmlns:p14="http://schemas.microsoft.com/office/powerpoint/2010/main" val="3824230177"/>
              </p:ext>
            </p:extLst>
          </p:nvPr>
        </p:nvGraphicFramePr>
        <p:xfrm>
          <a:off x="838199" y="411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7D5929F-902B-431B-886A-7C55E4645112}"/>
              </a:ext>
            </a:extLst>
          </p:cNvPr>
          <p:cNvGraphicFramePr>
            <a:graphicFrameLocks/>
          </p:cNvGraphicFramePr>
          <p:nvPr>
            <p:extLst>
              <p:ext uri="{D42A27DB-BD31-4B8C-83A1-F6EECF244321}">
                <p14:modId xmlns:p14="http://schemas.microsoft.com/office/powerpoint/2010/main" val="2742254224"/>
              </p:ext>
            </p:extLst>
          </p:nvPr>
        </p:nvGraphicFramePr>
        <p:xfrm>
          <a:off x="6401445"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6708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i="1" dirty="0"/>
              <a:t>Hypothesis 3. </a:t>
            </a:r>
            <a:r>
              <a:rPr lang="en-US" dirty="0"/>
              <a:t>Embodiment and agency of the non-preferred arm will be significantly higher in the control group compared to prosthesis users.</a:t>
            </a:r>
            <a:endParaRPr lang="en-US" b="1" i="1" dirty="0"/>
          </a:p>
          <a:p>
            <a:pPr lvl="1"/>
            <a:r>
              <a:rPr lang="en-US" dirty="0"/>
              <a:t>For both the ESSS and BFQ, there were no significant differences in scoring between TD and ULD participants</a:t>
            </a:r>
          </a:p>
          <a:p>
            <a:pPr lvl="1"/>
            <a:r>
              <a:rPr lang="en-US" dirty="0"/>
              <a:t>Many expected subscales show mean differences between the two groups</a:t>
            </a:r>
          </a:p>
          <a:p>
            <a:pPr lvl="2"/>
            <a:r>
              <a:rPr lang="en-US" dirty="0"/>
              <a:t>Narrative, Agency and “Right” show large mean differences</a:t>
            </a:r>
          </a:p>
        </p:txBody>
      </p:sp>
      <p:sp>
        <p:nvSpPr>
          <p:cNvPr id="6" name="Title 5"/>
          <p:cNvSpPr>
            <a:spLocks noGrp="1"/>
          </p:cNvSpPr>
          <p:nvPr>
            <p:ph type="title"/>
          </p:nvPr>
        </p:nvSpPr>
        <p:spPr/>
        <p:txBody>
          <a:bodyPr/>
          <a:lstStyle/>
          <a:p>
            <a:r>
              <a:rPr lang="en-US" dirty="0"/>
              <a:t>Results: Body Perception</a:t>
            </a:r>
          </a:p>
        </p:txBody>
      </p:sp>
      <p:graphicFrame>
        <p:nvGraphicFramePr>
          <p:cNvPr id="8" name="Table 7">
            <a:extLst>
              <a:ext uri="{FF2B5EF4-FFF2-40B4-BE49-F238E27FC236}">
                <a16:creationId xmlns:a16="http://schemas.microsoft.com/office/drawing/2014/main" id="{694FD04A-2963-4E29-9E1A-3534AEB70C01}"/>
              </a:ext>
            </a:extLst>
          </p:cNvPr>
          <p:cNvGraphicFramePr>
            <a:graphicFrameLocks noGrp="1"/>
          </p:cNvGraphicFramePr>
          <p:nvPr>
            <p:extLst>
              <p:ext uri="{D42A27DB-BD31-4B8C-83A1-F6EECF244321}">
                <p14:modId xmlns:p14="http://schemas.microsoft.com/office/powerpoint/2010/main" val="2241690265"/>
              </p:ext>
            </p:extLst>
          </p:nvPr>
        </p:nvGraphicFramePr>
        <p:xfrm>
          <a:off x="2133599" y="4843463"/>
          <a:ext cx="7924801" cy="1333500"/>
        </p:xfrm>
        <a:graphic>
          <a:graphicData uri="http://schemas.openxmlformats.org/drawingml/2006/table">
            <a:tbl>
              <a:tblPr/>
              <a:tblGrid>
                <a:gridCol w="534685">
                  <a:extLst>
                    <a:ext uri="{9D8B030D-6E8A-4147-A177-3AD203B41FA5}">
                      <a16:colId xmlns:a16="http://schemas.microsoft.com/office/drawing/2014/main" val="4255021269"/>
                    </a:ext>
                  </a:extLst>
                </a:gridCol>
                <a:gridCol w="1432193">
                  <a:extLst>
                    <a:ext uri="{9D8B030D-6E8A-4147-A177-3AD203B41FA5}">
                      <a16:colId xmlns:a16="http://schemas.microsoft.com/office/drawing/2014/main" val="2937417337"/>
                    </a:ext>
                  </a:extLst>
                </a:gridCol>
                <a:gridCol w="1575412">
                  <a:extLst>
                    <a:ext uri="{9D8B030D-6E8A-4147-A177-3AD203B41FA5}">
                      <a16:colId xmlns:a16="http://schemas.microsoft.com/office/drawing/2014/main" val="3072902165"/>
                    </a:ext>
                  </a:extLst>
                </a:gridCol>
                <a:gridCol w="1479933">
                  <a:extLst>
                    <a:ext uri="{9D8B030D-6E8A-4147-A177-3AD203B41FA5}">
                      <a16:colId xmlns:a16="http://schemas.microsoft.com/office/drawing/2014/main" val="3370320386"/>
                    </a:ext>
                  </a:extLst>
                </a:gridCol>
                <a:gridCol w="1432193">
                  <a:extLst>
                    <a:ext uri="{9D8B030D-6E8A-4147-A177-3AD203B41FA5}">
                      <a16:colId xmlns:a16="http://schemas.microsoft.com/office/drawing/2014/main" val="355524588"/>
                    </a:ext>
                  </a:extLst>
                </a:gridCol>
                <a:gridCol w="1470385">
                  <a:extLst>
                    <a:ext uri="{9D8B030D-6E8A-4147-A177-3AD203B41FA5}">
                      <a16:colId xmlns:a16="http://schemas.microsoft.com/office/drawing/2014/main" val="2884409041"/>
                    </a:ext>
                  </a:extLst>
                </a:gridCol>
              </a:tblGrid>
              <a:tr h="333375">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3">
                  <a:txBody>
                    <a:bodyPr/>
                    <a:lstStyle/>
                    <a:p>
                      <a:pPr algn="ctr" fontAlgn="ctr"/>
                      <a:r>
                        <a:rPr lang="en-US" sz="2000" b="0" i="0" u="none" strike="noStrike">
                          <a:solidFill>
                            <a:srgbClr val="000000"/>
                          </a:solidFill>
                          <a:effectLst/>
                          <a:latin typeface="Calibri" panose="020F0502020204030204" pitchFamily="34" charset="0"/>
                        </a:rPr>
                        <a:t>ESSS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2">
                  <a:txBody>
                    <a:bodyPr/>
                    <a:lstStyle/>
                    <a:p>
                      <a:pPr algn="ctr" fontAlgn="ctr"/>
                      <a:r>
                        <a:rPr lang="en-US" sz="2000" b="0" i="0" u="none" strike="noStrike">
                          <a:solidFill>
                            <a:srgbClr val="000000"/>
                          </a:solidFill>
                          <a:effectLst/>
                          <a:latin typeface="Calibri" panose="020F0502020204030204" pitchFamily="34" charset="0"/>
                        </a:rPr>
                        <a:t>BFQ</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809644102"/>
                  </a:ext>
                </a:extLst>
              </a:tr>
              <a:tr h="333375">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Narrative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Agency</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Embodiment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Arms Scale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"Right" Scale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2874931"/>
                  </a:ext>
                </a:extLst>
              </a:tr>
              <a:tr h="333375">
                <a:tc>
                  <a:txBody>
                    <a:bodyPr/>
                    <a:lstStyle/>
                    <a:p>
                      <a:pPr algn="ctr" fontAlgn="ctr"/>
                      <a:r>
                        <a:rPr lang="en-US" sz="2000" b="0" i="0" u="none" strike="noStrike">
                          <a:solidFill>
                            <a:srgbClr val="000000"/>
                          </a:solidFill>
                          <a:effectLst/>
                          <a:latin typeface="Calibri" panose="020F0502020204030204" pitchFamily="34" charset="0"/>
                        </a:rPr>
                        <a:t>ULD</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14.40 ± 5.50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15.20 ±5.85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15.40 ± 6.84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10.00 ± 1.41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13.00 ± 2.83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27855454"/>
                  </a:ext>
                </a:extLst>
              </a:tr>
              <a:tr h="333375">
                <a:tc>
                  <a:txBody>
                    <a:bodyPr/>
                    <a:lstStyle/>
                    <a:p>
                      <a:pPr algn="ctr" fontAlgn="ctr"/>
                      <a:r>
                        <a:rPr lang="en-US" sz="2000" b="0" i="0" u="none" strike="noStrike">
                          <a:solidFill>
                            <a:srgbClr val="000000"/>
                          </a:solidFill>
                          <a:effectLst/>
                          <a:latin typeface="Calibri" panose="020F0502020204030204" pitchFamily="34" charset="0"/>
                        </a:rPr>
                        <a:t>TD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20.67 ± 8.14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23.33 ± 10.06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17.00 ± 7.55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11.00 ± 5.29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9.33 ± 5.13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5779290"/>
                  </a:ext>
                </a:extLst>
              </a:tr>
            </a:tbl>
          </a:graphicData>
        </a:graphic>
      </p:graphicFrame>
    </p:spTree>
    <p:extLst>
      <p:ext uri="{BB962C8B-B14F-4D97-AF65-F5344CB8AC3E}">
        <p14:creationId xmlns:p14="http://schemas.microsoft.com/office/powerpoint/2010/main" val="410880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 Body Perception</a:t>
            </a:r>
          </a:p>
        </p:txBody>
      </p:sp>
      <p:graphicFrame>
        <p:nvGraphicFramePr>
          <p:cNvPr id="8" name="Table 7">
            <a:extLst>
              <a:ext uri="{FF2B5EF4-FFF2-40B4-BE49-F238E27FC236}">
                <a16:creationId xmlns:a16="http://schemas.microsoft.com/office/drawing/2014/main" id="{694FD04A-2963-4E29-9E1A-3534AEB70C01}"/>
              </a:ext>
            </a:extLst>
          </p:cNvPr>
          <p:cNvGraphicFramePr>
            <a:graphicFrameLocks noGrp="1"/>
          </p:cNvGraphicFramePr>
          <p:nvPr/>
        </p:nvGraphicFramePr>
        <p:xfrm>
          <a:off x="2133599" y="4843463"/>
          <a:ext cx="7924801" cy="1333500"/>
        </p:xfrm>
        <a:graphic>
          <a:graphicData uri="http://schemas.openxmlformats.org/drawingml/2006/table">
            <a:tbl>
              <a:tblPr/>
              <a:tblGrid>
                <a:gridCol w="534685">
                  <a:extLst>
                    <a:ext uri="{9D8B030D-6E8A-4147-A177-3AD203B41FA5}">
                      <a16:colId xmlns:a16="http://schemas.microsoft.com/office/drawing/2014/main" val="4255021269"/>
                    </a:ext>
                  </a:extLst>
                </a:gridCol>
                <a:gridCol w="1432193">
                  <a:extLst>
                    <a:ext uri="{9D8B030D-6E8A-4147-A177-3AD203B41FA5}">
                      <a16:colId xmlns:a16="http://schemas.microsoft.com/office/drawing/2014/main" val="2937417337"/>
                    </a:ext>
                  </a:extLst>
                </a:gridCol>
                <a:gridCol w="1575412">
                  <a:extLst>
                    <a:ext uri="{9D8B030D-6E8A-4147-A177-3AD203B41FA5}">
                      <a16:colId xmlns:a16="http://schemas.microsoft.com/office/drawing/2014/main" val="3072902165"/>
                    </a:ext>
                  </a:extLst>
                </a:gridCol>
                <a:gridCol w="1479933">
                  <a:extLst>
                    <a:ext uri="{9D8B030D-6E8A-4147-A177-3AD203B41FA5}">
                      <a16:colId xmlns:a16="http://schemas.microsoft.com/office/drawing/2014/main" val="3370320386"/>
                    </a:ext>
                  </a:extLst>
                </a:gridCol>
                <a:gridCol w="1432193">
                  <a:extLst>
                    <a:ext uri="{9D8B030D-6E8A-4147-A177-3AD203B41FA5}">
                      <a16:colId xmlns:a16="http://schemas.microsoft.com/office/drawing/2014/main" val="355524588"/>
                    </a:ext>
                  </a:extLst>
                </a:gridCol>
                <a:gridCol w="1470385">
                  <a:extLst>
                    <a:ext uri="{9D8B030D-6E8A-4147-A177-3AD203B41FA5}">
                      <a16:colId xmlns:a16="http://schemas.microsoft.com/office/drawing/2014/main" val="2884409041"/>
                    </a:ext>
                  </a:extLst>
                </a:gridCol>
              </a:tblGrid>
              <a:tr h="333375">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3">
                  <a:txBody>
                    <a:bodyPr/>
                    <a:lstStyle/>
                    <a:p>
                      <a:pPr algn="ctr" fontAlgn="ctr"/>
                      <a:r>
                        <a:rPr lang="en-US" sz="2000" b="0" i="0" u="none" strike="noStrike">
                          <a:solidFill>
                            <a:srgbClr val="000000"/>
                          </a:solidFill>
                          <a:effectLst/>
                          <a:latin typeface="Calibri" panose="020F0502020204030204" pitchFamily="34" charset="0"/>
                        </a:rPr>
                        <a:t>ESSS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2">
                  <a:txBody>
                    <a:bodyPr/>
                    <a:lstStyle/>
                    <a:p>
                      <a:pPr algn="ctr" fontAlgn="ctr"/>
                      <a:r>
                        <a:rPr lang="en-US" sz="2000" b="0" i="0" u="none" strike="noStrike">
                          <a:solidFill>
                            <a:srgbClr val="000000"/>
                          </a:solidFill>
                          <a:effectLst/>
                          <a:latin typeface="Calibri" panose="020F0502020204030204" pitchFamily="34" charset="0"/>
                        </a:rPr>
                        <a:t>BFQ</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809644102"/>
                  </a:ext>
                </a:extLst>
              </a:tr>
              <a:tr h="333375">
                <a:tc>
                  <a:txBody>
                    <a:bodyPr/>
                    <a:lstStyle/>
                    <a:p>
                      <a:pPr algn="ctr" fontAlgn="ctr"/>
                      <a:r>
                        <a:rPr lang="en-US"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Narrative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Agency</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Embodiment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Arms Scale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"Right" Scale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22874931"/>
                  </a:ext>
                </a:extLst>
              </a:tr>
              <a:tr h="333375">
                <a:tc>
                  <a:txBody>
                    <a:bodyPr/>
                    <a:lstStyle/>
                    <a:p>
                      <a:pPr algn="ctr" fontAlgn="ctr"/>
                      <a:r>
                        <a:rPr lang="en-US" sz="2000" b="0" i="0" u="none" strike="noStrike">
                          <a:solidFill>
                            <a:srgbClr val="000000"/>
                          </a:solidFill>
                          <a:effectLst/>
                          <a:latin typeface="Calibri" panose="020F0502020204030204" pitchFamily="34" charset="0"/>
                        </a:rPr>
                        <a:t>ULD</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14.40 ± 5.50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15.20 ±5.85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15.40 ± 6.84</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10.00 ± 1.41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13.00 ± 2.83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27855454"/>
                  </a:ext>
                </a:extLst>
              </a:tr>
              <a:tr h="333375">
                <a:tc>
                  <a:txBody>
                    <a:bodyPr/>
                    <a:lstStyle/>
                    <a:p>
                      <a:pPr algn="ctr" fontAlgn="ctr"/>
                      <a:r>
                        <a:rPr lang="en-US" sz="2000" b="0" i="0" u="none" strike="noStrike">
                          <a:solidFill>
                            <a:srgbClr val="000000"/>
                          </a:solidFill>
                          <a:effectLst/>
                          <a:latin typeface="Calibri" panose="020F0502020204030204" pitchFamily="34" charset="0"/>
                        </a:rPr>
                        <a:t>TD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20.67 ± 8.14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23.33 ± 10.06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17.00 ± 7.55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a:solidFill>
                            <a:srgbClr val="000000"/>
                          </a:solidFill>
                          <a:effectLst/>
                          <a:latin typeface="Calibri" panose="020F0502020204030204" pitchFamily="34" charset="0"/>
                        </a:rPr>
                        <a:t>11.00 ± 5.29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9.33 ± 5.13</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5779290"/>
                  </a:ext>
                </a:extLst>
              </a:tr>
            </a:tbl>
          </a:graphicData>
        </a:graphic>
      </p:graphicFrame>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FF1B0528-F237-4C60-A968-3B4FB9EB93DD}"/>
                  </a:ext>
                </a:extLst>
              </p:cNvPr>
              <p:cNvGraphicFramePr/>
              <p:nvPr>
                <p:extLst>
                  <p:ext uri="{D42A27DB-BD31-4B8C-83A1-F6EECF244321}">
                    <p14:modId xmlns:p14="http://schemas.microsoft.com/office/powerpoint/2010/main" val="635922556"/>
                  </p:ext>
                </p:extLst>
              </p:nvPr>
            </p:nvGraphicFramePr>
            <p:xfrm>
              <a:off x="942814" y="1436193"/>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id="{FF1B0528-F237-4C60-A968-3B4FB9EB93DD}"/>
                  </a:ext>
                </a:extLst>
              </p:cNvPr>
              <p:cNvPicPr>
                <a:picLocks noGrp="1" noRot="1" noChangeAspect="1" noMove="1" noResize="1" noEditPoints="1" noAdjustHandles="1" noChangeArrowheads="1" noChangeShapeType="1"/>
              </p:cNvPicPr>
              <p:nvPr/>
            </p:nvPicPr>
            <p:blipFill>
              <a:blip r:embed="rId4"/>
              <a:stretch>
                <a:fillRect/>
              </a:stretch>
            </p:blipFill>
            <p:spPr>
              <a:xfrm>
                <a:off x="942814" y="1436193"/>
                <a:ext cx="4572000" cy="2743200"/>
              </a:xfrm>
              <a:prstGeom prst="rect">
                <a:avLst/>
              </a:prstGeom>
            </p:spPr>
          </p:pic>
        </mc:Fallback>
      </mc:AlternateContent>
      <p:pic>
        <p:nvPicPr>
          <p:cNvPr id="2" name="Picture 1">
            <a:extLst>
              <a:ext uri="{FF2B5EF4-FFF2-40B4-BE49-F238E27FC236}">
                <a16:creationId xmlns:a16="http://schemas.microsoft.com/office/drawing/2014/main" id="{D46826DD-2A03-46DA-B14D-1DEB11E1800E}"/>
              </a:ext>
            </a:extLst>
          </p:cNvPr>
          <p:cNvPicPr>
            <a:picLocks noChangeAspect="1"/>
          </p:cNvPicPr>
          <p:nvPr/>
        </p:nvPicPr>
        <p:blipFill>
          <a:blip r:embed="rId5"/>
          <a:stretch>
            <a:fillRect/>
          </a:stretch>
        </p:blipFill>
        <p:spPr>
          <a:xfrm>
            <a:off x="6456020" y="1436074"/>
            <a:ext cx="4572396" cy="2743438"/>
          </a:xfrm>
          <a:prstGeom prst="rect">
            <a:avLst/>
          </a:prstGeom>
        </p:spPr>
      </p:pic>
    </p:spTree>
    <p:extLst>
      <p:ext uri="{BB962C8B-B14F-4D97-AF65-F5344CB8AC3E}">
        <p14:creationId xmlns:p14="http://schemas.microsoft.com/office/powerpoint/2010/main" val="3564782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t>Discussion</a:t>
            </a:r>
          </a:p>
          <a:p>
            <a:r>
              <a:rPr lang="en-US" dirty="0">
                <a:solidFill>
                  <a:schemeClr val="bg2">
                    <a:lumMod val="75000"/>
                  </a:schemeClr>
                </a:solidFill>
              </a:rPr>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80207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910455" cy="4351338"/>
          </a:xfrm>
        </p:spPr>
        <p:txBody>
          <a:bodyPr>
            <a:normAutofit fontScale="92500"/>
          </a:bodyPr>
          <a:lstStyle/>
          <a:p>
            <a:r>
              <a:rPr lang="en-US" dirty="0"/>
              <a:t>Potential coordination deficits observed in bimanual reaching could indicate reduced function earlier in life than has been previously assumed</a:t>
            </a:r>
          </a:p>
          <a:p>
            <a:r>
              <a:rPr lang="en-US" dirty="0"/>
              <a:t>Differences in movement strategy could point to underlying neurological differences in the treatment of the prosthetic devices</a:t>
            </a:r>
          </a:p>
          <a:p>
            <a:pPr lvl="1"/>
            <a:r>
              <a:rPr lang="en-US" dirty="0"/>
              <a:t>Tool use vs. Embodiment</a:t>
            </a:r>
          </a:p>
          <a:p>
            <a:pPr lvl="1"/>
            <a:r>
              <a:rPr lang="en-US" dirty="0"/>
              <a:t>Differences in specificity of neural selection leading to altered hand dominance</a:t>
            </a:r>
          </a:p>
          <a:p>
            <a:pPr lvl="1"/>
            <a:r>
              <a:rPr lang="en-US" dirty="0"/>
              <a:t>Slower movements due to underdeveloped motor repertoires and exploratory movements</a:t>
            </a:r>
          </a:p>
          <a:p>
            <a:r>
              <a:rPr lang="en-US" dirty="0"/>
              <a:t>It is anticipated that movement strategies in the ULD group may follow similar trends to control subjects with earlier prosthesis prescription due to enhanced neuronal group selection</a:t>
            </a:r>
          </a:p>
        </p:txBody>
      </p:sp>
      <p:sp>
        <p:nvSpPr>
          <p:cNvPr id="6" name="Title 5"/>
          <p:cNvSpPr>
            <a:spLocks noGrp="1"/>
          </p:cNvSpPr>
          <p:nvPr>
            <p:ph type="title"/>
          </p:nvPr>
        </p:nvSpPr>
        <p:spPr/>
        <p:txBody>
          <a:bodyPr>
            <a:normAutofit fontScale="90000"/>
          </a:bodyPr>
          <a:lstStyle/>
          <a:p>
            <a:r>
              <a:rPr lang="en-US" dirty="0"/>
              <a:t>Discussion: </a:t>
            </a:r>
            <a:r>
              <a:rPr lang="en-US"/>
              <a:t>Movement Synchrony</a:t>
            </a:r>
            <a:endParaRPr lang="en-US" dirty="0"/>
          </a:p>
        </p:txBody>
      </p:sp>
    </p:spTree>
    <p:extLst>
      <p:ext uri="{BB962C8B-B14F-4D97-AF65-F5344CB8AC3E}">
        <p14:creationId xmlns:p14="http://schemas.microsoft.com/office/powerpoint/2010/main" val="302735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910455" cy="4351338"/>
          </a:xfrm>
        </p:spPr>
        <p:txBody>
          <a:bodyPr>
            <a:normAutofit/>
          </a:bodyPr>
          <a:lstStyle/>
          <a:p>
            <a:r>
              <a:rPr lang="en-US" dirty="0"/>
              <a:t>Slower ULD performance of bimanual task may be caused by:</a:t>
            </a:r>
          </a:p>
          <a:p>
            <a:pPr lvl="1"/>
            <a:r>
              <a:rPr lang="en-US" dirty="0"/>
              <a:t>Use of a novel prosthetic device </a:t>
            </a:r>
          </a:p>
          <a:p>
            <a:pPr lvl="2"/>
            <a:r>
              <a:rPr lang="en-US" dirty="0"/>
              <a:t>Not the only factor, due to significantly faster performance of simulator users</a:t>
            </a:r>
          </a:p>
          <a:p>
            <a:pPr lvl="1"/>
            <a:r>
              <a:rPr lang="en-US" dirty="0"/>
              <a:t>Differences in motor control strategies</a:t>
            </a:r>
          </a:p>
          <a:p>
            <a:pPr lvl="2"/>
            <a:r>
              <a:rPr lang="en-US" dirty="0"/>
              <a:t>ULD subjects may have used less efficient exploratory motions</a:t>
            </a:r>
          </a:p>
          <a:p>
            <a:r>
              <a:rPr lang="en-US" dirty="0"/>
              <a:t>In order to better assess the accuracy of this assessment, future studies would benefit from longitudinal testing of motor performance in all groups</a:t>
            </a:r>
          </a:p>
        </p:txBody>
      </p:sp>
      <p:sp>
        <p:nvSpPr>
          <p:cNvPr id="6" name="Title 5"/>
          <p:cNvSpPr>
            <a:spLocks noGrp="1"/>
          </p:cNvSpPr>
          <p:nvPr>
            <p:ph type="title"/>
          </p:nvPr>
        </p:nvSpPr>
        <p:spPr/>
        <p:txBody>
          <a:bodyPr>
            <a:normAutofit fontScale="90000"/>
          </a:bodyPr>
          <a:lstStyle/>
          <a:p>
            <a:r>
              <a:rPr lang="en-US" dirty="0"/>
              <a:t>Discussion: Movement Synchrony</a:t>
            </a:r>
          </a:p>
        </p:txBody>
      </p:sp>
    </p:spTree>
    <p:extLst>
      <p:ext uri="{BB962C8B-B14F-4D97-AF65-F5344CB8AC3E}">
        <p14:creationId xmlns:p14="http://schemas.microsoft.com/office/powerpoint/2010/main" val="2088305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Lack of significant differences between simulator and prosthesis users during Box and Block task could indicate that prosthetic simulators are effective surrogates for amputees</a:t>
            </a:r>
          </a:p>
          <a:p>
            <a:pPr lvl="1"/>
            <a:r>
              <a:rPr lang="en-US" dirty="0"/>
              <a:t>Can potentially improve statistical power and enhance iterative device design</a:t>
            </a:r>
          </a:p>
          <a:p>
            <a:r>
              <a:rPr lang="en-US" dirty="0"/>
              <a:t>Statistically significant (p = 0.007) differences in bimanual tasks potentially caused by:</a:t>
            </a:r>
          </a:p>
          <a:p>
            <a:pPr lvl="1"/>
            <a:r>
              <a:rPr lang="en-US" dirty="0"/>
              <a:t>Differences in motor repertoires</a:t>
            </a:r>
          </a:p>
          <a:p>
            <a:pPr lvl="1"/>
            <a:r>
              <a:rPr lang="en-US" dirty="0"/>
              <a:t>Muscle weakness/fatigue</a:t>
            </a:r>
          </a:p>
          <a:p>
            <a:r>
              <a:rPr lang="en-US" dirty="0"/>
              <a:t>Future direction: Inclusion of wrist flexor/extensor strength measurements as potential factor in motor performance differences</a:t>
            </a:r>
          </a:p>
        </p:txBody>
      </p:sp>
      <p:sp>
        <p:nvSpPr>
          <p:cNvPr id="6" name="Title 5"/>
          <p:cNvSpPr>
            <a:spLocks noGrp="1"/>
          </p:cNvSpPr>
          <p:nvPr>
            <p:ph type="title"/>
          </p:nvPr>
        </p:nvSpPr>
        <p:spPr/>
        <p:txBody>
          <a:bodyPr>
            <a:normAutofit/>
          </a:bodyPr>
          <a:lstStyle/>
          <a:p>
            <a:r>
              <a:rPr lang="en-US" dirty="0"/>
              <a:t>Discussion: Prosthetic Simulators</a:t>
            </a:r>
          </a:p>
        </p:txBody>
      </p:sp>
    </p:spTree>
    <p:extLst>
      <p:ext uri="{BB962C8B-B14F-4D97-AF65-F5344CB8AC3E}">
        <p14:creationId xmlns:p14="http://schemas.microsoft.com/office/powerpoint/2010/main" val="1042478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062855" cy="4351338"/>
          </a:xfrm>
        </p:spPr>
        <p:txBody>
          <a:bodyPr>
            <a:normAutofit/>
          </a:bodyPr>
          <a:lstStyle/>
          <a:p>
            <a:r>
              <a:rPr lang="en-US" dirty="0"/>
              <a:t>Despite a lack of significance, some expected trends were observed:</a:t>
            </a:r>
          </a:p>
          <a:p>
            <a:pPr lvl="1"/>
            <a:r>
              <a:rPr lang="en-US" dirty="0"/>
              <a:t>Higher mean activation in prosthesis and simulator users</a:t>
            </a:r>
          </a:p>
          <a:p>
            <a:pPr lvl="1"/>
            <a:r>
              <a:rPr lang="en-US" dirty="0"/>
              <a:t>Lower lateralization in ULD and TD-Simulator subjects</a:t>
            </a:r>
          </a:p>
          <a:p>
            <a:r>
              <a:rPr lang="en-US" dirty="0"/>
              <a:t>These trends are potentially caused by:</a:t>
            </a:r>
          </a:p>
          <a:p>
            <a:pPr lvl="1"/>
            <a:r>
              <a:rPr lang="en-US" dirty="0"/>
              <a:t>Increased ipsilateral activation in the performance of cognitively demanding tasks</a:t>
            </a:r>
          </a:p>
          <a:p>
            <a:pPr lvl="1"/>
            <a:r>
              <a:rPr lang="en-US" dirty="0"/>
              <a:t>Less experience and learning with the non-preferred limb</a:t>
            </a:r>
          </a:p>
          <a:p>
            <a:r>
              <a:rPr lang="en-US" dirty="0"/>
              <a:t>The collection of more data to test for statistical significance should be warranted</a:t>
            </a:r>
          </a:p>
        </p:txBody>
      </p:sp>
      <p:sp>
        <p:nvSpPr>
          <p:cNvPr id="6" name="Title 5"/>
          <p:cNvSpPr>
            <a:spLocks noGrp="1"/>
          </p:cNvSpPr>
          <p:nvPr>
            <p:ph type="title"/>
          </p:nvPr>
        </p:nvSpPr>
        <p:spPr>
          <a:xfrm>
            <a:off x="98897" y="9036"/>
            <a:ext cx="7839758" cy="763088"/>
          </a:xfrm>
        </p:spPr>
        <p:txBody>
          <a:bodyPr>
            <a:normAutofit fontScale="90000"/>
          </a:bodyPr>
          <a:lstStyle/>
          <a:p>
            <a:r>
              <a:rPr lang="en-US" dirty="0"/>
              <a:t>Discussion: Brain Activation/Laterality</a:t>
            </a:r>
          </a:p>
        </p:txBody>
      </p:sp>
    </p:spTree>
    <p:extLst>
      <p:ext uri="{BB962C8B-B14F-4D97-AF65-F5344CB8AC3E}">
        <p14:creationId xmlns:p14="http://schemas.microsoft.com/office/powerpoint/2010/main" val="3086878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Lack of statistical significance is likely a result of sample size</a:t>
            </a:r>
          </a:p>
          <a:p>
            <a:pPr lvl="1"/>
            <a:r>
              <a:rPr lang="en-US" dirty="0"/>
              <a:t>60% response rate yielded only three responses for each survey</a:t>
            </a:r>
          </a:p>
          <a:p>
            <a:r>
              <a:rPr lang="en-US" dirty="0"/>
              <a:t>Some anticipated trends appear to be present in ULD subjects:</a:t>
            </a:r>
          </a:p>
          <a:p>
            <a:pPr lvl="1"/>
            <a:r>
              <a:rPr lang="en-US" dirty="0"/>
              <a:t>Decreased embodiment</a:t>
            </a:r>
          </a:p>
          <a:p>
            <a:pPr lvl="1"/>
            <a:r>
              <a:rPr lang="en-US" dirty="0"/>
              <a:t>Decreased agency </a:t>
            </a:r>
          </a:p>
          <a:p>
            <a:pPr lvl="1"/>
            <a:r>
              <a:rPr lang="en-US" dirty="0"/>
              <a:t>Reduced affected limb prominence </a:t>
            </a:r>
          </a:p>
          <a:p>
            <a:r>
              <a:rPr lang="en-US" dirty="0"/>
              <a:t>With more responses from both ULD and TD subjects, it is expected that these trends would persist and become statistically significant</a:t>
            </a:r>
          </a:p>
          <a:p>
            <a:endParaRPr lang="en-US" dirty="0"/>
          </a:p>
        </p:txBody>
      </p:sp>
      <p:sp>
        <p:nvSpPr>
          <p:cNvPr id="6" name="Title 5"/>
          <p:cNvSpPr>
            <a:spLocks noGrp="1"/>
          </p:cNvSpPr>
          <p:nvPr>
            <p:ph type="title"/>
          </p:nvPr>
        </p:nvSpPr>
        <p:spPr/>
        <p:txBody>
          <a:bodyPr>
            <a:normAutofit/>
          </a:bodyPr>
          <a:lstStyle/>
          <a:p>
            <a:r>
              <a:rPr lang="en-US" dirty="0"/>
              <a:t>Discussion: Body Perception</a:t>
            </a:r>
          </a:p>
        </p:txBody>
      </p:sp>
    </p:spTree>
    <p:extLst>
      <p:ext uri="{BB962C8B-B14F-4D97-AF65-F5344CB8AC3E}">
        <p14:creationId xmlns:p14="http://schemas.microsoft.com/office/powerpoint/2010/main" val="191053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It has been proposed that ULDs can lead to </a:t>
            </a:r>
            <a:r>
              <a:rPr lang="en-US" dirty="0" err="1"/>
              <a:t>QoL</a:t>
            </a:r>
            <a:r>
              <a:rPr lang="en-US" dirty="0"/>
              <a:t> detriments such as:</a:t>
            </a:r>
          </a:p>
          <a:p>
            <a:pPr lvl="1"/>
            <a:r>
              <a:rPr lang="en-US" dirty="0"/>
              <a:t>Delayed or absent developmental milestones </a:t>
            </a:r>
          </a:p>
          <a:p>
            <a:pPr lvl="1"/>
            <a:r>
              <a:rPr lang="en-US" dirty="0"/>
              <a:t>Mobility and self-care limitations</a:t>
            </a:r>
          </a:p>
          <a:p>
            <a:pPr lvl="1"/>
            <a:r>
              <a:rPr lang="en-US" dirty="0"/>
              <a:t>Deficits in social acceptance</a:t>
            </a:r>
          </a:p>
          <a:p>
            <a:r>
              <a:rPr lang="en-US" dirty="0"/>
              <a:t>Only 1 in 9,400 of children with ULDs are considered for prosthetic fitting due to:</a:t>
            </a:r>
          </a:p>
          <a:p>
            <a:pPr lvl="1"/>
            <a:r>
              <a:rPr lang="en-US" dirty="0"/>
              <a:t>Rapid growth</a:t>
            </a:r>
          </a:p>
          <a:p>
            <a:pPr lvl="1"/>
            <a:r>
              <a:rPr lang="en-US" dirty="0"/>
              <a:t>High prosthesis cost</a:t>
            </a:r>
          </a:p>
          <a:p>
            <a:pPr lvl="1"/>
            <a:r>
              <a:rPr lang="en-US" dirty="0"/>
              <a:t>Lack of insurance coverage</a:t>
            </a:r>
          </a:p>
          <a:p>
            <a:pPr lvl="1"/>
            <a:r>
              <a:rPr lang="en-US" dirty="0"/>
              <a:t>Inadequate device functionality</a:t>
            </a:r>
          </a:p>
          <a:p>
            <a:pPr lvl="1"/>
            <a:r>
              <a:rPr lang="en-US" dirty="0"/>
              <a:t>Of those that receive a prosthesis, there is also a high rate of device abandonment</a:t>
            </a:r>
          </a:p>
        </p:txBody>
      </p:sp>
      <p:sp>
        <p:nvSpPr>
          <p:cNvPr id="4" name="Title 3"/>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582716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t>Limitations</a:t>
            </a:r>
          </a:p>
          <a:p>
            <a:r>
              <a:rPr lang="en-US" dirty="0">
                <a:solidFill>
                  <a:schemeClr val="bg2">
                    <a:lumMod val="75000"/>
                  </a:schemeClr>
                </a:solidFill>
              </a:rPr>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850391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906126" cy="4351338"/>
          </a:xfrm>
        </p:spPr>
        <p:txBody>
          <a:bodyPr>
            <a:normAutofit/>
          </a:bodyPr>
          <a:lstStyle/>
          <a:p>
            <a:r>
              <a:rPr lang="en-US" dirty="0"/>
              <a:t>Equipment Limitations:</a:t>
            </a:r>
          </a:p>
          <a:p>
            <a:pPr lvl="1"/>
            <a:r>
              <a:rPr lang="en-US" dirty="0" err="1"/>
              <a:t>fNIRS</a:t>
            </a:r>
            <a:r>
              <a:rPr lang="en-US" dirty="0"/>
              <a:t>:</a:t>
            </a:r>
          </a:p>
          <a:p>
            <a:pPr lvl="2"/>
            <a:r>
              <a:rPr lang="en-US" dirty="0"/>
              <a:t>Movement artifacts during testing could lead to erroneous HBO and HBR readings</a:t>
            </a:r>
          </a:p>
          <a:p>
            <a:pPr lvl="2"/>
            <a:r>
              <a:rPr lang="en-US" dirty="0"/>
              <a:t>Dark hair can prevent probe function</a:t>
            </a:r>
          </a:p>
          <a:p>
            <a:pPr lvl="2"/>
            <a:r>
              <a:rPr lang="en-US" dirty="0"/>
              <a:t>Probe placement varies based on head size</a:t>
            </a:r>
          </a:p>
          <a:p>
            <a:pPr lvl="3"/>
            <a:r>
              <a:rPr lang="en-US" dirty="0"/>
              <a:t>Placement is approximated based on standards, due to lack of co-registered brain image (MRI)</a:t>
            </a:r>
          </a:p>
          <a:p>
            <a:pPr lvl="2"/>
            <a:r>
              <a:rPr lang="en-US" dirty="0"/>
              <a:t>Low temporal accuracy</a:t>
            </a:r>
          </a:p>
          <a:p>
            <a:pPr lvl="1"/>
            <a:r>
              <a:rPr lang="en-US" dirty="0"/>
              <a:t>Bimanual Coordination Tray:</a:t>
            </a:r>
          </a:p>
          <a:p>
            <a:pPr lvl="2"/>
            <a:r>
              <a:rPr lang="en-US" dirty="0"/>
              <a:t>Some movement timing may not be captured by integrated sensors</a:t>
            </a:r>
          </a:p>
          <a:p>
            <a:pPr lvl="3"/>
            <a:r>
              <a:rPr lang="en-US" dirty="0"/>
              <a:t>Synchronous camera footage can be used to find timing in these cases</a:t>
            </a:r>
          </a:p>
          <a:p>
            <a:pPr lvl="2"/>
            <a:r>
              <a:rPr lang="en-US" dirty="0"/>
              <a:t>The tray cannot be scaled for different subject dimensions (arm length, shoulder width, etc.)</a:t>
            </a:r>
          </a:p>
        </p:txBody>
      </p:sp>
      <p:sp>
        <p:nvSpPr>
          <p:cNvPr id="6" name="Title 5"/>
          <p:cNvSpPr>
            <a:spLocks noGrp="1"/>
          </p:cNvSpPr>
          <p:nvPr>
            <p:ph type="title"/>
          </p:nvPr>
        </p:nvSpPr>
        <p:spPr/>
        <p:txBody>
          <a:bodyPr/>
          <a:lstStyle/>
          <a:p>
            <a:r>
              <a:rPr lang="en-US" dirty="0"/>
              <a:t>Limitations</a:t>
            </a:r>
          </a:p>
        </p:txBody>
      </p:sp>
    </p:spTree>
    <p:extLst>
      <p:ext uri="{BB962C8B-B14F-4D97-AF65-F5344CB8AC3E}">
        <p14:creationId xmlns:p14="http://schemas.microsoft.com/office/powerpoint/2010/main" val="3225918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868026" cy="4351338"/>
          </a:xfrm>
        </p:spPr>
        <p:txBody>
          <a:bodyPr>
            <a:normAutofit/>
          </a:bodyPr>
          <a:lstStyle/>
          <a:p>
            <a:r>
              <a:rPr lang="en-US" dirty="0"/>
              <a:t>Experiment Limitations:</a:t>
            </a:r>
          </a:p>
          <a:p>
            <a:pPr lvl="1"/>
            <a:r>
              <a:rPr lang="en-US" dirty="0"/>
              <a:t>Subject Pool:</a:t>
            </a:r>
          </a:p>
          <a:p>
            <a:pPr lvl="2"/>
            <a:r>
              <a:rPr lang="en-US" dirty="0"/>
              <a:t>Subject pool for ULDs is small, and many have used prostheses before</a:t>
            </a:r>
          </a:p>
          <a:p>
            <a:pPr lvl="3"/>
            <a:r>
              <a:rPr lang="en-US" dirty="0"/>
              <a:t>Limited number of subjects restricts study population size</a:t>
            </a:r>
          </a:p>
          <a:p>
            <a:pPr lvl="3"/>
            <a:r>
              <a:rPr lang="en-US" dirty="0"/>
              <a:t>Prior prosthesis users are accounted for with minimum 6 month abandonment of prior prosthetic</a:t>
            </a:r>
          </a:p>
          <a:p>
            <a:pPr lvl="2"/>
            <a:r>
              <a:rPr lang="en-US" dirty="0"/>
              <a:t>Pediatric population limits the number of feasible </a:t>
            </a:r>
            <a:r>
              <a:rPr lang="en-US" dirty="0" err="1"/>
              <a:t>fNIRS</a:t>
            </a:r>
            <a:r>
              <a:rPr lang="en-US" dirty="0"/>
              <a:t> trials</a:t>
            </a:r>
          </a:p>
          <a:p>
            <a:pPr lvl="2"/>
            <a:r>
              <a:rPr lang="en-US" dirty="0"/>
              <a:t>Movement artifacts are common while testing children</a:t>
            </a:r>
          </a:p>
          <a:p>
            <a:pPr lvl="3"/>
            <a:r>
              <a:rPr lang="en-US" dirty="0"/>
              <a:t>Any erroneous movements will be documented and filtered from data</a:t>
            </a:r>
          </a:p>
          <a:p>
            <a:pPr lvl="2"/>
            <a:r>
              <a:rPr lang="en-US" dirty="0"/>
              <a:t>Typically developing children are matched for age and sex </a:t>
            </a:r>
          </a:p>
          <a:p>
            <a:pPr lvl="2"/>
            <a:r>
              <a:rPr lang="en-US" dirty="0"/>
              <a:t>Handedness is controversial for ULD subjects</a:t>
            </a:r>
          </a:p>
          <a:p>
            <a:pPr lvl="2"/>
            <a:r>
              <a:rPr lang="en-US" dirty="0"/>
              <a:t>Large range of subject ages and levels of amputation</a:t>
            </a:r>
          </a:p>
        </p:txBody>
      </p:sp>
      <p:sp>
        <p:nvSpPr>
          <p:cNvPr id="6" name="Title 5"/>
          <p:cNvSpPr>
            <a:spLocks noGrp="1"/>
          </p:cNvSpPr>
          <p:nvPr>
            <p:ph type="title"/>
          </p:nvPr>
        </p:nvSpPr>
        <p:spPr/>
        <p:txBody>
          <a:bodyPr/>
          <a:lstStyle/>
          <a:p>
            <a:r>
              <a:rPr lang="en-US" dirty="0"/>
              <a:t>Possible Limitations</a:t>
            </a:r>
          </a:p>
        </p:txBody>
      </p:sp>
    </p:spTree>
    <p:extLst>
      <p:ext uri="{BB962C8B-B14F-4D97-AF65-F5344CB8AC3E}">
        <p14:creationId xmlns:p14="http://schemas.microsoft.com/office/powerpoint/2010/main" val="4118075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solidFill>
                  <a:schemeClr val="bg2">
                    <a:lumMod val="75000"/>
                  </a:schemeClr>
                </a:solidFill>
              </a:rPr>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t>Conclusion</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189227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32127" cy="4755284"/>
          </a:xfrm>
        </p:spPr>
        <p:txBody>
          <a:bodyPr>
            <a:normAutofit fontScale="92500" lnSpcReduction="10000"/>
          </a:bodyPr>
          <a:lstStyle/>
          <a:p>
            <a:r>
              <a:rPr lang="en-US" dirty="0"/>
              <a:t>Systemic deficits are present in both unimanual and bimanual motor tasks</a:t>
            </a:r>
          </a:p>
          <a:p>
            <a:pPr lvl="1"/>
            <a:r>
              <a:rPr lang="en-US" dirty="0"/>
              <a:t>In the performance of unimanual activities, a prosthesis simulator behaves nearly identically to an actual prosthesis user</a:t>
            </a:r>
          </a:p>
          <a:p>
            <a:pPr lvl="2"/>
            <a:r>
              <a:rPr lang="en-US" dirty="0"/>
              <a:t>Prosthesis simulators show promise as substitutes for ULD subjects</a:t>
            </a:r>
          </a:p>
          <a:p>
            <a:pPr lvl="1"/>
            <a:r>
              <a:rPr lang="en-US" dirty="0"/>
              <a:t>Performance differences with bimanual activities show that learning effects from novel device use are not the only factor in reduced performance</a:t>
            </a:r>
          </a:p>
          <a:p>
            <a:pPr lvl="1"/>
            <a:r>
              <a:rPr lang="en-US" dirty="0"/>
              <a:t>Prosthesis use may help to improve these motor deficits</a:t>
            </a:r>
          </a:p>
          <a:p>
            <a:r>
              <a:rPr lang="en-US" dirty="0"/>
              <a:t>There are no significant differences present in brain activity, brain lateralization, and perceived embodiment, agency and body image</a:t>
            </a:r>
          </a:p>
          <a:p>
            <a:pPr lvl="1"/>
            <a:r>
              <a:rPr lang="en-US" dirty="0"/>
              <a:t>Despite a lack of significant differences in brain activity, lateralization and body perception, many potential trends are visible in the data which warrant further exploration</a:t>
            </a:r>
          </a:p>
          <a:p>
            <a:r>
              <a:rPr lang="en-US" dirty="0"/>
              <a:t>Future research should explore, with a larger subject pool, </a:t>
            </a:r>
            <a:r>
              <a:rPr lang="en-US" dirty="0" err="1"/>
              <a:t>fNIRS</a:t>
            </a:r>
            <a:r>
              <a:rPr lang="en-US" dirty="0"/>
              <a:t> and survey measures used in this study to search for possible significance</a:t>
            </a:r>
          </a:p>
        </p:txBody>
      </p:sp>
      <p:sp>
        <p:nvSpPr>
          <p:cNvPr id="6" name="Title 5"/>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298589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numCol="2">
            <a:normAutofit/>
          </a:bodyPr>
          <a:lstStyle/>
          <a:p>
            <a:r>
              <a:rPr lang="en-US" dirty="0"/>
              <a:t>People</a:t>
            </a:r>
          </a:p>
          <a:p>
            <a:pPr lvl="1"/>
            <a:r>
              <a:rPr lang="en-US" dirty="0"/>
              <a:t>Jorge Zuniga, PhD</a:t>
            </a:r>
          </a:p>
          <a:p>
            <a:pPr lvl="1"/>
            <a:r>
              <a:rPr lang="en-US" dirty="0"/>
              <a:t>Mukul Mukherjee, PhD</a:t>
            </a:r>
          </a:p>
          <a:p>
            <a:pPr lvl="1"/>
            <a:r>
              <a:rPr lang="en-US" dirty="0"/>
              <a:t>Ka-Chun Siu, PhD</a:t>
            </a:r>
          </a:p>
          <a:p>
            <a:pPr lvl="1"/>
            <a:r>
              <a:rPr lang="en-US" dirty="0"/>
              <a:t>Drew Dudley</a:t>
            </a:r>
          </a:p>
          <a:p>
            <a:pPr lvl="1"/>
            <a:r>
              <a:rPr lang="en-US" dirty="0"/>
              <a:t>David Salazar</a:t>
            </a:r>
          </a:p>
          <a:p>
            <a:pPr lvl="1"/>
            <a:r>
              <a:rPr lang="en-US" dirty="0"/>
              <a:t>Keaton Young</a:t>
            </a:r>
          </a:p>
          <a:p>
            <a:pPr lvl="1"/>
            <a:r>
              <a:rPr lang="en-US" dirty="0"/>
              <a:t>Walker Arce</a:t>
            </a:r>
          </a:p>
          <a:p>
            <a:pPr lvl="1"/>
            <a:r>
              <a:rPr lang="en-US" dirty="0"/>
              <a:t>Claudia Cortes-Reyes</a:t>
            </a:r>
          </a:p>
          <a:p>
            <a:pPr lvl="1"/>
            <a:r>
              <a:rPr lang="en-US" dirty="0"/>
              <a:t>Chris Copeland</a:t>
            </a:r>
          </a:p>
          <a:p>
            <a:pPr lvl="1"/>
            <a:r>
              <a:rPr lang="en-US" dirty="0"/>
              <a:t>Nick Than</a:t>
            </a:r>
          </a:p>
          <a:p>
            <a:pPr lvl="1"/>
            <a:endParaRPr lang="en-US" dirty="0"/>
          </a:p>
          <a:p>
            <a:r>
              <a:rPr lang="en-US" dirty="0"/>
              <a:t>Funding:</a:t>
            </a:r>
          </a:p>
          <a:p>
            <a:pPr lvl="1"/>
            <a:r>
              <a:rPr lang="en-US" dirty="0"/>
              <a:t>NASA Nebraska Space Grant Fellowship</a:t>
            </a:r>
          </a:p>
          <a:p>
            <a:pPr lvl="1"/>
            <a:r>
              <a:rPr lang="en-US" dirty="0"/>
              <a:t>Graduate Research and Creative Activity (GRACA) Grant</a:t>
            </a:r>
          </a:p>
          <a:p>
            <a:pPr marL="457200" lvl="1" indent="0">
              <a:buNone/>
            </a:pPr>
            <a:endParaRPr lang="en-US" dirty="0"/>
          </a:p>
          <a:p>
            <a:pPr lvl="1"/>
            <a:endParaRPr lang="en-US" dirty="0"/>
          </a:p>
        </p:txBody>
      </p:sp>
      <p:sp>
        <p:nvSpPr>
          <p:cNvPr id="6" name="Title 5"/>
          <p:cNvSpPr>
            <a:spLocks noGrp="1"/>
          </p:cNvSpPr>
          <p:nvPr>
            <p:ph type="title"/>
          </p:nvPr>
        </p:nvSpPr>
        <p:spPr/>
        <p:txBody>
          <a:bodyPr/>
          <a:lstStyle/>
          <a:p>
            <a:r>
              <a:rPr lang="en-US" dirty="0"/>
              <a:t>Acknowledgements</a:t>
            </a:r>
          </a:p>
        </p:txBody>
      </p:sp>
      <p:pic>
        <p:nvPicPr>
          <p:cNvPr id="3074" name="Picture 2" descr="Image result for nasa nebraska logo">
            <a:extLst>
              <a:ext uri="{FF2B5EF4-FFF2-40B4-BE49-F238E27FC236}">
                <a16:creationId xmlns:a16="http://schemas.microsoft.com/office/drawing/2014/main" id="{277700DA-3557-4E03-988E-729118068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698" y="3997271"/>
            <a:ext cx="2499102" cy="24991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no logo">
            <a:extLst>
              <a:ext uri="{FF2B5EF4-FFF2-40B4-BE49-F238E27FC236}">
                <a16:creationId xmlns:a16="http://schemas.microsoft.com/office/drawing/2014/main" id="{D16E4834-624C-4C07-98CA-C6858A9780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8237" y="3994187"/>
            <a:ext cx="2564162" cy="250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989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4851" y="3200401"/>
            <a:ext cx="3198719" cy="461665"/>
          </a:xfrm>
          <a:prstGeom prst="rect">
            <a:avLst/>
          </a:prstGeom>
          <a:noFill/>
        </p:spPr>
        <p:txBody>
          <a:bodyPr wrap="square" rtlCol="0">
            <a:spAutoFit/>
          </a:bodyPr>
          <a:lstStyle/>
          <a:p>
            <a:r>
              <a:rPr lang="en-US" sz="2400" dirty="0"/>
              <a:t>Questions/Suggestions?</a:t>
            </a:r>
          </a:p>
        </p:txBody>
      </p:sp>
    </p:spTree>
    <p:extLst>
      <p:ext uri="{BB962C8B-B14F-4D97-AF65-F5344CB8AC3E}">
        <p14:creationId xmlns:p14="http://schemas.microsoft.com/office/powerpoint/2010/main" val="2573778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46625"/>
          </a:xfrm>
        </p:spPr>
        <p:txBody>
          <a:bodyPr>
            <a:normAutofit/>
          </a:bodyPr>
          <a:lstStyle/>
          <a:p>
            <a:r>
              <a:rPr lang="en-US" sz="1300" dirty="0"/>
              <a:t>Krebs D, Edelstein J, </a:t>
            </a:r>
            <a:r>
              <a:rPr lang="en-US" sz="1300" dirty="0" err="1"/>
              <a:t>Thornby</a:t>
            </a:r>
            <a:r>
              <a:rPr lang="en-US" sz="1300" dirty="0"/>
              <a:t> M. Prosthetic management of children with limb deficiencies. </a:t>
            </a:r>
            <a:r>
              <a:rPr lang="en-US" sz="1300" i="1" dirty="0"/>
              <a:t>Physical Therapy</a:t>
            </a:r>
            <a:r>
              <a:rPr lang="en-US" sz="1300" dirty="0"/>
              <a:t>. 1991;71(12):920.</a:t>
            </a:r>
          </a:p>
          <a:p>
            <a:r>
              <a:rPr lang="en-US" sz="1300" dirty="0" err="1"/>
              <a:t>Hadders-Algra</a:t>
            </a:r>
            <a:r>
              <a:rPr lang="en-US" sz="1300" dirty="0"/>
              <a:t> M. The neuronal group selection theory: A framework to explain variation in normal motor development. </a:t>
            </a:r>
            <a:r>
              <a:rPr lang="en-US" sz="1300" i="1" dirty="0"/>
              <a:t>Dev Med Child Neurol</a:t>
            </a:r>
            <a:r>
              <a:rPr lang="en-US" sz="1300" dirty="0"/>
              <a:t>. 2000;42(8):566-572. </a:t>
            </a:r>
            <a:r>
              <a:rPr lang="en-US" sz="1300" dirty="0" err="1"/>
              <a:t>doi</a:t>
            </a:r>
            <a:r>
              <a:rPr lang="en-US" sz="1300" dirty="0"/>
              <a:t>: 10.1017/S0012162200001067.</a:t>
            </a:r>
          </a:p>
          <a:p>
            <a:r>
              <a:rPr lang="en-US" sz="1300" dirty="0" err="1"/>
              <a:t>Hadders-Algra</a:t>
            </a:r>
            <a:r>
              <a:rPr lang="en-US" sz="1300" dirty="0"/>
              <a:t> M </a:t>
            </a:r>
            <a:r>
              <a:rPr lang="en-US" sz="1300" dirty="0" err="1"/>
              <a:t>M</a:t>
            </a:r>
            <a:r>
              <a:rPr lang="en-US" sz="1300" dirty="0"/>
              <a:t>. The neuronal group selection theory: Promising principles for understanding and treating developmental motor disorders. </a:t>
            </a:r>
            <a:r>
              <a:rPr lang="en-US" sz="1300" i="1" dirty="0"/>
              <a:t>Dev Med Child Neurol</a:t>
            </a:r>
            <a:r>
              <a:rPr lang="en-US" sz="1300" dirty="0"/>
              <a:t>. 2000-10;42(10):707-15.</a:t>
            </a:r>
          </a:p>
          <a:p>
            <a:r>
              <a:rPr lang="en-US" sz="1300" dirty="0"/>
              <a:t>Facts about upper and lower limb reduction defects. . 2016.</a:t>
            </a:r>
          </a:p>
          <a:p>
            <a:r>
              <a:rPr lang="en-US" sz="1300" dirty="0"/>
              <a:t>About ABS - amniotic constriction band syndrome. </a:t>
            </a:r>
            <a:r>
              <a:rPr lang="en-US" sz="1300" i="1" dirty="0"/>
              <a:t>(</a:t>
            </a:r>
            <a:r>
              <a:rPr lang="en-US" sz="1300" i="1" dirty="0" err="1"/>
              <a:t>n.d.</a:t>
            </a:r>
            <a:r>
              <a:rPr lang="en-US" sz="1300" i="1" dirty="0"/>
              <a:t>)</a:t>
            </a:r>
            <a:r>
              <a:rPr lang="en-US" sz="1300" dirty="0"/>
              <a:t>. </a:t>
            </a:r>
          </a:p>
          <a:p>
            <a:r>
              <a:rPr lang="en-US" sz="1300" dirty="0"/>
              <a:t>James MA, Bagley AM, </a:t>
            </a:r>
            <a:r>
              <a:rPr lang="en-US" sz="1300" dirty="0" err="1"/>
              <a:t>Brasington</a:t>
            </a:r>
            <a:r>
              <a:rPr lang="en-US" sz="1300" dirty="0"/>
              <a:t> K, Lutz C, McConnell S, </a:t>
            </a:r>
            <a:r>
              <a:rPr lang="en-US" sz="1300" dirty="0" err="1"/>
              <a:t>Molitor</a:t>
            </a:r>
            <a:r>
              <a:rPr lang="en-US" sz="1300" dirty="0"/>
              <a:t> F. Impact of prostheses on function and quality of life for children with unilateral congenital below-the-elbow deficiency. </a:t>
            </a:r>
            <a:r>
              <a:rPr lang="en-US" sz="1300" i="1" dirty="0"/>
              <a:t>J Bone Joint </a:t>
            </a:r>
            <a:r>
              <a:rPr lang="en-US" sz="1300" i="1" dirty="0" err="1"/>
              <a:t>Surg</a:t>
            </a:r>
            <a:r>
              <a:rPr lang="en-US" sz="1300" i="1" dirty="0"/>
              <a:t> Am</a:t>
            </a:r>
            <a:r>
              <a:rPr lang="en-US" sz="1300" dirty="0"/>
              <a:t>. 2006;88(11):2356-2365.</a:t>
            </a:r>
          </a:p>
          <a:p>
            <a:r>
              <a:rPr lang="en-US" sz="1300" dirty="0" err="1"/>
              <a:t>Meurs</a:t>
            </a:r>
            <a:r>
              <a:rPr lang="en-US" sz="1300" dirty="0"/>
              <a:t> M, </a:t>
            </a:r>
            <a:r>
              <a:rPr lang="en-US" sz="1300" dirty="0" err="1"/>
              <a:t>Maathuis</a:t>
            </a:r>
            <a:r>
              <a:rPr lang="en-US" sz="1300" dirty="0"/>
              <a:t> CG, Lucas C, </a:t>
            </a:r>
            <a:r>
              <a:rPr lang="en-US" sz="1300" dirty="0" err="1"/>
              <a:t>Hadders-Algra</a:t>
            </a:r>
            <a:r>
              <a:rPr lang="en-US" sz="1300" dirty="0"/>
              <a:t> M, van der </a:t>
            </a:r>
            <a:r>
              <a:rPr lang="en-US" sz="1300" dirty="0" err="1"/>
              <a:t>Sluis</a:t>
            </a:r>
            <a:r>
              <a:rPr lang="en-US" sz="1300" dirty="0"/>
              <a:t> CK. Prescription of the first prosthesis and later use in children with congenital unilateral upper limb deficiency: A systematic review. </a:t>
            </a:r>
            <a:r>
              <a:rPr lang="en-US" sz="1300" i="1" dirty="0"/>
              <a:t>Prosthetics and Orthotics International</a:t>
            </a:r>
            <a:r>
              <a:rPr lang="en-US" sz="1300" dirty="0"/>
              <a:t>. 2006;30(2):165-173.</a:t>
            </a:r>
          </a:p>
          <a:p>
            <a:r>
              <a:rPr lang="en-US" sz="1300" dirty="0" err="1"/>
              <a:t>Huizing</a:t>
            </a:r>
            <a:r>
              <a:rPr lang="en-US" sz="1300" dirty="0"/>
              <a:t> K, </a:t>
            </a:r>
            <a:r>
              <a:rPr lang="en-US" sz="1300" dirty="0" err="1"/>
              <a:t>Reinders-Messelink</a:t>
            </a:r>
            <a:r>
              <a:rPr lang="en-US" sz="1300" dirty="0"/>
              <a:t> H, </a:t>
            </a:r>
            <a:r>
              <a:rPr lang="en-US" sz="1300" dirty="0" err="1"/>
              <a:t>Maathuis</a:t>
            </a:r>
            <a:r>
              <a:rPr lang="en-US" sz="1300" dirty="0"/>
              <a:t> C, </a:t>
            </a:r>
            <a:r>
              <a:rPr lang="en-US" sz="1300" dirty="0" err="1"/>
              <a:t>Hadders-Algra</a:t>
            </a:r>
            <a:r>
              <a:rPr lang="en-US" sz="1300" dirty="0"/>
              <a:t> M, van der </a:t>
            </a:r>
            <a:r>
              <a:rPr lang="en-US" sz="1300" dirty="0" err="1"/>
              <a:t>Sluis</a:t>
            </a:r>
            <a:r>
              <a:rPr lang="en-US" sz="1300" dirty="0"/>
              <a:t> CK. Age at first prosthetic fitting and later functional outcome in children and young adults with unilateral congenital below-elbow deficiency: A cross-sectional study. </a:t>
            </a:r>
            <a:r>
              <a:rPr lang="en-US" sz="1300" i="1" dirty="0"/>
              <a:t>Prosthetics and orthotics international</a:t>
            </a:r>
            <a:r>
              <a:rPr lang="en-US" sz="1300" dirty="0"/>
              <a:t>. 2010;34(2):166-174.</a:t>
            </a:r>
          </a:p>
          <a:p>
            <a:r>
              <a:rPr lang="en-US" sz="1300" dirty="0"/>
              <a:t>Zuniga JM, Pierce III JE, Than N, et al. Function of a 3D printed transitional prosthesis. . 2017.</a:t>
            </a:r>
          </a:p>
          <a:p>
            <a:r>
              <a:rPr lang="en-US" sz="1300" dirty="0"/>
              <a:t>Do EY, Hsiao C, Zhao C. The digital box and block test automating traditional post-stroke rehabilitation assessment. </a:t>
            </a:r>
            <a:r>
              <a:rPr lang="en-US" sz="1300" i="1" dirty="0" err="1"/>
              <a:t>PerCom</a:t>
            </a:r>
            <a:r>
              <a:rPr lang="en-US" sz="1300" i="1" dirty="0"/>
              <a:t> Workshop</a:t>
            </a:r>
            <a:r>
              <a:rPr lang="en-US" sz="1300" dirty="0"/>
              <a:t>. 2013.</a:t>
            </a:r>
          </a:p>
          <a:p>
            <a:r>
              <a:rPr lang="en-US" sz="1300" dirty="0" err="1"/>
              <a:t>Korkmaz</a:t>
            </a:r>
            <a:r>
              <a:rPr lang="en-US" sz="1300" dirty="0"/>
              <a:t> M, </a:t>
            </a:r>
            <a:r>
              <a:rPr lang="en-US" sz="1300" dirty="0" err="1"/>
              <a:t>Erbahceci</a:t>
            </a:r>
            <a:r>
              <a:rPr lang="en-US" sz="1300" dirty="0"/>
              <a:t> F, </a:t>
            </a:r>
            <a:r>
              <a:rPr lang="en-US" sz="1300" dirty="0" err="1"/>
              <a:t>Ulger</a:t>
            </a:r>
            <a:r>
              <a:rPr lang="en-US" sz="1300" dirty="0"/>
              <a:t> O. Evaluation of functionality in acquired and congenital upper extremity child amputees. </a:t>
            </a:r>
            <a:r>
              <a:rPr lang="en-US" sz="1300" i="1" dirty="0" err="1"/>
              <a:t>Acta</a:t>
            </a:r>
            <a:r>
              <a:rPr lang="en-US" sz="1300" i="1" dirty="0"/>
              <a:t> </a:t>
            </a:r>
            <a:r>
              <a:rPr lang="en-US" sz="1300" i="1" dirty="0" err="1"/>
              <a:t>Orthop</a:t>
            </a:r>
            <a:r>
              <a:rPr lang="en-US" sz="1300" i="1" dirty="0"/>
              <a:t> </a:t>
            </a:r>
            <a:r>
              <a:rPr lang="en-US" sz="1300" i="1" dirty="0" err="1"/>
              <a:t>Traumatol</a:t>
            </a:r>
            <a:r>
              <a:rPr lang="en-US" sz="1300" i="1" dirty="0"/>
              <a:t> </a:t>
            </a:r>
            <a:r>
              <a:rPr lang="en-US" sz="1300" i="1" dirty="0" err="1"/>
              <a:t>Turc</a:t>
            </a:r>
            <a:r>
              <a:rPr lang="en-US" sz="1300" dirty="0"/>
              <a:t>. 2012;46:262-268.</a:t>
            </a:r>
          </a:p>
          <a:p>
            <a:endParaRPr lang="en-US" sz="1300"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661665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65675"/>
          </a:xfrm>
        </p:spPr>
        <p:txBody>
          <a:bodyPr>
            <a:normAutofit fontScale="47500" lnSpcReduction="20000"/>
          </a:bodyPr>
          <a:lstStyle/>
          <a:p>
            <a:r>
              <a:rPr lang="en-US" dirty="0" err="1"/>
              <a:t>Dromerick</a:t>
            </a:r>
            <a:r>
              <a:rPr lang="en-US" dirty="0"/>
              <a:t> A, </a:t>
            </a:r>
            <a:r>
              <a:rPr lang="en-US" dirty="0" err="1"/>
              <a:t>Schabowsky</a:t>
            </a:r>
            <a:r>
              <a:rPr lang="en-US" dirty="0"/>
              <a:t> C, Holley R, Monroe B, </a:t>
            </a:r>
            <a:r>
              <a:rPr lang="en-US" dirty="0" err="1"/>
              <a:t>Markotic</a:t>
            </a:r>
            <a:r>
              <a:rPr lang="en-US" dirty="0"/>
              <a:t> A, </a:t>
            </a:r>
            <a:r>
              <a:rPr lang="en-US" dirty="0" err="1"/>
              <a:t>Lum</a:t>
            </a:r>
            <a:r>
              <a:rPr lang="en-US" dirty="0"/>
              <a:t> P. Effect of training on upper-extremity prosthetic performance and motor learning: A single-case study. </a:t>
            </a:r>
            <a:r>
              <a:rPr lang="en-US" i="1" dirty="0"/>
              <a:t>Arch </a:t>
            </a:r>
            <a:r>
              <a:rPr lang="en-US" i="1" dirty="0" err="1"/>
              <a:t>Phys</a:t>
            </a:r>
            <a:r>
              <a:rPr lang="en-US" i="1" dirty="0"/>
              <a:t> Med </a:t>
            </a:r>
            <a:r>
              <a:rPr lang="en-US" i="1" dirty="0" err="1"/>
              <a:t>Rehabil</a:t>
            </a:r>
            <a:r>
              <a:rPr lang="en-US" dirty="0"/>
              <a:t>. 2008;89:1199.</a:t>
            </a:r>
          </a:p>
          <a:p>
            <a:r>
              <a:rPr lang="en-US" dirty="0" err="1"/>
              <a:t>Tihanyi</a:t>
            </a:r>
            <a:r>
              <a:rPr lang="en-US" dirty="0"/>
              <a:t> J. Body schema and body awareness of amputees. . </a:t>
            </a:r>
            <a:r>
              <a:rPr lang="en-US" i="1" dirty="0"/>
              <a:t>Prosthetics and Orthotics International</a:t>
            </a:r>
            <a:r>
              <a:rPr lang="en-US" dirty="0"/>
              <a:t>. 2008;32:363-382.</a:t>
            </a:r>
          </a:p>
          <a:p>
            <a:r>
              <a:rPr lang="en-US" dirty="0" err="1"/>
              <a:t>Imaizumi</a:t>
            </a:r>
            <a:r>
              <a:rPr lang="en-US" dirty="0"/>
              <a:t> S, </a:t>
            </a:r>
            <a:r>
              <a:rPr lang="en-US" dirty="0" err="1"/>
              <a:t>Asai</a:t>
            </a:r>
            <a:r>
              <a:rPr lang="en-US" dirty="0"/>
              <a:t> T, Koyama S. Embodied prosthetic arm stabilizes body posture, while unembodied one perturbs it. </a:t>
            </a:r>
            <a:r>
              <a:rPr lang="en-US" i="1" dirty="0"/>
              <a:t>Consciousness and Cognition</a:t>
            </a:r>
            <a:r>
              <a:rPr lang="en-US" dirty="0"/>
              <a:t>. 2016;45(Supplement C):75-88. </a:t>
            </a:r>
            <a:r>
              <a:rPr lang="en-US" dirty="0" err="1"/>
              <a:t>doi</a:t>
            </a:r>
            <a:r>
              <a:rPr lang="en-US" dirty="0"/>
              <a:t>: </a:t>
            </a:r>
            <a:r>
              <a:rPr lang="en-US" u="sng" dirty="0">
                <a:hlinkClick r:id="rId3"/>
              </a:rPr>
              <a:t>https://doi.org/10.1016/j.concog.2016.08.019</a:t>
            </a:r>
            <a:r>
              <a:rPr lang="en-US" dirty="0"/>
              <a:t>.</a:t>
            </a:r>
          </a:p>
          <a:p>
            <a:r>
              <a:rPr lang="en-US" dirty="0" err="1"/>
              <a:t>Sporns</a:t>
            </a:r>
            <a:r>
              <a:rPr lang="en-US" dirty="0"/>
              <a:t> O, Edelman GM. Solving </a:t>
            </a:r>
            <a:r>
              <a:rPr lang="en-US" dirty="0" err="1"/>
              <a:t>bernstein's</a:t>
            </a:r>
            <a:r>
              <a:rPr lang="en-US" dirty="0"/>
              <a:t> problem: A proposal for the development of coordinated movement by selection. </a:t>
            </a:r>
            <a:r>
              <a:rPr lang="en-US" i="1" dirty="0"/>
              <a:t>Child Development</a:t>
            </a:r>
            <a:r>
              <a:rPr lang="en-US" dirty="0"/>
              <a:t>. 1993;64:960-981.</a:t>
            </a:r>
          </a:p>
          <a:p>
            <a:r>
              <a:rPr lang="en-US" dirty="0" err="1"/>
              <a:t>Polovina</a:t>
            </a:r>
            <a:r>
              <a:rPr lang="en-US" dirty="0"/>
              <a:t> S, </a:t>
            </a:r>
            <a:r>
              <a:rPr lang="en-US" dirty="0" err="1"/>
              <a:t>Škorić</a:t>
            </a:r>
            <a:r>
              <a:rPr lang="en-US" dirty="0"/>
              <a:t> </a:t>
            </a:r>
            <a:r>
              <a:rPr lang="en-US" dirty="0" err="1"/>
              <a:t>Polovina</a:t>
            </a:r>
            <a:r>
              <a:rPr lang="en-US" dirty="0"/>
              <a:t> T, </a:t>
            </a:r>
            <a:r>
              <a:rPr lang="en-US" dirty="0" err="1"/>
              <a:t>Polovina</a:t>
            </a:r>
            <a:r>
              <a:rPr lang="en-US" dirty="0"/>
              <a:t> A, </a:t>
            </a:r>
            <a:r>
              <a:rPr lang="en-US" dirty="0" err="1"/>
              <a:t>Polovina-Prološčić</a:t>
            </a:r>
            <a:r>
              <a:rPr lang="en-US" dirty="0"/>
              <a:t> T. Intensive rehabilitation in children with cerebral palsy: Our view on the neuronal group selection theory. </a:t>
            </a:r>
            <a:r>
              <a:rPr lang="en-US" i="1" dirty="0"/>
              <a:t>Collegium </a:t>
            </a:r>
            <a:r>
              <a:rPr lang="en-US" i="1" dirty="0" err="1"/>
              <a:t>antropologicum</a:t>
            </a:r>
            <a:r>
              <a:rPr lang="en-US" dirty="0"/>
              <a:t>. 2010;34(3):981-988.</a:t>
            </a:r>
          </a:p>
          <a:p>
            <a:r>
              <a:rPr lang="en-US" dirty="0" err="1"/>
              <a:t>Valk</a:t>
            </a:r>
            <a:r>
              <a:rPr lang="en-US" dirty="0"/>
              <a:t> TA, Mouton LJ, </a:t>
            </a:r>
            <a:r>
              <a:rPr lang="en-US" dirty="0" err="1"/>
              <a:t>Bongers</a:t>
            </a:r>
            <a:r>
              <a:rPr lang="en-US" dirty="0"/>
              <a:t> RM. Joint-angle coordination patterns ensure stabilization of a body-plus-tool system in point-to-point movements with a rod. </a:t>
            </a:r>
            <a:r>
              <a:rPr lang="en-US" i="1" dirty="0"/>
              <a:t>Frontiers in psychology.</a:t>
            </a:r>
            <a:r>
              <a:rPr lang="en-US" dirty="0"/>
              <a:t> 2016;7:826.</a:t>
            </a:r>
          </a:p>
          <a:p>
            <a:r>
              <a:rPr lang="en-US" dirty="0" err="1"/>
              <a:t>Huinink</a:t>
            </a:r>
            <a:r>
              <a:rPr lang="en-US" dirty="0"/>
              <a:t> LHB, </a:t>
            </a:r>
            <a:r>
              <a:rPr lang="en-US" dirty="0" err="1"/>
              <a:t>Bouwsema</a:t>
            </a:r>
            <a:r>
              <a:rPr lang="en-US" dirty="0"/>
              <a:t> H, Plettenburg DH, van der </a:t>
            </a:r>
            <a:r>
              <a:rPr lang="en-US" dirty="0" err="1"/>
              <a:t>Sluis</a:t>
            </a:r>
            <a:r>
              <a:rPr lang="en-US" dirty="0"/>
              <a:t> CK, </a:t>
            </a:r>
            <a:r>
              <a:rPr lang="en-US" dirty="0" err="1"/>
              <a:t>Bongers</a:t>
            </a:r>
            <a:r>
              <a:rPr lang="en-US" dirty="0"/>
              <a:t> RM. Learning to use a body-powered prosthesis: Changes in functionality and kinematics. </a:t>
            </a:r>
            <a:r>
              <a:rPr lang="en-US" i="1" dirty="0"/>
              <a:t>Journal of </a:t>
            </a:r>
            <a:r>
              <a:rPr lang="en-US" i="1" dirty="0" err="1"/>
              <a:t>NeuroEngineering</a:t>
            </a:r>
            <a:r>
              <a:rPr lang="en-US" i="1" dirty="0"/>
              <a:t> and Rehabilitation</a:t>
            </a:r>
            <a:r>
              <a:rPr lang="en-US" dirty="0"/>
              <a:t>. 2016;13(1):90. </a:t>
            </a:r>
            <a:r>
              <a:rPr lang="en-US" u="sng" dirty="0">
                <a:hlinkClick r:id="rId4"/>
              </a:rPr>
              <a:t>https://doi.org/10.1186/s12984-016-0197-7</a:t>
            </a:r>
            <a:r>
              <a:rPr lang="en-US" dirty="0"/>
              <a:t>. Accessed 9/12/2017 1:16:10 PM.</a:t>
            </a:r>
          </a:p>
          <a:p>
            <a:r>
              <a:rPr lang="en-US" dirty="0"/>
              <a:t>Weeks DL, Wallace SA, Anderson DI. Training with an upper-limb prosthetic simulator to enhance transfer of skill across limbs. </a:t>
            </a:r>
            <a:r>
              <a:rPr lang="en-US" i="1" dirty="0"/>
              <a:t>Arch </a:t>
            </a:r>
            <a:r>
              <a:rPr lang="en-US" i="1" dirty="0" err="1"/>
              <a:t>Phys</a:t>
            </a:r>
            <a:r>
              <a:rPr lang="en-US" i="1" dirty="0"/>
              <a:t> Med </a:t>
            </a:r>
            <a:r>
              <a:rPr lang="en-US" i="1" dirty="0" err="1"/>
              <a:t>Rehabil</a:t>
            </a:r>
            <a:r>
              <a:rPr lang="en-US" dirty="0"/>
              <a:t>. 2003;84. </a:t>
            </a:r>
            <a:r>
              <a:rPr lang="en-US" u="sng" dirty="0">
                <a:hlinkClick r:id="rId5"/>
              </a:rPr>
              <a:t>https://doi.org/10.1053/apmr.2003.50014</a:t>
            </a:r>
            <a:r>
              <a:rPr lang="en-US" dirty="0"/>
              <a:t>. Accessed 9/12/2017 1:16:10 PM.</a:t>
            </a:r>
          </a:p>
          <a:p>
            <a:r>
              <a:rPr lang="en-US" dirty="0"/>
              <a:t>Weeks DL, Anderson DI, Wallace SA. The role of variability in practice structure when learning to use an upper-extremity prosthesis. </a:t>
            </a:r>
            <a:r>
              <a:rPr lang="en-US" i="1" dirty="0"/>
              <a:t>J </a:t>
            </a:r>
            <a:r>
              <a:rPr lang="en-US" i="1" dirty="0" err="1"/>
              <a:t>Prosthet</a:t>
            </a:r>
            <a:r>
              <a:rPr lang="en-US" i="1" dirty="0"/>
              <a:t> </a:t>
            </a:r>
            <a:r>
              <a:rPr lang="en-US" i="1" dirty="0" err="1"/>
              <a:t>Orthot</a:t>
            </a:r>
            <a:r>
              <a:rPr lang="en-US" dirty="0"/>
              <a:t>. 2003;15. </a:t>
            </a:r>
            <a:r>
              <a:rPr lang="en-US" u="sng" dirty="0">
                <a:hlinkClick r:id="rId6"/>
              </a:rPr>
              <a:t>https://doi.org/10.1097/00008526-200307000-00006</a:t>
            </a:r>
            <a:r>
              <a:rPr lang="en-US" dirty="0"/>
              <a:t>. Accessed 9/12/2017 1:16:10 PM.</a:t>
            </a:r>
          </a:p>
          <a:p>
            <a:r>
              <a:rPr lang="en-US" dirty="0"/>
              <a:t>Field-</a:t>
            </a:r>
            <a:r>
              <a:rPr lang="en-US" dirty="0" err="1"/>
              <a:t>Fote</a:t>
            </a:r>
            <a:r>
              <a:rPr lang="en-US" dirty="0"/>
              <a:t> EC, </a:t>
            </a:r>
            <a:r>
              <a:rPr lang="en-US" dirty="0" err="1"/>
              <a:t>Tepavac</a:t>
            </a:r>
            <a:r>
              <a:rPr lang="en-US" dirty="0"/>
              <a:t> D. Improved </a:t>
            </a:r>
            <a:r>
              <a:rPr lang="en-US" dirty="0" err="1"/>
              <a:t>intralimb</a:t>
            </a:r>
            <a:r>
              <a:rPr lang="en-US" dirty="0"/>
              <a:t> coordination in people with incomplete spinal cord injury following training with body weight support and electrical stimulation. </a:t>
            </a:r>
            <a:r>
              <a:rPr lang="en-US" i="1" dirty="0"/>
              <a:t>Physical Therapy</a:t>
            </a:r>
            <a:r>
              <a:rPr lang="en-US" dirty="0"/>
              <a:t>. 2002;82(7):707-715.</a:t>
            </a:r>
          </a:p>
          <a:p>
            <a:r>
              <a:rPr lang="en-US" dirty="0" err="1"/>
              <a:t>Huinink</a:t>
            </a:r>
            <a:r>
              <a:rPr lang="en-US" dirty="0"/>
              <a:t> LHB, </a:t>
            </a:r>
            <a:r>
              <a:rPr lang="en-US" dirty="0" err="1"/>
              <a:t>Bouwsema</a:t>
            </a:r>
            <a:r>
              <a:rPr lang="en-US" dirty="0"/>
              <a:t> H, Plettenburg DH, van </a:t>
            </a:r>
            <a:r>
              <a:rPr lang="en-US" dirty="0" err="1"/>
              <a:t>dS</a:t>
            </a:r>
            <a:r>
              <a:rPr lang="en-US" dirty="0"/>
              <a:t>, </a:t>
            </a:r>
            <a:r>
              <a:rPr lang="en-US" dirty="0" err="1"/>
              <a:t>Bongers</a:t>
            </a:r>
            <a:r>
              <a:rPr lang="en-US" dirty="0"/>
              <a:t> RM. Learning to use a body-powered prosthesis: Changes in functionality and kinematics. </a:t>
            </a:r>
            <a:r>
              <a:rPr lang="en-US" i="1" dirty="0"/>
              <a:t>Journal of </a:t>
            </a:r>
            <a:r>
              <a:rPr lang="en-US" i="1" dirty="0" err="1"/>
              <a:t>NeuroEngineering</a:t>
            </a:r>
            <a:r>
              <a:rPr lang="en-US" i="1" dirty="0"/>
              <a:t> and Rehabilitation</a:t>
            </a:r>
            <a:r>
              <a:rPr lang="en-US" dirty="0"/>
              <a:t>. 2016;13(1):90. </a:t>
            </a:r>
            <a:r>
              <a:rPr lang="en-US" u="sng" dirty="0">
                <a:hlinkClick r:id="rId4"/>
              </a:rPr>
              <a:t>https://doi.org/10.1186/s12984-016-0197-7</a:t>
            </a:r>
            <a:r>
              <a:rPr lang="en-US" dirty="0"/>
              <a:t>. </a:t>
            </a:r>
            <a:r>
              <a:rPr lang="en-US" dirty="0" err="1"/>
              <a:t>doi</a:t>
            </a:r>
            <a:r>
              <a:rPr lang="en-US" dirty="0"/>
              <a:t>: 10.1186/s12984-016-0197-7.</a:t>
            </a:r>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50351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22825"/>
          </a:xfrm>
        </p:spPr>
        <p:txBody>
          <a:bodyPr>
            <a:normAutofit fontScale="47500" lnSpcReduction="20000"/>
          </a:bodyPr>
          <a:lstStyle/>
          <a:p>
            <a:r>
              <a:rPr lang="en-US" dirty="0" err="1"/>
              <a:t>Kilbreath</a:t>
            </a:r>
            <a:r>
              <a:rPr lang="en-US" dirty="0"/>
              <a:t> SL, Crosbie J, Canning CG, Lee MJ. Inter-limb coordination in bimanual reach-to-grasp following stroke. </a:t>
            </a:r>
            <a:r>
              <a:rPr lang="en-US" i="1" dirty="0"/>
              <a:t>Disability and Rehabilitation</a:t>
            </a:r>
            <a:r>
              <a:rPr lang="en-US" dirty="0"/>
              <a:t>. 2009:1435.</a:t>
            </a:r>
          </a:p>
          <a:p>
            <a:r>
              <a:rPr lang="en-US" dirty="0" err="1"/>
              <a:t>Nishiyori</a:t>
            </a:r>
            <a:r>
              <a:rPr lang="en-US" dirty="0"/>
              <a:t> R, </a:t>
            </a:r>
            <a:r>
              <a:rPr lang="en-US" dirty="0" err="1"/>
              <a:t>Bisconti</a:t>
            </a:r>
            <a:r>
              <a:rPr lang="en-US" dirty="0"/>
              <a:t> S, Ulrich B. Motor cortex activity during functional motor skills: An </a:t>
            </a:r>
            <a:r>
              <a:rPr lang="en-US" dirty="0" err="1"/>
              <a:t>fNIRS</a:t>
            </a:r>
            <a:r>
              <a:rPr lang="en-US" dirty="0"/>
              <a:t> study. </a:t>
            </a:r>
            <a:r>
              <a:rPr lang="en-US" i="1" dirty="0"/>
              <a:t>Brain topography.</a:t>
            </a:r>
            <a:r>
              <a:rPr lang="en-US" dirty="0"/>
              <a:t> 2016;29(1):42-55.</a:t>
            </a:r>
          </a:p>
          <a:p>
            <a:r>
              <a:rPr lang="en-US" dirty="0" err="1"/>
              <a:t>Semjen</a:t>
            </a:r>
            <a:r>
              <a:rPr lang="en-US" dirty="0"/>
              <a:t> A. Bimanual coordination during rhythmic movements in the absence of somatosensory feedback. . 2005;94.</a:t>
            </a:r>
          </a:p>
          <a:p>
            <a:r>
              <a:rPr lang="en-US" dirty="0"/>
              <a:t>Tian F, Delgado MR, </a:t>
            </a:r>
            <a:r>
              <a:rPr lang="en-US" dirty="0" err="1"/>
              <a:t>Dhamne</a:t>
            </a:r>
            <a:r>
              <a:rPr lang="en-US" dirty="0"/>
              <a:t> SC, et al. Quantification of functional near infrared spectroscopy to assess cortical reorganization in children with cerebral palsy. </a:t>
            </a:r>
            <a:r>
              <a:rPr lang="en-US" i="1" dirty="0" err="1"/>
              <a:t>Opt.Express</a:t>
            </a:r>
            <a:r>
              <a:rPr lang="en-US" dirty="0"/>
              <a:t>. 2010;18(25):25973-25986. </a:t>
            </a:r>
            <a:r>
              <a:rPr lang="en-US" u="sng" dirty="0">
                <a:hlinkClick r:id="rId3"/>
              </a:rPr>
              <a:t>http://www.opticsexpress.org/abstract.cfm?URI=oe-18-25-25973</a:t>
            </a:r>
            <a:r>
              <a:rPr lang="en-US" dirty="0"/>
              <a:t>. </a:t>
            </a:r>
            <a:r>
              <a:rPr lang="en-US" dirty="0" err="1"/>
              <a:t>doi</a:t>
            </a:r>
            <a:r>
              <a:rPr lang="en-US" dirty="0"/>
              <a:t>: 10.1364/OE.18.025973.</a:t>
            </a:r>
          </a:p>
          <a:p>
            <a:r>
              <a:rPr lang="en-US" dirty="0" err="1"/>
              <a:t>Giele</a:t>
            </a:r>
            <a:r>
              <a:rPr lang="en-US" dirty="0"/>
              <a:t> H, </a:t>
            </a:r>
            <a:r>
              <a:rPr lang="en-US" dirty="0" err="1"/>
              <a:t>Giele</a:t>
            </a:r>
            <a:r>
              <a:rPr lang="en-US" dirty="0"/>
              <a:t> C, Bower C, Allison M. The incidence and epidemiology of congenital upper limb anomalies: A total population study. </a:t>
            </a:r>
            <a:r>
              <a:rPr lang="en-US" i="1" dirty="0"/>
              <a:t>The journal of hand surgery</a:t>
            </a:r>
            <a:r>
              <a:rPr lang="en-US" dirty="0"/>
              <a:t>. 2001;26(4):628-634.</a:t>
            </a:r>
          </a:p>
          <a:p>
            <a:r>
              <a:rPr lang="en-US" dirty="0"/>
              <a:t>Canfield MA, </a:t>
            </a:r>
            <a:r>
              <a:rPr lang="en-US" dirty="0" err="1"/>
              <a:t>Honein</a:t>
            </a:r>
            <a:r>
              <a:rPr lang="en-US" dirty="0"/>
              <a:t> MA, </a:t>
            </a:r>
            <a:r>
              <a:rPr lang="en-US" dirty="0" err="1"/>
              <a:t>Yuskiv</a:t>
            </a:r>
            <a:r>
              <a:rPr lang="en-US" dirty="0"/>
              <a:t> N. National estimates and race/ethnic-specific variation of selected birth defects in the united states, 1999-2001. </a:t>
            </a:r>
            <a:r>
              <a:rPr lang="en-US" i="1" dirty="0"/>
              <a:t>Birth defects research. Part A, Clinical and molecular teratology.</a:t>
            </a:r>
            <a:r>
              <a:rPr lang="en-US" dirty="0"/>
              <a:t> 2006;76(11):747-756.</a:t>
            </a:r>
          </a:p>
          <a:p>
            <a:r>
              <a:rPr lang="en-US" dirty="0" err="1"/>
              <a:t>Resnik</a:t>
            </a:r>
            <a:r>
              <a:rPr lang="en-US" dirty="0"/>
              <a:t> L, </a:t>
            </a:r>
            <a:r>
              <a:rPr lang="en-US" dirty="0" err="1"/>
              <a:t>Meucci</a:t>
            </a:r>
            <a:r>
              <a:rPr lang="en-US" dirty="0"/>
              <a:t> MR, Lieberman-Klinger S. Advanced upper limb prosthetic devices: Implications for upper limb prosthetic rehabilitation. </a:t>
            </a:r>
            <a:r>
              <a:rPr lang="en-US" i="1" dirty="0"/>
              <a:t>Arch </a:t>
            </a:r>
            <a:r>
              <a:rPr lang="en-US" i="1" dirty="0" err="1"/>
              <a:t>Phys</a:t>
            </a:r>
            <a:r>
              <a:rPr lang="en-US" i="1" dirty="0"/>
              <a:t> Med </a:t>
            </a:r>
            <a:r>
              <a:rPr lang="en-US" i="1" dirty="0" err="1"/>
              <a:t>Rehabil</a:t>
            </a:r>
            <a:r>
              <a:rPr lang="en-US" dirty="0"/>
              <a:t>. 2012;93(4):710-717.</a:t>
            </a:r>
          </a:p>
          <a:p>
            <a:r>
              <a:rPr lang="en-US" dirty="0" err="1"/>
              <a:t>Resnik</a:t>
            </a:r>
            <a:r>
              <a:rPr lang="en-US" dirty="0"/>
              <a:t> L. Development and testing of new upper-limb prosthetic devices: Research designs for usability testing. </a:t>
            </a:r>
            <a:r>
              <a:rPr lang="en-US" i="1" dirty="0"/>
              <a:t>Journal of rehabilitation research and development</a:t>
            </a:r>
            <a:r>
              <a:rPr lang="en-US" dirty="0"/>
              <a:t>. 2011;48(6):697-706.</a:t>
            </a:r>
          </a:p>
          <a:p>
            <a:r>
              <a:rPr lang="en-US" dirty="0" err="1"/>
              <a:t>Hadders-Algra</a:t>
            </a:r>
            <a:r>
              <a:rPr lang="en-US" dirty="0"/>
              <a:t> M, </a:t>
            </a:r>
            <a:r>
              <a:rPr lang="en-US" dirty="0" err="1"/>
              <a:t>Reinders-Messelink</a:t>
            </a:r>
            <a:r>
              <a:rPr lang="en-US" dirty="0"/>
              <a:t> HA, </a:t>
            </a:r>
            <a:r>
              <a:rPr lang="en-US" dirty="0" err="1"/>
              <a:t>Huizing</a:t>
            </a:r>
            <a:r>
              <a:rPr lang="en-US" dirty="0"/>
              <a:t> K, van den Berg R, van der </a:t>
            </a:r>
            <a:r>
              <a:rPr lang="en-US" dirty="0" err="1"/>
              <a:t>Sluis</a:t>
            </a:r>
            <a:r>
              <a:rPr lang="en-US" dirty="0"/>
              <a:t> CK, </a:t>
            </a:r>
            <a:r>
              <a:rPr lang="en-US" dirty="0" err="1"/>
              <a:t>Maathuis</a:t>
            </a:r>
            <a:r>
              <a:rPr lang="en-US" dirty="0"/>
              <a:t> CGB. Use and functioning of the affected limb in children with unilateral congenital below-elbow deficiency during infancy and preschool age: A longitudinal observational multiple case study. </a:t>
            </a:r>
            <a:r>
              <a:rPr lang="en-US" i="1" dirty="0"/>
              <a:t>Early Human Development</a:t>
            </a:r>
            <a:r>
              <a:rPr lang="en-US" dirty="0"/>
              <a:t>. 2013;89(1):49-54. </a:t>
            </a:r>
            <a:r>
              <a:rPr lang="en-US" dirty="0" err="1"/>
              <a:t>doi</a:t>
            </a:r>
            <a:r>
              <a:rPr lang="en-US" dirty="0"/>
              <a:t>: </a:t>
            </a:r>
            <a:r>
              <a:rPr lang="en-US" u="sng" dirty="0">
                <a:hlinkClick r:id="rId4"/>
              </a:rPr>
              <a:t>https://doi.org/10.1016/j.earlhumdev.2012.07.011</a:t>
            </a:r>
            <a:r>
              <a:rPr lang="en-US" dirty="0"/>
              <a:t>.</a:t>
            </a:r>
          </a:p>
          <a:p>
            <a:r>
              <a:rPr lang="en-US" dirty="0" err="1"/>
              <a:t>Biddiss</a:t>
            </a:r>
            <a:r>
              <a:rPr lang="en-US" dirty="0"/>
              <a:t> EA, Chau TT. Upper limb prosthesis use and abandonment: A survey of the last 25 years. </a:t>
            </a:r>
            <a:r>
              <a:rPr lang="en-US" i="1" dirty="0" err="1"/>
              <a:t>Prosthet</a:t>
            </a:r>
            <a:r>
              <a:rPr lang="en-US" i="1" dirty="0"/>
              <a:t> </a:t>
            </a:r>
            <a:r>
              <a:rPr lang="en-US" i="1" dirty="0" err="1"/>
              <a:t>Orthot</a:t>
            </a:r>
            <a:r>
              <a:rPr lang="en-US" i="1" dirty="0"/>
              <a:t> Int</a:t>
            </a:r>
            <a:r>
              <a:rPr lang="en-US" dirty="0"/>
              <a:t>. 2007;31. </a:t>
            </a:r>
            <a:r>
              <a:rPr lang="en-US" u="sng" dirty="0">
                <a:hlinkClick r:id="rId5"/>
              </a:rPr>
              <a:t>https://doi.org/10.1080/03093640600994581</a:t>
            </a:r>
            <a:r>
              <a:rPr lang="en-US" dirty="0"/>
              <a:t>. Accessed 9/12/2017 1:16:10 PM.</a:t>
            </a:r>
          </a:p>
          <a:p>
            <a:r>
              <a:rPr lang="en-US" dirty="0"/>
              <a:t>Zuniga JM, Carson AM, Peck JM, </a:t>
            </a:r>
            <a:r>
              <a:rPr lang="en-US" dirty="0" err="1"/>
              <a:t>Kalina</a:t>
            </a:r>
            <a:r>
              <a:rPr lang="en-US" dirty="0"/>
              <a:t> T, Srivastava RM, Peck K. The development of a low-cost three-dimensional printed shoulder, arm, and hand prostheses for children. </a:t>
            </a:r>
            <a:r>
              <a:rPr lang="en-US" i="1" dirty="0"/>
              <a:t>Prosthetics and Orthotics International</a:t>
            </a:r>
            <a:r>
              <a:rPr lang="en-US" dirty="0"/>
              <a:t>. 2016.</a:t>
            </a:r>
          </a:p>
          <a:p>
            <a:endParaRPr lang="en-US" dirty="0"/>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73411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Early age fitting and prosthesis use have been suggested to aid motor development and function</a:t>
            </a:r>
          </a:p>
          <a:p>
            <a:pPr lvl="1"/>
            <a:r>
              <a:rPr lang="en-US" dirty="0"/>
              <a:t>Prevalence of ULDs is too low to create high power studies determining the true value of early prosthesis fitting</a:t>
            </a:r>
          </a:p>
          <a:p>
            <a:r>
              <a:rPr lang="en-US" dirty="0"/>
              <a:t>Prosthesis simulators could be one option to improve the design/functionality and prescription of devices despite the small population of pediatric amputees</a:t>
            </a:r>
          </a:p>
          <a:p>
            <a:pPr lvl="1"/>
            <a:r>
              <a:rPr lang="en-US" dirty="0"/>
              <a:t>Much larger pool of research subjects can be made available</a:t>
            </a:r>
          </a:p>
          <a:p>
            <a:pPr lvl="1"/>
            <a:r>
              <a:rPr lang="en-US" dirty="0"/>
              <a:t>Amateur prosthesis conditions can be tested more easily </a:t>
            </a:r>
          </a:p>
          <a:p>
            <a:endParaRPr lang="en-US" dirty="0"/>
          </a:p>
        </p:txBody>
      </p:sp>
      <p:sp>
        <p:nvSpPr>
          <p:cNvPr id="4" name="Title 3"/>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459651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sz="1300" dirty="0"/>
              <a:t>Zuniga JM, </a:t>
            </a:r>
            <a:r>
              <a:rPr lang="en-US" sz="1300" dirty="0" err="1"/>
              <a:t>Katsavelis</a:t>
            </a:r>
            <a:r>
              <a:rPr lang="en-US" sz="1300" dirty="0"/>
              <a:t> D, Peck JM. Cyborg beast: A low-cost 3d-printed prosthetic hand for children with upper-limb differences. </a:t>
            </a:r>
            <a:r>
              <a:rPr lang="en-US" sz="1300" i="1" dirty="0"/>
              <a:t>BMC research notes</a:t>
            </a:r>
            <a:r>
              <a:rPr lang="en-US" sz="1300" dirty="0"/>
              <a:t>. 2015;8(1):10.</a:t>
            </a:r>
          </a:p>
          <a:p>
            <a:r>
              <a:rPr lang="en-US" sz="1300" dirty="0"/>
              <a:t>Zuniga JM, Peck J, Srivastava R, </a:t>
            </a:r>
            <a:r>
              <a:rPr lang="en-US" sz="1300" dirty="0" err="1"/>
              <a:t>Katsavelis</a:t>
            </a:r>
            <a:r>
              <a:rPr lang="en-US" sz="1300" dirty="0"/>
              <a:t> D, Carson A. An open source 3D-printed transitional hand prosthesis for children. </a:t>
            </a:r>
            <a:r>
              <a:rPr lang="en-US" sz="1300" i="1" dirty="0"/>
              <a:t>JPO: Journal of Prosthetics and Orthotics</a:t>
            </a:r>
            <a:r>
              <a:rPr lang="en-US" sz="1300" dirty="0"/>
              <a:t>. 2016;28(3):103-108.</a:t>
            </a:r>
          </a:p>
          <a:p>
            <a:r>
              <a:rPr lang="en-US" sz="1300" dirty="0" err="1"/>
              <a:t>Rajak</a:t>
            </a:r>
            <a:r>
              <a:rPr lang="en-US" sz="1300" dirty="0"/>
              <a:t> BL, Gupta M, Bhatia D. Growth and advancements in neural control of limb. </a:t>
            </a:r>
            <a:r>
              <a:rPr lang="en-US" sz="1300" i="1" dirty="0"/>
              <a:t>Biomedical Science and Engineering</a:t>
            </a:r>
            <a:r>
              <a:rPr lang="en-US" sz="1300" dirty="0"/>
              <a:t>. 2015;3(3):46-64.</a:t>
            </a:r>
          </a:p>
          <a:p>
            <a:r>
              <a:rPr lang="en-US" sz="1300" dirty="0" err="1"/>
              <a:t>Nishiyori</a:t>
            </a:r>
            <a:r>
              <a:rPr lang="en-US" sz="1300" dirty="0"/>
              <a:t> R. </a:t>
            </a:r>
            <a:r>
              <a:rPr lang="en-US" sz="1300" dirty="0" err="1"/>
              <a:t>fNIRS</a:t>
            </a:r>
            <a:r>
              <a:rPr lang="en-US" sz="1300" dirty="0"/>
              <a:t>: An emergent method to document functional cortical activity during infant movements. </a:t>
            </a:r>
            <a:r>
              <a:rPr lang="en-US" sz="1300" i="1" dirty="0"/>
              <a:t>Frontiers in psychology.</a:t>
            </a:r>
            <a:r>
              <a:rPr lang="en-US" sz="1300" dirty="0"/>
              <a:t> 2016;7:533.</a:t>
            </a:r>
          </a:p>
          <a:p>
            <a:r>
              <a:rPr lang="en-US" sz="1300" dirty="0" err="1"/>
              <a:t>Mathiowetz</a:t>
            </a:r>
            <a:r>
              <a:rPr lang="en-US" sz="1300" dirty="0"/>
              <a:t> V, </a:t>
            </a:r>
            <a:r>
              <a:rPr lang="en-US" sz="1300" dirty="0" err="1"/>
              <a:t>Wiemer</a:t>
            </a:r>
            <a:r>
              <a:rPr lang="en-US" sz="1300" dirty="0"/>
              <a:t> D, </a:t>
            </a:r>
            <a:r>
              <a:rPr lang="en-US" sz="1300" dirty="0" err="1"/>
              <a:t>Federman</a:t>
            </a:r>
            <a:r>
              <a:rPr lang="en-US" sz="1300" dirty="0"/>
              <a:t> S. Grip and pinch strength: Norms for 6- to 19-year-olds. </a:t>
            </a:r>
            <a:r>
              <a:rPr lang="en-US" sz="1300" i="1" dirty="0"/>
              <a:t>The American journal of occupational therapy</a:t>
            </a:r>
            <a:r>
              <a:rPr lang="en-US" sz="1300" dirty="0"/>
              <a:t>. 1986;40(10):705-711.</a:t>
            </a:r>
          </a:p>
          <a:p>
            <a:r>
              <a:rPr lang="en-US" sz="1300" dirty="0" err="1"/>
              <a:t>Petersson</a:t>
            </a:r>
            <a:r>
              <a:rPr lang="en-US" sz="1300" dirty="0"/>
              <a:t> C, </a:t>
            </a:r>
            <a:r>
              <a:rPr lang="en-US" sz="1300" dirty="0" err="1"/>
              <a:t>Simeonsson</a:t>
            </a:r>
            <a:r>
              <a:rPr lang="en-US" sz="1300" dirty="0"/>
              <a:t> RJ, </a:t>
            </a:r>
            <a:r>
              <a:rPr lang="en-US" sz="1300" dirty="0" err="1"/>
              <a:t>Enskar</a:t>
            </a:r>
            <a:r>
              <a:rPr lang="en-US" sz="1300" dirty="0"/>
              <a:t> K, </a:t>
            </a:r>
            <a:r>
              <a:rPr lang="en-US" sz="1300" dirty="0" err="1"/>
              <a:t>Huus</a:t>
            </a:r>
            <a:r>
              <a:rPr lang="en-US" sz="1300" dirty="0"/>
              <a:t> K. Comparing children's self-report instruments for health-related quality of life using the international classification of functioning, disability and health for children and youth (ICF- CY). </a:t>
            </a:r>
            <a:r>
              <a:rPr lang="en-US" sz="1300" i="1" dirty="0"/>
              <a:t>Health and quality of life outcomes</a:t>
            </a:r>
            <a:r>
              <a:rPr lang="en-US" sz="1300" dirty="0"/>
              <a:t>. 2013;11(75).</a:t>
            </a:r>
          </a:p>
          <a:p>
            <a:r>
              <a:rPr lang="en-US" sz="1300" dirty="0"/>
              <a:t>Reilly KT, </a:t>
            </a:r>
            <a:r>
              <a:rPr lang="en-US" sz="1300" dirty="0" err="1"/>
              <a:t>Sirigu</a:t>
            </a:r>
            <a:r>
              <a:rPr lang="en-US" sz="1300" dirty="0"/>
              <a:t> A. Motor cortex representation of the upper-limb in individuals born without a hand. </a:t>
            </a:r>
            <a:r>
              <a:rPr lang="en-US" sz="1300" i="1" dirty="0" err="1"/>
              <a:t>PLoS</a:t>
            </a:r>
            <a:r>
              <a:rPr lang="en-US" sz="1300" i="1" dirty="0"/>
              <a:t> One</a:t>
            </a:r>
            <a:r>
              <a:rPr lang="en-US" sz="1300" dirty="0"/>
              <a:t>. 2011;6(4).</a:t>
            </a:r>
          </a:p>
          <a:p>
            <a:r>
              <a:rPr lang="en-US" sz="1300" dirty="0" err="1"/>
              <a:t>Shirota</a:t>
            </a:r>
            <a:r>
              <a:rPr lang="en-US" sz="1300" dirty="0"/>
              <a:t> C, </a:t>
            </a:r>
            <a:r>
              <a:rPr lang="en-US" sz="1300" dirty="0" err="1"/>
              <a:t>Jansa</a:t>
            </a:r>
            <a:r>
              <a:rPr lang="en-US" sz="1300" dirty="0"/>
              <a:t> J, Diaz J, et al. On the assessment of coordination between upper extremities: Towards a common language between rehabilitation engineers, clinicians and neuroscientists. </a:t>
            </a:r>
            <a:r>
              <a:rPr lang="en-US" sz="1300" i="1" dirty="0"/>
              <a:t>Journal of </a:t>
            </a:r>
            <a:r>
              <a:rPr lang="en-US" sz="1300" i="1" dirty="0" err="1"/>
              <a:t>NeuroEngineering</a:t>
            </a:r>
            <a:r>
              <a:rPr lang="en-US" sz="1300" i="1" dirty="0"/>
              <a:t> and Rehabilitation</a:t>
            </a:r>
            <a:r>
              <a:rPr lang="en-US" sz="1300" dirty="0"/>
              <a:t>. 2016;13(1):80.</a:t>
            </a:r>
          </a:p>
          <a:p>
            <a:r>
              <a:rPr lang="en-US" sz="1300" dirty="0"/>
              <a:t>Burgess Limerick R, Abernethy B, Neal RJ. Relative phase quantifies </a:t>
            </a:r>
            <a:r>
              <a:rPr lang="en-US" sz="1300" dirty="0" err="1"/>
              <a:t>interjoint</a:t>
            </a:r>
            <a:r>
              <a:rPr lang="en-US" sz="1300" dirty="0"/>
              <a:t> coordination. </a:t>
            </a:r>
            <a:r>
              <a:rPr lang="en-US" sz="1300" i="1" dirty="0"/>
              <a:t>Journal of biomechanics</a:t>
            </a:r>
            <a:r>
              <a:rPr lang="en-US" sz="1300" dirty="0"/>
              <a:t>. 1993;26(1):91-94.</a:t>
            </a:r>
          </a:p>
          <a:p>
            <a:r>
              <a:rPr lang="en-US" sz="1300" dirty="0"/>
              <a:t>Franz EA, </a:t>
            </a:r>
            <a:r>
              <a:rPr lang="en-US" sz="1300" dirty="0" err="1"/>
              <a:t>Rowse</a:t>
            </a:r>
            <a:r>
              <a:rPr lang="en-US" sz="1300" dirty="0"/>
              <a:t> A, Ballantine B. Does handedness determine which hand leads in a bimanual task? </a:t>
            </a:r>
            <a:r>
              <a:rPr lang="en-US" sz="1300" i="1" dirty="0"/>
              <a:t>Journal of Motor Behavior</a:t>
            </a:r>
            <a:r>
              <a:rPr lang="en-US" sz="1300" dirty="0"/>
              <a:t>. 2002;34(4):402-412.</a:t>
            </a:r>
          </a:p>
        </p:txBody>
      </p:sp>
      <p:sp>
        <p:nvSpPr>
          <p:cNvPr id="4" name="Title 3"/>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490717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Huizing</a:t>
            </a:r>
            <a:r>
              <a:rPr lang="en-US" dirty="0"/>
              <a:t> et al. (2010):</a:t>
            </a:r>
          </a:p>
          <a:p>
            <a:pPr lvl="1"/>
            <a:r>
              <a:rPr lang="en-US" dirty="0"/>
              <a:t>Participants:</a:t>
            </a:r>
          </a:p>
          <a:p>
            <a:pPr lvl="2"/>
            <a:r>
              <a:rPr lang="en-US" dirty="0"/>
              <a:t>Twenty subjects aged 6 – 21 years </a:t>
            </a:r>
          </a:p>
          <a:p>
            <a:pPr lvl="3"/>
            <a:r>
              <a:rPr lang="en-US" dirty="0"/>
              <a:t>5 prosthesis users and 15 non-users</a:t>
            </a:r>
          </a:p>
          <a:p>
            <a:pPr lvl="1"/>
            <a:r>
              <a:rPr lang="en-US" dirty="0"/>
              <a:t>Methods:</a:t>
            </a:r>
          </a:p>
          <a:p>
            <a:pPr lvl="2"/>
            <a:r>
              <a:rPr lang="en-US" dirty="0"/>
              <a:t>Administered two general surveys</a:t>
            </a:r>
          </a:p>
          <a:p>
            <a:pPr lvl="2"/>
            <a:r>
              <a:rPr lang="en-US" dirty="0"/>
              <a:t>Given a standardized prosthesis functionality task set</a:t>
            </a:r>
          </a:p>
          <a:p>
            <a:pPr lvl="2"/>
            <a:r>
              <a:rPr lang="en-US" dirty="0"/>
              <a:t>Performed video analysis of common activities of daily life </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3329281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Huizing</a:t>
            </a:r>
            <a:r>
              <a:rPr lang="en-US" dirty="0"/>
              <a:t> et al. (2010):</a:t>
            </a:r>
          </a:p>
          <a:p>
            <a:pPr lvl="1"/>
            <a:r>
              <a:rPr lang="en-US" dirty="0"/>
              <a:t>Results:</a:t>
            </a:r>
          </a:p>
          <a:p>
            <a:pPr lvl="2"/>
            <a:r>
              <a:rPr lang="en-US" dirty="0"/>
              <a:t>Early prosthesis adoption (&lt; 1 year of age) significantly increased duration of prosthesis usage and overall satisfaction with prosthesis usefulness (p &lt; 0.05)</a:t>
            </a:r>
          </a:p>
          <a:p>
            <a:pPr lvl="2"/>
            <a:r>
              <a:rPr lang="en-US" dirty="0"/>
              <a:t>No significant effect on gross motor function outside of specialized tasks</a:t>
            </a:r>
          </a:p>
          <a:p>
            <a:pPr lvl="1"/>
            <a:r>
              <a:rPr lang="en-US" dirty="0"/>
              <a:t>Conclusion: Trade-offs must be considered when adopting a prosthesis</a:t>
            </a:r>
          </a:p>
          <a:p>
            <a:pPr lvl="2"/>
            <a:r>
              <a:rPr lang="en-US" dirty="0"/>
              <a:t>Having an analogue for an intact arm does enrich the patients potential motor repertoires</a:t>
            </a:r>
          </a:p>
          <a:p>
            <a:pPr lvl="2"/>
            <a:r>
              <a:rPr lang="en-US" dirty="0"/>
              <a:t>There is an inherent reduction in sensory repertoires introduced by the prosthesis’ socket attachment</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25229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Meurs</a:t>
            </a:r>
            <a:r>
              <a:rPr lang="en-US" dirty="0"/>
              <a:t> et al. (2006):</a:t>
            </a:r>
          </a:p>
          <a:p>
            <a:pPr lvl="1"/>
            <a:r>
              <a:rPr lang="en-US" dirty="0"/>
              <a:t>Children fitted with a prosthesis earlier in life (&lt; 2 years of age) were both happier and rejected their device less often (pooled Odds Ratio = 3.6, 95% CI)</a:t>
            </a:r>
          </a:p>
          <a:p>
            <a:pPr lvl="1"/>
            <a:r>
              <a:rPr lang="en-US" dirty="0"/>
              <a:t>Because few functional benefits were apparent, it was suggested that the decision for device fitting be left to the discretion of the clinician and the family of the patient</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081532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Korkmaz</a:t>
            </a:r>
            <a:r>
              <a:rPr lang="en-US" dirty="0"/>
              <a:t> et al. (2011):</a:t>
            </a:r>
          </a:p>
          <a:p>
            <a:pPr lvl="1"/>
            <a:r>
              <a:rPr lang="en-US" dirty="0"/>
              <a:t>Participants:</a:t>
            </a:r>
          </a:p>
          <a:p>
            <a:pPr lvl="2"/>
            <a:r>
              <a:rPr lang="en-US" dirty="0"/>
              <a:t>40 children aged 8 – 17 years (n = 20 acquired and n = 20 congenital)</a:t>
            </a:r>
          </a:p>
          <a:p>
            <a:pPr lvl="1"/>
            <a:r>
              <a:rPr lang="en-US" dirty="0"/>
              <a:t>Methods:</a:t>
            </a:r>
          </a:p>
          <a:p>
            <a:pPr lvl="2"/>
            <a:r>
              <a:rPr lang="en-US" dirty="0"/>
              <a:t>CAPP-FSI and PUFI were administered at fitting, after three weeks and after six months of use</a:t>
            </a:r>
          </a:p>
          <a:p>
            <a:pPr lvl="1"/>
            <a:r>
              <a:rPr lang="en-US" dirty="0"/>
              <a:t>Results:</a:t>
            </a:r>
          </a:p>
          <a:p>
            <a:pPr lvl="2"/>
            <a:r>
              <a:rPr lang="en-US" dirty="0"/>
              <a:t>Significant improvements for both the acquired and congenital groups</a:t>
            </a:r>
          </a:p>
          <a:p>
            <a:pPr lvl="2"/>
            <a:r>
              <a:rPr lang="en-US" dirty="0"/>
              <a:t>Overall upper limb functionality improved as a result of the intervention at both three weeks and six months </a:t>
            </a:r>
          </a:p>
          <a:p>
            <a:pPr lvl="2"/>
            <a:r>
              <a:rPr lang="en-US" dirty="0"/>
              <a:t>Tactile sensation, coordinated motions of the hand, and proprioceptive feedback were partially improved by the prosthesis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669483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Zuniga et al. (2017):</a:t>
            </a:r>
          </a:p>
          <a:p>
            <a:pPr lvl="1"/>
            <a:r>
              <a:rPr lang="en-US" dirty="0"/>
              <a:t>Participants:</a:t>
            </a:r>
          </a:p>
          <a:p>
            <a:pPr lvl="2"/>
            <a:r>
              <a:rPr lang="en-US" dirty="0"/>
              <a:t>Eleven children (n = 5 female) aged three to fifteen years</a:t>
            </a:r>
          </a:p>
          <a:p>
            <a:pPr lvl="1"/>
            <a:r>
              <a:rPr lang="en-US" dirty="0"/>
              <a:t>Methods:</a:t>
            </a:r>
          </a:p>
          <a:p>
            <a:pPr lvl="2"/>
            <a:r>
              <a:rPr lang="en-US" dirty="0"/>
              <a:t>Box and Block gross manual dexterity test</a:t>
            </a:r>
          </a:p>
          <a:p>
            <a:pPr lvl="2"/>
            <a:r>
              <a:rPr lang="en-US" dirty="0"/>
              <a:t>Tested at fitting with a 1-6 month retest</a:t>
            </a:r>
          </a:p>
          <a:p>
            <a:pPr lvl="1"/>
            <a:r>
              <a:rPr lang="en-US" dirty="0"/>
              <a:t>Results:</a:t>
            </a:r>
          </a:p>
          <a:p>
            <a:pPr lvl="2"/>
            <a:r>
              <a:rPr lang="en-US" dirty="0"/>
              <a:t>Retest gross dexterity (13.0 ± 12.7 blocks per minute) was significantly improved over baseline (6.3 ± 12.3 blocks per minute)</a:t>
            </a:r>
          </a:p>
          <a:p>
            <a:pPr lvl="3"/>
            <a:r>
              <a:rPr lang="en-US" dirty="0"/>
              <a:t>Indicates promise for the development of further motor skills and improvements in quality of life</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023803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Reilly &amp; </a:t>
            </a:r>
            <a:r>
              <a:rPr lang="en-US" dirty="0" err="1"/>
              <a:t>Sirigu</a:t>
            </a:r>
            <a:r>
              <a:rPr lang="en-US" dirty="0"/>
              <a:t> (2011):</a:t>
            </a:r>
          </a:p>
          <a:p>
            <a:pPr lvl="1"/>
            <a:r>
              <a:rPr lang="en-US" dirty="0"/>
              <a:t>Participants:</a:t>
            </a:r>
          </a:p>
          <a:p>
            <a:pPr lvl="2"/>
            <a:r>
              <a:rPr lang="en-US" dirty="0"/>
              <a:t>Four females with congenital ULDs (aged 25 to 38 years)</a:t>
            </a:r>
          </a:p>
          <a:p>
            <a:pPr lvl="2"/>
            <a:r>
              <a:rPr lang="en-US" dirty="0"/>
              <a:t>2 agenesis, 2 in utero amputations</a:t>
            </a:r>
          </a:p>
          <a:p>
            <a:pPr lvl="1"/>
            <a:r>
              <a:rPr lang="en-US" dirty="0"/>
              <a:t>Methods:</a:t>
            </a:r>
          </a:p>
          <a:p>
            <a:pPr lvl="2"/>
            <a:r>
              <a:rPr lang="en-US" dirty="0"/>
              <a:t>Transcranial Magnetic Stimulation (TMS) was used to evoke motor potentials in the hand areas of the primary motor cortex (M1)</a:t>
            </a:r>
          </a:p>
          <a:p>
            <a:pPr lvl="1"/>
            <a:r>
              <a:rPr lang="en-US" dirty="0"/>
              <a:t>Results:</a:t>
            </a:r>
          </a:p>
          <a:p>
            <a:pPr lvl="2"/>
            <a:r>
              <a:rPr lang="en-US" dirty="0"/>
              <a:t>TMS never induced the sensation that the missing limb was present</a:t>
            </a:r>
          </a:p>
          <a:p>
            <a:pPr lvl="2"/>
            <a:r>
              <a:rPr lang="en-US" dirty="0"/>
              <a:t>No sensations of movement in the missing limb were felt</a:t>
            </a:r>
          </a:p>
          <a:p>
            <a:pPr lvl="1"/>
            <a:r>
              <a:rPr lang="en-US" dirty="0"/>
              <a:t>Conclusion: </a:t>
            </a:r>
          </a:p>
          <a:p>
            <a:pPr lvl="2"/>
            <a:r>
              <a:rPr lang="en-US" dirty="0"/>
              <a:t>There was no readily activated neural representation for the missing limb</a:t>
            </a:r>
          </a:p>
          <a:p>
            <a:pPr lvl="2"/>
            <a:r>
              <a:rPr lang="en-US" dirty="0"/>
              <a:t>There may be a significant difference in the homunculus between typically developing individuals and those with ULDs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8822624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Hadders-Algra</a:t>
            </a:r>
            <a:r>
              <a:rPr lang="en-US" dirty="0"/>
              <a:t> et al. (2000):</a:t>
            </a:r>
          </a:p>
          <a:p>
            <a:pPr lvl="1"/>
            <a:r>
              <a:rPr lang="en-US" dirty="0"/>
              <a:t>Application of NGST to developmental abnormalities in cerebral palsy (CP) and developmental coordination disorder (DCD)</a:t>
            </a:r>
          </a:p>
          <a:p>
            <a:pPr lvl="1"/>
            <a:r>
              <a:rPr lang="en-US" dirty="0"/>
              <a:t>Underlying cause of functional deficits is likely due to dysfunction in neuronal groups associated with the primary motor repertoires for these actions</a:t>
            </a:r>
          </a:p>
          <a:p>
            <a:pPr lvl="1"/>
            <a:r>
              <a:rPr lang="en-US" dirty="0"/>
              <a:t>The author recommends reduction of sensorimotor dyscoordination as a potential rehabilitation</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2973964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Polovina</a:t>
            </a:r>
            <a:r>
              <a:rPr lang="en-US" dirty="0"/>
              <a:t> et al. (2010):</a:t>
            </a:r>
          </a:p>
          <a:p>
            <a:pPr lvl="1"/>
            <a:r>
              <a:rPr lang="en-US" dirty="0"/>
              <a:t>Participants:</a:t>
            </a:r>
          </a:p>
          <a:p>
            <a:pPr lvl="2"/>
            <a:r>
              <a:rPr lang="en-US" dirty="0"/>
              <a:t>24 children aged 12 to 55 months (mean = 19.5) with CP</a:t>
            </a:r>
          </a:p>
          <a:p>
            <a:pPr lvl="1"/>
            <a:r>
              <a:rPr lang="en-US" dirty="0"/>
              <a:t>Methods:</a:t>
            </a:r>
          </a:p>
          <a:p>
            <a:pPr lvl="2"/>
            <a:r>
              <a:rPr lang="en-US" dirty="0"/>
              <a:t>Rehabilitation using intensive and variable sensorimotor stimuli as well as the passive facilitation of normal movement patterns for at least three hours per day</a:t>
            </a:r>
          </a:p>
          <a:p>
            <a:pPr lvl="1"/>
            <a:r>
              <a:rPr lang="en-US" dirty="0"/>
              <a:t>Results:</a:t>
            </a:r>
          </a:p>
          <a:p>
            <a:pPr lvl="2"/>
            <a:r>
              <a:rPr lang="en-US" dirty="0"/>
              <a:t>All dysfunction severity levels saw significant improvements in function</a:t>
            </a:r>
          </a:p>
          <a:p>
            <a:pPr lvl="2"/>
            <a:r>
              <a:rPr lang="en-US" dirty="0"/>
              <a:t>Many children needed reclassification into less severe classifications</a:t>
            </a:r>
          </a:p>
          <a:p>
            <a:pPr lvl="1"/>
            <a:r>
              <a:rPr lang="en-US" dirty="0"/>
              <a:t>Conclusion:</a:t>
            </a:r>
          </a:p>
          <a:p>
            <a:pPr lvl="2"/>
            <a:r>
              <a:rPr lang="en-US" altLang="en-US" dirty="0">
                <a:ea typeface="Calibri" panose="020F0502020204030204" pitchFamily="34" charset="0"/>
                <a:cs typeface="Times New Roman" panose="02020603050405020304" pitchFamily="18" charset="0"/>
              </a:rPr>
              <a:t>The reason for this difference is the controlling of sensorimotor inputs and encouragement of healthy motion in early development, which leads to more healthy neuronal group selection over the course of time</a:t>
            </a:r>
            <a:r>
              <a:rPr lang="en-US" altLang="en-US" sz="1200" dirty="0"/>
              <a:t> </a:t>
            </a:r>
            <a:endParaRPr lang="en-US" altLang="en-US" sz="3600"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673197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Tihanyi</a:t>
            </a:r>
            <a:r>
              <a:rPr lang="en-US" dirty="0"/>
              <a:t> et al. (2008):</a:t>
            </a:r>
          </a:p>
          <a:p>
            <a:pPr lvl="1"/>
            <a:r>
              <a:rPr lang="en-US" dirty="0"/>
              <a:t>Participants:</a:t>
            </a:r>
          </a:p>
          <a:p>
            <a:pPr lvl="2"/>
            <a:r>
              <a:rPr lang="en-US" dirty="0"/>
              <a:t>51 individuals with varied amputations</a:t>
            </a:r>
          </a:p>
          <a:p>
            <a:pPr lvl="1"/>
            <a:r>
              <a:rPr lang="en-US" dirty="0"/>
              <a:t>Methods:</a:t>
            </a:r>
          </a:p>
          <a:p>
            <a:pPr lvl="2"/>
            <a:r>
              <a:rPr lang="en-US" dirty="0"/>
              <a:t>Questionnaires for body schema and body awareness were administered</a:t>
            </a:r>
          </a:p>
          <a:p>
            <a:pPr lvl="1"/>
            <a:r>
              <a:rPr lang="en-US" dirty="0"/>
              <a:t>Results:</a:t>
            </a:r>
          </a:p>
          <a:p>
            <a:pPr lvl="2"/>
            <a:r>
              <a:rPr lang="en-US" dirty="0"/>
              <a:t>Prosthesis usage significantly improved:</a:t>
            </a:r>
          </a:p>
          <a:p>
            <a:pPr lvl="3"/>
            <a:r>
              <a:rPr lang="en-US" dirty="0"/>
              <a:t>Proprioception-based accuracy in both upper- and lower-limb amputees</a:t>
            </a:r>
          </a:p>
          <a:p>
            <a:pPr lvl="3"/>
            <a:r>
              <a:rPr lang="en-US" dirty="0"/>
              <a:t>Elongation of sensed phantom limb movement to match prosthesis length</a:t>
            </a:r>
          </a:p>
          <a:p>
            <a:pPr lvl="3"/>
            <a:r>
              <a:rPr lang="en-US" dirty="0"/>
              <a:t>Weight distribution during passive standing</a:t>
            </a:r>
          </a:p>
          <a:p>
            <a:pPr lvl="3"/>
            <a:r>
              <a:rPr lang="en-US" dirty="0"/>
              <a:t>Ownership of the affected limb</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62103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Additive manufacturing technologies have the potential to produce prostheses that are:</a:t>
            </a:r>
          </a:p>
          <a:p>
            <a:pPr lvl="1"/>
            <a:r>
              <a:rPr lang="en-US" dirty="0"/>
              <a:t>More useful</a:t>
            </a:r>
          </a:p>
          <a:p>
            <a:pPr lvl="1"/>
            <a:r>
              <a:rPr lang="en-US" dirty="0"/>
              <a:t>Low-cost </a:t>
            </a:r>
          </a:p>
          <a:p>
            <a:pPr lvl="1"/>
            <a:r>
              <a:rPr lang="en-US" dirty="0"/>
              <a:t>Customizable</a:t>
            </a:r>
          </a:p>
          <a:p>
            <a:pPr lvl="1"/>
            <a:r>
              <a:rPr lang="en-US" dirty="0"/>
              <a:t>Quickly produced</a:t>
            </a:r>
          </a:p>
          <a:p>
            <a:r>
              <a:rPr lang="en-US" dirty="0"/>
              <a:t>There exists a need to evaluate prosthesis </a:t>
            </a:r>
            <a:br>
              <a:rPr lang="en-US" dirty="0"/>
            </a:br>
            <a:r>
              <a:rPr lang="en-US" dirty="0"/>
              <a:t>usage in a more quantifiable terms</a:t>
            </a:r>
          </a:p>
          <a:p>
            <a:pPr lvl="1"/>
            <a:r>
              <a:rPr lang="en-US" dirty="0"/>
              <a:t>Brain activity in the motor cortex of ULD children is </a:t>
            </a:r>
            <a:br>
              <a:rPr lang="en-US" dirty="0"/>
            </a:br>
            <a:r>
              <a:rPr lang="en-US" dirty="0"/>
              <a:t>unexplored</a:t>
            </a:r>
          </a:p>
          <a:p>
            <a:pPr lvl="1"/>
            <a:r>
              <a:rPr lang="en-US" dirty="0"/>
              <a:t>Bimanual coordination effects of prostheses are </a:t>
            </a:r>
            <a:br>
              <a:rPr lang="en-US" dirty="0"/>
            </a:br>
            <a:r>
              <a:rPr lang="en-US" dirty="0"/>
              <a:t>currently unknown</a:t>
            </a:r>
          </a:p>
          <a:p>
            <a:r>
              <a:rPr lang="en-US" dirty="0"/>
              <a:t>The quantification of these measures could provide valuable information regarding the motor control of children with ULDs </a:t>
            </a:r>
          </a:p>
          <a:p>
            <a:pPr lvl="1"/>
            <a:r>
              <a:rPr lang="en-US" dirty="0"/>
              <a:t>Findings could aid in the improvement of the current prosthetic rehabilitation paradigm</a:t>
            </a:r>
            <a:endParaRPr lang="en-US" sz="1200" dirty="0"/>
          </a:p>
          <a:p>
            <a:endParaRPr lang="en-US" dirty="0"/>
          </a:p>
        </p:txBody>
      </p:sp>
      <p:pic>
        <p:nvPicPr>
          <p:cNvPr id="1026" name="Picture 2" descr="http://enablingthefuture.org/wp-content/uploads/2014/02/shea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0133" y="2344466"/>
            <a:ext cx="3793667" cy="25180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Introduction</a:t>
            </a:r>
          </a:p>
        </p:txBody>
      </p:sp>
      <p:sp>
        <p:nvSpPr>
          <p:cNvPr id="4" name="TextBox 3"/>
          <p:cNvSpPr txBox="1"/>
          <p:nvPr/>
        </p:nvSpPr>
        <p:spPr>
          <a:xfrm>
            <a:off x="7560132" y="4862513"/>
            <a:ext cx="3793667" cy="230832"/>
          </a:xfrm>
          <a:prstGeom prst="rect">
            <a:avLst/>
          </a:prstGeom>
          <a:noFill/>
        </p:spPr>
        <p:txBody>
          <a:bodyPr wrap="square" rtlCol="0">
            <a:spAutoFit/>
          </a:bodyPr>
          <a:lstStyle/>
          <a:p>
            <a:r>
              <a:rPr lang="en-US" sz="900" dirty="0">
                <a:solidFill>
                  <a:schemeClr val="tx1">
                    <a:lumMod val="50000"/>
                    <a:lumOff val="50000"/>
                  </a:schemeClr>
                </a:solidFill>
              </a:rPr>
              <a:t>http://enablingthefuture.org/wp-content/uploads/2014/02/shea2.jpg</a:t>
            </a:r>
          </a:p>
        </p:txBody>
      </p:sp>
    </p:spTree>
    <p:extLst>
      <p:ext uri="{BB962C8B-B14F-4D97-AF65-F5344CB8AC3E}">
        <p14:creationId xmlns:p14="http://schemas.microsoft.com/office/powerpoint/2010/main" val="22364585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Imaizumi</a:t>
            </a:r>
            <a:r>
              <a:rPr lang="en-US" dirty="0"/>
              <a:t> et al. (2016):</a:t>
            </a:r>
          </a:p>
          <a:p>
            <a:pPr lvl="1"/>
            <a:r>
              <a:rPr lang="en-US" dirty="0"/>
              <a:t>Participants:</a:t>
            </a:r>
          </a:p>
          <a:p>
            <a:pPr lvl="2"/>
            <a:r>
              <a:rPr lang="en-US" dirty="0"/>
              <a:t>Nine subjects with ULDs</a:t>
            </a:r>
          </a:p>
          <a:p>
            <a:pPr lvl="1"/>
            <a:r>
              <a:rPr lang="en-US" dirty="0"/>
              <a:t>Methods:</a:t>
            </a:r>
          </a:p>
          <a:p>
            <a:pPr lvl="2"/>
            <a:r>
              <a:rPr lang="en-US" dirty="0"/>
              <a:t>Assessment of postural sway using a </a:t>
            </a:r>
            <a:r>
              <a:rPr lang="en-US" dirty="0" err="1"/>
              <a:t>WiiFit</a:t>
            </a:r>
            <a:r>
              <a:rPr lang="en-US" dirty="0"/>
              <a:t> Balance Board (Nintendo Co., Ltd., Kyoto, Japan) both with and without prosthesis</a:t>
            </a:r>
          </a:p>
          <a:p>
            <a:pPr lvl="1"/>
            <a:r>
              <a:rPr lang="en-US" dirty="0"/>
              <a:t>Results:</a:t>
            </a:r>
          </a:p>
          <a:p>
            <a:pPr lvl="2"/>
            <a:r>
              <a:rPr lang="en-US" dirty="0"/>
              <a:t>Users with a greater level of body schema incorporation over their prostheses had less postural sway while wearing the prosthesis</a:t>
            </a:r>
          </a:p>
          <a:p>
            <a:pPr lvl="2"/>
            <a:r>
              <a:rPr lang="en-US" dirty="0"/>
              <a:t>Non-users experienced more sway while wearing the prosthesis</a:t>
            </a:r>
          </a:p>
          <a:p>
            <a:pPr lvl="1"/>
            <a:r>
              <a:rPr lang="en-US" dirty="0"/>
              <a:t>Conclusion: </a:t>
            </a:r>
          </a:p>
          <a:p>
            <a:pPr lvl="2"/>
            <a:r>
              <a:rPr lang="en-US" dirty="0"/>
              <a:t>Prostheses can be used effectively as an analogue for an intact arm in developing postural control and coordination mechanisms if embodied</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4042513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Nishiyori</a:t>
            </a:r>
            <a:r>
              <a:rPr lang="en-US" dirty="0"/>
              <a:t> et al. (2016):</a:t>
            </a:r>
          </a:p>
          <a:p>
            <a:pPr lvl="1"/>
            <a:r>
              <a:rPr lang="en-US" dirty="0"/>
              <a:t>Participants:</a:t>
            </a:r>
          </a:p>
          <a:p>
            <a:pPr lvl="2"/>
            <a:r>
              <a:rPr lang="en-US" dirty="0"/>
              <a:t>12 healthy, right-handed adults (mean  age = 23.41±5.1 -years, 8 females)</a:t>
            </a:r>
          </a:p>
          <a:p>
            <a:pPr lvl="1"/>
            <a:r>
              <a:rPr lang="en-US" dirty="0"/>
              <a:t>Methods:</a:t>
            </a:r>
          </a:p>
          <a:p>
            <a:pPr lvl="2"/>
            <a:r>
              <a:rPr lang="en-US" dirty="0"/>
              <a:t>Performance of stepping in place and </a:t>
            </a:r>
            <a:r>
              <a:rPr lang="en-US" dirty="0" err="1"/>
              <a:t>unimanual</a:t>
            </a:r>
            <a:r>
              <a:rPr lang="en-US" dirty="0"/>
              <a:t>/bimanual reaching while being monitored by </a:t>
            </a:r>
            <a:r>
              <a:rPr lang="en-US" dirty="0" err="1"/>
              <a:t>fNIRS</a:t>
            </a:r>
            <a:endParaRPr lang="en-US" dirty="0"/>
          </a:p>
          <a:p>
            <a:pPr lvl="1"/>
            <a:r>
              <a:rPr lang="en-US" dirty="0"/>
              <a:t>Results:</a:t>
            </a:r>
          </a:p>
          <a:p>
            <a:pPr lvl="2"/>
            <a:r>
              <a:rPr lang="en-US" dirty="0"/>
              <a:t>Significantly higher activation (HBO) in the brain hemisphere contralateral to the limb used in the performed task</a:t>
            </a:r>
          </a:p>
          <a:p>
            <a:pPr lvl="2"/>
            <a:r>
              <a:rPr lang="en-US" dirty="0"/>
              <a:t>Higher activation in both hemispheres during the performance of bimanual reaching activities</a:t>
            </a:r>
          </a:p>
          <a:p>
            <a:pPr lvl="2"/>
            <a:r>
              <a:rPr lang="en-US" dirty="0"/>
              <a:t>Reaching had consistently more lateral activation patterns than stepping</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6451412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Tian et al. (2010):</a:t>
            </a:r>
          </a:p>
          <a:p>
            <a:pPr lvl="1"/>
            <a:r>
              <a:rPr lang="en-US" dirty="0"/>
              <a:t>Participants:</a:t>
            </a:r>
          </a:p>
          <a:p>
            <a:pPr lvl="2"/>
            <a:r>
              <a:rPr lang="en-US" dirty="0"/>
              <a:t>Children aged 6-16 years with and without CP</a:t>
            </a:r>
          </a:p>
          <a:p>
            <a:pPr lvl="1"/>
            <a:r>
              <a:rPr lang="en-US" dirty="0"/>
              <a:t>Methods:</a:t>
            </a:r>
          </a:p>
          <a:p>
            <a:pPr lvl="2"/>
            <a:r>
              <a:rPr lang="en-US" dirty="0"/>
              <a:t>Repeated four-finger tapping tasks using </a:t>
            </a:r>
            <a:r>
              <a:rPr lang="en-US" dirty="0" err="1"/>
              <a:t>fNIRS</a:t>
            </a:r>
            <a:endParaRPr lang="en-US" dirty="0"/>
          </a:p>
          <a:p>
            <a:pPr lvl="1"/>
            <a:r>
              <a:rPr lang="en-US" dirty="0"/>
              <a:t>Results:</a:t>
            </a:r>
          </a:p>
          <a:p>
            <a:pPr lvl="2"/>
            <a:r>
              <a:rPr lang="en-US" dirty="0"/>
              <a:t>Control subjects had </a:t>
            </a:r>
            <a:r>
              <a:rPr lang="en-US" dirty="0" err="1"/>
              <a:t>contalateral</a:t>
            </a:r>
            <a:r>
              <a:rPr lang="en-US" dirty="0"/>
              <a:t> laterality indices to that of the task limb</a:t>
            </a:r>
          </a:p>
          <a:p>
            <a:pPr lvl="2"/>
            <a:r>
              <a:rPr lang="en-US" dirty="0"/>
              <a:t>CP subjects had mixed contralateral and ipsilateral  hemodynamic responses</a:t>
            </a:r>
          </a:p>
          <a:p>
            <a:pPr lvl="2"/>
            <a:r>
              <a:rPr lang="en-US" dirty="0"/>
              <a:t>As age increased, LI increased</a:t>
            </a:r>
          </a:p>
          <a:p>
            <a:pPr lvl="3"/>
            <a:r>
              <a:rPr lang="en-US" dirty="0"/>
              <a:t>Enhanced specialization for involved neuronal groups</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760176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Kilbreath</a:t>
            </a:r>
            <a:r>
              <a:rPr lang="en-US" dirty="0"/>
              <a:t> et al. (2006):</a:t>
            </a:r>
          </a:p>
          <a:p>
            <a:pPr lvl="1"/>
            <a:r>
              <a:rPr lang="en-US" dirty="0"/>
              <a:t>Participants:</a:t>
            </a:r>
          </a:p>
          <a:p>
            <a:pPr lvl="2"/>
            <a:r>
              <a:rPr lang="en-US" dirty="0"/>
              <a:t>13 stroke victims aged 55-77 years</a:t>
            </a:r>
          </a:p>
          <a:p>
            <a:pPr lvl="1"/>
            <a:r>
              <a:rPr lang="en-US" dirty="0"/>
              <a:t>Methods:</a:t>
            </a:r>
          </a:p>
          <a:p>
            <a:pPr lvl="2"/>
            <a:r>
              <a:rPr lang="en-US" dirty="0"/>
              <a:t>“Novel” </a:t>
            </a:r>
            <a:r>
              <a:rPr lang="en-US" dirty="0" err="1"/>
              <a:t>unimanual</a:t>
            </a:r>
            <a:r>
              <a:rPr lang="en-US" dirty="0"/>
              <a:t> and bimanual reaching tasks with </a:t>
            </a:r>
            <a:r>
              <a:rPr lang="en-US" dirty="0" err="1"/>
              <a:t>sensorized</a:t>
            </a:r>
            <a:r>
              <a:rPr lang="en-US" dirty="0"/>
              <a:t> tray</a:t>
            </a:r>
          </a:p>
          <a:p>
            <a:pPr lvl="1"/>
            <a:r>
              <a:rPr lang="en-US" dirty="0"/>
              <a:t>Results:</a:t>
            </a:r>
          </a:p>
          <a:p>
            <a:pPr lvl="2"/>
            <a:r>
              <a:rPr lang="en-US" dirty="0"/>
              <a:t>Stroke victims took significantly longer to complete the task</a:t>
            </a:r>
          </a:p>
          <a:p>
            <a:pPr lvl="2"/>
            <a:r>
              <a:rPr lang="en-US" altLang="en-US" dirty="0">
                <a:ea typeface="Calibri" panose="020F0502020204030204" pitchFamily="34" charset="0"/>
                <a:cs typeface="Times New Roman" panose="02020603050405020304" pitchFamily="18" charset="0"/>
              </a:rPr>
              <a:t>No significant differences between stroke victims and controls in terms of movement synchrony</a:t>
            </a:r>
            <a:r>
              <a:rPr lang="en-US" altLang="en-US" sz="1200" dirty="0"/>
              <a:t> </a:t>
            </a:r>
            <a:endParaRPr lang="en-US" altLang="en-US" sz="3600"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976111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Semjen</a:t>
            </a:r>
            <a:r>
              <a:rPr lang="en-US" dirty="0"/>
              <a:t> et al. (2005):</a:t>
            </a:r>
          </a:p>
          <a:p>
            <a:pPr lvl="1"/>
            <a:r>
              <a:rPr lang="en-US" dirty="0"/>
              <a:t>Participants:</a:t>
            </a:r>
          </a:p>
          <a:p>
            <a:pPr lvl="2"/>
            <a:r>
              <a:rPr lang="en-US" dirty="0"/>
              <a:t>2 </a:t>
            </a:r>
            <a:r>
              <a:rPr lang="en-US" dirty="0" err="1"/>
              <a:t>deafferented</a:t>
            </a:r>
            <a:r>
              <a:rPr lang="en-US" dirty="0"/>
              <a:t> subjects (one unilateral and one bilateral)</a:t>
            </a:r>
          </a:p>
          <a:p>
            <a:pPr lvl="2"/>
            <a:r>
              <a:rPr lang="en-US" dirty="0"/>
              <a:t>3 healthy control subjects</a:t>
            </a:r>
          </a:p>
          <a:p>
            <a:pPr lvl="1"/>
            <a:r>
              <a:rPr lang="en-US" dirty="0"/>
              <a:t>Methods:</a:t>
            </a:r>
          </a:p>
          <a:p>
            <a:pPr lvl="2"/>
            <a:r>
              <a:rPr lang="en-US" dirty="0"/>
              <a:t>Two-dimensional circle drawing task</a:t>
            </a:r>
          </a:p>
          <a:p>
            <a:pPr lvl="3"/>
            <a:r>
              <a:rPr lang="en-US" dirty="0"/>
              <a:t>Both hands visible, one hand visible, and no hands visible</a:t>
            </a:r>
          </a:p>
          <a:p>
            <a:pPr lvl="3"/>
            <a:r>
              <a:rPr lang="en-US" dirty="0"/>
              <a:t>Comfortable speed and “as fast as possible”</a:t>
            </a:r>
          </a:p>
          <a:p>
            <a:pPr lvl="1"/>
            <a:r>
              <a:rPr lang="en-US" dirty="0"/>
              <a:t>Results:</a:t>
            </a:r>
          </a:p>
          <a:p>
            <a:pPr lvl="2"/>
            <a:r>
              <a:rPr lang="en-US" dirty="0"/>
              <a:t>Significant trajectory degradation associated with restricted vision, increased speed, and opposing directions </a:t>
            </a:r>
          </a:p>
          <a:p>
            <a:pPr lvl="3"/>
            <a:r>
              <a:rPr lang="en-US" dirty="0"/>
              <a:t>Present in all groups, but more severe in </a:t>
            </a:r>
            <a:r>
              <a:rPr lang="en-US" dirty="0" err="1"/>
              <a:t>deafferented</a:t>
            </a:r>
            <a:r>
              <a:rPr lang="en-US" dirty="0"/>
              <a:t> subjects</a:t>
            </a:r>
          </a:p>
          <a:p>
            <a:pPr lvl="2"/>
            <a:r>
              <a:rPr lang="en-US" dirty="0"/>
              <a:t>Coordination was severely impacted by </a:t>
            </a:r>
            <a:r>
              <a:rPr lang="en-US" dirty="0" err="1"/>
              <a:t>deafferentation</a:t>
            </a:r>
            <a:endParaRPr lang="en-US" dirty="0"/>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4490647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Franz et al. (2002):</a:t>
            </a:r>
          </a:p>
          <a:p>
            <a:pPr lvl="1"/>
            <a:r>
              <a:rPr lang="en-US" dirty="0"/>
              <a:t>Participants:</a:t>
            </a:r>
          </a:p>
          <a:p>
            <a:pPr lvl="2"/>
            <a:r>
              <a:rPr lang="en-US" dirty="0"/>
              <a:t>Right (n = 16) and left (n = 16) handed subjects</a:t>
            </a:r>
          </a:p>
          <a:p>
            <a:pPr lvl="1"/>
            <a:r>
              <a:rPr lang="en-US" dirty="0"/>
              <a:t>Methods:</a:t>
            </a:r>
          </a:p>
          <a:p>
            <a:pPr lvl="2"/>
            <a:r>
              <a:rPr lang="en-US" dirty="0"/>
              <a:t>Circles were traced using the index finger in both symmetrical and opposing directions</a:t>
            </a:r>
          </a:p>
          <a:p>
            <a:pPr lvl="1"/>
            <a:r>
              <a:rPr lang="en-US" dirty="0"/>
              <a:t>Results:</a:t>
            </a:r>
          </a:p>
          <a:p>
            <a:pPr lvl="2"/>
            <a:r>
              <a:rPr lang="en-US" dirty="0"/>
              <a:t>Negligible difference in temporal coordination for both groups when the circles were traced in the same direction</a:t>
            </a:r>
          </a:p>
          <a:p>
            <a:pPr lvl="2"/>
            <a:r>
              <a:rPr lang="en-US" dirty="0"/>
              <a:t>Significant latency for opposing tracing task</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442398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Weeks et al. (2003):</a:t>
            </a:r>
          </a:p>
          <a:p>
            <a:pPr lvl="1"/>
            <a:r>
              <a:rPr lang="en-US" dirty="0"/>
              <a:t>Participants:</a:t>
            </a:r>
          </a:p>
          <a:p>
            <a:pPr lvl="2"/>
            <a:r>
              <a:rPr lang="en-US" dirty="0"/>
              <a:t>42 right-handed adults (21 men: mean age, 22.4y; 21 women: mean age, 22.7y)</a:t>
            </a:r>
          </a:p>
          <a:p>
            <a:pPr lvl="1"/>
            <a:r>
              <a:rPr lang="en-US" dirty="0"/>
              <a:t>Methods: </a:t>
            </a:r>
          </a:p>
          <a:p>
            <a:pPr lvl="2"/>
            <a:r>
              <a:rPr lang="en-US" dirty="0"/>
              <a:t>Three conditions: dominant hand prosthesis simulator practice, non-dominant hand prosthesis simulator practice, and control</a:t>
            </a:r>
          </a:p>
          <a:p>
            <a:pPr lvl="2"/>
            <a:r>
              <a:rPr lang="en-US" dirty="0"/>
              <a:t>Three randomized functional tasks were performed: toggling a switch, placing a dowel in a hole, and </a:t>
            </a:r>
            <a:r>
              <a:rPr lang="en-US" dirty="0" err="1"/>
              <a:t>prehension</a:t>
            </a:r>
            <a:r>
              <a:rPr lang="en-US" dirty="0"/>
              <a:t>/placement of a large peg</a:t>
            </a:r>
          </a:p>
          <a:p>
            <a:pPr lvl="2"/>
            <a:r>
              <a:rPr lang="en-US" dirty="0"/>
              <a:t>Assessed during practice, pre-test and 24 hour post-test</a:t>
            </a:r>
          </a:p>
          <a:p>
            <a:pPr lvl="1"/>
            <a:r>
              <a:rPr lang="en-US" dirty="0"/>
              <a:t>Results:</a:t>
            </a:r>
          </a:p>
          <a:p>
            <a:pPr lvl="2"/>
            <a:r>
              <a:rPr lang="en-US" dirty="0"/>
              <a:t>Initiation time was found to improve significantly at post-test (p = 0.003) and retest (p = 0.029)</a:t>
            </a:r>
          </a:p>
          <a:p>
            <a:pPr lvl="3"/>
            <a:r>
              <a:rPr lang="en-US" dirty="0"/>
              <a:t>Simulator dominance had no significant effects</a:t>
            </a:r>
          </a:p>
          <a:p>
            <a:pPr lvl="2"/>
            <a:r>
              <a:rPr lang="en-US" dirty="0"/>
              <a:t>Movement time was also significantly lower for both practice groups than the control group (p = 0.026)</a:t>
            </a:r>
          </a:p>
        </p:txBody>
      </p:sp>
      <p:sp>
        <p:nvSpPr>
          <p:cNvPr id="4" name="Title 3"/>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17453058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Huizink</a:t>
            </a:r>
            <a:r>
              <a:rPr lang="en-US" dirty="0"/>
              <a:t> et al. (2016):</a:t>
            </a:r>
          </a:p>
          <a:p>
            <a:pPr lvl="1"/>
            <a:r>
              <a:rPr lang="en-US" dirty="0"/>
              <a:t>Participants:</a:t>
            </a:r>
          </a:p>
          <a:p>
            <a:pPr lvl="2"/>
            <a:r>
              <a:rPr lang="en-US" dirty="0"/>
              <a:t>30 right-handed, able-bodied participants (14 males, 16 females; age 21.37 ± 1.81 years) </a:t>
            </a:r>
          </a:p>
          <a:p>
            <a:pPr lvl="2"/>
            <a:r>
              <a:rPr lang="en-US" dirty="0"/>
              <a:t>17 controls (7 males, 10 females; age 23.29 ± 1.45 years)</a:t>
            </a:r>
          </a:p>
          <a:p>
            <a:pPr lvl="1"/>
            <a:r>
              <a:rPr lang="en-US" dirty="0"/>
              <a:t>Methods:</a:t>
            </a:r>
          </a:p>
          <a:p>
            <a:pPr lvl="2"/>
            <a:r>
              <a:rPr lang="en-US" dirty="0"/>
              <a:t>Performing grasping tasks with spring-loaded, deformable objects of variable compressibility using a prosthetic simulator</a:t>
            </a:r>
          </a:p>
          <a:p>
            <a:pPr lvl="2"/>
            <a:r>
              <a:rPr lang="en-US" dirty="0"/>
              <a:t>Five training sessions over the course of two weeks</a:t>
            </a:r>
          </a:p>
          <a:p>
            <a:pPr lvl="2"/>
            <a:r>
              <a:rPr lang="en-US" dirty="0"/>
              <a:t>Function was assessed using the Southampton Hand Assessment Procedure (SHAP)</a:t>
            </a:r>
          </a:p>
          <a:p>
            <a:pPr lvl="1"/>
            <a:r>
              <a:rPr lang="en-US" dirty="0"/>
              <a:t>Results:</a:t>
            </a:r>
          </a:p>
          <a:p>
            <a:pPr lvl="2"/>
            <a:r>
              <a:rPr lang="en-US" dirty="0"/>
              <a:t>Significant decrease in movement time required to complete tasks (p &lt; 0.001)</a:t>
            </a:r>
          </a:p>
          <a:p>
            <a:pPr lvl="2"/>
            <a:r>
              <a:rPr lang="en-US" dirty="0"/>
              <a:t>Significant decrease in hook closing time (p &lt; 0.01)</a:t>
            </a:r>
          </a:p>
        </p:txBody>
      </p:sp>
      <p:sp>
        <p:nvSpPr>
          <p:cNvPr id="6" name="Title 5"/>
          <p:cNvSpPr>
            <a:spLocks noGrp="1"/>
          </p:cNvSpPr>
          <p:nvPr>
            <p:ph type="title"/>
          </p:nvPr>
        </p:nvSpPr>
        <p:spPr/>
        <p:txBody>
          <a:bodyPr/>
          <a:lstStyle/>
          <a:p>
            <a:r>
              <a:rPr lang="en-US" dirty="0"/>
              <a:t>Review of Literature</a:t>
            </a:r>
          </a:p>
        </p:txBody>
      </p:sp>
    </p:spTree>
    <p:extLst>
      <p:ext uri="{BB962C8B-B14F-4D97-AF65-F5344CB8AC3E}">
        <p14:creationId xmlns:p14="http://schemas.microsoft.com/office/powerpoint/2010/main" val="33594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chemeClr val="bg2">
                    <a:lumMod val="75000"/>
                  </a:schemeClr>
                </a:solidFill>
              </a:rPr>
              <a:t>Introduction/Background</a:t>
            </a:r>
          </a:p>
          <a:p>
            <a:r>
              <a:rPr lang="en-US" dirty="0"/>
              <a:t>Statement of the Problem</a:t>
            </a:r>
          </a:p>
          <a:p>
            <a:r>
              <a:rPr lang="en-US" dirty="0">
                <a:solidFill>
                  <a:schemeClr val="bg2">
                    <a:lumMod val="75000"/>
                  </a:schemeClr>
                </a:solidFill>
              </a:rPr>
              <a:t>Theoretical Framework</a:t>
            </a:r>
          </a:p>
          <a:p>
            <a:r>
              <a:rPr lang="en-US" dirty="0">
                <a:solidFill>
                  <a:schemeClr val="bg2">
                    <a:lumMod val="75000"/>
                  </a:schemeClr>
                </a:solidFill>
              </a:rPr>
              <a:t>Overview of Existing Literature</a:t>
            </a:r>
          </a:p>
          <a:p>
            <a:r>
              <a:rPr lang="en-US" dirty="0">
                <a:solidFill>
                  <a:schemeClr val="bg2">
                    <a:lumMod val="75000"/>
                  </a:schemeClr>
                </a:solidFill>
              </a:rPr>
              <a:t>Methodology</a:t>
            </a:r>
          </a:p>
          <a:p>
            <a:r>
              <a:rPr lang="en-US" dirty="0">
                <a:solidFill>
                  <a:schemeClr val="bg2">
                    <a:lumMod val="75000"/>
                  </a:schemeClr>
                </a:solidFill>
              </a:rPr>
              <a:t>Results</a:t>
            </a:r>
          </a:p>
          <a:p>
            <a:r>
              <a:rPr lang="en-US" dirty="0">
                <a:solidFill>
                  <a:schemeClr val="bg2">
                    <a:lumMod val="75000"/>
                  </a:schemeClr>
                </a:solidFill>
              </a:rPr>
              <a:t>Discussion</a:t>
            </a:r>
          </a:p>
          <a:p>
            <a:r>
              <a:rPr lang="en-US" dirty="0">
                <a:solidFill>
                  <a:schemeClr val="bg2">
                    <a:lumMod val="75000"/>
                  </a:schemeClr>
                </a:solidFill>
              </a:rPr>
              <a:t>Limitations</a:t>
            </a:r>
          </a:p>
          <a:p>
            <a:r>
              <a:rPr lang="en-US" dirty="0">
                <a:solidFill>
                  <a:schemeClr val="bg2">
                    <a:lumMod val="75000"/>
                  </a:schemeClr>
                </a:solidFill>
              </a:rPr>
              <a:t>Conclusion</a:t>
            </a:r>
          </a:p>
          <a:p>
            <a:pPr marL="0" indent="0">
              <a:buNone/>
            </a:pPr>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0557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br>
              <a:rPr lang="en-US" dirty="0"/>
            </a:br>
            <a:br>
              <a:rPr lang="en-US" dirty="0"/>
            </a:br>
            <a:r>
              <a:rPr lang="en-US" dirty="0"/>
              <a:t>To determine the influence of upper-limb prostheses and prosthetic simulators (compared to typically developing control children) on:</a:t>
            </a:r>
            <a:br>
              <a:rPr lang="en-US" dirty="0"/>
            </a:br>
            <a:endParaRPr lang="en-US" dirty="0"/>
          </a:p>
          <a:p>
            <a:pPr algn="ctr"/>
            <a:r>
              <a:rPr lang="en-US" dirty="0"/>
              <a:t>Brain activity in the motor cortex </a:t>
            </a:r>
          </a:p>
          <a:p>
            <a:pPr algn="ctr"/>
            <a:r>
              <a:rPr lang="en-US" dirty="0"/>
              <a:t>Bimanual coordination</a:t>
            </a:r>
          </a:p>
        </p:txBody>
      </p:sp>
      <p:sp>
        <p:nvSpPr>
          <p:cNvPr id="5" name="Title 4"/>
          <p:cNvSpPr>
            <a:spLocks noGrp="1"/>
          </p:cNvSpPr>
          <p:nvPr>
            <p:ph type="title"/>
          </p:nvPr>
        </p:nvSpPr>
        <p:spPr/>
        <p:txBody>
          <a:bodyPr/>
          <a:lstStyle/>
          <a:p>
            <a:r>
              <a:rPr lang="en-US" dirty="0"/>
              <a:t>Purpose</a:t>
            </a:r>
          </a:p>
        </p:txBody>
      </p:sp>
    </p:spTree>
    <p:extLst>
      <p:ext uri="{BB962C8B-B14F-4D97-AF65-F5344CB8AC3E}">
        <p14:creationId xmlns:p14="http://schemas.microsoft.com/office/powerpoint/2010/main" val="54962812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1763</TotalTime>
  <Words>6439</Words>
  <Application>Microsoft Office PowerPoint</Application>
  <PresentationFormat>Widescreen</PresentationFormat>
  <Paragraphs>886</Paragraphs>
  <Slides>77</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Cambria Math</vt:lpstr>
      <vt:lpstr>Times New Roman</vt:lpstr>
      <vt:lpstr>Custom Design</vt:lpstr>
      <vt:lpstr>Prosthetics and Motor Function: Implications for Coordination and Brain Activity</vt:lpstr>
      <vt:lpstr>Agenda</vt:lpstr>
      <vt:lpstr>Agenda</vt:lpstr>
      <vt:lpstr>Introduction</vt:lpstr>
      <vt:lpstr>Introduction</vt:lpstr>
      <vt:lpstr>Introduction</vt:lpstr>
      <vt:lpstr>Introduction</vt:lpstr>
      <vt:lpstr>Agenda</vt:lpstr>
      <vt:lpstr>Purpose</vt:lpstr>
      <vt:lpstr>Aims/Hypotheses</vt:lpstr>
      <vt:lpstr>Significance</vt:lpstr>
      <vt:lpstr>Agenda</vt:lpstr>
      <vt:lpstr>Theoretical Framework</vt:lpstr>
      <vt:lpstr>Theoretical Framework</vt:lpstr>
      <vt:lpstr>Theoretical Framework</vt:lpstr>
      <vt:lpstr>Agenda</vt:lpstr>
      <vt:lpstr>Summary of Review of Literature</vt:lpstr>
      <vt:lpstr>Summary of Review of Literature</vt:lpstr>
      <vt:lpstr>Agenda</vt:lpstr>
      <vt:lpstr>Methodology: Participants</vt:lpstr>
      <vt:lpstr>Methodology: Recruitment</vt:lpstr>
      <vt:lpstr>Methodology: Apparatus/Materials</vt:lpstr>
      <vt:lpstr>Methodology: Apparatus/Materials</vt:lpstr>
      <vt:lpstr>Methodology</vt:lpstr>
      <vt:lpstr>Methodology: Gross Manual Dexterity </vt:lpstr>
      <vt:lpstr>Methodology: Bimanual Coordination</vt:lpstr>
      <vt:lpstr>Methodology: Body Schema Incorporation</vt:lpstr>
      <vt:lpstr>Methodology: Hemispheric Dominance</vt:lpstr>
      <vt:lpstr>Methodology</vt:lpstr>
      <vt:lpstr>Methodology: Design</vt:lpstr>
      <vt:lpstr>Methodology: Design</vt:lpstr>
      <vt:lpstr>Methodology</vt:lpstr>
      <vt:lpstr>Agenda</vt:lpstr>
      <vt:lpstr>Results: Movement Synchrony</vt:lpstr>
      <vt:lpstr>Results: Movement Synchrony</vt:lpstr>
      <vt:lpstr>Results: Movement Synchrony</vt:lpstr>
      <vt:lpstr>Results: Gross Manual Dexterity</vt:lpstr>
      <vt:lpstr>Results: Brain Activation</vt:lpstr>
      <vt:lpstr>Results: Brain Activation</vt:lpstr>
      <vt:lpstr>Results: Laterality Index</vt:lpstr>
      <vt:lpstr>Results: Laterality Index</vt:lpstr>
      <vt:lpstr>Results: Body Perception</vt:lpstr>
      <vt:lpstr>Results: Body Perception</vt:lpstr>
      <vt:lpstr>Agenda</vt:lpstr>
      <vt:lpstr>Discussion: Movement Synchrony</vt:lpstr>
      <vt:lpstr>Discussion: Movement Synchrony</vt:lpstr>
      <vt:lpstr>Discussion: Prosthetic Simulators</vt:lpstr>
      <vt:lpstr>Discussion: Brain Activation/Laterality</vt:lpstr>
      <vt:lpstr>Discussion: Body Perception</vt:lpstr>
      <vt:lpstr>Agenda</vt:lpstr>
      <vt:lpstr>Limitations</vt:lpstr>
      <vt:lpstr>Possible Limitations</vt:lpstr>
      <vt:lpstr>Agenda</vt:lpstr>
      <vt:lpstr>Conclusion</vt:lpstr>
      <vt:lpstr>Acknowledgements</vt:lpstr>
      <vt:lpstr>PowerPoint Presentation</vt:lpstr>
      <vt:lpstr>References</vt:lpstr>
      <vt:lpstr>References</vt:lpstr>
      <vt:lpstr>References</vt:lpstr>
      <vt:lpstr>References</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 Nonlinear Analysis Workshop</dc:title>
  <dc:creator>Jennifer Becic</dc:creator>
  <cp:lastModifiedBy>James Pierce</cp:lastModifiedBy>
  <cp:revision>72</cp:revision>
  <dcterms:created xsi:type="dcterms:W3CDTF">2015-07-23T16:44:48Z</dcterms:created>
  <dcterms:modified xsi:type="dcterms:W3CDTF">2018-06-07T19:38:47Z</dcterms:modified>
</cp:coreProperties>
</file>