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2"/>
  </p:notesMasterIdLst>
  <p:handoutMasterIdLst>
    <p:handoutMasterId r:id="rId33"/>
  </p:handoutMasterIdLst>
  <p:sldIdLst>
    <p:sldId id="256" r:id="rId3"/>
    <p:sldId id="257" r:id="rId4"/>
    <p:sldId id="258" r:id="rId5"/>
    <p:sldId id="259" r:id="rId6"/>
    <p:sldId id="269" r:id="rId7"/>
    <p:sldId id="270" r:id="rId8"/>
    <p:sldId id="294" r:id="rId9"/>
    <p:sldId id="271" r:id="rId10"/>
    <p:sldId id="273" r:id="rId11"/>
    <p:sldId id="292" r:id="rId12"/>
    <p:sldId id="260" r:id="rId13"/>
    <p:sldId id="275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74" r:id="rId30"/>
    <p:sldId id="2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AB9BCE-E6F7-4797-A2C3-4799EDFFCFEA}">
          <p14:sldIdLst>
            <p14:sldId id="256"/>
            <p14:sldId id="257"/>
            <p14:sldId id="258"/>
            <p14:sldId id="259"/>
            <p14:sldId id="269"/>
            <p14:sldId id="270"/>
            <p14:sldId id="294"/>
            <p14:sldId id="271"/>
            <p14:sldId id="273"/>
            <p14:sldId id="292"/>
            <p14:sldId id="260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74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6411"/>
    <a:srgbClr val="BE4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61" autoAdjust="0"/>
    <p:restoredTop sz="67986" autoAdjust="0"/>
  </p:normalViewPr>
  <p:slideViewPr>
    <p:cSldViewPr snapToGrid="0" showGuides="1">
      <p:cViewPr varScale="1">
        <p:scale>
          <a:sx n="51" d="100"/>
          <a:sy n="51" d="100"/>
        </p:scale>
        <p:origin x="100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5/3/2016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5/3/2016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 the choice for symbolic regression vs. rule-based GP.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>GP is a probabilistic system, therefore</a:t>
            </a:r>
            <a:r>
              <a:rPr lang="en-CA" baseline="0" dirty="0"/>
              <a:t> we use ensemble learning to not rely on a single run.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644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9384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2691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Mention how close the best individual (left)</a:t>
            </a:r>
            <a:r>
              <a:rPr lang="en-CA" baseline="0" dirty="0"/>
              <a:t> is approximating the </a:t>
            </a:r>
            <a:r>
              <a:rPr lang="en-CA" baseline="0" dirty="0" err="1"/>
              <a:t>avg</a:t>
            </a:r>
            <a:r>
              <a:rPr lang="en-CA" baseline="0" dirty="0"/>
              <a:t> function using sum instead.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2126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marginal difference from 70-30 to 80-20 is small, but it</a:t>
            </a:r>
            <a:r>
              <a:rPr lang="en-CA" baseline="0" dirty="0"/>
              <a:t> is much larger in the 80-20 to 90-10. This implies that the shorter range of testing data is NOT the only reason for stronger fitness</a:t>
            </a:r>
          </a:p>
          <a:p>
            <a:endParaRPr lang="en-CA" baseline="0" dirty="0"/>
          </a:p>
          <a:p>
            <a:r>
              <a:rPr lang="en-CA" baseline="0" dirty="0"/>
              <a:t>Discuss the drawback of comparing varying size testing ranges because larger ranges are inclusive of smaller ones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1684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10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9096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/>
              <a:t>L</a:t>
            </a:r>
            <a:r>
              <a:rPr lang="en-CA" baseline="-25000" dirty="0"/>
              <a:t>IF</a:t>
            </a:r>
            <a:r>
              <a:rPr lang="en-CA" baseline="0" dirty="0"/>
              <a:t> performs better in all cases, but also yields more outliers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0676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NOTE: All on 90-10 splits.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224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NOTE: All on 90-10 splits.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213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0688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Mention the finance literature for GP is divided into two</a:t>
            </a:r>
            <a:r>
              <a:rPr lang="en-CA" baseline="0" dirty="0"/>
              <a:t> approaches: rule-based or symbolic regression. </a:t>
            </a:r>
          </a:p>
          <a:p>
            <a:endParaRPr lang="en-CA" baseline="0" dirty="0"/>
          </a:p>
          <a:p>
            <a:r>
              <a:rPr lang="en-CA" baseline="0" dirty="0"/>
              <a:t>Symbolic regression more fit to the goal of this research.</a:t>
            </a:r>
          </a:p>
          <a:p>
            <a:endParaRPr lang="en-CA" baseline="0" dirty="0"/>
          </a:p>
          <a:p>
            <a:r>
              <a:rPr lang="en-CA" baseline="0" dirty="0"/>
              <a:t>OLS defines a STATIC equation and forces data to fit, symbolic regression does the opposite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9413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3083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8832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GP</a:t>
            </a:r>
            <a:r>
              <a:rPr lang="en-CA" baseline="0" dirty="0"/>
              <a:t> is probabilistic, if one run is by chance very good, you can’t rely on this for accurate predictions. Ensemble Learning helps with this.</a:t>
            </a:r>
          </a:p>
          <a:p>
            <a:endParaRPr lang="en-CA" dirty="0"/>
          </a:p>
          <a:p>
            <a:r>
              <a:rPr lang="en-CA" dirty="0"/>
              <a:t>Be sure to define</a:t>
            </a:r>
            <a:r>
              <a:rPr lang="en-CA" baseline="0" dirty="0"/>
              <a:t> “Fusion” verbally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179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0520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KIM – Robustness to overfitting is important, and data selection is a</a:t>
            </a:r>
            <a:r>
              <a:rPr lang="en-CA" baseline="0" dirty="0"/>
              <a:t> big part of that. Talks about variability in data set, ensuring a range of conditions</a:t>
            </a:r>
          </a:p>
          <a:p>
            <a:endParaRPr lang="en-CA" baseline="0" dirty="0"/>
          </a:p>
          <a:p>
            <a:r>
              <a:rPr lang="en-CA" baseline="0" dirty="0"/>
              <a:t>VEERAMACHENENI – Most important point is similar outlier detection system. They use a data stream with dynamic processing at scale</a:t>
            </a:r>
          </a:p>
          <a:p>
            <a:endParaRPr lang="en-CA" baseline="0" dirty="0"/>
          </a:p>
          <a:p>
            <a:r>
              <a:rPr lang="en-CA" baseline="0" dirty="0"/>
              <a:t>KORNS – Gives examples of financial functions as well as training methods. Includes noise in certain training functions to build robustness but doesn’t really improve anything, economic data is already very noisy.</a:t>
            </a:r>
          </a:p>
          <a:p>
            <a:endParaRPr lang="en-CA" baseline="0" dirty="0"/>
          </a:p>
          <a:p>
            <a:r>
              <a:rPr lang="en-CA" baseline="0" dirty="0"/>
              <a:t>CRANE – Contrasts the standard 17 tree depth used in work by John. R </a:t>
            </a:r>
            <a:r>
              <a:rPr lang="en-CA" baseline="0" dirty="0" err="1"/>
              <a:t>Koza</a:t>
            </a:r>
            <a:r>
              <a:rPr lang="en-CA" baseline="0" dirty="0"/>
              <a:t>, depends a lot on the content matter.</a:t>
            </a:r>
          </a:p>
          <a:p>
            <a:endParaRPr lang="en-CA" baseline="0" dirty="0"/>
          </a:p>
          <a:p>
            <a:r>
              <a:rPr lang="en-CA" baseline="0" dirty="0"/>
              <a:t>KOZA – the standard of GP, ramped half and half with depth limit of 17 recommended.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89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3550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 70-30, 80-20, and 90-10 split will also be considered for</a:t>
            </a:r>
            <a:r>
              <a:rPr lang="en-CA" baseline="0" dirty="0"/>
              <a:t> L</a:t>
            </a:r>
            <a:r>
              <a:rPr lang="en-CA" baseline="-25000" dirty="0"/>
              <a:t>ST</a:t>
            </a:r>
            <a:r>
              <a:rPr lang="en-CA" baseline="0" dirty="0"/>
              <a:t> and L</a:t>
            </a:r>
            <a:r>
              <a:rPr lang="en-CA" baseline="-25000" dirty="0"/>
              <a:t>ST’</a:t>
            </a:r>
          </a:p>
          <a:p>
            <a:endParaRPr lang="en-CA" dirty="0"/>
          </a:p>
          <a:p>
            <a:r>
              <a:rPr lang="en-CA" dirty="0"/>
              <a:t>Also mention the 5 day lag period on the advanced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4549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126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/>
              <a:t>L</a:t>
            </a:r>
            <a:r>
              <a:rPr lang="en-CA" baseline="-25000" dirty="0"/>
              <a:t>IF</a:t>
            </a:r>
            <a:r>
              <a:rPr lang="en-CA" baseline="0" dirty="0"/>
              <a:t> performs better in all cases, but also yields more outliers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8097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9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5/3/2016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5/3/2016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/>
              <a:pPr/>
              <a:t>5/3/2016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/>
              <a:t>Genetic Programming Portfolio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COSC 4F90 – James Earle, Supervised by Dr. Ross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229" y="1310656"/>
            <a:ext cx="4208604" cy="4208604"/>
          </a:xfr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Experiments &amp; 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621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91528544"/>
                  </p:ext>
                </p:extLst>
              </p:nvPr>
            </p:nvGraphicFramePr>
            <p:xfrm>
              <a:off x="1104900" y="1600200"/>
              <a:ext cx="9980614" cy="41931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90307">
                      <a:extLst>
                        <a:ext uri="{9D8B030D-6E8A-4147-A177-3AD203B41FA5}">
                          <a16:colId xmlns:a16="http://schemas.microsoft.com/office/drawing/2014/main" xmlns="" val="452220581"/>
                        </a:ext>
                      </a:extLst>
                    </a:gridCol>
                    <a:gridCol w="4990307">
                      <a:extLst>
                        <a:ext uri="{9D8B030D-6E8A-4147-A177-3AD203B41FA5}">
                          <a16:colId xmlns:a16="http://schemas.microsoft.com/office/drawing/2014/main" xmlns="" val="82609379"/>
                        </a:ext>
                      </a:extLst>
                    </a:gridCol>
                  </a:tblGrid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/>
                            <a:t>Language Variation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/>
                            <a:t>Function &amp; Terminal Set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654672897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𝑬𝑹𝑪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, +, −, ×, ÷,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𝒍𝒐𝒈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𝒄𝒐𝒔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𝒔𝒊𝒏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CA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083470743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IF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∪{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𝑰𝑭𝑳𝑻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CA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427336378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ST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CA" sz="2000" b="1" i="1" smtClean="0">
                                        <a:latin typeface="Cambria Math" panose="02040503050406030204" pitchFamily="18" charset="0"/>
                                      </a:rPr>
                                      <m:t>𝑰𝑭</m:t>
                                    </m:r>
                                  </m:sub>
                                </m:sSub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∪{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𝒔𝒖𝒎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𝒔𝒕𝒅𝒆𝒗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𝒔𝒌𝒆𝒘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CA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548791112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ST’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000" b="1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1" i="1" u="none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CA" sz="2000" b="1" i="1" u="none" smtClean="0">
                                        <a:latin typeface="Cambria Math" panose="02040503050406030204" pitchFamily="18" charset="0"/>
                                      </a:rPr>
                                      <m:t>𝑺𝑻</m:t>
                                    </m:r>
                                  </m:sub>
                                </m:sSub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∪{</m:t>
                                </m:r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𝒂𝒗𝒈</m:t>
                                </m:r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𝒎𝒊𝒏</m:t>
                                </m:r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𝒎𝒂𝒙</m:t>
                                </m:r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CA" sz="2000" b="1" u="none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273923411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FI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CA" sz="2000" b="1" i="1" smtClean="0">
                                        <a:latin typeface="Cambria Math" panose="02040503050406030204" pitchFamily="18" charset="0"/>
                                      </a:rPr>
                                      <m:t>𝑺𝑻</m:t>
                                    </m:r>
                                  </m:sub>
                                </m:sSub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∪{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𝒐𝒑𝒆𝒏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𝒉𝒊𝒈𝒉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𝒍𝒐𝒘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𝒗𝒐𝒍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CA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500252021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FI’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000" b="1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1" i="1" u="none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CA" sz="2000" b="1" i="1" u="none" smtClean="0">
                                        <a:latin typeface="Cambria Math" panose="02040503050406030204" pitchFamily="18" charset="0"/>
                                      </a:rPr>
                                      <m:t>𝑭𝑰</m:t>
                                    </m:r>
                                  </m:sub>
                                </m:sSub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∪{</m:t>
                                </m:r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𝒂𝒗𝒈</m:t>
                                </m:r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𝒎𝒊𝒏</m:t>
                                </m:r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𝒎𝒂𝒙</m:t>
                                </m:r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CA" sz="2000" b="1" u="none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9902182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91528544"/>
                  </p:ext>
                </p:extLst>
              </p:nvPr>
            </p:nvGraphicFramePr>
            <p:xfrm>
              <a:off x="1104900" y="1600200"/>
              <a:ext cx="9980614" cy="41931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90307">
                      <a:extLst>
                        <a:ext uri="{9D8B030D-6E8A-4147-A177-3AD203B41FA5}">
                          <a16:colId xmlns:a16="http://schemas.microsoft.com/office/drawing/2014/main" val="452220581"/>
                        </a:ext>
                      </a:extLst>
                    </a:gridCol>
                    <a:gridCol w="4990307">
                      <a:extLst>
                        <a:ext uri="{9D8B030D-6E8A-4147-A177-3AD203B41FA5}">
                          <a16:colId xmlns:a16="http://schemas.microsoft.com/office/drawing/2014/main" val="82609379"/>
                        </a:ext>
                      </a:extLst>
                    </a:gridCol>
                  </a:tblGrid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/>
                            <a:t>Language Variation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/>
                            <a:t>Function &amp; Terminal Set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4672897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22" t="-100000" r="-488" b="-498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3470743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IF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22" t="-202041" r="-488" b="-404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7336378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ST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22" t="-298990" r="-488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791112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ST’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22" t="-403061" r="-488" b="-203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923411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FI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22" t="-497980" r="-488" b="-1010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0252021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FI’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22" t="-604082" r="-488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02182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1" dirty="0"/>
              <a:t>L</a:t>
            </a:r>
            <a:r>
              <a:rPr lang="en-CA" dirty="0"/>
              <a:t>:</a:t>
            </a:r>
            <a:r>
              <a:rPr lang="en-CA" b="1" i="1" dirty="0"/>
              <a:t> </a:t>
            </a:r>
            <a:r>
              <a:rPr lang="en-CA" dirty="0"/>
              <a:t>Comparison of Individual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806" y="1223962"/>
            <a:ext cx="4919472" cy="823912"/>
          </a:xfrm>
        </p:spPr>
        <p:txBody>
          <a:bodyPr/>
          <a:lstStyle/>
          <a:p>
            <a:r>
              <a:rPr lang="en-CA" dirty="0"/>
              <a:t>Best &amp; Average Models (Training)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44" y="2103438"/>
            <a:ext cx="5910997" cy="429736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56578" y="1223962"/>
            <a:ext cx="4919472" cy="823912"/>
          </a:xfrm>
        </p:spPr>
        <p:txBody>
          <a:bodyPr/>
          <a:lstStyle/>
          <a:p>
            <a:r>
              <a:rPr lang="en-CA" dirty="0"/>
              <a:t>Best &amp; Average Models (Testing)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41" y="2098674"/>
            <a:ext cx="5900546" cy="4302126"/>
          </a:xfrm>
        </p:spPr>
      </p:pic>
    </p:spTree>
    <p:extLst>
      <p:ext uri="{BB962C8B-B14F-4D97-AF65-F5344CB8AC3E}">
        <p14:creationId xmlns:p14="http://schemas.microsoft.com/office/powerpoint/2010/main" val="176160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1" dirty="0"/>
              <a:t>L</a:t>
            </a:r>
            <a:r>
              <a:rPr lang="en-CA" b="1" i="1" baseline="-25000" dirty="0"/>
              <a:t>IF</a:t>
            </a:r>
            <a:r>
              <a:rPr lang="en-CA" dirty="0"/>
              <a:t>:</a:t>
            </a:r>
            <a:r>
              <a:rPr lang="en-CA" b="1" i="1" dirty="0"/>
              <a:t> </a:t>
            </a:r>
            <a:r>
              <a:rPr lang="en-CA" dirty="0"/>
              <a:t>Comparison of Individual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806" y="1223962"/>
            <a:ext cx="4919472" cy="823912"/>
          </a:xfrm>
        </p:spPr>
        <p:txBody>
          <a:bodyPr/>
          <a:lstStyle/>
          <a:p>
            <a:r>
              <a:rPr lang="en-CA" dirty="0"/>
              <a:t>Best &amp; Average Models (Training)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47" y="2103438"/>
            <a:ext cx="5892790" cy="429736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56578" y="1223962"/>
            <a:ext cx="4919472" cy="823912"/>
          </a:xfrm>
        </p:spPr>
        <p:txBody>
          <a:bodyPr/>
          <a:lstStyle/>
          <a:p>
            <a:r>
              <a:rPr lang="en-CA" dirty="0"/>
              <a:t>Best &amp; Average Models (Testing)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41" y="2111000"/>
            <a:ext cx="5900546" cy="4277473"/>
          </a:xfrm>
        </p:spPr>
      </p:pic>
    </p:spTree>
    <p:extLst>
      <p:ext uri="{BB962C8B-B14F-4D97-AF65-F5344CB8AC3E}">
        <p14:creationId xmlns:p14="http://schemas.microsoft.com/office/powerpoint/2010/main" val="253063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Ensemble Performance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6931" y="1396548"/>
            <a:ext cx="355600" cy="442912"/>
          </a:xfrm>
        </p:spPr>
        <p:txBody>
          <a:bodyPr/>
          <a:lstStyle/>
          <a:p>
            <a:r>
              <a:rPr lang="en-CA" i="1" dirty="0"/>
              <a:t>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38" y="1839460"/>
            <a:ext cx="5771826" cy="420574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94036" y="1396548"/>
            <a:ext cx="463290" cy="442912"/>
          </a:xfrm>
        </p:spPr>
        <p:txBody>
          <a:bodyPr/>
          <a:lstStyle/>
          <a:p>
            <a:r>
              <a:rPr lang="en-CA" i="1" dirty="0"/>
              <a:t>L</a:t>
            </a:r>
            <a:r>
              <a:rPr lang="en-CA" i="1" baseline="-25000" dirty="0"/>
              <a:t>IF</a:t>
            </a:r>
            <a:endParaRPr lang="en-CA" i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49" y="1839460"/>
            <a:ext cx="5805029" cy="4205740"/>
          </a:xfrm>
        </p:spPr>
      </p:pic>
    </p:spTree>
    <p:extLst>
      <p:ext uri="{BB962C8B-B14F-4D97-AF65-F5344CB8AC3E}">
        <p14:creationId xmlns:p14="http://schemas.microsoft.com/office/powerpoint/2010/main" val="164048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Ensemble Fitness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3377930"/>
              </p:ext>
            </p:extLst>
          </p:nvPr>
        </p:nvGraphicFramePr>
        <p:xfrm>
          <a:off x="1104900" y="1600200"/>
          <a:ext cx="9982200" cy="209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550">
                  <a:extLst>
                    <a:ext uri="{9D8B030D-6E8A-4147-A177-3AD203B41FA5}">
                      <a16:colId xmlns:a16="http://schemas.microsoft.com/office/drawing/2014/main" xmlns="" val="1063830725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xmlns="" val="2742314196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xmlns="" val="1344616909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xmlns="" val="4178842973"/>
                    </a:ext>
                  </a:extLst>
                </a:gridCol>
              </a:tblGrid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Ensemble (</a:t>
                      </a:r>
                      <a:r>
                        <a:rPr lang="en-CA" dirty="0" err="1"/>
                        <a:t>Avg</a:t>
                      </a:r>
                      <a:r>
                        <a:rPr lang="en-CA" dirty="0"/>
                        <a:t>) 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Ensemble (Med)</a:t>
                      </a:r>
                      <a:r>
                        <a:rPr lang="en-CA" baseline="0" dirty="0"/>
                        <a:t> Fit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Outliers Removed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32793956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0.194444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0.200982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65386210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IF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0.185474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0.179552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1165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07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1" dirty="0"/>
              <a:t>L</a:t>
            </a:r>
            <a:r>
              <a:rPr lang="en-CA" b="1" i="1" baseline="-25000" dirty="0"/>
              <a:t>ST</a:t>
            </a:r>
            <a:r>
              <a:rPr lang="en-CA" dirty="0"/>
              <a:t>:</a:t>
            </a:r>
            <a:r>
              <a:rPr lang="en-CA" b="1" i="1" dirty="0"/>
              <a:t> </a:t>
            </a:r>
            <a:r>
              <a:rPr lang="en-CA" dirty="0"/>
              <a:t>Comparison of Individual Models (70-30)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806" y="1223962"/>
            <a:ext cx="4919472" cy="823912"/>
          </a:xfrm>
        </p:spPr>
        <p:txBody>
          <a:bodyPr/>
          <a:lstStyle/>
          <a:p>
            <a:r>
              <a:rPr lang="en-CA" dirty="0"/>
              <a:t>Best &amp; Average Models (Training)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0" y="2103438"/>
            <a:ext cx="5882084" cy="429736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56578" y="1223962"/>
            <a:ext cx="4919472" cy="823912"/>
          </a:xfrm>
        </p:spPr>
        <p:txBody>
          <a:bodyPr/>
          <a:lstStyle/>
          <a:p>
            <a:r>
              <a:rPr lang="en-CA" dirty="0"/>
              <a:t>Ensemble Testing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41" y="2099970"/>
            <a:ext cx="5900546" cy="4299534"/>
          </a:xfrm>
        </p:spPr>
      </p:pic>
    </p:spTree>
    <p:extLst>
      <p:ext uri="{BB962C8B-B14F-4D97-AF65-F5344CB8AC3E}">
        <p14:creationId xmlns:p14="http://schemas.microsoft.com/office/powerpoint/2010/main" val="163031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1" dirty="0"/>
              <a:t>L</a:t>
            </a:r>
            <a:r>
              <a:rPr lang="en-CA" b="1" i="1" baseline="-25000" dirty="0"/>
              <a:t>ST’</a:t>
            </a:r>
            <a:r>
              <a:rPr lang="en-CA" dirty="0"/>
              <a:t>:</a:t>
            </a:r>
            <a:r>
              <a:rPr lang="en-CA" b="1" i="1" dirty="0"/>
              <a:t> </a:t>
            </a:r>
            <a:r>
              <a:rPr lang="en-CA" dirty="0"/>
              <a:t>Comparison of Individual Models (70-30)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806" y="1223962"/>
            <a:ext cx="4919472" cy="823912"/>
          </a:xfrm>
        </p:spPr>
        <p:txBody>
          <a:bodyPr/>
          <a:lstStyle/>
          <a:p>
            <a:r>
              <a:rPr lang="en-CA" dirty="0"/>
              <a:t>Best &amp; Average Models (Training)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65" y="2109159"/>
            <a:ext cx="5906755" cy="428592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56578" y="1223962"/>
            <a:ext cx="4919472" cy="823912"/>
          </a:xfrm>
        </p:spPr>
        <p:txBody>
          <a:bodyPr/>
          <a:lstStyle/>
          <a:p>
            <a:r>
              <a:rPr lang="en-CA" dirty="0"/>
              <a:t>Ensemble Testing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41" y="2111776"/>
            <a:ext cx="5900546" cy="4275921"/>
          </a:xfrm>
        </p:spPr>
      </p:pic>
    </p:spTree>
    <p:extLst>
      <p:ext uri="{BB962C8B-B14F-4D97-AF65-F5344CB8AC3E}">
        <p14:creationId xmlns:p14="http://schemas.microsoft.com/office/powerpoint/2010/main" val="421118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1" dirty="0"/>
              <a:t>L</a:t>
            </a:r>
            <a:r>
              <a:rPr lang="en-CA" b="1" i="1" baseline="-25000" dirty="0"/>
              <a:t>ST</a:t>
            </a:r>
            <a:r>
              <a:rPr lang="en-CA" dirty="0"/>
              <a:t>:</a:t>
            </a:r>
            <a:r>
              <a:rPr lang="en-CA" b="1" i="1" dirty="0"/>
              <a:t> </a:t>
            </a:r>
            <a:r>
              <a:rPr lang="en-CA" dirty="0"/>
              <a:t>Comparison of Individual Models (90-10)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806" y="1223962"/>
            <a:ext cx="4919472" cy="823912"/>
          </a:xfrm>
        </p:spPr>
        <p:txBody>
          <a:bodyPr/>
          <a:lstStyle/>
          <a:p>
            <a:r>
              <a:rPr lang="en-CA" dirty="0"/>
              <a:t>Best &amp; Average Models (Training)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28" y="2109159"/>
            <a:ext cx="5891028" cy="428592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56578" y="1223962"/>
            <a:ext cx="4919472" cy="823912"/>
          </a:xfrm>
        </p:spPr>
        <p:txBody>
          <a:bodyPr/>
          <a:lstStyle/>
          <a:p>
            <a:r>
              <a:rPr lang="en-CA" dirty="0"/>
              <a:t>Ensemble Testing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503" y="2111776"/>
            <a:ext cx="5883622" cy="4275921"/>
          </a:xfrm>
        </p:spPr>
      </p:pic>
    </p:spTree>
    <p:extLst>
      <p:ext uri="{BB962C8B-B14F-4D97-AF65-F5344CB8AC3E}">
        <p14:creationId xmlns:p14="http://schemas.microsoft.com/office/powerpoint/2010/main" val="10300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Ensemble Fitness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87182"/>
              </p:ext>
            </p:extLst>
          </p:nvPr>
        </p:nvGraphicFramePr>
        <p:xfrm>
          <a:off x="1104900" y="1600200"/>
          <a:ext cx="9982200" cy="325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550">
                  <a:extLst>
                    <a:ext uri="{9D8B030D-6E8A-4147-A177-3AD203B41FA5}">
                      <a16:colId xmlns:a16="http://schemas.microsoft.com/office/drawing/2014/main" xmlns="" val="4260470491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xmlns="" val="984885218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xmlns="" val="1208586841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xmlns="" val="2817348180"/>
                    </a:ext>
                  </a:extLst>
                </a:gridCol>
              </a:tblGrid>
              <a:tr h="6502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70-30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80-20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90-10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18847742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ST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1.395065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0.246555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0.073232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01223746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ST’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0.088749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0.074097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0.026279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09226119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ST</a:t>
                      </a:r>
                      <a:r>
                        <a:rPr lang="en-CA" b="1" i="1" baseline="0" dirty="0"/>
                        <a:t> Outliers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56384988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ST’</a:t>
                      </a:r>
                      <a:r>
                        <a:rPr lang="en-CA" b="1" i="1" baseline="0" dirty="0"/>
                        <a:t> Outliers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81039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19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Genetic Programming &amp; Financial Forecasting</a:t>
            </a:r>
          </a:p>
          <a:p>
            <a:r>
              <a:rPr lang="en-US" dirty="0"/>
              <a:t>Ensemble Learning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Data &amp; Preliminary Trials</a:t>
            </a:r>
          </a:p>
          <a:p>
            <a:r>
              <a:rPr lang="en-US" dirty="0"/>
              <a:t>Experiments &amp; Results</a:t>
            </a:r>
          </a:p>
          <a:p>
            <a:r>
              <a:rPr lang="en-US" dirty="0"/>
              <a:t>Conclusions &amp; Future Work</a:t>
            </a:r>
          </a:p>
          <a:p>
            <a:r>
              <a:rPr lang="en-US" dirty="0"/>
              <a:t>References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1" dirty="0"/>
              <a:t>L</a:t>
            </a:r>
            <a:r>
              <a:rPr lang="en-CA" b="1" i="1" baseline="-25000" dirty="0"/>
              <a:t>FI</a:t>
            </a:r>
            <a:r>
              <a:rPr lang="en-CA" dirty="0"/>
              <a:t>:</a:t>
            </a:r>
            <a:r>
              <a:rPr lang="en-CA" b="1" i="1" dirty="0"/>
              <a:t> </a:t>
            </a:r>
            <a:r>
              <a:rPr lang="en-CA" dirty="0"/>
              <a:t>Comparison of Individual Models (90-10)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806" y="1223962"/>
            <a:ext cx="4919472" cy="823912"/>
          </a:xfrm>
        </p:spPr>
        <p:txBody>
          <a:bodyPr/>
          <a:lstStyle/>
          <a:p>
            <a:r>
              <a:rPr lang="en-CA" dirty="0"/>
              <a:t>Best &amp; Average Models (Training)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0" y="2104736"/>
            <a:ext cx="5882084" cy="429476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56578" y="1223962"/>
            <a:ext cx="4919472" cy="823912"/>
          </a:xfrm>
        </p:spPr>
        <p:txBody>
          <a:bodyPr/>
          <a:lstStyle/>
          <a:p>
            <a:r>
              <a:rPr lang="en-CA" dirty="0"/>
              <a:t>Ensemble Testing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41" y="2111776"/>
            <a:ext cx="5900546" cy="4275921"/>
          </a:xfrm>
        </p:spPr>
      </p:pic>
    </p:spTree>
    <p:extLst>
      <p:ext uri="{BB962C8B-B14F-4D97-AF65-F5344CB8AC3E}">
        <p14:creationId xmlns:p14="http://schemas.microsoft.com/office/powerpoint/2010/main" val="295200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Comparison of </a:t>
            </a:r>
            <a:r>
              <a:rPr lang="en-CA" b="1" i="1" dirty="0"/>
              <a:t>HIGH</a:t>
            </a:r>
            <a:r>
              <a:rPr lang="en-CA" i="1" dirty="0"/>
              <a:t> and </a:t>
            </a:r>
            <a:r>
              <a:rPr lang="en-CA" b="1" dirty="0"/>
              <a:t>AVG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8395" y="1292626"/>
            <a:ext cx="684294" cy="823912"/>
          </a:xfrm>
        </p:spPr>
        <p:txBody>
          <a:bodyPr/>
          <a:lstStyle/>
          <a:p>
            <a:r>
              <a:rPr lang="en-CA" dirty="0"/>
              <a:t>AVG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0" y="2116495"/>
            <a:ext cx="5882084" cy="427124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23503" y="1280824"/>
            <a:ext cx="785622" cy="823912"/>
          </a:xfrm>
        </p:spPr>
        <p:txBody>
          <a:bodyPr/>
          <a:lstStyle/>
          <a:p>
            <a:r>
              <a:rPr lang="en-CA" dirty="0"/>
              <a:t>HIGH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41" y="2111776"/>
            <a:ext cx="5900546" cy="4275921"/>
          </a:xfrm>
        </p:spPr>
      </p:pic>
    </p:spTree>
    <p:extLst>
      <p:ext uri="{BB962C8B-B14F-4D97-AF65-F5344CB8AC3E}">
        <p14:creationId xmlns:p14="http://schemas.microsoft.com/office/powerpoint/2010/main" val="307468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Ensemble Fitness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487584"/>
              </p:ext>
            </p:extLst>
          </p:nvPr>
        </p:nvGraphicFramePr>
        <p:xfrm>
          <a:off x="1104900" y="1600200"/>
          <a:ext cx="9980682" cy="209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6894">
                  <a:extLst>
                    <a:ext uri="{9D8B030D-6E8A-4147-A177-3AD203B41FA5}">
                      <a16:colId xmlns:a16="http://schemas.microsoft.com/office/drawing/2014/main" xmlns="" val="1063830725"/>
                    </a:ext>
                  </a:extLst>
                </a:gridCol>
                <a:gridCol w="3326894">
                  <a:extLst>
                    <a:ext uri="{9D8B030D-6E8A-4147-A177-3AD203B41FA5}">
                      <a16:colId xmlns:a16="http://schemas.microsoft.com/office/drawing/2014/main" xmlns="" val="2742314196"/>
                    </a:ext>
                  </a:extLst>
                </a:gridCol>
                <a:gridCol w="3326894">
                  <a:extLst>
                    <a:ext uri="{9D8B030D-6E8A-4147-A177-3AD203B41FA5}">
                      <a16:colId xmlns:a16="http://schemas.microsoft.com/office/drawing/2014/main" xmlns="" val="4178842973"/>
                    </a:ext>
                  </a:extLst>
                </a:gridCol>
              </a:tblGrid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Ensemble</a:t>
                      </a:r>
                      <a:r>
                        <a:rPr lang="en-CA" baseline="0" dirty="0"/>
                        <a:t> </a:t>
                      </a:r>
                      <a:r>
                        <a:rPr lang="en-CA" dirty="0"/>
                        <a:t>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Outliers Removed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32793956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FI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0.057844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65386210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FI’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0.026279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1165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07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Shifted </a:t>
            </a:r>
            <a:r>
              <a:rPr lang="en-CA" b="1" i="1" dirty="0"/>
              <a:t>HIGH </a:t>
            </a:r>
            <a:r>
              <a:rPr lang="en-CA" dirty="0"/>
              <a:t>Ensemble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29" y="1473200"/>
            <a:ext cx="7196023" cy="5219700"/>
          </a:xfrm>
        </p:spPr>
      </p:pic>
    </p:spTree>
    <p:extLst>
      <p:ext uri="{BB962C8B-B14F-4D97-AF65-F5344CB8AC3E}">
        <p14:creationId xmlns:p14="http://schemas.microsoft.com/office/powerpoint/2010/main" val="217658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Ensemble Fitness Across Experiments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5265516"/>
              </p:ext>
            </p:extLst>
          </p:nvPr>
        </p:nvGraphicFramePr>
        <p:xfrm>
          <a:off x="1104900" y="1600200"/>
          <a:ext cx="9980682" cy="488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6894">
                  <a:extLst>
                    <a:ext uri="{9D8B030D-6E8A-4147-A177-3AD203B41FA5}">
                      <a16:colId xmlns:a16="http://schemas.microsoft.com/office/drawing/2014/main" xmlns="" val="1063830725"/>
                    </a:ext>
                  </a:extLst>
                </a:gridCol>
                <a:gridCol w="3326894">
                  <a:extLst>
                    <a:ext uri="{9D8B030D-6E8A-4147-A177-3AD203B41FA5}">
                      <a16:colId xmlns:a16="http://schemas.microsoft.com/office/drawing/2014/main" xmlns="" val="2742314196"/>
                    </a:ext>
                  </a:extLst>
                </a:gridCol>
                <a:gridCol w="3326894">
                  <a:extLst>
                    <a:ext uri="{9D8B030D-6E8A-4147-A177-3AD203B41FA5}">
                      <a16:colId xmlns:a16="http://schemas.microsoft.com/office/drawing/2014/main" xmlns="" val="4178842973"/>
                    </a:ext>
                  </a:extLst>
                </a:gridCol>
              </a:tblGrid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Ensemble</a:t>
                      </a:r>
                      <a:r>
                        <a:rPr lang="en-CA" baseline="0" dirty="0"/>
                        <a:t> </a:t>
                      </a:r>
                      <a:r>
                        <a:rPr lang="en-CA" dirty="0"/>
                        <a:t>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Outliers Removed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32793956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0.194444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46838915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IF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0.185474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29032511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ST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0.073232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78529980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ST’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0.026279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39658633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FI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0.057844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65386210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FI’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0.026279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1165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33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Ensemble Fitness Across Experiments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6128895"/>
              </p:ext>
            </p:extLst>
          </p:nvPr>
        </p:nvGraphicFramePr>
        <p:xfrm>
          <a:off x="1104900" y="1600200"/>
          <a:ext cx="9980682" cy="488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6894">
                  <a:extLst>
                    <a:ext uri="{9D8B030D-6E8A-4147-A177-3AD203B41FA5}">
                      <a16:colId xmlns:a16="http://schemas.microsoft.com/office/drawing/2014/main" xmlns="" val="1063830725"/>
                    </a:ext>
                  </a:extLst>
                </a:gridCol>
                <a:gridCol w="3326894">
                  <a:extLst>
                    <a:ext uri="{9D8B030D-6E8A-4147-A177-3AD203B41FA5}">
                      <a16:colId xmlns:a16="http://schemas.microsoft.com/office/drawing/2014/main" xmlns="" val="2742314196"/>
                    </a:ext>
                  </a:extLst>
                </a:gridCol>
                <a:gridCol w="3326894">
                  <a:extLst>
                    <a:ext uri="{9D8B030D-6E8A-4147-A177-3AD203B41FA5}">
                      <a16:colId xmlns:a16="http://schemas.microsoft.com/office/drawing/2014/main" xmlns="" val="4178842973"/>
                    </a:ext>
                  </a:extLst>
                </a:gridCol>
              </a:tblGrid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Ensemble</a:t>
                      </a:r>
                      <a:r>
                        <a:rPr lang="en-CA" baseline="0" dirty="0"/>
                        <a:t> </a:t>
                      </a:r>
                      <a:r>
                        <a:rPr lang="en-CA" dirty="0"/>
                        <a:t>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Outliers Removed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32793956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0.194444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46838915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IF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0.185474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29032511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ST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0.073232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78529980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ST’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rgbClr val="FF0000"/>
                          </a:solidFill>
                        </a:rPr>
                        <a:t>0.026279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39658633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FI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0.057844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65386210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FI’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rgbClr val="FF0000"/>
                          </a:solidFill>
                        </a:rPr>
                        <a:t>0.026279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1165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24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Highly dependent on use-case</a:t>
            </a:r>
          </a:p>
          <a:p>
            <a:r>
              <a:rPr lang="en-CA" dirty="0"/>
              <a:t>Highly improved performance in advanced languages</a:t>
            </a:r>
          </a:p>
          <a:p>
            <a:pPr lvl="1"/>
            <a:r>
              <a:rPr lang="en-CA" dirty="0"/>
              <a:t>Short-term – </a:t>
            </a:r>
            <a:r>
              <a:rPr lang="en-CA" b="1" i="1" dirty="0"/>
              <a:t>L</a:t>
            </a:r>
            <a:r>
              <a:rPr lang="en-CA" b="1" i="1" baseline="-25000" dirty="0"/>
              <a:t>FI</a:t>
            </a:r>
            <a:r>
              <a:rPr lang="en-CA" b="1" i="1" dirty="0"/>
              <a:t> </a:t>
            </a:r>
            <a:endParaRPr lang="en-CA" b="1" i="1" baseline="-25000" dirty="0"/>
          </a:p>
          <a:p>
            <a:pPr lvl="1"/>
            <a:r>
              <a:rPr lang="en-CA" dirty="0"/>
              <a:t>Long-term – </a:t>
            </a:r>
            <a:r>
              <a:rPr lang="en-CA" b="1" i="1" dirty="0"/>
              <a:t>L</a:t>
            </a:r>
            <a:r>
              <a:rPr lang="en-CA" b="1" i="1" baseline="-25000" dirty="0"/>
              <a:t>FI’</a:t>
            </a:r>
          </a:p>
          <a:p>
            <a:r>
              <a:rPr lang="en-CA" dirty="0"/>
              <a:t>Volatility in financial functions</a:t>
            </a:r>
          </a:p>
          <a:p>
            <a:r>
              <a:rPr lang="en-CA" dirty="0"/>
              <a:t>Smooth average</a:t>
            </a:r>
          </a:p>
          <a:p>
            <a:r>
              <a:rPr lang="en-CA" dirty="0"/>
              <a:t>Transition to rule-based GP from symbolic regression when more advanced functions are introduced.</a:t>
            </a:r>
          </a:p>
        </p:txBody>
      </p:sp>
    </p:spTree>
    <p:extLst>
      <p:ext uri="{BB962C8B-B14F-4D97-AF65-F5344CB8AC3E}">
        <p14:creationId xmlns:p14="http://schemas.microsoft.com/office/powerpoint/2010/main" val="6426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Cross-Validation for comparison of training-testing data size ratios</a:t>
            </a:r>
          </a:p>
          <a:p>
            <a:r>
              <a:rPr lang="en-CA" dirty="0"/>
              <a:t>Array-based GP language that applies operators to data series</a:t>
            </a:r>
          </a:p>
          <a:p>
            <a:r>
              <a:rPr lang="en-CA" dirty="0" smtClean="0"/>
              <a:t>Explore practical use of industry application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219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err="1"/>
              <a:t>Minkyu</a:t>
            </a:r>
            <a:r>
              <a:rPr lang="en-CA" dirty="0"/>
              <a:t> Kim, Ying L. Becker, Peng </a:t>
            </a:r>
            <a:r>
              <a:rPr lang="en-CA" dirty="0" err="1"/>
              <a:t>Fei</a:t>
            </a:r>
            <a:r>
              <a:rPr lang="en-CA" dirty="0"/>
              <a:t>, and Una-May O’Reilly. Constrained genetic programming to minimize overfitting in stock selection. </a:t>
            </a:r>
            <a:r>
              <a:rPr lang="en-CA" i="1" dirty="0"/>
              <a:t>Genetic Programming Theory and Practice,</a:t>
            </a:r>
            <a:r>
              <a:rPr lang="en-CA" dirty="0"/>
              <a:t> 6:178-194, 2009 [1]</a:t>
            </a:r>
          </a:p>
          <a:p>
            <a:r>
              <a:rPr lang="en-CA" dirty="0" err="1"/>
              <a:t>Kalyan</a:t>
            </a:r>
            <a:r>
              <a:rPr lang="en-CA" dirty="0"/>
              <a:t> </a:t>
            </a:r>
            <a:r>
              <a:rPr lang="en-CA" dirty="0" err="1"/>
              <a:t>Veeramachaneni</a:t>
            </a:r>
            <a:r>
              <a:rPr lang="en-CA" dirty="0"/>
              <a:t>, Owen Derby, Una-May O’Reilly, and Dylan Sherry. Learning regression ensembles with genetic programming at scale. </a:t>
            </a:r>
            <a:r>
              <a:rPr lang="en-CA" i="1" dirty="0"/>
              <a:t>Proceedings of the 15</a:t>
            </a:r>
            <a:r>
              <a:rPr lang="en-CA" i="1" baseline="30000" dirty="0"/>
              <a:t>th</a:t>
            </a:r>
            <a:r>
              <a:rPr lang="en-CA" i="1" dirty="0"/>
              <a:t> Annual conference on Genetic and Evolutionary Computation, </a:t>
            </a:r>
            <a:r>
              <a:rPr lang="en-CA" dirty="0"/>
              <a:t>pages 1117-1124, 2013. [2]</a:t>
            </a:r>
          </a:p>
          <a:p>
            <a:r>
              <a:rPr lang="en-CA" dirty="0"/>
              <a:t>Michael F. </a:t>
            </a:r>
            <a:r>
              <a:rPr lang="en-CA" dirty="0" err="1"/>
              <a:t>Korns</a:t>
            </a:r>
            <a:r>
              <a:rPr lang="en-CA" dirty="0"/>
              <a:t>. Large-scale time-constrained symbolic regression. </a:t>
            </a:r>
            <a:r>
              <a:rPr lang="en-CA" i="1" dirty="0"/>
              <a:t>Genetic Programming Theory and Practice, </a:t>
            </a:r>
            <a:r>
              <a:rPr lang="en-CA" dirty="0"/>
              <a:t>4:299-314, 2009. [3]</a:t>
            </a:r>
          </a:p>
          <a:p>
            <a:r>
              <a:rPr lang="en-CA" dirty="0"/>
              <a:t>Ellery </a:t>
            </a:r>
            <a:r>
              <a:rPr lang="en-CA" dirty="0" err="1"/>
              <a:t>Fussel</a:t>
            </a:r>
            <a:r>
              <a:rPr lang="en-CA" dirty="0"/>
              <a:t> Crane and Nicholas </a:t>
            </a:r>
            <a:r>
              <a:rPr lang="en-CA" dirty="0" err="1"/>
              <a:t>Freitag</a:t>
            </a:r>
            <a:r>
              <a:rPr lang="en-CA" dirty="0"/>
              <a:t> McPhee. The effects of size and depth limits on tree based genetic programming. </a:t>
            </a:r>
            <a:r>
              <a:rPr lang="en-CA" i="1" dirty="0"/>
              <a:t>Genetic Programming Theory and Practice, </a:t>
            </a:r>
            <a:r>
              <a:rPr lang="en-CA" dirty="0"/>
              <a:t>3:223-240, 2006 [4]</a:t>
            </a:r>
          </a:p>
          <a:p>
            <a:r>
              <a:rPr lang="en-CA" dirty="0"/>
              <a:t>John R. </a:t>
            </a:r>
            <a:r>
              <a:rPr lang="en-CA" dirty="0" err="1"/>
              <a:t>Koza</a:t>
            </a:r>
            <a:r>
              <a:rPr lang="en-CA" dirty="0"/>
              <a:t>. </a:t>
            </a:r>
            <a:r>
              <a:rPr lang="en-CA" i="1" dirty="0"/>
              <a:t>Genetic Programming: On the Programming Computers by Means of Natural Selection. </a:t>
            </a:r>
            <a:r>
              <a:rPr lang="en-CA" dirty="0"/>
              <a:t>MIT Press, 1992. [5]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9461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759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Artificial Intelligence and Financial Forecasting</a:t>
            </a:r>
          </a:p>
          <a:p>
            <a:r>
              <a:rPr lang="en-CA" dirty="0"/>
              <a:t>Restricted access to other techniques due to financial backing</a:t>
            </a:r>
          </a:p>
          <a:p>
            <a:r>
              <a:rPr lang="en-CA" dirty="0"/>
              <a:t>Yields significant improvement over traditional, manual methods (buy and hold)</a:t>
            </a:r>
          </a:p>
          <a:p>
            <a:r>
              <a:rPr lang="en-CA" dirty="0"/>
              <a:t>Consider methodologies that provide strong models</a:t>
            </a:r>
          </a:p>
          <a:p>
            <a:r>
              <a:rPr lang="en-CA" dirty="0"/>
              <a:t>Not to be actualized</a:t>
            </a:r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Programming &amp; Financial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Symbolic Regression</a:t>
            </a:r>
          </a:p>
          <a:p>
            <a:pPr lvl="1"/>
            <a:r>
              <a:rPr lang="en-US" dirty="0"/>
              <a:t>Finding a mathematical expression that best fits a curve</a:t>
            </a:r>
          </a:p>
          <a:p>
            <a:r>
              <a:rPr lang="en-US" dirty="0"/>
              <a:t>Rule-based GP</a:t>
            </a:r>
          </a:p>
          <a:p>
            <a:r>
              <a:rPr lang="en-US" dirty="0"/>
              <a:t>Fitness Function – Sum of Square Residuals (right)</a:t>
            </a:r>
          </a:p>
          <a:p>
            <a:r>
              <a:rPr lang="en-US" dirty="0"/>
              <a:t>Similar to Ordinary Least Squares (OLS) econometric regression testing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112" y="1949456"/>
            <a:ext cx="4013270" cy="3559169"/>
          </a:xfrm>
        </p:spPr>
      </p:pic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Ensemble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5003800" cy="4572000"/>
          </a:xfrm>
        </p:spPr>
        <p:txBody>
          <a:bodyPr/>
          <a:lstStyle/>
          <a:p>
            <a:r>
              <a:rPr lang="en-CA" dirty="0"/>
              <a:t>Using multiple learning algorithms to obtain better aggregate performance </a:t>
            </a:r>
          </a:p>
          <a:p>
            <a:r>
              <a:rPr lang="en-CA" dirty="0"/>
              <a:t>Stacking 20 GP runs</a:t>
            </a:r>
          </a:p>
          <a:p>
            <a:pPr lvl="1"/>
            <a:r>
              <a:rPr lang="en-CA" dirty="0"/>
              <a:t>Average vs. Median Fusion</a:t>
            </a:r>
          </a:p>
          <a:p>
            <a:r>
              <a:rPr lang="en-CA" dirty="0"/>
              <a:t>Outliers pose a problem for average fusion technique</a:t>
            </a:r>
          </a:p>
        </p:txBody>
      </p:sp>
    </p:spTree>
    <p:extLst>
      <p:ext uri="{BB962C8B-B14F-4D97-AF65-F5344CB8AC3E}">
        <p14:creationId xmlns:p14="http://schemas.microsoft.com/office/powerpoint/2010/main" val="251015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cs typeface="Times New Roman" panose="02020603050405020304" pitchFamily="18" charset="0"/>
              </a:rPr>
              <a:t>Ensemble Learning - Outlier Detection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Without 2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CA" dirty="0">
                <a:cs typeface="Times New Roman" panose="02020603050405020304" pitchFamily="18" charset="0"/>
              </a:rPr>
              <a:t> Rule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668329"/>
            <a:ext cx="4919663" cy="3259654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With 2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CA" dirty="0">
                <a:cs typeface="Times New Roman" panose="02020603050405020304" pitchFamily="18" charset="0"/>
              </a:rPr>
              <a:t> Rule</a:t>
            </a:r>
            <a:endParaRPr lang="en-CA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50" y="2744202"/>
            <a:ext cx="4919663" cy="3107909"/>
          </a:xfrm>
        </p:spPr>
      </p:pic>
    </p:spTree>
    <p:extLst>
      <p:ext uri="{BB962C8B-B14F-4D97-AF65-F5344CB8AC3E}">
        <p14:creationId xmlns:p14="http://schemas.microsoft.com/office/powerpoint/2010/main" val="304369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Minkyu</a:t>
            </a:r>
            <a:r>
              <a:rPr lang="en-CA" dirty="0"/>
              <a:t> Kim </a:t>
            </a:r>
            <a:r>
              <a:rPr lang="en-CA" i="1" dirty="0"/>
              <a:t>et al.</a:t>
            </a:r>
            <a:r>
              <a:rPr lang="en-CA" b="1" i="1" dirty="0"/>
              <a:t> </a:t>
            </a:r>
            <a:r>
              <a:rPr lang="en-CA" dirty="0"/>
              <a:t>[1] – Minimization of overfitting in GP stock selection.</a:t>
            </a:r>
          </a:p>
          <a:p>
            <a:r>
              <a:rPr lang="en-CA" dirty="0" err="1"/>
              <a:t>Kalyan</a:t>
            </a:r>
            <a:r>
              <a:rPr lang="en-CA" dirty="0"/>
              <a:t> </a:t>
            </a:r>
            <a:r>
              <a:rPr lang="en-CA" dirty="0" err="1"/>
              <a:t>Veeramacheneni</a:t>
            </a:r>
            <a:r>
              <a:rPr lang="en-CA" dirty="0"/>
              <a:t> </a:t>
            </a:r>
            <a:r>
              <a:rPr lang="en-CA" i="1" dirty="0"/>
              <a:t>et al. </a:t>
            </a:r>
            <a:r>
              <a:rPr lang="en-CA" dirty="0"/>
              <a:t>[2] – Ensemble learning for stock prediction at scale in a dynamic cloud-based system.</a:t>
            </a:r>
          </a:p>
          <a:p>
            <a:pPr lvl="1"/>
            <a:r>
              <a:rPr lang="en-CA" dirty="0"/>
              <a:t>A similar outlier detection system</a:t>
            </a:r>
          </a:p>
          <a:p>
            <a:r>
              <a:rPr lang="en-CA" dirty="0"/>
              <a:t>Michael F. </a:t>
            </a:r>
            <a:r>
              <a:rPr lang="en-CA" dirty="0" err="1"/>
              <a:t>Korns</a:t>
            </a:r>
            <a:r>
              <a:rPr lang="en-CA" dirty="0"/>
              <a:t> [3] – Time-constrained symbolic regression, providing insight on language variations inclusive of financial functions.</a:t>
            </a:r>
          </a:p>
          <a:p>
            <a:r>
              <a:rPr lang="en-CA" dirty="0"/>
              <a:t>Ellery </a:t>
            </a:r>
            <a:r>
              <a:rPr lang="en-CA" dirty="0" err="1"/>
              <a:t>Fussel</a:t>
            </a:r>
            <a:r>
              <a:rPr lang="en-CA" dirty="0"/>
              <a:t> Crane </a:t>
            </a:r>
            <a:r>
              <a:rPr lang="en-CA" i="1" dirty="0"/>
              <a:t>et al.</a:t>
            </a:r>
            <a:r>
              <a:rPr lang="en-CA" b="1" i="1" dirty="0"/>
              <a:t> </a:t>
            </a:r>
            <a:r>
              <a:rPr lang="en-CA" dirty="0"/>
              <a:t>[4] – Exploration of size and depth limitations on GP, and the implications for population initialization.</a:t>
            </a:r>
          </a:p>
          <a:p>
            <a:r>
              <a:rPr lang="en-CA" dirty="0"/>
              <a:t>John R. </a:t>
            </a:r>
            <a:r>
              <a:rPr lang="en-CA" dirty="0" err="1"/>
              <a:t>Koza</a:t>
            </a:r>
            <a:r>
              <a:rPr lang="en-CA" dirty="0"/>
              <a:t> [5] – Definition of many GP techniques and standards in terms of population initialization as well as chosen parameters.</a:t>
            </a:r>
          </a:p>
        </p:txBody>
      </p:sp>
    </p:spTree>
    <p:extLst>
      <p:ext uri="{BB962C8B-B14F-4D97-AF65-F5344CB8AC3E}">
        <p14:creationId xmlns:p14="http://schemas.microsoft.com/office/powerpoint/2010/main" val="179625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&amp; Preliminary Trials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4434723" cy="4572000"/>
          </a:xfrm>
        </p:spPr>
        <p:txBody>
          <a:bodyPr/>
          <a:lstStyle/>
          <a:p>
            <a:r>
              <a:rPr lang="en-CA" dirty="0"/>
              <a:t>Chosen </a:t>
            </a:r>
            <a:r>
              <a:rPr lang="en-CA" dirty="0" smtClean="0"/>
              <a:t>Data: </a:t>
            </a:r>
            <a:r>
              <a:rPr lang="en-CA" dirty="0"/>
              <a:t>Dow Jones Industrial Average</a:t>
            </a:r>
          </a:p>
          <a:p>
            <a:r>
              <a:rPr lang="en-CA" dirty="0"/>
              <a:t>Jan. 1, 2013 – Jan. 1, 2016</a:t>
            </a:r>
          </a:p>
          <a:p>
            <a:r>
              <a:rPr lang="en-CA" dirty="0"/>
              <a:t>3 Fiscal Years of variant growth patterns</a:t>
            </a:r>
          </a:p>
          <a:p>
            <a:r>
              <a:rPr lang="en-CA" dirty="0"/>
              <a:t>Normalized to [0, 1]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623" y="1866113"/>
            <a:ext cx="5910980" cy="430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5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&amp; Preliminary Trials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Chosen Parameters in early examples yielded the strongest ensemble</a:t>
            </a:r>
          </a:p>
          <a:p>
            <a:r>
              <a:rPr lang="en-CA" dirty="0"/>
              <a:t>Similar to the results of Kim </a:t>
            </a:r>
            <a:r>
              <a:rPr lang="en-CA" i="1" dirty="0"/>
              <a:t>et al. </a:t>
            </a:r>
            <a:r>
              <a:rPr lang="en-CA" dirty="0"/>
              <a:t>[1]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632042"/>
              </p:ext>
            </p:extLst>
          </p:nvPr>
        </p:nvGraphicFramePr>
        <p:xfrm>
          <a:off x="6246882" y="1600200"/>
          <a:ext cx="4978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xmlns="" val="3042923453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xmlns="" val="3668010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9683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Crossover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1596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1813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Elitism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078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Tournament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037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Max Tree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3152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Pop.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530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Generations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237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09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0</TotalTime>
  <Words>1254</Words>
  <Application>Microsoft Office PowerPoint</Application>
  <PresentationFormat>Widescreen</PresentationFormat>
  <Paragraphs>260</Paragraphs>
  <Slides>29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Cambria Math</vt:lpstr>
      <vt:lpstr>Euphemia</vt:lpstr>
      <vt:lpstr>Plantagenet Cherokee</vt:lpstr>
      <vt:lpstr>Times New Roman</vt:lpstr>
      <vt:lpstr>Wingdings</vt:lpstr>
      <vt:lpstr>Academic Literature 16x9</vt:lpstr>
      <vt:lpstr>Genetic Programming Portfolio</vt:lpstr>
      <vt:lpstr>Contents</vt:lpstr>
      <vt:lpstr>Introduction</vt:lpstr>
      <vt:lpstr>Genetic Programming &amp; Financial Forecasting</vt:lpstr>
      <vt:lpstr>Ensemble Learning</vt:lpstr>
      <vt:lpstr>Ensemble Learning - Outlier Detection</vt:lpstr>
      <vt:lpstr>Related Work</vt:lpstr>
      <vt:lpstr>Data &amp; Preliminary Trials</vt:lpstr>
      <vt:lpstr>Data &amp; Preliminary Trials</vt:lpstr>
      <vt:lpstr>Experiments &amp; Results</vt:lpstr>
      <vt:lpstr>Language Definitions</vt:lpstr>
      <vt:lpstr>L: Comparison of Individual Models</vt:lpstr>
      <vt:lpstr>LIF: Comparison of Individual Models</vt:lpstr>
      <vt:lpstr>Ensemble Performance</vt:lpstr>
      <vt:lpstr>Ensemble Fitness</vt:lpstr>
      <vt:lpstr>LST: Comparison of Individual Models (70-30)</vt:lpstr>
      <vt:lpstr>LST’: Comparison of Individual Models (70-30)</vt:lpstr>
      <vt:lpstr>LST: Comparison of Individual Models (90-10)</vt:lpstr>
      <vt:lpstr>Ensemble Fitness</vt:lpstr>
      <vt:lpstr>LFI: Comparison of Individual Models (90-10)</vt:lpstr>
      <vt:lpstr>Comparison of HIGH and AVG</vt:lpstr>
      <vt:lpstr>Ensemble Fitness</vt:lpstr>
      <vt:lpstr>Shifted HIGH Ensemble Example</vt:lpstr>
      <vt:lpstr>Ensemble Fitness Across Experiments</vt:lpstr>
      <vt:lpstr>Ensemble Fitness Across Experiments</vt:lpstr>
      <vt:lpstr>Conclusions</vt:lpstr>
      <vt:lpstr>Future Work</vt:lpstr>
      <vt:lpstr>References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2016-04-30T00:24:11Z</dcterms:created>
  <dcterms:modified xsi:type="dcterms:W3CDTF">2016-05-04T04:42:15Z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