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9" r:id="rId7"/>
    <p:sldId id="270" r:id="rId8"/>
    <p:sldId id="271" r:id="rId9"/>
    <p:sldId id="273" r:id="rId10"/>
    <p:sldId id="260" r:id="rId11"/>
    <p:sldId id="275" r:id="rId12"/>
    <p:sldId id="277" r:id="rId13"/>
    <p:sldId id="27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B9BCE-E6F7-4797-A2C3-4799EDFFCFEA}">
          <p14:sldIdLst>
            <p14:sldId id="256"/>
            <p14:sldId id="257"/>
            <p14:sldId id="258"/>
            <p14:sldId id="259"/>
            <p14:sldId id="269"/>
            <p14:sldId id="270"/>
            <p14:sldId id="271"/>
            <p14:sldId id="273"/>
          </p14:sldIdLst>
        </p14:section>
        <p14:section name="Untitled Section" id="{FBD56B9C-EBAB-494B-BED3-D1E668B607C5}">
          <p14:sldIdLst>
            <p14:sldId id="260"/>
            <p14:sldId id="275"/>
            <p14:sldId id="277"/>
            <p14:sldId id="27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7986" autoAdjust="0"/>
  </p:normalViewPr>
  <p:slideViewPr>
    <p:cSldViewPr snapToGrid="0" showGuides="1">
      <p:cViewPr varScale="1">
        <p:scale>
          <a:sx n="76" d="100"/>
          <a:sy n="76" d="100"/>
        </p:scale>
        <p:origin x="1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2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103438"/>
            <a:ext cx="5910997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8674"/>
            <a:ext cx="5900546" cy="4302126"/>
          </a:xfrm>
        </p:spPr>
      </p:pic>
    </p:spTree>
    <p:extLst>
      <p:ext uri="{BB962C8B-B14F-4D97-AF65-F5344CB8AC3E}">
        <p14:creationId xmlns:p14="http://schemas.microsoft.com/office/powerpoint/2010/main" val="17616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2103438"/>
            <a:ext cx="5892790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000"/>
            <a:ext cx="5900546" cy="4277473"/>
          </a:xfrm>
        </p:spPr>
      </p:pic>
    </p:spTree>
    <p:extLst>
      <p:ext uri="{BB962C8B-B14F-4D97-AF65-F5344CB8AC3E}">
        <p14:creationId xmlns:p14="http://schemas.microsoft.com/office/powerpoint/2010/main" val="2530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6931" y="1396548"/>
            <a:ext cx="355600" cy="442912"/>
          </a:xfrm>
        </p:spPr>
        <p:txBody>
          <a:bodyPr/>
          <a:lstStyle/>
          <a:p>
            <a:r>
              <a:rPr lang="en-CA" i="1" dirty="0"/>
              <a:t>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8" y="1839460"/>
            <a:ext cx="5771826" cy="42057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4036" y="1396548"/>
            <a:ext cx="463290" cy="442912"/>
          </a:xfrm>
        </p:spPr>
        <p:txBody>
          <a:bodyPr/>
          <a:lstStyle/>
          <a:p>
            <a:r>
              <a:rPr lang="en-CA" i="1" dirty="0"/>
              <a:t>L</a:t>
            </a:r>
            <a:r>
              <a:rPr lang="en-CA" i="1" baseline="-25000" dirty="0"/>
              <a:t>IF</a:t>
            </a:r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9" y="1839460"/>
            <a:ext cx="5805029" cy="4205740"/>
          </a:xfrm>
        </p:spPr>
      </p:pic>
    </p:spTree>
    <p:extLst>
      <p:ext uri="{BB962C8B-B14F-4D97-AF65-F5344CB8AC3E}">
        <p14:creationId xmlns:p14="http://schemas.microsoft.com/office/powerpoint/2010/main" val="1640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Minkyu</a:t>
            </a:r>
            <a:r>
              <a:rPr lang="en-CA" dirty="0"/>
              <a:t> Kim, Ying L. Becker, Peng </a:t>
            </a:r>
            <a:r>
              <a:rPr lang="en-CA" dirty="0" err="1"/>
              <a:t>Fei</a:t>
            </a:r>
            <a:r>
              <a:rPr lang="en-CA" dirty="0"/>
              <a:t>, and Una-May O’Reilly. Constrained genetic programming to minimize overfitting in stock selection. </a:t>
            </a:r>
            <a:r>
              <a:rPr lang="en-CA" i="1" dirty="0"/>
              <a:t>Genetic Programming Theory and Practice,</a:t>
            </a:r>
            <a:r>
              <a:rPr lang="en-CA" dirty="0"/>
              <a:t> 6:178-194, 2009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The System and Data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Akin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Avoids reliance on probability in GP</a:t>
            </a:r>
          </a:p>
          <a:p>
            <a:r>
              <a:rPr lang="en-CA" dirty="0"/>
              <a:t>Stacking 20 GP runs</a:t>
            </a:r>
          </a:p>
          <a:p>
            <a:pPr lvl="1"/>
            <a:r>
              <a:rPr lang="en-CA" dirty="0"/>
              <a:t>Average vs. Median Fusion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434723" cy="4572000"/>
          </a:xfrm>
        </p:spPr>
        <p:txBody>
          <a:bodyPr/>
          <a:lstStyle/>
          <a:p>
            <a:r>
              <a:rPr lang="en-CA" dirty="0"/>
              <a:t>Chosen Data Dow Jones Industrial Average</a:t>
            </a:r>
          </a:p>
          <a:p>
            <a:r>
              <a:rPr lang="en-CA" dirty="0"/>
              <a:t>Jan. 1, 2013 – Jan. 1, 2016</a:t>
            </a:r>
          </a:p>
          <a:p>
            <a:r>
              <a:rPr lang="en-CA" dirty="0"/>
              <a:t>3 Fiscal Years of variant growth patterns</a:t>
            </a:r>
          </a:p>
          <a:p>
            <a:r>
              <a:rPr lang="en-CA" dirty="0"/>
              <a:t>Normalized to [0, 1]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3" y="1866113"/>
            <a:ext cx="5910980" cy="43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Chosen Parameters in early examples yielded the strongest ensemble</a:t>
            </a:r>
          </a:p>
          <a:p>
            <a:r>
              <a:rPr lang="en-CA" dirty="0"/>
              <a:t>Similar to the results of Kim </a:t>
            </a:r>
            <a:r>
              <a:rPr lang="en-CA" i="1" dirty="0"/>
              <a:t>et al. [1]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2042"/>
              </p:ext>
            </p:extLst>
          </p:nvPr>
        </p:nvGraphicFramePr>
        <p:xfrm>
          <a:off x="6246882" y="1600200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04292345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66801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1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Tree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Pop.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889500" cy="4572000"/>
          </a:xfrm>
        </p:spPr>
        <p:txBody>
          <a:bodyPr/>
          <a:lstStyle/>
          <a:p>
            <a:r>
              <a:rPr lang="en-CA" dirty="0"/>
              <a:t>Without </a:t>
            </a:r>
            <a:r>
              <a:rPr lang="en-CA" i="1" dirty="0"/>
              <a:t>IFLT</a:t>
            </a:r>
            <a:r>
              <a:rPr lang="en-CA" dirty="0"/>
              <a:t> in a math-based language</a:t>
            </a:r>
          </a:p>
          <a:p>
            <a:pPr lvl="1"/>
            <a:r>
              <a:rPr lang="en-CA" dirty="0"/>
              <a:t>Language: </a:t>
            </a:r>
            <a:r>
              <a:rPr lang="en-CA" b="1" i="1" dirty="0"/>
              <a:t>L</a:t>
            </a:r>
          </a:p>
          <a:p>
            <a:r>
              <a:rPr lang="en-CA" dirty="0"/>
              <a:t>With </a:t>
            </a:r>
            <a:r>
              <a:rPr lang="en-CA" i="1" dirty="0"/>
              <a:t>IFLT</a:t>
            </a:r>
            <a:r>
              <a:rPr lang="en-CA" dirty="0"/>
              <a:t> in a math-based language</a:t>
            </a:r>
          </a:p>
          <a:p>
            <a:pPr lvl="1"/>
            <a:r>
              <a:rPr lang="en-CA" dirty="0"/>
              <a:t>Language: </a:t>
            </a:r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332</Words>
  <Application>Microsoft Office PowerPoint</Application>
  <PresentationFormat>Widescreen</PresentationFormat>
  <Paragraphs>74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Outlier Detection</vt:lpstr>
      <vt:lpstr>Data &amp; Preliminary Trials</vt:lpstr>
      <vt:lpstr>Data &amp; Preliminary Trials</vt:lpstr>
      <vt:lpstr>Results &amp; Discussion</vt:lpstr>
      <vt:lpstr>L: Comparison of Individual Models</vt:lpstr>
      <vt:lpstr>LIF: Comparison of Individual Models</vt:lpstr>
      <vt:lpstr>Ensemble 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2016-05-01T21:07:04Z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