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59" r:id="rId6"/>
    <p:sldId id="269" r:id="rId7"/>
    <p:sldId id="270" r:id="rId8"/>
    <p:sldId id="271" r:id="rId9"/>
    <p:sldId id="273" r:id="rId10"/>
    <p:sldId id="260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AB9BCE-E6F7-4797-A2C3-4799EDFFCFEA}">
          <p14:sldIdLst>
            <p14:sldId id="256"/>
            <p14:sldId id="257"/>
            <p14:sldId id="258"/>
            <p14:sldId id="259"/>
            <p14:sldId id="269"/>
            <p14:sldId id="270"/>
            <p14:sldId id="271"/>
            <p14:sldId id="273"/>
            <p14:sldId id="260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411"/>
    <a:srgbClr val="BE4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67986" autoAdjust="0"/>
  </p:normalViewPr>
  <p:slideViewPr>
    <p:cSldViewPr snapToGrid="0" showGuides="1">
      <p:cViewPr varScale="1">
        <p:scale>
          <a:sx n="76" d="100"/>
          <a:sy n="76" d="100"/>
        </p:scale>
        <p:origin x="11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5/2/2016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the choice for symbolic regression vs. rule-based GP.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GP is a probabilistic system, therefore</a:t>
            </a:r>
            <a:r>
              <a:rPr lang="en-CA" baseline="0" dirty="0"/>
              <a:t> we use ensemble learning to not rely on a single run.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644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10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096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L</a:t>
            </a:r>
            <a:r>
              <a:rPr lang="en-CA" baseline="-25000" dirty="0"/>
              <a:t>IF</a:t>
            </a:r>
            <a:r>
              <a:rPr lang="en-CA" baseline="0" dirty="0"/>
              <a:t> performs better in all cases, but also yields more outliers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676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All on 90-10 splits.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224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All on 90-10 splits.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213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52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550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70-30, 80-20, and 90-10 split will also be considered for</a:t>
            </a:r>
            <a:r>
              <a:rPr lang="en-CA" baseline="0" dirty="0"/>
              <a:t> L</a:t>
            </a:r>
            <a:r>
              <a:rPr lang="en-CA" baseline="-25000" dirty="0"/>
              <a:t>ST</a:t>
            </a:r>
            <a:r>
              <a:rPr lang="en-CA" baseline="0" dirty="0"/>
              <a:t> and L</a:t>
            </a:r>
            <a:r>
              <a:rPr lang="en-CA" baseline="-25000" dirty="0"/>
              <a:t>ST’</a:t>
            </a:r>
          </a:p>
          <a:p>
            <a:endParaRPr lang="en-CA" dirty="0"/>
          </a:p>
          <a:p>
            <a:r>
              <a:rPr lang="en-CA" dirty="0"/>
              <a:t>Also mention the 5 day lag period on the advanced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549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12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L</a:t>
            </a:r>
            <a:r>
              <a:rPr lang="en-CA" baseline="-25000" dirty="0"/>
              <a:t>IF</a:t>
            </a:r>
            <a:r>
              <a:rPr lang="en-CA" baseline="0" dirty="0"/>
              <a:t> performs better in all cases, but also yields more outliers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097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384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69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12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5/2/2016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5/2/2016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Genetic Programming Portfolio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COSC 4F90 – James Earle, Supervised by Dr. Ross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9" y="1310656"/>
            <a:ext cx="4208604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4" y="2103438"/>
            <a:ext cx="5910997" cy="42973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(Testing)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098674"/>
            <a:ext cx="5900546" cy="4302126"/>
          </a:xfrm>
        </p:spPr>
      </p:pic>
    </p:spTree>
    <p:extLst>
      <p:ext uri="{BB962C8B-B14F-4D97-AF65-F5344CB8AC3E}">
        <p14:creationId xmlns:p14="http://schemas.microsoft.com/office/powerpoint/2010/main" val="176160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IF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7" y="2103438"/>
            <a:ext cx="5892790" cy="42973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(Testing)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000"/>
            <a:ext cx="5900546" cy="4277473"/>
          </a:xfrm>
        </p:spPr>
      </p:pic>
    </p:spTree>
    <p:extLst>
      <p:ext uri="{BB962C8B-B14F-4D97-AF65-F5344CB8AC3E}">
        <p14:creationId xmlns:p14="http://schemas.microsoft.com/office/powerpoint/2010/main" val="25306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6931" y="1396548"/>
            <a:ext cx="355600" cy="442912"/>
          </a:xfrm>
        </p:spPr>
        <p:txBody>
          <a:bodyPr/>
          <a:lstStyle/>
          <a:p>
            <a:r>
              <a:rPr lang="en-CA" i="1" dirty="0"/>
              <a:t>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8" y="1839460"/>
            <a:ext cx="5771826" cy="42057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4036" y="1396548"/>
            <a:ext cx="463290" cy="442912"/>
          </a:xfrm>
        </p:spPr>
        <p:txBody>
          <a:bodyPr/>
          <a:lstStyle/>
          <a:p>
            <a:r>
              <a:rPr lang="en-CA" i="1" dirty="0"/>
              <a:t>L</a:t>
            </a:r>
            <a:r>
              <a:rPr lang="en-CA" i="1" baseline="-25000" dirty="0"/>
              <a:t>IF</a:t>
            </a:r>
            <a:endParaRPr lang="en-CA" i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49" y="1839460"/>
            <a:ext cx="5805029" cy="4205740"/>
          </a:xfrm>
        </p:spPr>
      </p:pic>
    </p:spTree>
    <p:extLst>
      <p:ext uri="{BB962C8B-B14F-4D97-AF65-F5344CB8AC3E}">
        <p14:creationId xmlns:p14="http://schemas.microsoft.com/office/powerpoint/2010/main" val="164048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377930"/>
              </p:ext>
            </p:extLst>
          </p:nvPr>
        </p:nvGraphicFramePr>
        <p:xfrm>
          <a:off x="1104900" y="1600200"/>
          <a:ext cx="9982200" cy="209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1063830725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742314196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344616909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417884297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 (</a:t>
                      </a:r>
                      <a:r>
                        <a:rPr lang="en-CA" dirty="0" err="1"/>
                        <a:t>Avg</a:t>
                      </a:r>
                      <a:r>
                        <a:rPr lang="en-CA" dirty="0"/>
                        <a:t>) 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 (Med)</a:t>
                      </a:r>
                      <a:r>
                        <a:rPr lang="en-CA" baseline="0" dirty="0"/>
                        <a:t> Fit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Outliers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93956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0.194444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0.200982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38621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IF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0.185474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0.179552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ST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 (70-30)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" y="2103438"/>
            <a:ext cx="5882084" cy="42973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Ensemble Testing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099970"/>
            <a:ext cx="5900546" cy="4299534"/>
          </a:xfrm>
        </p:spPr>
      </p:pic>
    </p:spTree>
    <p:extLst>
      <p:ext uri="{BB962C8B-B14F-4D97-AF65-F5344CB8AC3E}">
        <p14:creationId xmlns:p14="http://schemas.microsoft.com/office/powerpoint/2010/main" val="163031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ST’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 (70-30)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5" y="2109159"/>
            <a:ext cx="5906755" cy="428592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Ensemble Testing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776"/>
            <a:ext cx="5900546" cy="4275921"/>
          </a:xfrm>
        </p:spPr>
      </p:pic>
    </p:spTree>
    <p:extLst>
      <p:ext uri="{BB962C8B-B14F-4D97-AF65-F5344CB8AC3E}">
        <p14:creationId xmlns:p14="http://schemas.microsoft.com/office/powerpoint/2010/main" val="421118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ST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 (90-10)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8" y="2109159"/>
            <a:ext cx="5891028" cy="428592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Ensemble Testing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03" y="2111776"/>
            <a:ext cx="5883622" cy="4275921"/>
          </a:xfrm>
        </p:spPr>
      </p:pic>
    </p:spTree>
    <p:extLst>
      <p:ext uri="{BB962C8B-B14F-4D97-AF65-F5344CB8AC3E}">
        <p14:creationId xmlns:p14="http://schemas.microsoft.com/office/powerpoint/2010/main" val="1030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204459"/>
              </p:ext>
            </p:extLst>
          </p:nvPr>
        </p:nvGraphicFramePr>
        <p:xfrm>
          <a:off x="1104900" y="1600200"/>
          <a:ext cx="9982200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4260470491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984885218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208586841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817348180"/>
                    </a:ext>
                  </a:extLst>
                </a:gridCol>
              </a:tblGrid>
              <a:tr h="6502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70-30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90-10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847742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0.088749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0.074097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0.026279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23746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1.395065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0.246555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0.073232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226119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</a:t>
                      </a:r>
                      <a:r>
                        <a:rPr lang="en-CA" b="1" i="1" baseline="0" dirty="0"/>
                        <a:t> Outliers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384988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ST’</a:t>
                      </a:r>
                      <a:r>
                        <a:rPr lang="en-CA" b="1" i="1" baseline="0" dirty="0"/>
                        <a:t> Outliers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03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1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FI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 (70-30)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" y="2104736"/>
            <a:ext cx="5882084" cy="429476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Ensemble Testing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776"/>
            <a:ext cx="5900546" cy="4275921"/>
          </a:xfrm>
        </p:spPr>
      </p:pic>
    </p:spTree>
    <p:extLst>
      <p:ext uri="{BB962C8B-B14F-4D97-AF65-F5344CB8AC3E}">
        <p14:creationId xmlns:p14="http://schemas.microsoft.com/office/powerpoint/2010/main" val="29520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of </a:t>
            </a:r>
            <a:r>
              <a:rPr lang="en-CA" b="1" i="1" dirty="0"/>
              <a:t>HIGH</a:t>
            </a:r>
            <a:r>
              <a:rPr lang="en-CA" i="1" dirty="0"/>
              <a:t> and </a:t>
            </a:r>
            <a:r>
              <a:rPr lang="en-CA" b="1" dirty="0"/>
              <a:t>AVG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395" y="1292626"/>
            <a:ext cx="684294" cy="823912"/>
          </a:xfrm>
        </p:spPr>
        <p:txBody>
          <a:bodyPr/>
          <a:lstStyle/>
          <a:p>
            <a:r>
              <a:rPr lang="en-CA" dirty="0"/>
              <a:t>AVG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" y="2116495"/>
            <a:ext cx="5882084" cy="427124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23503" y="1280824"/>
            <a:ext cx="785622" cy="823912"/>
          </a:xfrm>
        </p:spPr>
        <p:txBody>
          <a:bodyPr/>
          <a:lstStyle/>
          <a:p>
            <a:r>
              <a:rPr lang="en-CA" dirty="0"/>
              <a:t>HIGH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776"/>
            <a:ext cx="5900546" cy="4275921"/>
          </a:xfrm>
        </p:spPr>
      </p:pic>
    </p:spTree>
    <p:extLst>
      <p:ext uri="{BB962C8B-B14F-4D97-AF65-F5344CB8AC3E}">
        <p14:creationId xmlns:p14="http://schemas.microsoft.com/office/powerpoint/2010/main" val="307468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Genetic Programming &amp; Financial Forecasting</a:t>
            </a:r>
          </a:p>
          <a:p>
            <a:r>
              <a:rPr lang="en-US" dirty="0"/>
              <a:t>The System and Data</a:t>
            </a:r>
          </a:p>
          <a:p>
            <a:r>
              <a:rPr lang="en-US" dirty="0"/>
              <a:t>Experiments &amp; 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487584"/>
              </p:ext>
            </p:extLst>
          </p:nvPr>
        </p:nvGraphicFramePr>
        <p:xfrm>
          <a:off x="1104900" y="1600200"/>
          <a:ext cx="9980682" cy="209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94">
                  <a:extLst>
                    <a:ext uri="{9D8B030D-6E8A-4147-A177-3AD203B41FA5}">
                      <a16:colId xmlns:a16="http://schemas.microsoft.com/office/drawing/2014/main" val="1063830725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2742314196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417884297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Outliers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93956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0.057844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38621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07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Shifted </a:t>
            </a:r>
            <a:r>
              <a:rPr lang="en-CA" b="1" i="1" dirty="0"/>
              <a:t>HIGH </a:t>
            </a:r>
            <a:r>
              <a:rPr lang="en-CA" dirty="0"/>
              <a:t>Ensemble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9" y="1473200"/>
            <a:ext cx="7196023" cy="5219700"/>
          </a:xfrm>
        </p:spPr>
      </p:pic>
    </p:spTree>
    <p:extLst>
      <p:ext uri="{BB962C8B-B14F-4D97-AF65-F5344CB8AC3E}">
        <p14:creationId xmlns:p14="http://schemas.microsoft.com/office/powerpoint/2010/main" val="217658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 Across Experiments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265516"/>
              </p:ext>
            </p:extLst>
          </p:nvPr>
        </p:nvGraphicFramePr>
        <p:xfrm>
          <a:off x="1104900" y="1600200"/>
          <a:ext cx="9980682" cy="488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94">
                  <a:extLst>
                    <a:ext uri="{9D8B030D-6E8A-4147-A177-3AD203B41FA5}">
                      <a16:colId xmlns:a16="http://schemas.microsoft.com/office/drawing/2014/main" val="1063830725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2742314196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417884297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Outliers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93956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0.194444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838915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IF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0.185474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032511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0.073232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52998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58633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0.057844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38621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3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 Across Experiments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128895"/>
              </p:ext>
            </p:extLst>
          </p:nvPr>
        </p:nvGraphicFramePr>
        <p:xfrm>
          <a:off x="1104900" y="1600200"/>
          <a:ext cx="9980682" cy="488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94">
                  <a:extLst>
                    <a:ext uri="{9D8B030D-6E8A-4147-A177-3AD203B41FA5}">
                      <a16:colId xmlns:a16="http://schemas.microsoft.com/office/drawing/2014/main" val="1063830725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2742314196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417884297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Outliers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93956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0.194444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838915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IF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0.185474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032511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0.073232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52998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rgbClr val="FF0000"/>
                          </a:solidFill>
                        </a:rPr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58633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0.057844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38621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rgbClr val="FF0000"/>
                          </a:solidFill>
                        </a:rPr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2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Minkyu</a:t>
            </a:r>
            <a:r>
              <a:rPr lang="en-CA" dirty="0"/>
              <a:t> Kim, Ying L. Becker, Peng </a:t>
            </a:r>
            <a:r>
              <a:rPr lang="en-CA" dirty="0" err="1"/>
              <a:t>Fei</a:t>
            </a:r>
            <a:r>
              <a:rPr lang="en-CA" dirty="0"/>
              <a:t>, and Una-May O’Reilly. Constrained genetic programming to minimize overfitting in stock selection. </a:t>
            </a:r>
            <a:r>
              <a:rPr lang="en-CA" i="1" dirty="0"/>
              <a:t>Genetic Programming Theory and Practice,</a:t>
            </a:r>
            <a:r>
              <a:rPr lang="en-CA" dirty="0"/>
              <a:t> 6:178-194, 2009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461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Artificial Intelligence and Financial Forecasting</a:t>
            </a:r>
          </a:p>
          <a:p>
            <a:r>
              <a:rPr lang="en-CA" dirty="0"/>
              <a:t>Restricted access to other techniques due to financial backing</a:t>
            </a:r>
          </a:p>
          <a:p>
            <a:r>
              <a:rPr lang="en-CA" dirty="0"/>
              <a:t>Yields significant improvement over traditional, manual methods (buy and hold)</a:t>
            </a:r>
          </a:p>
          <a:p>
            <a:r>
              <a:rPr lang="en-CA" dirty="0"/>
              <a:t>Consider methodologies that provide strong models</a:t>
            </a:r>
          </a:p>
          <a:p>
            <a:r>
              <a:rPr lang="en-CA" dirty="0"/>
              <a:t>Not to be actualized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Programming &amp; Financial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Symbolic Regression</a:t>
            </a:r>
          </a:p>
          <a:p>
            <a:r>
              <a:rPr lang="en-US" dirty="0"/>
              <a:t>Rule-based GP</a:t>
            </a:r>
          </a:p>
          <a:p>
            <a:r>
              <a:rPr lang="en-US" dirty="0"/>
              <a:t>Fitness Function – Sum of Square Residuals (right)</a:t>
            </a:r>
          </a:p>
          <a:p>
            <a:r>
              <a:rPr lang="en-US" dirty="0"/>
              <a:t>Akin to Ordinary Least Squares (OLS) econometric regression 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12" y="1949456"/>
            <a:ext cx="4013270" cy="3559169"/>
          </a:xfr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5003800" cy="4572000"/>
          </a:xfrm>
        </p:spPr>
        <p:txBody>
          <a:bodyPr/>
          <a:lstStyle/>
          <a:p>
            <a:r>
              <a:rPr lang="en-CA" dirty="0"/>
              <a:t>Avoids reliance on probability in GP</a:t>
            </a:r>
          </a:p>
          <a:p>
            <a:r>
              <a:rPr lang="en-CA" dirty="0"/>
              <a:t>Stacking 20 GP runs</a:t>
            </a:r>
          </a:p>
          <a:p>
            <a:pPr lvl="1"/>
            <a:r>
              <a:rPr lang="en-CA" dirty="0"/>
              <a:t>Average vs. Median Fusion</a:t>
            </a:r>
          </a:p>
          <a:p>
            <a:r>
              <a:rPr lang="en-CA" dirty="0"/>
              <a:t>Outliers pose a problem for average fusion technique</a:t>
            </a:r>
          </a:p>
        </p:txBody>
      </p:sp>
    </p:spTree>
    <p:extLst>
      <p:ext uri="{BB962C8B-B14F-4D97-AF65-F5344CB8AC3E}">
        <p14:creationId xmlns:p14="http://schemas.microsoft.com/office/powerpoint/2010/main" val="25101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cs typeface="Times New Roman" panose="02020603050405020304" pitchFamily="18" charset="0"/>
              </a:rPr>
              <a:t>Outlier Detection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Without 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dirty="0">
                <a:cs typeface="Times New Roman" panose="02020603050405020304" pitchFamily="18" charset="0"/>
              </a:rPr>
              <a:t> Rule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668329"/>
            <a:ext cx="4919663" cy="325965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With 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dirty="0">
                <a:cs typeface="Times New Roman" panose="02020603050405020304" pitchFamily="18" charset="0"/>
              </a:rPr>
              <a:t> Rule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0" y="2744202"/>
            <a:ext cx="4919663" cy="3107909"/>
          </a:xfrm>
        </p:spPr>
      </p:pic>
    </p:spTree>
    <p:extLst>
      <p:ext uri="{BB962C8B-B14F-4D97-AF65-F5344CB8AC3E}">
        <p14:creationId xmlns:p14="http://schemas.microsoft.com/office/powerpoint/2010/main" val="304369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&amp; Preliminary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434723" cy="4572000"/>
          </a:xfrm>
        </p:spPr>
        <p:txBody>
          <a:bodyPr/>
          <a:lstStyle/>
          <a:p>
            <a:r>
              <a:rPr lang="en-CA" dirty="0"/>
              <a:t>Chosen Data Dow Jones Industrial Average</a:t>
            </a:r>
          </a:p>
          <a:p>
            <a:r>
              <a:rPr lang="en-CA" dirty="0"/>
              <a:t>Jan. 1, 2013 – Jan. 1, 2016</a:t>
            </a:r>
          </a:p>
          <a:p>
            <a:r>
              <a:rPr lang="en-CA" dirty="0"/>
              <a:t>3 Fiscal Years of variant growth patterns</a:t>
            </a:r>
          </a:p>
          <a:p>
            <a:r>
              <a:rPr lang="en-CA" dirty="0"/>
              <a:t>Normalized to [0, 1]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23" y="1866113"/>
            <a:ext cx="5910980" cy="43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&amp; Preliminary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Chosen Parameters in early examples yielded the strongest ensemble</a:t>
            </a:r>
          </a:p>
          <a:p>
            <a:r>
              <a:rPr lang="en-CA" dirty="0"/>
              <a:t>Similar to the results of Kim </a:t>
            </a:r>
            <a:r>
              <a:rPr lang="en-CA" i="1" dirty="0"/>
              <a:t>et al. [1]</a:t>
            </a:r>
            <a:endParaRPr lang="en-CA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632042"/>
              </p:ext>
            </p:extLst>
          </p:nvPr>
        </p:nvGraphicFramePr>
        <p:xfrm>
          <a:off x="6246882" y="1600200"/>
          <a:ext cx="497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3042923453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66801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8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Crossover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9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1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Elitism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8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Tournament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7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 Tree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15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Pop.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30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3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Variations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91528544"/>
                  </p:ext>
                </p:extLst>
              </p:nvPr>
            </p:nvGraphicFramePr>
            <p:xfrm>
              <a:off x="1104900" y="1600200"/>
              <a:ext cx="9980614" cy="41931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0307">
                      <a:extLst>
                        <a:ext uri="{9D8B030D-6E8A-4147-A177-3AD203B41FA5}">
                          <a16:colId xmlns:a16="http://schemas.microsoft.com/office/drawing/2014/main" val="452220581"/>
                        </a:ext>
                      </a:extLst>
                    </a:gridCol>
                    <a:gridCol w="4990307">
                      <a:extLst>
                        <a:ext uri="{9D8B030D-6E8A-4147-A177-3AD203B41FA5}">
                          <a16:colId xmlns:a16="http://schemas.microsoft.com/office/drawing/2014/main" val="82609379"/>
                        </a:ext>
                      </a:extLst>
                    </a:gridCol>
                  </a:tblGrid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Language Variation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Function &amp; Terminal 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4672897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𝑬𝑹𝑪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+, −, ×, ÷,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3470743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IF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𝑰𝑭𝑳𝑻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7336378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𝑰𝑭</m:t>
                                    </m:r>
                                  </m:sub>
                                </m:sSub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𝒔𝒖𝒎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𝒔𝒕𝒅𝒆𝒗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𝒔𝒌𝒆𝒘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48791112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  <m:t>𝑺𝑻</m:t>
                                    </m:r>
                                  </m:sub>
                                </m:sSub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𝒂𝒗𝒈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u="non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392341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𝑺𝑻</m:t>
                                    </m:r>
                                  </m:sub>
                                </m:sSub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𝒐𝒑𝒆𝒏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𝒉𝒊𝒈𝒉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𝒍𝒐𝒘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𝒗𝒐𝒍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25202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  <m:t>𝑭𝑰</m:t>
                                    </m:r>
                                  </m:sub>
                                </m:sSub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𝒂𝒗𝒈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u="non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0218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91528544"/>
                  </p:ext>
                </p:extLst>
              </p:nvPr>
            </p:nvGraphicFramePr>
            <p:xfrm>
              <a:off x="1104900" y="1600200"/>
              <a:ext cx="9980614" cy="41931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0307">
                      <a:extLst>
                        <a:ext uri="{9D8B030D-6E8A-4147-A177-3AD203B41FA5}">
                          <a16:colId xmlns:a16="http://schemas.microsoft.com/office/drawing/2014/main" val="452220581"/>
                        </a:ext>
                      </a:extLst>
                    </a:gridCol>
                    <a:gridCol w="4990307">
                      <a:extLst>
                        <a:ext uri="{9D8B030D-6E8A-4147-A177-3AD203B41FA5}">
                          <a16:colId xmlns:a16="http://schemas.microsoft.com/office/drawing/2014/main" val="82609379"/>
                        </a:ext>
                      </a:extLst>
                    </a:gridCol>
                  </a:tblGrid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Language Variation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Function &amp; Terminal 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4672897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100000" r="-488" b="-498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3470743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IF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202041" r="-488" b="-4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336378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298990" r="-48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791112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403061" r="-488" b="-203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92341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497980" r="-488" b="-101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025202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604082" r="-488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02182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627</Words>
  <Application>Microsoft Office PowerPoint</Application>
  <PresentationFormat>Widescreen</PresentationFormat>
  <Paragraphs>204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Cambria Math</vt:lpstr>
      <vt:lpstr>Euphemia</vt:lpstr>
      <vt:lpstr>Plantagenet Cherokee</vt:lpstr>
      <vt:lpstr>Times New Roman</vt:lpstr>
      <vt:lpstr>Wingdings</vt:lpstr>
      <vt:lpstr>Academic Literature 16x9</vt:lpstr>
      <vt:lpstr>Genetic Programming Portfolio</vt:lpstr>
      <vt:lpstr>Contents</vt:lpstr>
      <vt:lpstr>Introduction</vt:lpstr>
      <vt:lpstr>Genetic Programming &amp; Financial Forecasting</vt:lpstr>
      <vt:lpstr>Ensemble Learning</vt:lpstr>
      <vt:lpstr>Outlier Detection</vt:lpstr>
      <vt:lpstr>Data &amp; Preliminary Trials</vt:lpstr>
      <vt:lpstr>Data &amp; Preliminary Trials</vt:lpstr>
      <vt:lpstr>Language Variations</vt:lpstr>
      <vt:lpstr>L: Comparison of Individual Models</vt:lpstr>
      <vt:lpstr>LIF: Comparison of Individual Models</vt:lpstr>
      <vt:lpstr>Ensemble Performance</vt:lpstr>
      <vt:lpstr>Ensemble Fitness</vt:lpstr>
      <vt:lpstr>LST: Comparison of Individual Models (70-30)</vt:lpstr>
      <vt:lpstr>LST’: Comparison of Individual Models (70-30)</vt:lpstr>
      <vt:lpstr>LST: Comparison of Individual Models (90-10)</vt:lpstr>
      <vt:lpstr>Ensemble Fitness</vt:lpstr>
      <vt:lpstr>LFI: Comparison of Individual Models (70-30)</vt:lpstr>
      <vt:lpstr>Comparison of HIGH and AVG</vt:lpstr>
      <vt:lpstr>Ensemble Fitness</vt:lpstr>
      <vt:lpstr>Shifted HIGH Ensemble Example</vt:lpstr>
      <vt:lpstr>Ensemble Fitness Across Experiments</vt:lpstr>
      <vt:lpstr>Ensemble Fitness Across Experiments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2016-04-30T00:24:11Z</dcterms:created>
  <dcterms:modified xsi:type="dcterms:W3CDTF">2016-05-02T18:30:39Z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