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8" r:id="rId5"/>
    <p:sldId id="259" r:id="rId6"/>
    <p:sldId id="269" r:id="rId7"/>
    <p:sldId id="270" r:id="rId8"/>
    <p:sldId id="260" r:id="rId9"/>
    <p:sldId id="266" r:id="rId10"/>
    <p:sldId id="268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67986" autoAdjust="0"/>
  </p:normalViewPr>
  <p:slideViewPr>
    <p:cSldViewPr snapToGrid="0" showGuides="1">
      <p:cViewPr varScale="1">
        <p:scale>
          <a:sx n="76" d="100"/>
          <a:sy n="76" d="100"/>
        </p:scale>
        <p:origin x="118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35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4/29/2016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4/29/2016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 the choice for symbolic regression vs. rule-based GP.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GP is a probabilistic system, therefore</a:t>
            </a:r>
            <a:r>
              <a:rPr lang="en-CA" baseline="0" dirty="0"/>
              <a:t> we use ensemble learning to not rely on a single run.</a:t>
            </a: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8644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0520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4/29/2016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9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4/29/2016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4/29/2016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4/29/2016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4/29/2016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4/29/2016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/>
              <a:pPr/>
              <a:t>4/29/2016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/>
              <a:t>Genetic Programming Portfolio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COSC 4F90 – James Earle, Supervised by Dr. Ross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229" y="1310656"/>
            <a:ext cx="4208604" cy="4208604"/>
          </a:xfr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Genetic Programming &amp; Financial Forecasting</a:t>
            </a:r>
          </a:p>
          <a:p>
            <a:r>
              <a:rPr lang="en-US" dirty="0"/>
              <a:t>The System and Data</a:t>
            </a:r>
          </a:p>
          <a:p>
            <a:r>
              <a:rPr lang="en-US" dirty="0"/>
              <a:t>Experiments &amp; Results</a:t>
            </a:r>
          </a:p>
          <a:p>
            <a:r>
              <a:rPr lang="en-US" dirty="0"/>
              <a:t>Discussion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Artificial Intelligence and Financial Forecasting</a:t>
            </a:r>
          </a:p>
          <a:p>
            <a:r>
              <a:rPr lang="en-CA" dirty="0"/>
              <a:t>Restricted access to other techniques due to financial backing</a:t>
            </a:r>
          </a:p>
          <a:p>
            <a:r>
              <a:rPr lang="en-CA" dirty="0"/>
              <a:t>Yields significant improvement over traditional, manual methods (buy and hold)</a:t>
            </a:r>
          </a:p>
          <a:p>
            <a:r>
              <a:rPr lang="en-CA" dirty="0"/>
              <a:t>Consider methodologies that provide strong models</a:t>
            </a:r>
          </a:p>
          <a:p>
            <a:r>
              <a:rPr lang="en-CA" dirty="0"/>
              <a:t>Not to be actualized</a:t>
            </a:r>
          </a:p>
        </p:txBody>
      </p:sp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Programming &amp; Financial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Symbolic Regression</a:t>
            </a:r>
          </a:p>
          <a:p>
            <a:r>
              <a:rPr lang="en-US" dirty="0"/>
              <a:t>Rule-based GP</a:t>
            </a:r>
          </a:p>
          <a:p>
            <a:r>
              <a:rPr lang="en-US" dirty="0"/>
              <a:t>Fitness Function – Sum of Square Residuals (right)</a:t>
            </a:r>
          </a:p>
          <a:p>
            <a:r>
              <a:rPr lang="en-US" dirty="0"/>
              <a:t>Akin to Ordinary Least Squares (OLS) econometric regression testing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112" y="1949456"/>
            <a:ext cx="4013270" cy="3559169"/>
          </a:xfrm>
        </p:spPr>
      </p:pic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Ensemble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5003800" cy="4572000"/>
          </a:xfrm>
        </p:spPr>
        <p:txBody>
          <a:bodyPr/>
          <a:lstStyle/>
          <a:p>
            <a:r>
              <a:rPr lang="en-CA" dirty="0"/>
              <a:t>Avoids reliance on probability in GP</a:t>
            </a:r>
          </a:p>
          <a:p>
            <a:r>
              <a:rPr lang="en-CA" dirty="0"/>
              <a:t>Stacking 20 GP runs using average and median fusion techniques</a:t>
            </a:r>
          </a:p>
          <a:p>
            <a:r>
              <a:rPr lang="en-CA" dirty="0"/>
              <a:t>Outliers pose a problem for average fusion technique</a:t>
            </a:r>
          </a:p>
        </p:txBody>
      </p:sp>
    </p:spTree>
    <p:extLst>
      <p:ext uri="{BB962C8B-B14F-4D97-AF65-F5344CB8AC3E}">
        <p14:creationId xmlns:p14="http://schemas.microsoft.com/office/powerpoint/2010/main" val="251015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cs typeface="Times New Roman" panose="02020603050405020304" pitchFamily="18" charset="0"/>
              </a:rPr>
              <a:t>Outlier Detection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Without 2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CA" dirty="0">
                <a:cs typeface="Times New Roman" panose="02020603050405020304" pitchFamily="18" charset="0"/>
              </a:rPr>
              <a:t> Rule</a:t>
            </a:r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668329"/>
            <a:ext cx="4919663" cy="3259654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With 2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CA" dirty="0">
                <a:cs typeface="Times New Roman" panose="02020603050405020304" pitchFamily="18" charset="0"/>
              </a:rPr>
              <a:t> Rule</a:t>
            </a:r>
            <a:endParaRPr lang="en-CA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850" y="2744202"/>
            <a:ext cx="4919663" cy="3107909"/>
          </a:xfrm>
        </p:spPr>
      </p:pic>
    </p:spTree>
    <p:extLst>
      <p:ext uri="{BB962C8B-B14F-4D97-AF65-F5344CB8AC3E}">
        <p14:creationId xmlns:p14="http://schemas.microsoft.com/office/powerpoint/2010/main" val="304369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4889500" cy="4572000"/>
          </a:xfrm>
        </p:spPr>
        <p:txBody>
          <a:bodyPr/>
          <a:lstStyle/>
          <a:p>
            <a:r>
              <a:rPr lang="en-CA" dirty="0"/>
              <a:t>Use of </a:t>
            </a:r>
            <a:r>
              <a:rPr lang="en-CA" i="1" dirty="0"/>
              <a:t>IFLT</a:t>
            </a:r>
            <a:r>
              <a:rPr lang="en-CA" dirty="0"/>
              <a:t> comparatively improved a simple math language</a:t>
            </a:r>
          </a:p>
        </p:txBody>
      </p:sp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with Caption Layout</a:t>
            </a:r>
          </a:p>
        </p:txBody>
      </p:sp>
      <p:pic>
        <p:nvPicPr>
          <p:cNvPr id="5" name="Picture Placeholder 4" descr="Closeup of books on shelves with more books blurred in foreground and background" title="Sample Picture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" r="315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0</TotalTime>
  <Words>165</Words>
  <Application>Microsoft Office PowerPoint</Application>
  <PresentationFormat>Widescreen</PresentationFormat>
  <Paragraphs>35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Euphemia</vt:lpstr>
      <vt:lpstr>Plantagenet Cherokee</vt:lpstr>
      <vt:lpstr>Times New Roman</vt:lpstr>
      <vt:lpstr>Wingdings</vt:lpstr>
      <vt:lpstr>Academic Literature 16x9</vt:lpstr>
      <vt:lpstr>Genetic Programming Portfolio</vt:lpstr>
      <vt:lpstr>Contents</vt:lpstr>
      <vt:lpstr>Introduction</vt:lpstr>
      <vt:lpstr>Genetic Programming &amp; Financial Forecasting</vt:lpstr>
      <vt:lpstr>Ensemble Learning</vt:lpstr>
      <vt:lpstr>Outlier Detection</vt:lpstr>
      <vt:lpstr>Results &amp; Discussion</vt:lpstr>
      <vt:lpstr>Picture with Caption Layout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2016-04-30T00:24:11Z</dcterms:created>
  <dcterms:modified xsi:type="dcterms:W3CDTF">2016-04-30T01:01:43Z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</Properties>
</file>