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9" r:id="rId7"/>
    <p:sldId id="270" r:id="rId8"/>
    <p:sldId id="271" r:id="rId9"/>
    <p:sldId id="273" r:id="rId10"/>
    <p:sldId id="260" r:id="rId11"/>
    <p:sldId id="275" r:id="rId12"/>
    <p:sldId id="277" r:id="rId13"/>
    <p:sldId id="278" r:id="rId14"/>
    <p:sldId id="279" r:id="rId15"/>
    <p:sldId id="28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71"/>
            <p14:sldId id="273"/>
            <p14:sldId id="260"/>
            <p14:sldId id="275"/>
            <p14:sldId id="277"/>
            <p14:sldId id="278"/>
            <p14:sldId id="279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411"/>
    <a:srgbClr val="BE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54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4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639724"/>
              </p:ext>
            </p:extLst>
          </p:nvPr>
        </p:nvGraphicFramePr>
        <p:xfrm>
          <a:off x="1104900" y="1600200"/>
          <a:ext cx="9982200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44616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</a:t>
                      </a:r>
                      <a:r>
                        <a:rPr lang="en-CA" dirty="0" err="1"/>
                        <a:t>Avg</a:t>
                      </a:r>
                      <a:r>
                        <a:rPr lang="en-CA" dirty="0"/>
                        <a:t>)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(Med)</a:t>
                      </a:r>
                      <a:r>
                        <a:rPr lang="en-CA" baseline="0" dirty="0"/>
                        <a:t> Fit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0.200982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0.179552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9313020"/>
                  </p:ext>
                </p:extLst>
              </p:nvPr>
            </p:nvGraphicFramePr>
            <p:xfrm>
              <a:off x="1104900" y="1600200"/>
              <a:ext cx="9980614" cy="2354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9313020"/>
                  </p:ext>
                </p:extLst>
              </p:nvPr>
            </p:nvGraphicFramePr>
            <p:xfrm>
              <a:off x="1104900" y="1600200"/>
              <a:ext cx="9980614" cy="23545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775" r="-488" b="-101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784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0775" r="-488" b="-1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62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The System and Data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Akin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Avoids reliance on probability in GP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Data 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[1]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55958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𝑬𝑹𝑪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+, −, ×, ÷,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𝑰𝑭𝑳𝑻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sng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𝒐𝒑𝒆𝒏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𝒉𝒊𝒈𝒉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𝒍𝒐𝒘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𝒗𝒐𝒍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sng" smtClean="0">
                                        <a:latin typeface="Cambria Math" panose="02040503050406030204" pitchFamily="18" charset="0"/>
                                      </a:rPr>
                                      <m:t>𝑭𝑰</m:t>
                                    </m:r>
                                  </m:sub>
                                </m:sSub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sng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sng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55958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000" r="-488" b="-4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2041" r="-48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98990" r="-48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03061" r="-488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97980" r="-488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604082" r="-488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399</Words>
  <Application>Microsoft Office PowerPoint</Application>
  <PresentationFormat>Widescreen</PresentationFormat>
  <Paragraphs>108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Outlier Detection</vt:lpstr>
      <vt:lpstr>Data &amp; Preliminary Trials</vt:lpstr>
      <vt:lpstr>Data &amp; Preliminary Trials</vt:lpstr>
      <vt:lpstr>Results &amp; Discussion</vt:lpstr>
      <vt:lpstr>L: Comparison of Individual Models</vt:lpstr>
      <vt:lpstr>LIF: Comparison of Individual Models</vt:lpstr>
      <vt:lpstr>Ensemble Performance</vt:lpstr>
      <vt:lpstr>Ensemble Fitness</vt:lpstr>
      <vt:lpstr>Results &amp;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2016-05-02T00:56:26Z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