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6" r:id="rId7"/>
    <p:sldId id="260" r:id="rId8"/>
    <p:sldId id="261" r:id="rId9"/>
    <p:sldId id="263" r:id="rId10"/>
    <p:sldId id="264" r:id="rId11"/>
    <p:sldId id="265"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0" d="100"/>
          <a:sy n="80" d="100"/>
        </p:scale>
        <p:origin x="52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07939-1EBB-4E55-A409-73D0279E0C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A036DBEC-4854-415F-A120-FAB8858A10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948B8884-9F4B-4DEB-899D-03D70C8C28D7}"/>
              </a:ext>
            </a:extLst>
          </p:cNvPr>
          <p:cNvSpPr>
            <a:spLocks noGrp="1"/>
          </p:cNvSpPr>
          <p:nvPr>
            <p:ph type="dt" sz="half" idx="10"/>
          </p:nvPr>
        </p:nvSpPr>
        <p:spPr/>
        <p:txBody>
          <a:bodyPr/>
          <a:lstStyle/>
          <a:p>
            <a:fld id="{BD12617F-F276-4837-882C-B73309A6B8D0}" type="datetimeFigureOut">
              <a:rPr lang="en-IE" smtClean="0"/>
              <a:t>24/11/2018</a:t>
            </a:fld>
            <a:endParaRPr lang="en-IE"/>
          </a:p>
        </p:txBody>
      </p:sp>
      <p:sp>
        <p:nvSpPr>
          <p:cNvPr id="5" name="Footer Placeholder 4">
            <a:extLst>
              <a:ext uri="{FF2B5EF4-FFF2-40B4-BE49-F238E27FC236}">
                <a16:creationId xmlns:a16="http://schemas.microsoft.com/office/drawing/2014/main" id="{1ED0CDBC-322A-4CE8-891B-B6C311349708}"/>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06AAF70F-FC0F-4AC2-906B-DCA50BE628A6}"/>
              </a:ext>
            </a:extLst>
          </p:cNvPr>
          <p:cNvSpPr>
            <a:spLocks noGrp="1"/>
          </p:cNvSpPr>
          <p:nvPr>
            <p:ph type="sldNum" sz="quarter" idx="12"/>
          </p:nvPr>
        </p:nvSpPr>
        <p:spPr/>
        <p:txBody>
          <a:bodyPr/>
          <a:lstStyle/>
          <a:p>
            <a:fld id="{B5270DE4-B9E7-4055-9E83-2CEDB908D61E}" type="slidenum">
              <a:rPr lang="en-IE" smtClean="0"/>
              <a:t>‹#›</a:t>
            </a:fld>
            <a:endParaRPr lang="en-IE"/>
          </a:p>
        </p:txBody>
      </p:sp>
    </p:spTree>
    <p:extLst>
      <p:ext uri="{BB962C8B-B14F-4D97-AF65-F5344CB8AC3E}">
        <p14:creationId xmlns:p14="http://schemas.microsoft.com/office/powerpoint/2010/main" val="3358745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ED846-46EB-4642-837D-FDD20A728A67}"/>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A5402AF6-2691-4369-89B2-3B5389E7168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E0FF3EFE-96B5-456C-930B-6959EFE8ACD6}"/>
              </a:ext>
            </a:extLst>
          </p:cNvPr>
          <p:cNvSpPr>
            <a:spLocks noGrp="1"/>
          </p:cNvSpPr>
          <p:nvPr>
            <p:ph type="dt" sz="half" idx="10"/>
          </p:nvPr>
        </p:nvSpPr>
        <p:spPr/>
        <p:txBody>
          <a:bodyPr/>
          <a:lstStyle/>
          <a:p>
            <a:fld id="{BD12617F-F276-4837-882C-B73309A6B8D0}" type="datetimeFigureOut">
              <a:rPr lang="en-IE" smtClean="0"/>
              <a:t>24/11/2018</a:t>
            </a:fld>
            <a:endParaRPr lang="en-IE"/>
          </a:p>
        </p:txBody>
      </p:sp>
      <p:sp>
        <p:nvSpPr>
          <p:cNvPr id="5" name="Footer Placeholder 4">
            <a:extLst>
              <a:ext uri="{FF2B5EF4-FFF2-40B4-BE49-F238E27FC236}">
                <a16:creationId xmlns:a16="http://schemas.microsoft.com/office/drawing/2014/main" id="{FDF5E0C0-CAA3-4EA8-A4C4-9D488ED26D6C}"/>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721E57B5-171D-42C2-81C0-68C1A74C4AB9}"/>
              </a:ext>
            </a:extLst>
          </p:cNvPr>
          <p:cNvSpPr>
            <a:spLocks noGrp="1"/>
          </p:cNvSpPr>
          <p:nvPr>
            <p:ph type="sldNum" sz="quarter" idx="12"/>
          </p:nvPr>
        </p:nvSpPr>
        <p:spPr/>
        <p:txBody>
          <a:bodyPr/>
          <a:lstStyle/>
          <a:p>
            <a:fld id="{B5270DE4-B9E7-4055-9E83-2CEDB908D61E}" type="slidenum">
              <a:rPr lang="en-IE" smtClean="0"/>
              <a:t>‹#›</a:t>
            </a:fld>
            <a:endParaRPr lang="en-IE"/>
          </a:p>
        </p:txBody>
      </p:sp>
    </p:spTree>
    <p:extLst>
      <p:ext uri="{BB962C8B-B14F-4D97-AF65-F5344CB8AC3E}">
        <p14:creationId xmlns:p14="http://schemas.microsoft.com/office/powerpoint/2010/main" val="2880452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9249FB-3074-4429-A850-D060ACE86E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C340482D-6727-4CFB-914C-94F9EFAFF41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109975F3-D33F-4B4E-972F-6A73D55A1D98}"/>
              </a:ext>
            </a:extLst>
          </p:cNvPr>
          <p:cNvSpPr>
            <a:spLocks noGrp="1"/>
          </p:cNvSpPr>
          <p:nvPr>
            <p:ph type="dt" sz="half" idx="10"/>
          </p:nvPr>
        </p:nvSpPr>
        <p:spPr/>
        <p:txBody>
          <a:bodyPr/>
          <a:lstStyle/>
          <a:p>
            <a:fld id="{BD12617F-F276-4837-882C-B73309A6B8D0}" type="datetimeFigureOut">
              <a:rPr lang="en-IE" smtClean="0"/>
              <a:t>24/11/2018</a:t>
            </a:fld>
            <a:endParaRPr lang="en-IE"/>
          </a:p>
        </p:txBody>
      </p:sp>
      <p:sp>
        <p:nvSpPr>
          <p:cNvPr id="5" name="Footer Placeholder 4">
            <a:extLst>
              <a:ext uri="{FF2B5EF4-FFF2-40B4-BE49-F238E27FC236}">
                <a16:creationId xmlns:a16="http://schemas.microsoft.com/office/drawing/2014/main" id="{22F2B922-1059-4586-B36D-A8EDF7443756}"/>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7A817F0B-02AA-48CE-B751-0ED1B6CF2FF0}"/>
              </a:ext>
            </a:extLst>
          </p:cNvPr>
          <p:cNvSpPr>
            <a:spLocks noGrp="1"/>
          </p:cNvSpPr>
          <p:nvPr>
            <p:ph type="sldNum" sz="quarter" idx="12"/>
          </p:nvPr>
        </p:nvSpPr>
        <p:spPr/>
        <p:txBody>
          <a:bodyPr/>
          <a:lstStyle/>
          <a:p>
            <a:fld id="{B5270DE4-B9E7-4055-9E83-2CEDB908D61E}" type="slidenum">
              <a:rPr lang="en-IE" smtClean="0"/>
              <a:t>‹#›</a:t>
            </a:fld>
            <a:endParaRPr lang="en-IE"/>
          </a:p>
        </p:txBody>
      </p:sp>
    </p:spTree>
    <p:extLst>
      <p:ext uri="{BB962C8B-B14F-4D97-AF65-F5344CB8AC3E}">
        <p14:creationId xmlns:p14="http://schemas.microsoft.com/office/powerpoint/2010/main" val="429683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66CA0-A726-4F02-B681-AF643ADD0268}"/>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E91E2ABF-C684-45F8-ADE2-C00F2526504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C78CADF9-6805-46C7-8199-F4AAEFCFC548}"/>
              </a:ext>
            </a:extLst>
          </p:cNvPr>
          <p:cNvSpPr>
            <a:spLocks noGrp="1"/>
          </p:cNvSpPr>
          <p:nvPr>
            <p:ph type="dt" sz="half" idx="10"/>
          </p:nvPr>
        </p:nvSpPr>
        <p:spPr/>
        <p:txBody>
          <a:bodyPr/>
          <a:lstStyle/>
          <a:p>
            <a:fld id="{BD12617F-F276-4837-882C-B73309A6B8D0}" type="datetimeFigureOut">
              <a:rPr lang="en-IE" smtClean="0"/>
              <a:t>24/11/2018</a:t>
            </a:fld>
            <a:endParaRPr lang="en-IE"/>
          </a:p>
        </p:txBody>
      </p:sp>
      <p:sp>
        <p:nvSpPr>
          <p:cNvPr id="5" name="Footer Placeholder 4">
            <a:extLst>
              <a:ext uri="{FF2B5EF4-FFF2-40B4-BE49-F238E27FC236}">
                <a16:creationId xmlns:a16="http://schemas.microsoft.com/office/drawing/2014/main" id="{717A8193-B199-4D28-90B2-9FF2093B080B}"/>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8E33759B-9FE3-4D2B-A80A-70D2B842965C}"/>
              </a:ext>
            </a:extLst>
          </p:cNvPr>
          <p:cNvSpPr>
            <a:spLocks noGrp="1"/>
          </p:cNvSpPr>
          <p:nvPr>
            <p:ph type="sldNum" sz="quarter" idx="12"/>
          </p:nvPr>
        </p:nvSpPr>
        <p:spPr/>
        <p:txBody>
          <a:bodyPr/>
          <a:lstStyle/>
          <a:p>
            <a:fld id="{B5270DE4-B9E7-4055-9E83-2CEDB908D61E}" type="slidenum">
              <a:rPr lang="en-IE" smtClean="0"/>
              <a:t>‹#›</a:t>
            </a:fld>
            <a:endParaRPr lang="en-IE"/>
          </a:p>
        </p:txBody>
      </p:sp>
    </p:spTree>
    <p:extLst>
      <p:ext uri="{BB962C8B-B14F-4D97-AF65-F5344CB8AC3E}">
        <p14:creationId xmlns:p14="http://schemas.microsoft.com/office/powerpoint/2010/main" val="3056475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65A48-367C-4E0F-80D3-6DEBEE52F7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80167F78-A297-4CE7-B818-9EC855519B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1DAFC84-6333-45C7-9438-FBB29673EF85}"/>
              </a:ext>
            </a:extLst>
          </p:cNvPr>
          <p:cNvSpPr>
            <a:spLocks noGrp="1"/>
          </p:cNvSpPr>
          <p:nvPr>
            <p:ph type="dt" sz="half" idx="10"/>
          </p:nvPr>
        </p:nvSpPr>
        <p:spPr/>
        <p:txBody>
          <a:bodyPr/>
          <a:lstStyle/>
          <a:p>
            <a:fld id="{BD12617F-F276-4837-882C-B73309A6B8D0}" type="datetimeFigureOut">
              <a:rPr lang="en-IE" smtClean="0"/>
              <a:t>24/11/2018</a:t>
            </a:fld>
            <a:endParaRPr lang="en-IE"/>
          </a:p>
        </p:txBody>
      </p:sp>
      <p:sp>
        <p:nvSpPr>
          <p:cNvPr id="5" name="Footer Placeholder 4">
            <a:extLst>
              <a:ext uri="{FF2B5EF4-FFF2-40B4-BE49-F238E27FC236}">
                <a16:creationId xmlns:a16="http://schemas.microsoft.com/office/drawing/2014/main" id="{F8D013C0-5533-4B3C-B477-16792CC3B933}"/>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945D98FA-1BC0-46BC-872A-7B3B70E3986D}"/>
              </a:ext>
            </a:extLst>
          </p:cNvPr>
          <p:cNvSpPr>
            <a:spLocks noGrp="1"/>
          </p:cNvSpPr>
          <p:nvPr>
            <p:ph type="sldNum" sz="quarter" idx="12"/>
          </p:nvPr>
        </p:nvSpPr>
        <p:spPr/>
        <p:txBody>
          <a:bodyPr/>
          <a:lstStyle/>
          <a:p>
            <a:fld id="{B5270DE4-B9E7-4055-9E83-2CEDB908D61E}" type="slidenum">
              <a:rPr lang="en-IE" smtClean="0"/>
              <a:t>‹#›</a:t>
            </a:fld>
            <a:endParaRPr lang="en-IE"/>
          </a:p>
        </p:txBody>
      </p:sp>
    </p:spTree>
    <p:extLst>
      <p:ext uri="{BB962C8B-B14F-4D97-AF65-F5344CB8AC3E}">
        <p14:creationId xmlns:p14="http://schemas.microsoft.com/office/powerpoint/2010/main" val="2640024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03BAF-E972-4A22-B3BA-29678CD5647C}"/>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91DCD39D-BDC4-456E-898D-8BB79B4FC49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EB2C8F92-1BEA-4E77-A80E-5F7D5090CE0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B420CE49-F2A4-4478-8241-D369D48B8A9A}"/>
              </a:ext>
            </a:extLst>
          </p:cNvPr>
          <p:cNvSpPr>
            <a:spLocks noGrp="1"/>
          </p:cNvSpPr>
          <p:nvPr>
            <p:ph type="dt" sz="half" idx="10"/>
          </p:nvPr>
        </p:nvSpPr>
        <p:spPr/>
        <p:txBody>
          <a:bodyPr/>
          <a:lstStyle/>
          <a:p>
            <a:fld id="{BD12617F-F276-4837-882C-B73309A6B8D0}" type="datetimeFigureOut">
              <a:rPr lang="en-IE" smtClean="0"/>
              <a:t>24/11/2018</a:t>
            </a:fld>
            <a:endParaRPr lang="en-IE"/>
          </a:p>
        </p:txBody>
      </p:sp>
      <p:sp>
        <p:nvSpPr>
          <p:cNvPr id="6" name="Footer Placeholder 5">
            <a:extLst>
              <a:ext uri="{FF2B5EF4-FFF2-40B4-BE49-F238E27FC236}">
                <a16:creationId xmlns:a16="http://schemas.microsoft.com/office/drawing/2014/main" id="{59996B7C-C799-4D78-9987-E8876ACB92D5}"/>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91EBD42D-B45F-4308-9DD7-A474EDF33553}"/>
              </a:ext>
            </a:extLst>
          </p:cNvPr>
          <p:cNvSpPr>
            <a:spLocks noGrp="1"/>
          </p:cNvSpPr>
          <p:nvPr>
            <p:ph type="sldNum" sz="quarter" idx="12"/>
          </p:nvPr>
        </p:nvSpPr>
        <p:spPr/>
        <p:txBody>
          <a:bodyPr/>
          <a:lstStyle/>
          <a:p>
            <a:fld id="{B5270DE4-B9E7-4055-9E83-2CEDB908D61E}" type="slidenum">
              <a:rPr lang="en-IE" smtClean="0"/>
              <a:t>‹#›</a:t>
            </a:fld>
            <a:endParaRPr lang="en-IE"/>
          </a:p>
        </p:txBody>
      </p:sp>
    </p:spTree>
    <p:extLst>
      <p:ext uri="{BB962C8B-B14F-4D97-AF65-F5344CB8AC3E}">
        <p14:creationId xmlns:p14="http://schemas.microsoft.com/office/powerpoint/2010/main" val="1157669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C0091-9F7D-4AE6-A9B1-A62E109247E5}"/>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902E98CE-4CB4-4971-9B59-DE49D42AD7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C3569D4-7ED6-4678-A8A6-128838BD59E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33C7500B-8EA7-4E85-B83C-E041B28D3F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0450B83-756D-4A97-94D2-76ACB694A8E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B9DDDEDE-1DE7-40A6-88F5-04D1A8764532}"/>
              </a:ext>
            </a:extLst>
          </p:cNvPr>
          <p:cNvSpPr>
            <a:spLocks noGrp="1"/>
          </p:cNvSpPr>
          <p:nvPr>
            <p:ph type="dt" sz="half" idx="10"/>
          </p:nvPr>
        </p:nvSpPr>
        <p:spPr/>
        <p:txBody>
          <a:bodyPr/>
          <a:lstStyle/>
          <a:p>
            <a:fld id="{BD12617F-F276-4837-882C-B73309A6B8D0}" type="datetimeFigureOut">
              <a:rPr lang="en-IE" smtClean="0"/>
              <a:t>24/11/2018</a:t>
            </a:fld>
            <a:endParaRPr lang="en-IE"/>
          </a:p>
        </p:txBody>
      </p:sp>
      <p:sp>
        <p:nvSpPr>
          <p:cNvPr id="8" name="Footer Placeholder 7">
            <a:extLst>
              <a:ext uri="{FF2B5EF4-FFF2-40B4-BE49-F238E27FC236}">
                <a16:creationId xmlns:a16="http://schemas.microsoft.com/office/drawing/2014/main" id="{3991D94A-5091-4FC1-A97B-1E53B04774BF}"/>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991E2740-4D27-4FEB-9D26-6C5F11F6748A}"/>
              </a:ext>
            </a:extLst>
          </p:cNvPr>
          <p:cNvSpPr>
            <a:spLocks noGrp="1"/>
          </p:cNvSpPr>
          <p:nvPr>
            <p:ph type="sldNum" sz="quarter" idx="12"/>
          </p:nvPr>
        </p:nvSpPr>
        <p:spPr/>
        <p:txBody>
          <a:bodyPr/>
          <a:lstStyle/>
          <a:p>
            <a:fld id="{B5270DE4-B9E7-4055-9E83-2CEDB908D61E}" type="slidenum">
              <a:rPr lang="en-IE" smtClean="0"/>
              <a:t>‹#›</a:t>
            </a:fld>
            <a:endParaRPr lang="en-IE"/>
          </a:p>
        </p:txBody>
      </p:sp>
    </p:spTree>
    <p:extLst>
      <p:ext uri="{BB962C8B-B14F-4D97-AF65-F5344CB8AC3E}">
        <p14:creationId xmlns:p14="http://schemas.microsoft.com/office/powerpoint/2010/main" val="715218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ED113-8F2B-4DD6-B20F-22EA688A5C0C}"/>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06D9FDDF-2927-4879-A2DA-44835A19EFBD}"/>
              </a:ext>
            </a:extLst>
          </p:cNvPr>
          <p:cNvSpPr>
            <a:spLocks noGrp="1"/>
          </p:cNvSpPr>
          <p:nvPr>
            <p:ph type="dt" sz="half" idx="10"/>
          </p:nvPr>
        </p:nvSpPr>
        <p:spPr/>
        <p:txBody>
          <a:bodyPr/>
          <a:lstStyle/>
          <a:p>
            <a:fld id="{BD12617F-F276-4837-882C-B73309A6B8D0}" type="datetimeFigureOut">
              <a:rPr lang="en-IE" smtClean="0"/>
              <a:t>24/11/2018</a:t>
            </a:fld>
            <a:endParaRPr lang="en-IE"/>
          </a:p>
        </p:txBody>
      </p:sp>
      <p:sp>
        <p:nvSpPr>
          <p:cNvPr id="4" name="Footer Placeholder 3">
            <a:extLst>
              <a:ext uri="{FF2B5EF4-FFF2-40B4-BE49-F238E27FC236}">
                <a16:creationId xmlns:a16="http://schemas.microsoft.com/office/drawing/2014/main" id="{65162C8C-BC3F-4894-9F5B-7C2E076E1C3B}"/>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AC05335A-7FA8-48A9-AB5A-F638D9154954}"/>
              </a:ext>
            </a:extLst>
          </p:cNvPr>
          <p:cNvSpPr>
            <a:spLocks noGrp="1"/>
          </p:cNvSpPr>
          <p:nvPr>
            <p:ph type="sldNum" sz="quarter" idx="12"/>
          </p:nvPr>
        </p:nvSpPr>
        <p:spPr/>
        <p:txBody>
          <a:bodyPr/>
          <a:lstStyle/>
          <a:p>
            <a:fld id="{B5270DE4-B9E7-4055-9E83-2CEDB908D61E}" type="slidenum">
              <a:rPr lang="en-IE" smtClean="0"/>
              <a:t>‹#›</a:t>
            </a:fld>
            <a:endParaRPr lang="en-IE"/>
          </a:p>
        </p:txBody>
      </p:sp>
    </p:spTree>
    <p:extLst>
      <p:ext uri="{BB962C8B-B14F-4D97-AF65-F5344CB8AC3E}">
        <p14:creationId xmlns:p14="http://schemas.microsoft.com/office/powerpoint/2010/main" val="2988054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378723-557C-4DF5-930A-62DD5D9AA52D}"/>
              </a:ext>
            </a:extLst>
          </p:cNvPr>
          <p:cNvSpPr>
            <a:spLocks noGrp="1"/>
          </p:cNvSpPr>
          <p:nvPr>
            <p:ph type="dt" sz="half" idx="10"/>
          </p:nvPr>
        </p:nvSpPr>
        <p:spPr/>
        <p:txBody>
          <a:bodyPr/>
          <a:lstStyle/>
          <a:p>
            <a:fld id="{BD12617F-F276-4837-882C-B73309A6B8D0}" type="datetimeFigureOut">
              <a:rPr lang="en-IE" smtClean="0"/>
              <a:t>24/11/2018</a:t>
            </a:fld>
            <a:endParaRPr lang="en-IE"/>
          </a:p>
        </p:txBody>
      </p:sp>
      <p:sp>
        <p:nvSpPr>
          <p:cNvPr id="3" name="Footer Placeholder 2">
            <a:extLst>
              <a:ext uri="{FF2B5EF4-FFF2-40B4-BE49-F238E27FC236}">
                <a16:creationId xmlns:a16="http://schemas.microsoft.com/office/drawing/2014/main" id="{ACA28F08-C224-4141-9309-EBBC68FC7415}"/>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4CC35AA3-E4B5-4526-A2CF-04DC9DFC9F78}"/>
              </a:ext>
            </a:extLst>
          </p:cNvPr>
          <p:cNvSpPr>
            <a:spLocks noGrp="1"/>
          </p:cNvSpPr>
          <p:nvPr>
            <p:ph type="sldNum" sz="quarter" idx="12"/>
          </p:nvPr>
        </p:nvSpPr>
        <p:spPr/>
        <p:txBody>
          <a:bodyPr/>
          <a:lstStyle/>
          <a:p>
            <a:fld id="{B5270DE4-B9E7-4055-9E83-2CEDB908D61E}" type="slidenum">
              <a:rPr lang="en-IE" smtClean="0"/>
              <a:t>‹#›</a:t>
            </a:fld>
            <a:endParaRPr lang="en-IE"/>
          </a:p>
        </p:txBody>
      </p:sp>
    </p:spTree>
    <p:extLst>
      <p:ext uri="{BB962C8B-B14F-4D97-AF65-F5344CB8AC3E}">
        <p14:creationId xmlns:p14="http://schemas.microsoft.com/office/powerpoint/2010/main" val="1919005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177C9-EE3C-4B53-9871-77A28447C7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81BF0520-9BBE-4F08-87BC-D1AE642C92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0DD70C93-F3FD-4517-8C20-22A7432032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D334D38-E6C5-4FE6-A976-ED9D6F3A50FE}"/>
              </a:ext>
            </a:extLst>
          </p:cNvPr>
          <p:cNvSpPr>
            <a:spLocks noGrp="1"/>
          </p:cNvSpPr>
          <p:nvPr>
            <p:ph type="dt" sz="half" idx="10"/>
          </p:nvPr>
        </p:nvSpPr>
        <p:spPr/>
        <p:txBody>
          <a:bodyPr/>
          <a:lstStyle/>
          <a:p>
            <a:fld id="{BD12617F-F276-4837-882C-B73309A6B8D0}" type="datetimeFigureOut">
              <a:rPr lang="en-IE" smtClean="0"/>
              <a:t>24/11/2018</a:t>
            </a:fld>
            <a:endParaRPr lang="en-IE"/>
          </a:p>
        </p:txBody>
      </p:sp>
      <p:sp>
        <p:nvSpPr>
          <p:cNvPr id="6" name="Footer Placeholder 5">
            <a:extLst>
              <a:ext uri="{FF2B5EF4-FFF2-40B4-BE49-F238E27FC236}">
                <a16:creationId xmlns:a16="http://schemas.microsoft.com/office/drawing/2014/main" id="{12CD0D91-9F1A-4E5B-A974-5FC8FFD6BA2A}"/>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0A5EB495-E074-4C11-BCA4-1D2ECE1032E6}"/>
              </a:ext>
            </a:extLst>
          </p:cNvPr>
          <p:cNvSpPr>
            <a:spLocks noGrp="1"/>
          </p:cNvSpPr>
          <p:nvPr>
            <p:ph type="sldNum" sz="quarter" idx="12"/>
          </p:nvPr>
        </p:nvSpPr>
        <p:spPr/>
        <p:txBody>
          <a:bodyPr/>
          <a:lstStyle/>
          <a:p>
            <a:fld id="{B5270DE4-B9E7-4055-9E83-2CEDB908D61E}" type="slidenum">
              <a:rPr lang="en-IE" smtClean="0"/>
              <a:t>‹#›</a:t>
            </a:fld>
            <a:endParaRPr lang="en-IE"/>
          </a:p>
        </p:txBody>
      </p:sp>
    </p:spTree>
    <p:extLst>
      <p:ext uri="{BB962C8B-B14F-4D97-AF65-F5344CB8AC3E}">
        <p14:creationId xmlns:p14="http://schemas.microsoft.com/office/powerpoint/2010/main" val="2084042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5A4CA-D1F3-4282-9EFE-E2CAB0BF36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22A897E7-5BA8-41DE-AF47-0280730325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5191E411-ED99-4AF2-BB1A-07AFBAE1AC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0C58452-8F0E-41BE-BE95-A84A67F5559C}"/>
              </a:ext>
            </a:extLst>
          </p:cNvPr>
          <p:cNvSpPr>
            <a:spLocks noGrp="1"/>
          </p:cNvSpPr>
          <p:nvPr>
            <p:ph type="dt" sz="half" idx="10"/>
          </p:nvPr>
        </p:nvSpPr>
        <p:spPr/>
        <p:txBody>
          <a:bodyPr/>
          <a:lstStyle/>
          <a:p>
            <a:fld id="{BD12617F-F276-4837-882C-B73309A6B8D0}" type="datetimeFigureOut">
              <a:rPr lang="en-IE" smtClean="0"/>
              <a:t>24/11/2018</a:t>
            </a:fld>
            <a:endParaRPr lang="en-IE"/>
          </a:p>
        </p:txBody>
      </p:sp>
      <p:sp>
        <p:nvSpPr>
          <p:cNvPr id="6" name="Footer Placeholder 5">
            <a:extLst>
              <a:ext uri="{FF2B5EF4-FFF2-40B4-BE49-F238E27FC236}">
                <a16:creationId xmlns:a16="http://schemas.microsoft.com/office/drawing/2014/main" id="{81B58CE8-C40A-454A-89A2-8401504229E0}"/>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652E5620-026A-4DFE-8B96-3414FC77CBB0}"/>
              </a:ext>
            </a:extLst>
          </p:cNvPr>
          <p:cNvSpPr>
            <a:spLocks noGrp="1"/>
          </p:cNvSpPr>
          <p:nvPr>
            <p:ph type="sldNum" sz="quarter" idx="12"/>
          </p:nvPr>
        </p:nvSpPr>
        <p:spPr/>
        <p:txBody>
          <a:bodyPr/>
          <a:lstStyle/>
          <a:p>
            <a:fld id="{B5270DE4-B9E7-4055-9E83-2CEDB908D61E}" type="slidenum">
              <a:rPr lang="en-IE" smtClean="0"/>
              <a:t>‹#›</a:t>
            </a:fld>
            <a:endParaRPr lang="en-IE"/>
          </a:p>
        </p:txBody>
      </p:sp>
    </p:spTree>
    <p:extLst>
      <p:ext uri="{BB962C8B-B14F-4D97-AF65-F5344CB8AC3E}">
        <p14:creationId xmlns:p14="http://schemas.microsoft.com/office/powerpoint/2010/main" val="3714654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658F4A-B072-4B72-AE78-73B61E03B6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164CB61E-A185-4164-9491-33AC3318D4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8C7F8CAA-3372-49E4-B8C7-BADC26A531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12617F-F276-4837-882C-B73309A6B8D0}" type="datetimeFigureOut">
              <a:rPr lang="en-IE" smtClean="0"/>
              <a:t>24/11/2018</a:t>
            </a:fld>
            <a:endParaRPr lang="en-IE"/>
          </a:p>
        </p:txBody>
      </p:sp>
      <p:sp>
        <p:nvSpPr>
          <p:cNvPr id="5" name="Footer Placeholder 4">
            <a:extLst>
              <a:ext uri="{FF2B5EF4-FFF2-40B4-BE49-F238E27FC236}">
                <a16:creationId xmlns:a16="http://schemas.microsoft.com/office/drawing/2014/main" id="{A77EBE4E-A2EA-44FC-B12C-2886B7A220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AA8A0775-301E-491E-9D49-8ED030C8EB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270DE4-B9E7-4055-9E83-2CEDB908D61E}" type="slidenum">
              <a:rPr lang="en-IE" smtClean="0"/>
              <a:t>‹#›</a:t>
            </a:fld>
            <a:endParaRPr lang="en-IE"/>
          </a:p>
        </p:txBody>
      </p:sp>
    </p:spTree>
    <p:extLst>
      <p:ext uri="{BB962C8B-B14F-4D97-AF65-F5344CB8AC3E}">
        <p14:creationId xmlns:p14="http://schemas.microsoft.com/office/powerpoint/2010/main" val="71500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9558C-88E8-4A5C-A78C-7182573DA01C}"/>
              </a:ext>
            </a:extLst>
          </p:cNvPr>
          <p:cNvSpPr>
            <a:spLocks noGrp="1"/>
          </p:cNvSpPr>
          <p:nvPr>
            <p:ph type="ctrTitle"/>
          </p:nvPr>
        </p:nvSpPr>
        <p:spPr>
          <a:xfrm>
            <a:off x="1524000" y="1122363"/>
            <a:ext cx="9144000" cy="2387600"/>
          </a:xfrm>
        </p:spPr>
        <p:txBody>
          <a:bodyPr>
            <a:normAutofit/>
          </a:bodyPr>
          <a:lstStyle/>
          <a:p>
            <a:r>
              <a:rPr lang="en-IE" sz="3200" b="1" dirty="0"/>
              <a:t>What a Digital Forensics Investigator Should</a:t>
            </a:r>
            <a:br>
              <a:rPr lang="en-IE" sz="3200" b="1" dirty="0"/>
            </a:br>
            <a:r>
              <a:rPr lang="en-IE" sz="3200" b="1" dirty="0"/>
              <a:t>Know About Steganalysis of Digital Content</a:t>
            </a:r>
            <a:br>
              <a:rPr lang="en-IE" sz="1100" b="1" dirty="0"/>
            </a:br>
            <a:endParaRPr lang="en-IE" sz="1100" dirty="0"/>
          </a:p>
        </p:txBody>
      </p:sp>
      <p:sp>
        <p:nvSpPr>
          <p:cNvPr id="3" name="Subtitle 2">
            <a:extLst>
              <a:ext uri="{FF2B5EF4-FFF2-40B4-BE49-F238E27FC236}">
                <a16:creationId xmlns:a16="http://schemas.microsoft.com/office/drawing/2014/main" id="{B3543C79-54C9-4315-9AE4-78BE1A2A5F35}"/>
              </a:ext>
            </a:extLst>
          </p:cNvPr>
          <p:cNvSpPr>
            <a:spLocks noGrp="1"/>
          </p:cNvSpPr>
          <p:nvPr>
            <p:ph type="subTitle" idx="1"/>
          </p:nvPr>
        </p:nvSpPr>
        <p:spPr/>
        <p:txBody>
          <a:bodyPr>
            <a:normAutofit lnSpcReduction="10000"/>
          </a:bodyPr>
          <a:lstStyle/>
          <a:p>
            <a:endParaRPr lang="en-IE" b="1" dirty="0">
              <a:latin typeface="+mj-lt"/>
            </a:endParaRPr>
          </a:p>
          <a:p>
            <a:r>
              <a:rPr lang="en-IE" b="1" dirty="0">
                <a:latin typeface="+mj-lt"/>
              </a:rPr>
              <a:t>Year 3 Computer &amp; network Forensics</a:t>
            </a:r>
          </a:p>
          <a:p>
            <a:r>
              <a:rPr lang="en-IE" b="1" dirty="0">
                <a:latin typeface="+mj-lt"/>
              </a:rPr>
              <a:t>Presenter: James Finglas B00094138@student.itb.ie</a:t>
            </a:r>
          </a:p>
          <a:p>
            <a:r>
              <a:rPr lang="en-IE" b="1" dirty="0">
                <a:latin typeface="+mj-lt"/>
              </a:rPr>
              <a:t>2018/19</a:t>
            </a:r>
            <a:endParaRPr lang="en-IE" dirty="0">
              <a:latin typeface="+mj-lt"/>
            </a:endParaRPr>
          </a:p>
          <a:p>
            <a:endParaRPr lang="en-IE" dirty="0"/>
          </a:p>
        </p:txBody>
      </p:sp>
      <p:pic>
        <p:nvPicPr>
          <p:cNvPr id="4" name="Picture 3">
            <a:extLst>
              <a:ext uri="{FF2B5EF4-FFF2-40B4-BE49-F238E27FC236}">
                <a16:creationId xmlns:a16="http://schemas.microsoft.com/office/drawing/2014/main" id="{D39344D6-83FB-4171-859F-0C2FB358D223}"/>
              </a:ext>
            </a:extLst>
          </p:cNvPr>
          <p:cNvPicPr/>
          <p:nvPr/>
        </p:nvPicPr>
        <p:blipFill>
          <a:blip r:embed="rId2">
            <a:extLst>
              <a:ext uri="{28A0092B-C50C-407E-A947-70E740481C1C}">
                <a14:useLocalDpi xmlns:a14="http://schemas.microsoft.com/office/drawing/2010/main" val="0"/>
              </a:ext>
            </a:extLst>
          </a:blip>
          <a:stretch>
            <a:fillRect/>
          </a:stretch>
        </p:blipFill>
        <p:spPr>
          <a:xfrm>
            <a:off x="8887326" y="0"/>
            <a:ext cx="3304674" cy="1050995"/>
          </a:xfrm>
          <a:prstGeom prst="rect">
            <a:avLst/>
          </a:prstGeom>
        </p:spPr>
      </p:pic>
    </p:spTree>
    <p:extLst>
      <p:ext uri="{BB962C8B-B14F-4D97-AF65-F5344CB8AC3E}">
        <p14:creationId xmlns:p14="http://schemas.microsoft.com/office/powerpoint/2010/main" val="3088155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D3E6F-321F-449E-8C88-748D507CB053}"/>
              </a:ext>
            </a:extLst>
          </p:cNvPr>
          <p:cNvSpPr>
            <a:spLocks noGrp="1"/>
          </p:cNvSpPr>
          <p:nvPr>
            <p:ph type="title"/>
          </p:nvPr>
        </p:nvSpPr>
        <p:spPr/>
        <p:txBody>
          <a:bodyPr/>
          <a:lstStyle/>
          <a:p>
            <a:r>
              <a:rPr lang="en-IE" b="1" dirty="0"/>
              <a:t>Steganalysis Continued 2</a:t>
            </a:r>
          </a:p>
        </p:txBody>
      </p:sp>
      <p:sp>
        <p:nvSpPr>
          <p:cNvPr id="3" name="Content Placeholder 2">
            <a:extLst>
              <a:ext uri="{FF2B5EF4-FFF2-40B4-BE49-F238E27FC236}">
                <a16:creationId xmlns:a16="http://schemas.microsoft.com/office/drawing/2014/main" id="{6B2A4696-9DD7-4813-847E-76ABC1BE2D87}"/>
              </a:ext>
            </a:extLst>
          </p:cNvPr>
          <p:cNvSpPr>
            <a:spLocks noGrp="1"/>
          </p:cNvSpPr>
          <p:nvPr>
            <p:ph idx="1"/>
          </p:nvPr>
        </p:nvSpPr>
        <p:spPr/>
        <p:txBody>
          <a:bodyPr>
            <a:normAutofit fontScale="85000" lnSpcReduction="20000"/>
          </a:bodyPr>
          <a:lstStyle/>
          <a:p>
            <a:pPr lvl="0"/>
            <a:r>
              <a:rPr lang="en-IE" b="1" dirty="0"/>
              <a:t>Known message attack</a:t>
            </a:r>
            <a:r>
              <a:rPr lang="en-IE" dirty="0"/>
              <a:t>: The hidden message and the corresponding carrier file are known. The type of attack may not seem useful at first hand since everything is provided for a full analysis, however this does help establish known patterns and hashes for future analysis.</a:t>
            </a:r>
          </a:p>
          <a:p>
            <a:pPr marL="0" indent="0">
              <a:buNone/>
            </a:pPr>
            <a:r>
              <a:rPr lang="en-IE" dirty="0"/>
              <a:t> </a:t>
            </a:r>
          </a:p>
          <a:p>
            <a:pPr lvl="0"/>
            <a:r>
              <a:rPr lang="en-IE" b="1" dirty="0"/>
              <a:t>Known Stego attack</a:t>
            </a:r>
            <a:r>
              <a:rPr lang="en-IE" dirty="0"/>
              <a:t>: Both virgin and carrier files are available as well as the type of steganography being known.</a:t>
            </a:r>
          </a:p>
          <a:p>
            <a:pPr marL="0" indent="0">
              <a:buNone/>
            </a:pPr>
            <a:r>
              <a:rPr lang="en-IE" dirty="0"/>
              <a:t> </a:t>
            </a:r>
          </a:p>
          <a:p>
            <a:pPr lvl="0"/>
            <a:r>
              <a:rPr lang="en-IE" b="1" dirty="0"/>
              <a:t>Chosen Stego Attack</a:t>
            </a:r>
            <a:r>
              <a:rPr lang="en-IE" dirty="0"/>
              <a:t>:</a:t>
            </a:r>
            <a:r>
              <a:rPr lang="en-IE" b="1" dirty="0"/>
              <a:t> </a:t>
            </a:r>
            <a:r>
              <a:rPr lang="en-IE" dirty="0"/>
              <a:t>The Steganography program and carrier file are known.</a:t>
            </a:r>
          </a:p>
          <a:p>
            <a:pPr marL="0" indent="0">
              <a:buNone/>
            </a:pPr>
            <a:r>
              <a:rPr lang="en-IE" b="1" dirty="0"/>
              <a:t> </a:t>
            </a:r>
            <a:endParaRPr lang="en-IE" dirty="0"/>
          </a:p>
          <a:p>
            <a:pPr lvl="0"/>
            <a:r>
              <a:rPr lang="en-IE" b="1" dirty="0"/>
              <a:t>Chosen Message attack</a:t>
            </a:r>
            <a:r>
              <a:rPr lang="en-IE" dirty="0"/>
              <a:t>: In this case, the investigator will use Steganographic tools to create Stego objects, to compare the resulting signatures against suspect data streams or carrier files.</a:t>
            </a:r>
          </a:p>
          <a:p>
            <a:endParaRPr lang="en-IE" dirty="0"/>
          </a:p>
        </p:txBody>
      </p:sp>
      <p:pic>
        <p:nvPicPr>
          <p:cNvPr id="4" name="Picture 3">
            <a:extLst>
              <a:ext uri="{FF2B5EF4-FFF2-40B4-BE49-F238E27FC236}">
                <a16:creationId xmlns:a16="http://schemas.microsoft.com/office/drawing/2014/main" id="{053500E4-7ED9-4F2F-B12D-201F5F7BFD86}"/>
              </a:ext>
            </a:extLst>
          </p:cNvPr>
          <p:cNvPicPr/>
          <p:nvPr/>
        </p:nvPicPr>
        <p:blipFill>
          <a:blip r:embed="rId2">
            <a:extLst>
              <a:ext uri="{28A0092B-C50C-407E-A947-70E740481C1C}">
                <a14:useLocalDpi xmlns:a14="http://schemas.microsoft.com/office/drawing/2010/main" val="0"/>
              </a:ext>
            </a:extLst>
          </a:blip>
          <a:stretch>
            <a:fillRect/>
          </a:stretch>
        </p:blipFill>
        <p:spPr>
          <a:xfrm>
            <a:off x="8818903" y="0"/>
            <a:ext cx="3304674" cy="1050995"/>
          </a:xfrm>
          <a:prstGeom prst="rect">
            <a:avLst/>
          </a:prstGeom>
        </p:spPr>
      </p:pic>
    </p:spTree>
    <p:extLst>
      <p:ext uri="{BB962C8B-B14F-4D97-AF65-F5344CB8AC3E}">
        <p14:creationId xmlns:p14="http://schemas.microsoft.com/office/powerpoint/2010/main" val="353608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D3E6F-321F-449E-8C88-748D507CB053}"/>
              </a:ext>
            </a:extLst>
          </p:cNvPr>
          <p:cNvSpPr>
            <a:spLocks noGrp="1"/>
          </p:cNvSpPr>
          <p:nvPr>
            <p:ph type="title"/>
          </p:nvPr>
        </p:nvSpPr>
        <p:spPr/>
        <p:txBody>
          <a:bodyPr/>
          <a:lstStyle/>
          <a:p>
            <a:r>
              <a:rPr lang="en-IE" b="1" dirty="0"/>
              <a:t>Steganalysis Continued 3</a:t>
            </a:r>
          </a:p>
        </p:txBody>
      </p:sp>
      <p:sp>
        <p:nvSpPr>
          <p:cNvPr id="3" name="Content Placeholder 2">
            <a:extLst>
              <a:ext uri="{FF2B5EF4-FFF2-40B4-BE49-F238E27FC236}">
                <a16:creationId xmlns:a16="http://schemas.microsoft.com/office/drawing/2014/main" id="{6B2A4696-9DD7-4813-847E-76ABC1BE2D87}"/>
              </a:ext>
            </a:extLst>
          </p:cNvPr>
          <p:cNvSpPr>
            <a:spLocks noGrp="1"/>
          </p:cNvSpPr>
          <p:nvPr>
            <p:ph idx="1"/>
          </p:nvPr>
        </p:nvSpPr>
        <p:spPr/>
        <p:txBody>
          <a:bodyPr>
            <a:normAutofit lnSpcReduction="10000"/>
          </a:bodyPr>
          <a:lstStyle/>
          <a:p>
            <a:r>
              <a:rPr lang="en-IE" dirty="0"/>
              <a:t>The Second form of method is to apply an analytical method using as many tools as possible to analyse the image. This is far more common requiring far less skill, expertise and experience. However it is the best way to build up experience to be able to carry out a blind analysis.</a:t>
            </a:r>
          </a:p>
          <a:p>
            <a:endParaRPr lang="en-IE" dirty="0"/>
          </a:p>
          <a:p>
            <a:r>
              <a:rPr lang="en-IE" dirty="0"/>
              <a:t>Here we see an example of Forensic Toolkit</a:t>
            </a:r>
          </a:p>
          <a:p>
            <a:pPr marL="0" indent="0">
              <a:buNone/>
            </a:pPr>
            <a:r>
              <a:rPr lang="en-IE" dirty="0"/>
              <a:t>   being used to analyse the hex value of a file.</a:t>
            </a:r>
          </a:p>
          <a:p>
            <a:pPr marL="0" indent="0">
              <a:buNone/>
            </a:pPr>
            <a:endParaRPr lang="en-IE" dirty="0"/>
          </a:p>
          <a:p>
            <a:r>
              <a:rPr lang="en-IE" dirty="0"/>
              <a:t>There are many such tools such as Autopsy.</a:t>
            </a:r>
          </a:p>
          <a:p>
            <a:endParaRPr lang="en-IE" dirty="0"/>
          </a:p>
        </p:txBody>
      </p:sp>
      <p:pic>
        <p:nvPicPr>
          <p:cNvPr id="4" name="Picture 3">
            <a:extLst>
              <a:ext uri="{FF2B5EF4-FFF2-40B4-BE49-F238E27FC236}">
                <a16:creationId xmlns:a16="http://schemas.microsoft.com/office/drawing/2014/main" id="{053500E4-7ED9-4F2F-B12D-201F5F7BFD86}"/>
              </a:ext>
            </a:extLst>
          </p:cNvPr>
          <p:cNvPicPr/>
          <p:nvPr/>
        </p:nvPicPr>
        <p:blipFill>
          <a:blip r:embed="rId2">
            <a:extLst>
              <a:ext uri="{28A0092B-C50C-407E-A947-70E740481C1C}">
                <a14:useLocalDpi xmlns:a14="http://schemas.microsoft.com/office/drawing/2010/main" val="0"/>
              </a:ext>
            </a:extLst>
          </a:blip>
          <a:stretch>
            <a:fillRect/>
          </a:stretch>
        </p:blipFill>
        <p:spPr>
          <a:xfrm>
            <a:off x="8818903" y="0"/>
            <a:ext cx="3304674" cy="1050995"/>
          </a:xfrm>
          <a:prstGeom prst="rect">
            <a:avLst/>
          </a:prstGeom>
        </p:spPr>
      </p:pic>
      <p:pic>
        <p:nvPicPr>
          <p:cNvPr id="5" name="Picture 4" descr="C:\Users\Administrator\Desktop\ftk1.png">
            <a:extLst>
              <a:ext uri="{FF2B5EF4-FFF2-40B4-BE49-F238E27FC236}">
                <a16:creationId xmlns:a16="http://schemas.microsoft.com/office/drawing/2014/main" id="{D12C1BCC-9400-4890-8BE2-FB13CD32D9A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760677" y="3428999"/>
            <a:ext cx="4107888" cy="3315653"/>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57492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D3E6F-321F-449E-8C88-748D507CB053}"/>
              </a:ext>
            </a:extLst>
          </p:cNvPr>
          <p:cNvSpPr>
            <a:spLocks noGrp="1"/>
          </p:cNvSpPr>
          <p:nvPr>
            <p:ph type="title"/>
          </p:nvPr>
        </p:nvSpPr>
        <p:spPr/>
        <p:txBody>
          <a:bodyPr/>
          <a:lstStyle/>
          <a:p>
            <a:r>
              <a:rPr lang="en-IE" b="1" dirty="0"/>
              <a:t>Conclusion</a:t>
            </a:r>
          </a:p>
        </p:txBody>
      </p:sp>
      <p:sp>
        <p:nvSpPr>
          <p:cNvPr id="3" name="Content Placeholder 2">
            <a:extLst>
              <a:ext uri="{FF2B5EF4-FFF2-40B4-BE49-F238E27FC236}">
                <a16:creationId xmlns:a16="http://schemas.microsoft.com/office/drawing/2014/main" id="{6B2A4696-9DD7-4813-847E-76ABC1BE2D87}"/>
              </a:ext>
            </a:extLst>
          </p:cNvPr>
          <p:cNvSpPr>
            <a:spLocks noGrp="1"/>
          </p:cNvSpPr>
          <p:nvPr>
            <p:ph idx="1"/>
          </p:nvPr>
        </p:nvSpPr>
        <p:spPr/>
        <p:txBody>
          <a:bodyPr>
            <a:normAutofit fontScale="92500" lnSpcReduction="10000"/>
          </a:bodyPr>
          <a:lstStyle/>
          <a:p>
            <a:r>
              <a:rPr lang="en-IE" dirty="0"/>
              <a:t>It is very difficult to employ a blind analysis, which requires a great deal of skill, expertise and experience.</a:t>
            </a:r>
          </a:p>
          <a:p>
            <a:endParaRPr lang="en-IE" dirty="0"/>
          </a:p>
          <a:p>
            <a:r>
              <a:rPr lang="en-IE" dirty="0"/>
              <a:t>The best wat to increase the skills required to perform a blind analysis is to use the analytical method and use as many tools as possible, as often as possible to gain experience viewing signatures.</a:t>
            </a:r>
          </a:p>
          <a:p>
            <a:endParaRPr lang="en-IE" dirty="0"/>
          </a:p>
          <a:p>
            <a:r>
              <a:rPr lang="en-IE" dirty="0"/>
              <a:t>Tools need to be keep as up to date as possible to be sure that you have access to the latest database of hashes and signatures. Documentation must be thorough and software must be validated as acceptable for court use.</a:t>
            </a:r>
          </a:p>
        </p:txBody>
      </p:sp>
      <p:pic>
        <p:nvPicPr>
          <p:cNvPr id="4" name="Picture 3">
            <a:extLst>
              <a:ext uri="{FF2B5EF4-FFF2-40B4-BE49-F238E27FC236}">
                <a16:creationId xmlns:a16="http://schemas.microsoft.com/office/drawing/2014/main" id="{053500E4-7ED9-4F2F-B12D-201F5F7BFD86}"/>
              </a:ext>
            </a:extLst>
          </p:cNvPr>
          <p:cNvPicPr/>
          <p:nvPr/>
        </p:nvPicPr>
        <p:blipFill>
          <a:blip r:embed="rId2">
            <a:extLst>
              <a:ext uri="{28A0092B-C50C-407E-A947-70E740481C1C}">
                <a14:useLocalDpi xmlns:a14="http://schemas.microsoft.com/office/drawing/2010/main" val="0"/>
              </a:ext>
            </a:extLst>
          </a:blip>
          <a:stretch>
            <a:fillRect/>
          </a:stretch>
        </p:blipFill>
        <p:spPr>
          <a:xfrm>
            <a:off x="8818903" y="0"/>
            <a:ext cx="3304674" cy="1050995"/>
          </a:xfrm>
          <a:prstGeom prst="rect">
            <a:avLst/>
          </a:prstGeom>
        </p:spPr>
      </p:pic>
    </p:spTree>
    <p:extLst>
      <p:ext uri="{BB962C8B-B14F-4D97-AF65-F5344CB8AC3E}">
        <p14:creationId xmlns:p14="http://schemas.microsoft.com/office/powerpoint/2010/main" val="1507997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D3E6F-321F-449E-8C88-748D507CB053}"/>
              </a:ext>
            </a:extLst>
          </p:cNvPr>
          <p:cNvSpPr>
            <a:spLocks noGrp="1"/>
          </p:cNvSpPr>
          <p:nvPr>
            <p:ph type="title"/>
          </p:nvPr>
        </p:nvSpPr>
        <p:spPr/>
        <p:txBody>
          <a:bodyPr/>
          <a:lstStyle/>
          <a:p>
            <a:r>
              <a:rPr lang="en-IE" b="1" dirty="0"/>
              <a:t>Contact Info</a:t>
            </a:r>
          </a:p>
        </p:txBody>
      </p:sp>
      <p:sp>
        <p:nvSpPr>
          <p:cNvPr id="3" name="Content Placeholder 2">
            <a:extLst>
              <a:ext uri="{FF2B5EF4-FFF2-40B4-BE49-F238E27FC236}">
                <a16:creationId xmlns:a16="http://schemas.microsoft.com/office/drawing/2014/main" id="{6B2A4696-9DD7-4813-847E-76ABC1BE2D87}"/>
              </a:ext>
            </a:extLst>
          </p:cNvPr>
          <p:cNvSpPr>
            <a:spLocks noGrp="1"/>
          </p:cNvSpPr>
          <p:nvPr>
            <p:ph idx="1"/>
          </p:nvPr>
        </p:nvSpPr>
        <p:spPr/>
        <p:txBody>
          <a:bodyPr>
            <a:normAutofit/>
          </a:bodyPr>
          <a:lstStyle/>
          <a:p>
            <a:r>
              <a:rPr lang="en-IE" dirty="0"/>
              <a:t>jamesfinglas@gmail.com</a:t>
            </a:r>
          </a:p>
          <a:p>
            <a:pPr marL="0" indent="0">
              <a:buNone/>
            </a:pPr>
            <a:endParaRPr lang="en-IE" dirty="0"/>
          </a:p>
          <a:p>
            <a:r>
              <a:rPr lang="en-IE" dirty="0"/>
              <a:t>B00094138@student.itb.ie</a:t>
            </a:r>
          </a:p>
          <a:p>
            <a:endParaRPr lang="en-IE" dirty="0"/>
          </a:p>
          <a:p>
            <a:r>
              <a:rPr lang="en-IE" dirty="0"/>
              <a:t>https://www.linkedin.com/in/james-finglas-662b26171/</a:t>
            </a:r>
          </a:p>
          <a:p>
            <a:endParaRPr lang="en-IE" dirty="0"/>
          </a:p>
          <a:p>
            <a:endParaRPr lang="en-IE" dirty="0"/>
          </a:p>
          <a:p>
            <a:pPr marL="0" indent="0">
              <a:buNone/>
            </a:pPr>
            <a:endParaRPr lang="en-IE" dirty="0"/>
          </a:p>
        </p:txBody>
      </p:sp>
      <p:pic>
        <p:nvPicPr>
          <p:cNvPr id="4" name="Picture 3">
            <a:extLst>
              <a:ext uri="{FF2B5EF4-FFF2-40B4-BE49-F238E27FC236}">
                <a16:creationId xmlns:a16="http://schemas.microsoft.com/office/drawing/2014/main" id="{053500E4-7ED9-4F2F-B12D-201F5F7BFD86}"/>
              </a:ext>
            </a:extLst>
          </p:cNvPr>
          <p:cNvPicPr/>
          <p:nvPr/>
        </p:nvPicPr>
        <p:blipFill>
          <a:blip r:embed="rId2">
            <a:extLst>
              <a:ext uri="{28A0092B-C50C-407E-A947-70E740481C1C}">
                <a14:useLocalDpi xmlns:a14="http://schemas.microsoft.com/office/drawing/2010/main" val="0"/>
              </a:ext>
            </a:extLst>
          </a:blip>
          <a:stretch>
            <a:fillRect/>
          </a:stretch>
        </p:blipFill>
        <p:spPr>
          <a:xfrm>
            <a:off x="8818903" y="0"/>
            <a:ext cx="3304674" cy="1050995"/>
          </a:xfrm>
          <a:prstGeom prst="rect">
            <a:avLst/>
          </a:prstGeom>
        </p:spPr>
      </p:pic>
    </p:spTree>
    <p:extLst>
      <p:ext uri="{BB962C8B-B14F-4D97-AF65-F5344CB8AC3E}">
        <p14:creationId xmlns:p14="http://schemas.microsoft.com/office/powerpoint/2010/main" val="1352209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2A4C7-55EA-4506-8C8D-99778D6F1355}"/>
              </a:ext>
            </a:extLst>
          </p:cNvPr>
          <p:cNvSpPr>
            <a:spLocks noGrp="1"/>
          </p:cNvSpPr>
          <p:nvPr>
            <p:ph type="title"/>
          </p:nvPr>
        </p:nvSpPr>
        <p:spPr/>
        <p:txBody>
          <a:bodyPr>
            <a:normAutofit/>
          </a:bodyPr>
          <a:lstStyle/>
          <a:p>
            <a:r>
              <a:rPr lang="en-IE" sz="3200" b="1" dirty="0"/>
              <a:t>Contents</a:t>
            </a:r>
          </a:p>
        </p:txBody>
      </p:sp>
      <p:sp>
        <p:nvSpPr>
          <p:cNvPr id="3" name="Content Placeholder 2">
            <a:extLst>
              <a:ext uri="{FF2B5EF4-FFF2-40B4-BE49-F238E27FC236}">
                <a16:creationId xmlns:a16="http://schemas.microsoft.com/office/drawing/2014/main" id="{5768DCA8-A02A-48D3-9A5D-165A6785C1EF}"/>
              </a:ext>
            </a:extLst>
          </p:cNvPr>
          <p:cNvSpPr>
            <a:spLocks noGrp="1"/>
          </p:cNvSpPr>
          <p:nvPr>
            <p:ph idx="1"/>
          </p:nvPr>
        </p:nvSpPr>
        <p:spPr/>
        <p:txBody>
          <a:bodyPr>
            <a:normAutofit lnSpcReduction="10000"/>
          </a:bodyPr>
          <a:lstStyle/>
          <a:p>
            <a:r>
              <a:rPr lang="en-IE" dirty="0"/>
              <a:t>Introduction</a:t>
            </a:r>
          </a:p>
          <a:p>
            <a:r>
              <a:rPr lang="en-IE" dirty="0"/>
              <a:t>Steganography</a:t>
            </a:r>
          </a:p>
          <a:p>
            <a:r>
              <a:rPr lang="en-IE" dirty="0"/>
              <a:t>Steganography example</a:t>
            </a:r>
          </a:p>
          <a:p>
            <a:r>
              <a:rPr lang="en-IE" dirty="0"/>
              <a:t>Steganalysis</a:t>
            </a:r>
          </a:p>
          <a:p>
            <a:r>
              <a:rPr lang="en-IE" dirty="0"/>
              <a:t> Steganalysis Continued</a:t>
            </a:r>
          </a:p>
          <a:p>
            <a:r>
              <a:rPr lang="en-IE" dirty="0"/>
              <a:t> Steganalysis Continued 2</a:t>
            </a:r>
          </a:p>
          <a:p>
            <a:r>
              <a:rPr lang="en-IE" dirty="0"/>
              <a:t> Steganalysis Continued 3</a:t>
            </a:r>
          </a:p>
          <a:p>
            <a:r>
              <a:rPr lang="en-IE" dirty="0"/>
              <a:t>Conclusion</a:t>
            </a:r>
          </a:p>
          <a:p>
            <a:r>
              <a:rPr lang="en-IE" dirty="0"/>
              <a:t>Contact Info</a:t>
            </a:r>
          </a:p>
          <a:p>
            <a:endParaRPr lang="en-IE" dirty="0"/>
          </a:p>
          <a:p>
            <a:pPr marL="0" indent="0">
              <a:buNone/>
            </a:pPr>
            <a:endParaRPr lang="en-IE" dirty="0"/>
          </a:p>
        </p:txBody>
      </p:sp>
      <p:pic>
        <p:nvPicPr>
          <p:cNvPr id="4" name="Picture 3">
            <a:extLst>
              <a:ext uri="{FF2B5EF4-FFF2-40B4-BE49-F238E27FC236}">
                <a16:creationId xmlns:a16="http://schemas.microsoft.com/office/drawing/2014/main" id="{0538D323-E6A8-41F5-825D-5474EDE3101A}"/>
              </a:ext>
            </a:extLst>
          </p:cNvPr>
          <p:cNvPicPr/>
          <p:nvPr/>
        </p:nvPicPr>
        <p:blipFill>
          <a:blip r:embed="rId2">
            <a:extLst>
              <a:ext uri="{28A0092B-C50C-407E-A947-70E740481C1C}">
                <a14:useLocalDpi xmlns:a14="http://schemas.microsoft.com/office/drawing/2010/main" val="0"/>
              </a:ext>
            </a:extLst>
          </a:blip>
          <a:stretch>
            <a:fillRect/>
          </a:stretch>
        </p:blipFill>
        <p:spPr>
          <a:xfrm>
            <a:off x="8887326" y="0"/>
            <a:ext cx="3304674" cy="1050995"/>
          </a:xfrm>
          <a:prstGeom prst="rect">
            <a:avLst/>
          </a:prstGeom>
        </p:spPr>
      </p:pic>
    </p:spTree>
    <p:extLst>
      <p:ext uri="{BB962C8B-B14F-4D97-AF65-F5344CB8AC3E}">
        <p14:creationId xmlns:p14="http://schemas.microsoft.com/office/powerpoint/2010/main" val="151120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6D67C-893F-4FF6-A3DF-7B156965B981}"/>
              </a:ext>
            </a:extLst>
          </p:cNvPr>
          <p:cNvSpPr>
            <a:spLocks noGrp="1"/>
          </p:cNvSpPr>
          <p:nvPr>
            <p:ph type="title"/>
          </p:nvPr>
        </p:nvSpPr>
        <p:spPr/>
        <p:txBody>
          <a:bodyPr/>
          <a:lstStyle/>
          <a:p>
            <a:r>
              <a:rPr lang="en-IE" b="1" dirty="0"/>
              <a:t>Introduction</a:t>
            </a:r>
          </a:p>
        </p:txBody>
      </p:sp>
      <p:sp>
        <p:nvSpPr>
          <p:cNvPr id="3" name="Content Placeholder 2">
            <a:extLst>
              <a:ext uri="{FF2B5EF4-FFF2-40B4-BE49-F238E27FC236}">
                <a16:creationId xmlns:a16="http://schemas.microsoft.com/office/drawing/2014/main" id="{5958CB11-A6BC-4A91-97BA-0C22CEB8C891}"/>
              </a:ext>
            </a:extLst>
          </p:cNvPr>
          <p:cNvSpPr>
            <a:spLocks noGrp="1"/>
          </p:cNvSpPr>
          <p:nvPr>
            <p:ph idx="1"/>
          </p:nvPr>
        </p:nvSpPr>
        <p:spPr/>
        <p:txBody>
          <a:bodyPr/>
          <a:lstStyle/>
          <a:p>
            <a:r>
              <a:rPr lang="en-IE" dirty="0"/>
              <a:t>The purpose of todays presentation is to give a brief overview of Steganalysis, and what an investigator should know in order to perform a good analysis of an suspicious file.</a:t>
            </a:r>
          </a:p>
          <a:p>
            <a:endParaRPr lang="en-IE" dirty="0"/>
          </a:p>
          <a:p>
            <a:r>
              <a:rPr lang="en-IE" dirty="0"/>
              <a:t>We shall consider the different types of steganalysis.</a:t>
            </a:r>
          </a:p>
          <a:p>
            <a:pPr marL="0" indent="0">
              <a:buNone/>
            </a:pPr>
            <a:endParaRPr lang="en-IE" dirty="0"/>
          </a:p>
          <a:p>
            <a:r>
              <a:rPr lang="en-IE" dirty="0"/>
              <a:t>The presentation will touch on different types of steganographic injection and the programs used to achieve it, as well as programs used to detect the stego objects.</a:t>
            </a:r>
          </a:p>
          <a:p>
            <a:endParaRPr lang="en-IE" dirty="0"/>
          </a:p>
        </p:txBody>
      </p:sp>
      <p:pic>
        <p:nvPicPr>
          <p:cNvPr id="4" name="Picture 3">
            <a:extLst>
              <a:ext uri="{FF2B5EF4-FFF2-40B4-BE49-F238E27FC236}">
                <a16:creationId xmlns:a16="http://schemas.microsoft.com/office/drawing/2014/main" id="{E3EBEAA5-5D8C-4B9F-B858-3D1A5E4F7E0F}"/>
              </a:ext>
            </a:extLst>
          </p:cNvPr>
          <p:cNvPicPr/>
          <p:nvPr/>
        </p:nvPicPr>
        <p:blipFill>
          <a:blip r:embed="rId2">
            <a:extLst>
              <a:ext uri="{28A0092B-C50C-407E-A947-70E740481C1C}">
                <a14:useLocalDpi xmlns:a14="http://schemas.microsoft.com/office/drawing/2010/main" val="0"/>
              </a:ext>
            </a:extLst>
          </a:blip>
          <a:stretch>
            <a:fillRect/>
          </a:stretch>
        </p:blipFill>
        <p:spPr>
          <a:xfrm>
            <a:off x="8887326" y="0"/>
            <a:ext cx="3304674" cy="1050995"/>
          </a:xfrm>
          <a:prstGeom prst="rect">
            <a:avLst/>
          </a:prstGeom>
        </p:spPr>
      </p:pic>
    </p:spTree>
    <p:extLst>
      <p:ext uri="{BB962C8B-B14F-4D97-AF65-F5344CB8AC3E}">
        <p14:creationId xmlns:p14="http://schemas.microsoft.com/office/powerpoint/2010/main" val="3814979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5A0E5-C84B-4835-B150-94A9E290C6FD}"/>
              </a:ext>
            </a:extLst>
          </p:cNvPr>
          <p:cNvSpPr>
            <a:spLocks noGrp="1"/>
          </p:cNvSpPr>
          <p:nvPr>
            <p:ph type="title"/>
          </p:nvPr>
        </p:nvSpPr>
        <p:spPr/>
        <p:txBody>
          <a:bodyPr/>
          <a:lstStyle/>
          <a:p>
            <a:r>
              <a:rPr lang="en-IE" b="1" dirty="0"/>
              <a:t>Steganography</a:t>
            </a:r>
          </a:p>
        </p:txBody>
      </p:sp>
      <p:sp>
        <p:nvSpPr>
          <p:cNvPr id="3" name="Content Placeholder 2">
            <a:extLst>
              <a:ext uri="{FF2B5EF4-FFF2-40B4-BE49-F238E27FC236}">
                <a16:creationId xmlns:a16="http://schemas.microsoft.com/office/drawing/2014/main" id="{E3CF6542-4506-4BB0-8AE3-F00164C88B77}"/>
              </a:ext>
            </a:extLst>
          </p:cNvPr>
          <p:cNvSpPr>
            <a:spLocks noGrp="1"/>
          </p:cNvSpPr>
          <p:nvPr>
            <p:ph idx="1"/>
          </p:nvPr>
        </p:nvSpPr>
        <p:spPr/>
        <p:txBody>
          <a:bodyPr/>
          <a:lstStyle/>
          <a:p>
            <a:r>
              <a:rPr lang="en-IE" dirty="0"/>
              <a:t>There are many forms of steganography, such as Least significant bit(LSB), inner and outer loop injection, and manual steganography. Far too many for this presentation to cover. But each type creates a unique signature when used.</a:t>
            </a:r>
          </a:p>
          <a:p>
            <a:endParaRPr lang="en-IE" dirty="0"/>
          </a:p>
          <a:p>
            <a:r>
              <a:rPr lang="en-IE" dirty="0"/>
              <a:t>There are many programs used to inject the stego objects into carriers files, such as </a:t>
            </a:r>
            <a:r>
              <a:rPr lang="en-IE" dirty="0" err="1"/>
              <a:t>Steghide</a:t>
            </a:r>
            <a:r>
              <a:rPr lang="en-IE" dirty="0"/>
              <a:t>, </a:t>
            </a:r>
            <a:r>
              <a:rPr lang="en-IE" dirty="0" err="1"/>
              <a:t>Steg’N’Hide</a:t>
            </a:r>
            <a:r>
              <a:rPr lang="en-IE" dirty="0"/>
              <a:t>, </a:t>
            </a:r>
            <a:r>
              <a:rPr lang="en-IE" dirty="0" err="1"/>
              <a:t>OpenSteg</a:t>
            </a:r>
            <a:r>
              <a:rPr lang="en-IE" dirty="0"/>
              <a:t> or </a:t>
            </a:r>
            <a:r>
              <a:rPr lang="en-IE" dirty="0" err="1"/>
              <a:t>Rsteg</a:t>
            </a:r>
            <a:r>
              <a:rPr lang="en-IE" dirty="0"/>
              <a:t>, again the list far exceeds the scope of the presentation. But an investigator should be familiar with as many as possible.</a:t>
            </a:r>
          </a:p>
        </p:txBody>
      </p:sp>
      <p:pic>
        <p:nvPicPr>
          <p:cNvPr id="4" name="Picture 3">
            <a:extLst>
              <a:ext uri="{FF2B5EF4-FFF2-40B4-BE49-F238E27FC236}">
                <a16:creationId xmlns:a16="http://schemas.microsoft.com/office/drawing/2014/main" id="{D4E78972-3F2C-4E3D-AC3D-DEDCE9C0321C}"/>
              </a:ext>
            </a:extLst>
          </p:cNvPr>
          <p:cNvPicPr/>
          <p:nvPr/>
        </p:nvPicPr>
        <p:blipFill>
          <a:blip r:embed="rId2">
            <a:extLst>
              <a:ext uri="{28A0092B-C50C-407E-A947-70E740481C1C}">
                <a14:useLocalDpi xmlns:a14="http://schemas.microsoft.com/office/drawing/2010/main" val="0"/>
              </a:ext>
            </a:extLst>
          </a:blip>
          <a:stretch>
            <a:fillRect/>
          </a:stretch>
        </p:blipFill>
        <p:spPr>
          <a:xfrm>
            <a:off x="8800241" y="0"/>
            <a:ext cx="3304674" cy="1050995"/>
          </a:xfrm>
          <a:prstGeom prst="rect">
            <a:avLst/>
          </a:prstGeom>
        </p:spPr>
      </p:pic>
    </p:spTree>
    <p:extLst>
      <p:ext uri="{BB962C8B-B14F-4D97-AF65-F5344CB8AC3E}">
        <p14:creationId xmlns:p14="http://schemas.microsoft.com/office/powerpoint/2010/main" val="1327990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9B3D8-67E1-45A3-B3A6-B15DAE85D429}"/>
              </a:ext>
            </a:extLst>
          </p:cNvPr>
          <p:cNvSpPr>
            <a:spLocks noGrp="1"/>
          </p:cNvSpPr>
          <p:nvPr>
            <p:ph type="title"/>
          </p:nvPr>
        </p:nvSpPr>
        <p:spPr/>
        <p:txBody>
          <a:bodyPr/>
          <a:lstStyle/>
          <a:p>
            <a:endParaRPr lang="en-IE" b="1" dirty="0"/>
          </a:p>
        </p:txBody>
      </p:sp>
      <p:sp>
        <p:nvSpPr>
          <p:cNvPr id="6" name="Content Placeholder 5">
            <a:extLst>
              <a:ext uri="{FF2B5EF4-FFF2-40B4-BE49-F238E27FC236}">
                <a16:creationId xmlns:a16="http://schemas.microsoft.com/office/drawing/2014/main" id="{D568B132-F93B-427A-8C6C-2BDD4F205F51}"/>
              </a:ext>
            </a:extLst>
          </p:cNvPr>
          <p:cNvSpPr>
            <a:spLocks noGrp="1"/>
          </p:cNvSpPr>
          <p:nvPr>
            <p:ph idx="1"/>
          </p:nvPr>
        </p:nvSpPr>
        <p:spPr>
          <a:xfrm>
            <a:off x="931506" y="1825625"/>
            <a:ext cx="10515600" cy="4351338"/>
          </a:xfrm>
        </p:spPr>
        <p:txBody>
          <a:bodyPr>
            <a:normAutofit/>
          </a:bodyPr>
          <a:lstStyle/>
          <a:p>
            <a:r>
              <a:rPr lang="en-IE" dirty="0"/>
              <a:t>Here we see an example of LSB with the stego text object being appended to the least significant bit through ought the e carrier file.</a:t>
            </a:r>
          </a:p>
        </p:txBody>
      </p:sp>
      <p:pic>
        <p:nvPicPr>
          <p:cNvPr id="7" name="Content Placeholder 4">
            <a:extLst>
              <a:ext uri="{FF2B5EF4-FFF2-40B4-BE49-F238E27FC236}">
                <a16:creationId xmlns:a16="http://schemas.microsoft.com/office/drawing/2014/main" id="{462609F0-D38B-45A7-B546-702F806E8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2323" y="2695074"/>
            <a:ext cx="7247354" cy="3289384"/>
          </a:xfrm>
          <a:prstGeom prst="rect">
            <a:avLst/>
          </a:prstGeom>
        </p:spPr>
      </p:pic>
      <p:pic>
        <p:nvPicPr>
          <p:cNvPr id="8" name="Picture 7">
            <a:extLst>
              <a:ext uri="{FF2B5EF4-FFF2-40B4-BE49-F238E27FC236}">
                <a16:creationId xmlns:a16="http://schemas.microsoft.com/office/drawing/2014/main" id="{30F055F7-E3AB-44E5-8190-B3FF577278E6}"/>
              </a:ext>
            </a:extLst>
          </p:cNvPr>
          <p:cNvPicPr/>
          <p:nvPr/>
        </p:nvPicPr>
        <p:blipFill>
          <a:blip r:embed="rId3">
            <a:extLst>
              <a:ext uri="{28A0092B-C50C-407E-A947-70E740481C1C}">
                <a14:useLocalDpi xmlns:a14="http://schemas.microsoft.com/office/drawing/2010/main" val="0"/>
              </a:ext>
            </a:extLst>
          </a:blip>
          <a:stretch>
            <a:fillRect/>
          </a:stretch>
        </p:blipFill>
        <p:spPr>
          <a:xfrm>
            <a:off x="8887326" y="0"/>
            <a:ext cx="3304674" cy="1050995"/>
          </a:xfrm>
          <a:prstGeom prst="rect">
            <a:avLst/>
          </a:prstGeom>
        </p:spPr>
      </p:pic>
    </p:spTree>
    <p:extLst>
      <p:ext uri="{BB962C8B-B14F-4D97-AF65-F5344CB8AC3E}">
        <p14:creationId xmlns:p14="http://schemas.microsoft.com/office/powerpoint/2010/main" val="860615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9B3D8-67E1-45A3-B3A6-B15DAE85D429}"/>
              </a:ext>
            </a:extLst>
          </p:cNvPr>
          <p:cNvSpPr>
            <a:spLocks noGrp="1"/>
          </p:cNvSpPr>
          <p:nvPr>
            <p:ph type="title"/>
          </p:nvPr>
        </p:nvSpPr>
        <p:spPr/>
        <p:txBody>
          <a:bodyPr/>
          <a:lstStyle/>
          <a:p>
            <a:endParaRPr lang="en-IE" b="1" dirty="0"/>
          </a:p>
        </p:txBody>
      </p:sp>
      <p:sp>
        <p:nvSpPr>
          <p:cNvPr id="6" name="Content Placeholder 5">
            <a:extLst>
              <a:ext uri="{FF2B5EF4-FFF2-40B4-BE49-F238E27FC236}">
                <a16:creationId xmlns:a16="http://schemas.microsoft.com/office/drawing/2014/main" id="{D568B132-F93B-427A-8C6C-2BDD4F205F51}"/>
              </a:ext>
            </a:extLst>
          </p:cNvPr>
          <p:cNvSpPr>
            <a:spLocks noGrp="1"/>
          </p:cNvSpPr>
          <p:nvPr>
            <p:ph idx="1"/>
          </p:nvPr>
        </p:nvSpPr>
        <p:spPr>
          <a:xfrm>
            <a:off x="931506" y="1825625"/>
            <a:ext cx="10515600" cy="4351338"/>
          </a:xfrm>
        </p:spPr>
        <p:txBody>
          <a:bodyPr>
            <a:normAutofit/>
          </a:bodyPr>
          <a:lstStyle/>
          <a:p>
            <a:r>
              <a:rPr lang="en-IE" dirty="0"/>
              <a:t>Here we see an example of Histogram comparison</a:t>
            </a:r>
          </a:p>
        </p:txBody>
      </p:sp>
      <p:pic>
        <p:nvPicPr>
          <p:cNvPr id="8" name="Picture 7">
            <a:extLst>
              <a:ext uri="{FF2B5EF4-FFF2-40B4-BE49-F238E27FC236}">
                <a16:creationId xmlns:a16="http://schemas.microsoft.com/office/drawing/2014/main" id="{30F055F7-E3AB-44E5-8190-B3FF577278E6}"/>
              </a:ext>
            </a:extLst>
          </p:cNvPr>
          <p:cNvPicPr/>
          <p:nvPr/>
        </p:nvPicPr>
        <p:blipFill>
          <a:blip r:embed="rId2">
            <a:extLst>
              <a:ext uri="{28A0092B-C50C-407E-A947-70E740481C1C}">
                <a14:useLocalDpi xmlns:a14="http://schemas.microsoft.com/office/drawing/2010/main" val="0"/>
              </a:ext>
            </a:extLst>
          </a:blip>
          <a:stretch>
            <a:fillRect/>
          </a:stretch>
        </p:blipFill>
        <p:spPr>
          <a:xfrm>
            <a:off x="8887326" y="0"/>
            <a:ext cx="3304674" cy="1050995"/>
          </a:xfrm>
          <a:prstGeom prst="rect">
            <a:avLst/>
          </a:prstGeom>
        </p:spPr>
      </p:pic>
      <p:pic>
        <p:nvPicPr>
          <p:cNvPr id="4" name="Picture 3">
            <a:extLst>
              <a:ext uri="{FF2B5EF4-FFF2-40B4-BE49-F238E27FC236}">
                <a16:creationId xmlns:a16="http://schemas.microsoft.com/office/drawing/2014/main" id="{D5302F5D-3DBE-49B0-9279-84F51CAE9F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5149" y="2570922"/>
            <a:ext cx="6771860" cy="3921953"/>
          </a:xfrm>
          <a:prstGeom prst="rect">
            <a:avLst/>
          </a:prstGeom>
        </p:spPr>
      </p:pic>
    </p:spTree>
    <p:extLst>
      <p:ext uri="{BB962C8B-B14F-4D97-AF65-F5344CB8AC3E}">
        <p14:creationId xmlns:p14="http://schemas.microsoft.com/office/powerpoint/2010/main" val="3907025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A7E84-732D-4D04-ACB2-92D59DEA8E71}"/>
              </a:ext>
            </a:extLst>
          </p:cNvPr>
          <p:cNvSpPr>
            <a:spLocks noGrp="1"/>
          </p:cNvSpPr>
          <p:nvPr>
            <p:ph type="title"/>
          </p:nvPr>
        </p:nvSpPr>
        <p:spPr/>
        <p:txBody>
          <a:bodyPr/>
          <a:lstStyle/>
          <a:p>
            <a:r>
              <a:rPr lang="en-IE" b="1" dirty="0"/>
              <a:t>Steganography example</a:t>
            </a:r>
          </a:p>
        </p:txBody>
      </p:sp>
      <p:sp>
        <p:nvSpPr>
          <p:cNvPr id="3" name="Content Placeholder 2">
            <a:extLst>
              <a:ext uri="{FF2B5EF4-FFF2-40B4-BE49-F238E27FC236}">
                <a16:creationId xmlns:a16="http://schemas.microsoft.com/office/drawing/2014/main" id="{81756DFD-3964-4B49-B6D2-DF59250123E0}"/>
              </a:ext>
            </a:extLst>
          </p:cNvPr>
          <p:cNvSpPr>
            <a:spLocks noGrp="1"/>
          </p:cNvSpPr>
          <p:nvPr>
            <p:ph idx="1"/>
          </p:nvPr>
        </p:nvSpPr>
        <p:spPr/>
        <p:txBody>
          <a:bodyPr/>
          <a:lstStyle/>
          <a:p>
            <a:r>
              <a:rPr lang="en-IE" dirty="0"/>
              <a:t>Here we see an example of Steganography being employed via Hide’N’Send.</a:t>
            </a:r>
          </a:p>
          <a:p>
            <a:endParaRPr lang="en-IE" dirty="0"/>
          </a:p>
          <a:p>
            <a:r>
              <a:rPr lang="en-IE" dirty="0"/>
              <a:t>Notice the algorithm, hash and encryption</a:t>
            </a:r>
          </a:p>
          <a:p>
            <a:pPr marL="0" indent="0">
              <a:buNone/>
            </a:pPr>
            <a:r>
              <a:rPr lang="en-IE" dirty="0"/>
              <a:t>   options.</a:t>
            </a:r>
          </a:p>
          <a:p>
            <a:pPr marL="0" indent="0">
              <a:buNone/>
            </a:pPr>
            <a:endParaRPr lang="en-IE" dirty="0"/>
          </a:p>
          <a:p>
            <a:r>
              <a:rPr lang="en-IE" dirty="0"/>
              <a:t>This creates a new stego object inside of </a:t>
            </a:r>
          </a:p>
          <a:p>
            <a:pPr marL="0" indent="0">
              <a:buNone/>
            </a:pPr>
            <a:r>
              <a:rPr lang="en-IE" dirty="0"/>
              <a:t>   the carrier file.</a:t>
            </a:r>
          </a:p>
          <a:p>
            <a:endParaRPr lang="en-IE" dirty="0"/>
          </a:p>
        </p:txBody>
      </p:sp>
      <p:pic>
        <p:nvPicPr>
          <p:cNvPr id="4" name="Picture 3" descr="C:\Users\Administrator\Desktop\stego.png">
            <a:extLst>
              <a:ext uri="{FF2B5EF4-FFF2-40B4-BE49-F238E27FC236}">
                <a16:creationId xmlns:a16="http://schemas.microsoft.com/office/drawing/2014/main" id="{A893FC49-B333-49F9-A2DF-661C6C051B2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479323" y="2461845"/>
            <a:ext cx="4712677" cy="4031029"/>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810C8171-614F-4AB2-92D0-FD95D5D4940E}"/>
              </a:ext>
            </a:extLst>
          </p:cNvPr>
          <p:cNvPicPr/>
          <p:nvPr/>
        </p:nvPicPr>
        <p:blipFill>
          <a:blip r:embed="rId3">
            <a:extLst>
              <a:ext uri="{28A0092B-C50C-407E-A947-70E740481C1C}">
                <a14:useLocalDpi xmlns:a14="http://schemas.microsoft.com/office/drawing/2010/main" val="0"/>
              </a:ext>
            </a:extLst>
          </a:blip>
          <a:stretch>
            <a:fillRect/>
          </a:stretch>
        </p:blipFill>
        <p:spPr>
          <a:xfrm>
            <a:off x="8887326" y="0"/>
            <a:ext cx="3304674" cy="1050995"/>
          </a:xfrm>
          <a:prstGeom prst="rect">
            <a:avLst/>
          </a:prstGeom>
        </p:spPr>
      </p:pic>
    </p:spTree>
    <p:extLst>
      <p:ext uri="{BB962C8B-B14F-4D97-AF65-F5344CB8AC3E}">
        <p14:creationId xmlns:p14="http://schemas.microsoft.com/office/powerpoint/2010/main" val="2051976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D3E6F-321F-449E-8C88-748D507CB053}"/>
              </a:ext>
            </a:extLst>
          </p:cNvPr>
          <p:cNvSpPr>
            <a:spLocks noGrp="1"/>
          </p:cNvSpPr>
          <p:nvPr>
            <p:ph type="title"/>
          </p:nvPr>
        </p:nvSpPr>
        <p:spPr/>
        <p:txBody>
          <a:bodyPr/>
          <a:lstStyle/>
          <a:p>
            <a:r>
              <a:rPr lang="en-IE" b="1" dirty="0"/>
              <a:t>Steganalysis</a:t>
            </a:r>
          </a:p>
        </p:txBody>
      </p:sp>
      <p:sp>
        <p:nvSpPr>
          <p:cNvPr id="3" name="Content Placeholder 2">
            <a:extLst>
              <a:ext uri="{FF2B5EF4-FFF2-40B4-BE49-F238E27FC236}">
                <a16:creationId xmlns:a16="http://schemas.microsoft.com/office/drawing/2014/main" id="{6B2A4696-9DD7-4813-847E-76ABC1BE2D87}"/>
              </a:ext>
            </a:extLst>
          </p:cNvPr>
          <p:cNvSpPr>
            <a:spLocks noGrp="1"/>
          </p:cNvSpPr>
          <p:nvPr>
            <p:ph idx="1"/>
          </p:nvPr>
        </p:nvSpPr>
        <p:spPr/>
        <p:txBody>
          <a:bodyPr/>
          <a:lstStyle/>
          <a:p>
            <a:r>
              <a:rPr lang="en-IE" dirty="0"/>
              <a:t>The are two primary Schools steganalysis. Passive and Active.</a:t>
            </a:r>
          </a:p>
          <a:p>
            <a:endParaRPr lang="en-IE" dirty="0"/>
          </a:p>
          <a:p>
            <a:r>
              <a:rPr lang="en-IE" dirty="0"/>
              <a:t>Passive is ONLY concerned with detecting the presence of a hidden message and is the more common form.</a:t>
            </a:r>
          </a:p>
          <a:p>
            <a:endParaRPr lang="en-IE" dirty="0"/>
          </a:p>
          <a:p>
            <a:r>
              <a:rPr lang="en-IE" dirty="0"/>
              <a:t>Active concerns itself with retrieving the stego object, and perhaps altering it to re implant to change its intended use. </a:t>
            </a:r>
          </a:p>
        </p:txBody>
      </p:sp>
      <p:pic>
        <p:nvPicPr>
          <p:cNvPr id="4" name="Picture 3">
            <a:extLst>
              <a:ext uri="{FF2B5EF4-FFF2-40B4-BE49-F238E27FC236}">
                <a16:creationId xmlns:a16="http://schemas.microsoft.com/office/drawing/2014/main" id="{053500E4-7ED9-4F2F-B12D-201F5F7BFD86}"/>
              </a:ext>
            </a:extLst>
          </p:cNvPr>
          <p:cNvPicPr/>
          <p:nvPr/>
        </p:nvPicPr>
        <p:blipFill>
          <a:blip r:embed="rId2">
            <a:extLst>
              <a:ext uri="{28A0092B-C50C-407E-A947-70E740481C1C}">
                <a14:useLocalDpi xmlns:a14="http://schemas.microsoft.com/office/drawing/2010/main" val="0"/>
              </a:ext>
            </a:extLst>
          </a:blip>
          <a:stretch>
            <a:fillRect/>
          </a:stretch>
        </p:blipFill>
        <p:spPr>
          <a:xfrm>
            <a:off x="8818903" y="0"/>
            <a:ext cx="3304674" cy="1050995"/>
          </a:xfrm>
          <a:prstGeom prst="rect">
            <a:avLst/>
          </a:prstGeom>
        </p:spPr>
      </p:pic>
    </p:spTree>
    <p:extLst>
      <p:ext uri="{BB962C8B-B14F-4D97-AF65-F5344CB8AC3E}">
        <p14:creationId xmlns:p14="http://schemas.microsoft.com/office/powerpoint/2010/main" val="1852794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D3E6F-321F-449E-8C88-748D507CB053}"/>
              </a:ext>
            </a:extLst>
          </p:cNvPr>
          <p:cNvSpPr>
            <a:spLocks noGrp="1"/>
          </p:cNvSpPr>
          <p:nvPr>
            <p:ph type="title"/>
          </p:nvPr>
        </p:nvSpPr>
        <p:spPr>
          <a:xfrm>
            <a:off x="838200" y="365126"/>
            <a:ext cx="10515600" cy="685870"/>
          </a:xfrm>
        </p:spPr>
        <p:txBody>
          <a:bodyPr>
            <a:normAutofit fontScale="90000"/>
          </a:bodyPr>
          <a:lstStyle/>
          <a:p>
            <a:r>
              <a:rPr lang="en-IE" b="1" dirty="0"/>
              <a:t>Steganalysis Continued</a:t>
            </a:r>
          </a:p>
        </p:txBody>
      </p:sp>
      <p:sp>
        <p:nvSpPr>
          <p:cNvPr id="3" name="Content Placeholder 2">
            <a:extLst>
              <a:ext uri="{FF2B5EF4-FFF2-40B4-BE49-F238E27FC236}">
                <a16:creationId xmlns:a16="http://schemas.microsoft.com/office/drawing/2014/main" id="{6B2A4696-9DD7-4813-847E-76ABC1BE2D87}"/>
              </a:ext>
            </a:extLst>
          </p:cNvPr>
          <p:cNvSpPr>
            <a:spLocks noGrp="1"/>
          </p:cNvSpPr>
          <p:nvPr>
            <p:ph idx="1"/>
          </p:nvPr>
        </p:nvSpPr>
        <p:spPr>
          <a:xfrm>
            <a:off x="838200" y="1416120"/>
            <a:ext cx="10515600" cy="5441879"/>
          </a:xfrm>
        </p:spPr>
        <p:txBody>
          <a:bodyPr>
            <a:normAutofit fontScale="85000" lnSpcReduction="20000"/>
          </a:bodyPr>
          <a:lstStyle/>
          <a:p>
            <a:r>
              <a:rPr lang="en-IE" sz="3400" dirty="0"/>
              <a:t>There are two main methods of employing steganalysis</a:t>
            </a:r>
          </a:p>
          <a:p>
            <a:endParaRPr lang="en-IE" sz="3400" dirty="0"/>
          </a:p>
          <a:p>
            <a:r>
              <a:rPr lang="en-IE" sz="3400" dirty="0"/>
              <a:t>Blind Steganalysis, which can </a:t>
            </a:r>
            <a:r>
              <a:rPr lang="en-IE" sz="3400" dirty="0" err="1"/>
              <a:t>br</a:t>
            </a:r>
            <a:r>
              <a:rPr lang="en-IE" sz="3400" dirty="0"/>
              <a:t> broken down as follows:</a:t>
            </a:r>
          </a:p>
          <a:p>
            <a:pPr marL="0" indent="0">
              <a:buNone/>
            </a:pPr>
            <a:endParaRPr lang="en-IE" sz="3400" dirty="0"/>
          </a:p>
          <a:p>
            <a:r>
              <a:rPr lang="en-IE" sz="3400" dirty="0"/>
              <a:t>If one employs the Blind method to a Steganalysis of a file this can be further broken down into one of six basic types of Steganalysis attack </a:t>
            </a:r>
            <a:r>
              <a:rPr lang="en-IE" sz="3400" b="1" dirty="0"/>
              <a:t>[6]</a:t>
            </a:r>
            <a:r>
              <a:rPr lang="en-IE" sz="3400" dirty="0"/>
              <a:t>:</a:t>
            </a:r>
          </a:p>
          <a:p>
            <a:pPr lvl="0"/>
            <a:r>
              <a:rPr lang="en-IE" sz="3400" b="1" dirty="0"/>
              <a:t>Stego only attack</a:t>
            </a:r>
            <a:r>
              <a:rPr lang="en-IE" sz="3400" dirty="0"/>
              <a:t>: In this case only the suspect data stream or file object is available for analysis</a:t>
            </a:r>
          </a:p>
          <a:p>
            <a:endParaRPr lang="en-IE" sz="3400" dirty="0"/>
          </a:p>
          <a:p>
            <a:pPr lvl="0"/>
            <a:r>
              <a:rPr lang="en-IE" sz="3400" b="1" dirty="0"/>
              <a:t>Known message attack</a:t>
            </a:r>
            <a:r>
              <a:rPr lang="en-IE" sz="3400" dirty="0"/>
              <a:t>: The original virgin (Pre-Steganography file) carrier file is available as well as the Stego object. A direct comparison can be performed to detect abnormalities.</a:t>
            </a:r>
          </a:p>
          <a:p>
            <a:pPr marL="0" indent="0">
              <a:buNone/>
            </a:pPr>
            <a:r>
              <a:rPr lang="en-IE" sz="3400" b="1" dirty="0"/>
              <a:t> </a:t>
            </a:r>
            <a:endParaRPr lang="en-IE" sz="3400" dirty="0"/>
          </a:p>
          <a:p>
            <a:endParaRPr lang="en-IE" dirty="0"/>
          </a:p>
        </p:txBody>
      </p:sp>
      <p:pic>
        <p:nvPicPr>
          <p:cNvPr id="4" name="Picture 3">
            <a:extLst>
              <a:ext uri="{FF2B5EF4-FFF2-40B4-BE49-F238E27FC236}">
                <a16:creationId xmlns:a16="http://schemas.microsoft.com/office/drawing/2014/main" id="{053500E4-7ED9-4F2F-B12D-201F5F7BFD86}"/>
              </a:ext>
            </a:extLst>
          </p:cNvPr>
          <p:cNvPicPr/>
          <p:nvPr/>
        </p:nvPicPr>
        <p:blipFill>
          <a:blip r:embed="rId2">
            <a:extLst>
              <a:ext uri="{28A0092B-C50C-407E-A947-70E740481C1C}">
                <a14:useLocalDpi xmlns:a14="http://schemas.microsoft.com/office/drawing/2010/main" val="0"/>
              </a:ext>
            </a:extLst>
          </a:blip>
          <a:stretch>
            <a:fillRect/>
          </a:stretch>
        </p:blipFill>
        <p:spPr>
          <a:xfrm>
            <a:off x="8818903" y="0"/>
            <a:ext cx="3304674" cy="1050995"/>
          </a:xfrm>
          <a:prstGeom prst="rect">
            <a:avLst/>
          </a:prstGeom>
        </p:spPr>
      </p:pic>
    </p:spTree>
    <p:extLst>
      <p:ext uri="{BB962C8B-B14F-4D97-AF65-F5344CB8AC3E}">
        <p14:creationId xmlns:p14="http://schemas.microsoft.com/office/powerpoint/2010/main" val="36294924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700</Words>
  <Application>Microsoft Office PowerPoint</Application>
  <PresentationFormat>Widescreen</PresentationFormat>
  <Paragraphs>79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What a Digital Forensics Investigator Should Know About Steganalysis of Digital Content </vt:lpstr>
      <vt:lpstr>Contents</vt:lpstr>
      <vt:lpstr>Introduction</vt:lpstr>
      <vt:lpstr>Steganography</vt:lpstr>
      <vt:lpstr>PowerPoint Presentation</vt:lpstr>
      <vt:lpstr>PowerPoint Presentation</vt:lpstr>
      <vt:lpstr>Steganography example</vt:lpstr>
      <vt:lpstr>Steganalysis</vt:lpstr>
      <vt:lpstr>Steganalysis Continued</vt:lpstr>
      <vt:lpstr>Steganalysis Continued 2</vt:lpstr>
      <vt:lpstr>Steganalysis Continued 3</vt:lpstr>
      <vt:lpstr>Conclusion</vt:lpstr>
      <vt:lpstr>Contact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 Digital Forensics Investigator Should Know About Steganalysis of Digital Content </dc:title>
  <dc:creator>James Finglas</dc:creator>
  <cp:lastModifiedBy>James Finglas</cp:lastModifiedBy>
  <cp:revision>16</cp:revision>
  <dcterms:created xsi:type="dcterms:W3CDTF">2018-11-14T17:34:44Z</dcterms:created>
  <dcterms:modified xsi:type="dcterms:W3CDTF">2018-11-24T15:17:22Z</dcterms:modified>
</cp:coreProperties>
</file>