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ce06e0dc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ce06e0dc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12a9e71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12a9e71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ce06e0dc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ce06e0dc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ce06e0dc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ce06e0dc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youtu.be/MeZ4QjT7Fd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76" name="Shape 276"/>
        <p:cNvGrpSpPr/>
        <p:nvPr/>
      </p:nvGrpSpPr>
      <p:grpSpPr>
        <a:xfrm>
          <a:off x="0" y="0"/>
          <a:ext cx="0" cy="0"/>
          <a:chOff x="0" y="0"/>
          <a:chExt cx="0" cy="0"/>
        </a:xfrm>
      </p:grpSpPr>
      <p:sp>
        <p:nvSpPr>
          <p:cNvPr id="277" name="Google Shape;277;p13"/>
          <p:cNvSpPr txBox="1"/>
          <p:nvPr/>
        </p:nvSpPr>
        <p:spPr>
          <a:xfrm>
            <a:off x="737775" y="506750"/>
            <a:ext cx="331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latin typeface="Nunito"/>
                <a:ea typeface="Nunito"/>
                <a:cs typeface="Nunito"/>
                <a:sym typeface="Nunito"/>
              </a:rPr>
              <a:t>Purpose of the Application</a:t>
            </a:r>
            <a:endParaRPr b="1" sz="1800" u="sng">
              <a:solidFill>
                <a:schemeClr val="lt1"/>
              </a:solidFill>
              <a:latin typeface="Nunito"/>
              <a:ea typeface="Nunito"/>
              <a:cs typeface="Nunito"/>
              <a:sym typeface="Nunito"/>
            </a:endParaRPr>
          </a:p>
        </p:txBody>
      </p:sp>
      <p:sp>
        <p:nvSpPr>
          <p:cNvPr id="278" name="Google Shape;278;p13"/>
          <p:cNvSpPr txBox="1"/>
          <p:nvPr/>
        </p:nvSpPr>
        <p:spPr>
          <a:xfrm>
            <a:off x="797400" y="1125300"/>
            <a:ext cx="7192500" cy="2893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Overall to cut down the number of applications my bank</a:t>
            </a:r>
            <a:r>
              <a:rPr lang="en" sz="1100">
                <a:solidFill>
                  <a:schemeClr val="lt1"/>
                </a:solidFill>
                <a:latin typeface="Nunito"/>
                <a:ea typeface="Nunito"/>
                <a:cs typeface="Nunito"/>
                <a:sym typeface="Nunito"/>
              </a:rPr>
              <a:t>, and similar banks, </a:t>
            </a:r>
            <a:r>
              <a:rPr lang="en" sz="1100">
                <a:solidFill>
                  <a:schemeClr val="lt1"/>
                </a:solidFill>
                <a:latin typeface="Nunito"/>
                <a:ea typeface="Nunito"/>
                <a:cs typeface="Nunito"/>
                <a:sym typeface="Nunito"/>
              </a:rPr>
              <a:t>must run throughout a workday</a:t>
            </a:r>
            <a:r>
              <a:rPr lang="en" sz="1100">
                <a:solidFill>
                  <a:schemeClr val="lt1"/>
                </a:solidFill>
                <a:latin typeface="Nunito"/>
                <a:ea typeface="Nunito"/>
                <a:cs typeface="Nunito"/>
                <a:sym typeface="Nunito"/>
              </a:rPr>
              <a:t>, in order to complete transactions, make customer changes and store account information.</a:t>
            </a:r>
            <a:endParaRPr sz="1100">
              <a:solidFill>
                <a:schemeClr val="lt1"/>
              </a:solidFill>
              <a:latin typeface="Nunito"/>
              <a:ea typeface="Nunito"/>
              <a:cs typeface="Nunito"/>
              <a:sym typeface="Nunito"/>
            </a:endParaRPr>
          </a:p>
          <a:p>
            <a:pPr indent="0" lvl="0" marL="457200" rtl="0" algn="l">
              <a:spcBef>
                <a:spcPts val="0"/>
              </a:spcBef>
              <a:spcAft>
                <a:spcPts val="0"/>
              </a:spcAft>
              <a:buNone/>
            </a:pPr>
            <a:r>
              <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B</a:t>
            </a:r>
            <a:r>
              <a:rPr lang="en" sz="1100">
                <a:solidFill>
                  <a:schemeClr val="lt1"/>
                </a:solidFill>
                <a:latin typeface="Nunito"/>
                <a:ea typeface="Nunito"/>
                <a:cs typeface="Nunito"/>
                <a:sym typeface="Nunito"/>
              </a:rPr>
              <a:t>anks are acting on these applications hundreds of times every week, globally, and there is more and more customer data being added into the </a:t>
            </a:r>
            <a:r>
              <a:rPr lang="en" sz="1100">
                <a:solidFill>
                  <a:schemeClr val="lt1"/>
                </a:solidFill>
                <a:latin typeface="Nunito"/>
                <a:ea typeface="Nunito"/>
                <a:cs typeface="Nunito"/>
                <a:sym typeface="Nunito"/>
              </a:rPr>
              <a:t>system</a:t>
            </a:r>
            <a:r>
              <a:rPr lang="en" sz="1100">
                <a:solidFill>
                  <a:schemeClr val="lt1"/>
                </a:solidFill>
                <a:latin typeface="Nunito"/>
                <a:ea typeface="Nunito"/>
                <a:cs typeface="Nunito"/>
                <a:sym typeface="Nunito"/>
              </a:rPr>
              <a:t> everyday.</a:t>
            </a:r>
            <a:endParaRPr sz="1100">
              <a:solidFill>
                <a:schemeClr val="lt1"/>
              </a:solidFill>
              <a:latin typeface="Nunito"/>
              <a:ea typeface="Nunito"/>
              <a:cs typeface="Nunito"/>
              <a:sym typeface="Nunito"/>
            </a:endParaRPr>
          </a:p>
          <a:p>
            <a:pPr indent="0" lvl="0" marL="457200" rtl="0" algn="l">
              <a:spcBef>
                <a:spcPts val="0"/>
              </a:spcBef>
              <a:spcAft>
                <a:spcPts val="0"/>
              </a:spcAft>
              <a:buNone/>
            </a:pPr>
            <a:r>
              <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From personal experience of working at a bank, I see how frustrated and annoyed both customers and employees get when they are waiting to conduct a transaction, or even just simply pull account information for a customer to inquire about.</a:t>
            </a:r>
            <a:endParaRPr sz="1100">
              <a:solidFill>
                <a:schemeClr val="lt1"/>
              </a:solidFill>
              <a:latin typeface="Nunito"/>
              <a:ea typeface="Nunito"/>
              <a:cs typeface="Nunito"/>
              <a:sym typeface="Nunito"/>
            </a:endParaRPr>
          </a:p>
          <a:p>
            <a:pPr indent="0" lvl="0" marL="457200" rtl="0" algn="l">
              <a:spcBef>
                <a:spcPts val="0"/>
              </a:spcBef>
              <a:spcAft>
                <a:spcPts val="0"/>
              </a:spcAft>
              <a:buNone/>
            </a:pPr>
            <a:r>
              <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Sometimes, these tasks that should take less than a few minutes, end up taking longer than 10 minutes, because of having to switch back and forth from one application to another, and then have to close and reopen each </a:t>
            </a:r>
            <a:r>
              <a:rPr lang="en" sz="1100">
                <a:solidFill>
                  <a:schemeClr val="lt1"/>
                </a:solidFill>
                <a:latin typeface="Nunito"/>
                <a:ea typeface="Nunito"/>
                <a:cs typeface="Nunito"/>
                <a:sym typeface="Nunito"/>
              </a:rPr>
              <a:t>application</a:t>
            </a:r>
            <a:r>
              <a:rPr lang="en" sz="1100">
                <a:solidFill>
                  <a:schemeClr val="lt1"/>
                </a:solidFill>
                <a:latin typeface="Nunito"/>
                <a:ea typeface="Nunito"/>
                <a:cs typeface="Nunito"/>
                <a:sym typeface="Nunito"/>
              </a:rPr>
              <a:t> for a new customer.</a:t>
            </a:r>
            <a:endParaRPr sz="1100">
              <a:solidFill>
                <a:schemeClr val="lt1"/>
              </a:solidFill>
              <a:latin typeface="Nunito"/>
              <a:ea typeface="Nunito"/>
              <a:cs typeface="Nunito"/>
              <a:sym typeface="Nunito"/>
            </a:endParaRPr>
          </a:p>
          <a:p>
            <a:pPr indent="0" lvl="0" marL="457200" rtl="0" algn="l">
              <a:spcBef>
                <a:spcPts val="0"/>
              </a:spcBef>
              <a:spcAft>
                <a:spcPts val="0"/>
              </a:spcAft>
              <a:buNone/>
            </a:pPr>
            <a:r>
              <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Putting all of these apps together would also save the user time by not having to click back and forth from one app to another and avoid closing windows just to reopen them for the next customer.</a:t>
            </a:r>
            <a:endParaRPr sz="11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82" name="Shape 282"/>
        <p:cNvGrpSpPr/>
        <p:nvPr/>
      </p:nvGrpSpPr>
      <p:grpSpPr>
        <a:xfrm>
          <a:off x="0" y="0"/>
          <a:ext cx="0" cy="0"/>
          <a:chOff x="0" y="0"/>
          <a:chExt cx="0" cy="0"/>
        </a:xfrm>
      </p:grpSpPr>
      <p:sp>
        <p:nvSpPr>
          <p:cNvPr id="283" name="Google Shape;283;p14"/>
          <p:cNvSpPr txBox="1"/>
          <p:nvPr/>
        </p:nvSpPr>
        <p:spPr>
          <a:xfrm>
            <a:off x="737775" y="506750"/>
            <a:ext cx="529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latin typeface="Nunito"/>
                <a:ea typeface="Nunito"/>
                <a:cs typeface="Nunito"/>
                <a:sym typeface="Nunito"/>
              </a:rPr>
              <a:t>Comparison to other applications</a:t>
            </a:r>
            <a:endParaRPr b="1" sz="1800" u="sng">
              <a:solidFill>
                <a:schemeClr val="lt1"/>
              </a:solidFill>
              <a:latin typeface="Nunito"/>
              <a:ea typeface="Nunito"/>
              <a:cs typeface="Nunito"/>
              <a:sym typeface="Nunito"/>
            </a:endParaRPr>
          </a:p>
        </p:txBody>
      </p:sp>
      <p:pic>
        <p:nvPicPr>
          <p:cNvPr id="284" name="Google Shape;284;p14"/>
          <p:cNvPicPr preferRelativeResize="0"/>
          <p:nvPr/>
        </p:nvPicPr>
        <p:blipFill>
          <a:blip r:embed="rId3">
            <a:alphaModFix/>
          </a:blip>
          <a:stretch>
            <a:fillRect/>
          </a:stretch>
        </p:blipFill>
        <p:spPr>
          <a:xfrm>
            <a:off x="405250" y="1112663"/>
            <a:ext cx="1183150" cy="1200550"/>
          </a:xfrm>
          <a:prstGeom prst="rect">
            <a:avLst/>
          </a:prstGeom>
          <a:noFill/>
          <a:ln>
            <a:noFill/>
          </a:ln>
        </p:spPr>
      </p:pic>
      <p:pic>
        <p:nvPicPr>
          <p:cNvPr id="285" name="Google Shape;285;p14"/>
          <p:cNvPicPr preferRelativeResize="0"/>
          <p:nvPr/>
        </p:nvPicPr>
        <p:blipFill>
          <a:blip r:embed="rId4">
            <a:alphaModFix/>
          </a:blip>
          <a:stretch>
            <a:fillRect/>
          </a:stretch>
        </p:blipFill>
        <p:spPr>
          <a:xfrm>
            <a:off x="4850976" y="1086000"/>
            <a:ext cx="1218550" cy="1253875"/>
          </a:xfrm>
          <a:prstGeom prst="rect">
            <a:avLst/>
          </a:prstGeom>
          <a:noFill/>
          <a:ln>
            <a:noFill/>
          </a:ln>
        </p:spPr>
      </p:pic>
      <p:pic>
        <p:nvPicPr>
          <p:cNvPr id="286" name="Google Shape;286;p14"/>
          <p:cNvPicPr preferRelativeResize="0"/>
          <p:nvPr/>
        </p:nvPicPr>
        <p:blipFill>
          <a:blip r:embed="rId5">
            <a:alphaModFix/>
          </a:blip>
          <a:stretch>
            <a:fillRect/>
          </a:stretch>
        </p:blipFill>
        <p:spPr>
          <a:xfrm>
            <a:off x="369350" y="2596450"/>
            <a:ext cx="4418475" cy="1823950"/>
          </a:xfrm>
          <a:prstGeom prst="rect">
            <a:avLst/>
          </a:prstGeom>
          <a:noFill/>
          <a:ln>
            <a:noFill/>
          </a:ln>
        </p:spPr>
      </p:pic>
      <p:pic>
        <p:nvPicPr>
          <p:cNvPr id="287" name="Google Shape;287;p14"/>
          <p:cNvPicPr preferRelativeResize="0"/>
          <p:nvPr/>
        </p:nvPicPr>
        <p:blipFill>
          <a:blip r:embed="rId6">
            <a:alphaModFix/>
          </a:blip>
          <a:stretch>
            <a:fillRect/>
          </a:stretch>
        </p:blipFill>
        <p:spPr>
          <a:xfrm>
            <a:off x="6255550" y="1017400"/>
            <a:ext cx="2810325" cy="1579045"/>
          </a:xfrm>
          <a:prstGeom prst="rect">
            <a:avLst/>
          </a:prstGeom>
          <a:noFill/>
          <a:ln>
            <a:noFill/>
          </a:ln>
        </p:spPr>
      </p:pic>
      <p:sp>
        <p:nvSpPr>
          <p:cNvPr id="288" name="Google Shape;288;p14"/>
          <p:cNvSpPr txBox="1"/>
          <p:nvPr/>
        </p:nvSpPr>
        <p:spPr>
          <a:xfrm>
            <a:off x="1529950" y="1098925"/>
            <a:ext cx="3135000" cy="1416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Integrated teller is used to conduct any type of account transaction (deposit, withdraw, </a:t>
            </a:r>
            <a:r>
              <a:rPr lang="en" sz="1000">
                <a:solidFill>
                  <a:schemeClr val="lt1"/>
                </a:solidFill>
                <a:latin typeface="Nunito"/>
                <a:ea typeface="Nunito"/>
                <a:cs typeface="Nunito"/>
                <a:sym typeface="Nunito"/>
              </a:rPr>
              <a:t>loan</a:t>
            </a:r>
            <a:r>
              <a:rPr lang="en" sz="1000">
                <a:solidFill>
                  <a:schemeClr val="lt1"/>
                </a:solidFill>
                <a:latin typeface="Nunito"/>
                <a:ea typeface="Nunito"/>
                <a:cs typeface="Nunito"/>
                <a:sym typeface="Nunito"/>
              </a:rPr>
              <a:t> payment), anything that changes the balance of an account. </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Other than the name, balance,</a:t>
            </a:r>
            <a:r>
              <a:rPr lang="en" sz="1000">
                <a:solidFill>
                  <a:schemeClr val="lt1"/>
                </a:solidFill>
                <a:latin typeface="Nunito"/>
                <a:ea typeface="Nunito"/>
                <a:cs typeface="Nunito"/>
                <a:sym typeface="Nunito"/>
              </a:rPr>
              <a:t> and the </a:t>
            </a:r>
            <a:r>
              <a:rPr lang="en" sz="1000">
                <a:solidFill>
                  <a:schemeClr val="lt1"/>
                </a:solidFill>
                <a:latin typeface="Nunito"/>
                <a:ea typeface="Nunito"/>
                <a:cs typeface="Nunito"/>
                <a:sym typeface="Nunito"/>
              </a:rPr>
              <a:t>account number of the customer, there is no account information used on this app, so verification has to come from other apps.</a:t>
            </a:r>
            <a:endParaRPr sz="1000">
              <a:solidFill>
                <a:schemeClr val="lt1"/>
              </a:solidFill>
              <a:latin typeface="Nunito"/>
              <a:ea typeface="Nunito"/>
              <a:cs typeface="Nunito"/>
              <a:sym typeface="Nunito"/>
            </a:endParaRPr>
          </a:p>
        </p:txBody>
      </p:sp>
      <p:sp>
        <p:nvSpPr>
          <p:cNvPr id="289" name="Google Shape;289;p14"/>
          <p:cNvSpPr txBox="1"/>
          <p:nvPr/>
        </p:nvSpPr>
        <p:spPr>
          <a:xfrm>
            <a:off x="4787825" y="2696600"/>
            <a:ext cx="3914400" cy="1723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Director Unity Client is </a:t>
            </a:r>
            <a:r>
              <a:rPr lang="en" sz="1000">
                <a:solidFill>
                  <a:schemeClr val="lt1"/>
                </a:solidFill>
                <a:latin typeface="Nunito"/>
                <a:ea typeface="Nunito"/>
                <a:cs typeface="Nunito"/>
                <a:sym typeface="Nunito"/>
              </a:rPr>
              <a:t>another</a:t>
            </a:r>
            <a:r>
              <a:rPr lang="en" sz="1000">
                <a:solidFill>
                  <a:schemeClr val="lt1"/>
                </a:solidFill>
                <a:latin typeface="Nunito"/>
                <a:ea typeface="Nunito"/>
                <a:cs typeface="Nunito"/>
                <a:sym typeface="Nunito"/>
              </a:rPr>
              <a:t> application used specifically to store images of Photo ID’s and Signature Cards for customers and non-customers at the bank. </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There is some account/customer information that is used on this app, but you have to look up the account information on a different app, and then type it in on Director Unity Client, in order to </a:t>
            </a:r>
            <a:r>
              <a:rPr lang="en" sz="1000">
                <a:solidFill>
                  <a:schemeClr val="lt1"/>
                </a:solidFill>
                <a:latin typeface="Nunito"/>
                <a:ea typeface="Nunito"/>
                <a:cs typeface="Nunito"/>
                <a:sym typeface="Nunito"/>
              </a:rPr>
              <a:t>pull</a:t>
            </a:r>
            <a:r>
              <a:rPr lang="en" sz="1000">
                <a:solidFill>
                  <a:schemeClr val="lt1"/>
                </a:solidFill>
                <a:latin typeface="Nunito"/>
                <a:ea typeface="Nunito"/>
                <a:cs typeface="Nunito"/>
                <a:sym typeface="Nunito"/>
              </a:rPr>
              <a:t> the stored </a:t>
            </a:r>
            <a:r>
              <a:rPr lang="en" sz="1000">
                <a:solidFill>
                  <a:schemeClr val="lt1"/>
                </a:solidFill>
                <a:latin typeface="Nunito"/>
                <a:ea typeface="Nunito"/>
                <a:cs typeface="Nunito"/>
                <a:sym typeface="Nunito"/>
              </a:rPr>
              <a:t>customer</a:t>
            </a:r>
            <a:r>
              <a:rPr lang="en" sz="1000">
                <a:solidFill>
                  <a:schemeClr val="lt1"/>
                </a:solidFill>
                <a:latin typeface="Nunito"/>
                <a:ea typeface="Nunito"/>
                <a:cs typeface="Nunito"/>
                <a:sym typeface="Nunito"/>
              </a:rPr>
              <a:t> </a:t>
            </a:r>
            <a:r>
              <a:rPr lang="en" sz="1000">
                <a:solidFill>
                  <a:schemeClr val="lt1"/>
                </a:solidFill>
                <a:latin typeface="Nunito"/>
                <a:ea typeface="Nunito"/>
                <a:cs typeface="Nunito"/>
                <a:sym typeface="Nunito"/>
              </a:rPr>
              <a:t>images</a:t>
            </a:r>
            <a:r>
              <a:rPr lang="en" sz="1000">
                <a:solidFill>
                  <a:schemeClr val="lt1"/>
                </a:solidFill>
                <a:latin typeface="Nunito"/>
                <a:ea typeface="Nunito"/>
                <a:cs typeface="Nunito"/>
                <a:sym typeface="Nunito"/>
              </a:rPr>
              <a:t>.</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Requires the bank employee to open and close the entire application in order to look up a new customer.</a:t>
            </a:r>
            <a:endParaRPr sz="10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93" name="Shape 293"/>
        <p:cNvGrpSpPr/>
        <p:nvPr/>
      </p:nvGrpSpPr>
      <p:grpSpPr>
        <a:xfrm>
          <a:off x="0" y="0"/>
          <a:ext cx="0" cy="0"/>
          <a:chOff x="0" y="0"/>
          <a:chExt cx="0" cy="0"/>
        </a:xfrm>
      </p:grpSpPr>
      <p:sp>
        <p:nvSpPr>
          <p:cNvPr id="294" name="Google Shape;294;p15"/>
          <p:cNvSpPr txBox="1"/>
          <p:nvPr/>
        </p:nvSpPr>
        <p:spPr>
          <a:xfrm>
            <a:off x="737775" y="506750"/>
            <a:ext cx="529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latin typeface="Nunito"/>
                <a:ea typeface="Nunito"/>
                <a:cs typeface="Nunito"/>
                <a:sym typeface="Nunito"/>
              </a:rPr>
              <a:t>Comparison to other applications</a:t>
            </a:r>
            <a:endParaRPr b="1" sz="1800" u="sng">
              <a:solidFill>
                <a:schemeClr val="lt1"/>
              </a:solidFill>
              <a:latin typeface="Nunito"/>
              <a:ea typeface="Nunito"/>
              <a:cs typeface="Nunito"/>
              <a:sym typeface="Nunito"/>
            </a:endParaRPr>
          </a:p>
        </p:txBody>
      </p:sp>
      <p:pic>
        <p:nvPicPr>
          <p:cNvPr id="295" name="Google Shape;295;p15"/>
          <p:cNvPicPr preferRelativeResize="0"/>
          <p:nvPr/>
        </p:nvPicPr>
        <p:blipFill>
          <a:blip r:embed="rId3">
            <a:alphaModFix/>
          </a:blip>
          <a:stretch>
            <a:fillRect/>
          </a:stretch>
        </p:blipFill>
        <p:spPr>
          <a:xfrm>
            <a:off x="162900" y="1107925"/>
            <a:ext cx="1139406" cy="1377500"/>
          </a:xfrm>
          <a:prstGeom prst="rect">
            <a:avLst/>
          </a:prstGeom>
          <a:noFill/>
          <a:ln>
            <a:noFill/>
          </a:ln>
        </p:spPr>
      </p:pic>
      <p:pic>
        <p:nvPicPr>
          <p:cNvPr id="296" name="Google Shape;296;p15"/>
          <p:cNvPicPr preferRelativeResize="0"/>
          <p:nvPr/>
        </p:nvPicPr>
        <p:blipFill>
          <a:blip r:embed="rId4">
            <a:alphaModFix/>
          </a:blip>
          <a:stretch>
            <a:fillRect/>
          </a:stretch>
        </p:blipFill>
        <p:spPr>
          <a:xfrm>
            <a:off x="4354350" y="2662400"/>
            <a:ext cx="1338700" cy="1404002"/>
          </a:xfrm>
          <a:prstGeom prst="rect">
            <a:avLst/>
          </a:prstGeom>
          <a:noFill/>
          <a:ln>
            <a:noFill/>
          </a:ln>
        </p:spPr>
      </p:pic>
      <p:pic>
        <p:nvPicPr>
          <p:cNvPr id="297" name="Google Shape;297;p15"/>
          <p:cNvPicPr preferRelativeResize="0"/>
          <p:nvPr/>
        </p:nvPicPr>
        <p:blipFill>
          <a:blip r:embed="rId5">
            <a:alphaModFix/>
          </a:blip>
          <a:stretch>
            <a:fillRect/>
          </a:stretch>
        </p:blipFill>
        <p:spPr>
          <a:xfrm>
            <a:off x="464300" y="2926675"/>
            <a:ext cx="3071250" cy="2025250"/>
          </a:xfrm>
          <a:prstGeom prst="rect">
            <a:avLst/>
          </a:prstGeom>
          <a:noFill/>
          <a:ln>
            <a:noFill/>
          </a:ln>
        </p:spPr>
      </p:pic>
      <p:pic>
        <p:nvPicPr>
          <p:cNvPr id="298" name="Google Shape;298;p15"/>
          <p:cNvPicPr preferRelativeResize="0"/>
          <p:nvPr/>
        </p:nvPicPr>
        <p:blipFill>
          <a:blip r:embed="rId6">
            <a:alphaModFix/>
          </a:blip>
          <a:stretch>
            <a:fillRect/>
          </a:stretch>
        </p:blipFill>
        <p:spPr>
          <a:xfrm>
            <a:off x="4354350" y="968450"/>
            <a:ext cx="2810325" cy="1568553"/>
          </a:xfrm>
          <a:prstGeom prst="rect">
            <a:avLst/>
          </a:prstGeom>
          <a:noFill/>
          <a:ln>
            <a:noFill/>
          </a:ln>
        </p:spPr>
      </p:pic>
      <p:sp>
        <p:nvSpPr>
          <p:cNvPr id="299" name="Google Shape;299;p15"/>
          <p:cNvSpPr txBox="1"/>
          <p:nvPr/>
        </p:nvSpPr>
        <p:spPr>
          <a:xfrm>
            <a:off x="1189050" y="894775"/>
            <a:ext cx="3165300" cy="2031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Premier Navigator is the main </a:t>
            </a:r>
            <a:r>
              <a:rPr lang="en" sz="1000">
                <a:solidFill>
                  <a:schemeClr val="lt1"/>
                </a:solidFill>
                <a:latin typeface="Nunito"/>
                <a:ea typeface="Nunito"/>
                <a:cs typeface="Nunito"/>
                <a:sym typeface="Nunito"/>
              </a:rPr>
              <a:t>storing</a:t>
            </a:r>
            <a:r>
              <a:rPr lang="en" sz="1000">
                <a:solidFill>
                  <a:schemeClr val="lt1"/>
                </a:solidFill>
                <a:latin typeface="Nunito"/>
                <a:ea typeface="Nunito"/>
                <a:cs typeface="Nunito"/>
                <a:sym typeface="Nunito"/>
              </a:rPr>
              <a:t> application First Mid uses to store essentially everything there is to know about an account.</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Stores customer information, account balances, account history, current perks/incentives, loan rates, etc.. </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There is no way to act on an </a:t>
            </a:r>
            <a:r>
              <a:rPr lang="en" sz="1000">
                <a:solidFill>
                  <a:schemeClr val="lt1"/>
                </a:solidFill>
                <a:latin typeface="Nunito"/>
                <a:ea typeface="Nunito"/>
                <a:cs typeface="Nunito"/>
                <a:sym typeface="Nunito"/>
              </a:rPr>
              <a:t>account</a:t>
            </a:r>
            <a:r>
              <a:rPr lang="en" sz="1000">
                <a:solidFill>
                  <a:schemeClr val="lt1"/>
                </a:solidFill>
                <a:latin typeface="Nunito"/>
                <a:ea typeface="Nunito"/>
                <a:cs typeface="Nunito"/>
                <a:sym typeface="Nunito"/>
              </a:rPr>
              <a:t>, or make a transaction. </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You can’t even change the account information in this app. It has to be changed on a completely </a:t>
            </a:r>
            <a:r>
              <a:rPr lang="en" sz="1000">
                <a:solidFill>
                  <a:schemeClr val="lt1"/>
                </a:solidFill>
                <a:latin typeface="Nunito"/>
                <a:ea typeface="Nunito"/>
                <a:cs typeface="Nunito"/>
                <a:sym typeface="Nunito"/>
              </a:rPr>
              <a:t>separate</a:t>
            </a:r>
            <a:r>
              <a:rPr lang="en" sz="1000">
                <a:solidFill>
                  <a:schemeClr val="lt1"/>
                </a:solidFill>
                <a:latin typeface="Nunito"/>
                <a:ea typeface="Nunito"/>
                <a:cs typeface="Nunito"/>
                <a:sym typeface="Nunito"/>
              </a:rPr>
              <a:t> app as well.</a:t>
            </a:r>
            <a:endParaRPr sz="1000">
              <a:solidFill>
                <a:schemeClr val="lt1"/>
              </a:solidFill>
              <a:latin typeface="Nunito"/>
              <a:ea typeface="Nunito"/>
              <a:cs typeface="Nunito"/>
              <a:sym typeface="Nunito"/>
            </a:endParaRPr>
          </a:p>
        </p:txBody>
      </p:sp>
      <p:sp>
        <p:nvSpPr>
          <p:cNvPr id="300" name="Google Shape;300;p15"/>
          <p:cNvSpPr txBox="1"/>
          <p:nvPr/>
        </p:nvSpPr>
        <p:spPr>
          <a:xfrm>
            <a:off x="5580725" y="2662400"/>
            <a:ext cx="2990100" cy="1723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Cashware V4 Client is the app we use to make change for customers who want to exchange bills. </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Since a current balance isn’t being </a:t>
            </a:r>
            <a:r>
              <a:rPr lang="en" sz="1000">
                <a:solidFill>
                  <a:schemeClr val="lt1"/>
                </a:solidFill>
                <a:latin typeface="Nunito"/>
                <a:ea typeface="Nunito"/>
                <a:cs typeface="Nunito"/>
                <a:sym typeface="Nunito"/>
              </a:rPr>
              <a:t>affected, and new cash is being brought in, it isn’t attached to any account(s).</a:t>
            </a:r>
            <a:endParaRPr sz="1000">
              <a:solidFill>
                <a:schemeClr val="lt1"/>
              </a:solidFill>
              <a:latin typeface="Nunito"/>
              <a:ea typeface="Nunito"/>
              <a:cs typeface="Nunito"/>
              <a:sym typeface="Nunito"/>
            </a:endParaRPr>
          </a:p>
          <a:p>
            <a:pPr indent="-292100" lvl="0" marL="457200" rtl="0" algn="l">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It’s a separate app that we run in order to verify that the bills that are brought in are first, legitimate and second, in the correct amount as listed by the customer. </a:t>
            </a:r>
            <a:endParaRPr sz="1000">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04" name="Shape 304"/>
        <p:cNvGrpSpPr/>
        <p:nvPr/>
      </p:nvGrpSpPr>
      <p:grpSpPr>
        <a:xfrm>
          <a:off x="0" y="0"/>
          <a:ext cx="0" cy="0"/>
          <a:chOff x="0" y="0"/>
          <a:chExt cx="0" cy="0"/>
        </a:xfrm>
      </p:grpSpPr>
      <p:sp>
        <p:nvSpPr>
          <p:cNvPr id="305" name="Google Shape;305;p16"/>
          <p:cNvSpPr txBox="1"/>
          <p:nvPr/>
        </p:nvSpPr>
        <p:spPr>
          <a:xfrm>
            <a:off x="737775" y="506750"/>
            <a:ext cx="266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latin typeface="Nunito"/>
                <a:ea typeface="Nunito"/>
                <a:cs typeface="Nunito"/>
                <a:sym typeface="Nunito"/>
              </a:rPr>
              <a:t>Application Features</a:t>
            </a:r>
            <a:endParaRPr b="1" sz="1800" u="sng">
              <a:solidFill>
                <a:schemeClr val="lt1"/>
              </a:solidFill>
              <a:latin typeface="Nunito"/>
              <a:ea typeface="Nunito"/>
              <a:cs typeface="Nunito"/>
              <a:sym typeface="Nunito"/>
            </a:endParaRPr>
          </a:p>
        </p:txBody>
      </p:sp>
      <p:sp>
        <p:nvSpPr>
          <p:cNvPr id="306" name="Google Shape;306;p16"/>
          <p:cNvSpPr txBox="1"/>
          <p:nvPr/>
        </p:nvSpPr>
        <p:spPr>
          <a:xfrm>
            <a:off x="655575" y="1067050"/>
            <a:ext cx="76455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Char char="●"/>
            </a:pPr>
            <a:r>
              <a:rPr b="1" lang="en" sz="1200">
                <a:solidFill>
                  <a:schemeClr val="lt1"/>
                </a:solidFill>
              </a:rPr>
              <a:t>Create/Read/Update/Delete Records in a database</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Scan through a list of accounts and if an account is in good standing and at a certain balance for a certain amount of time, it will present rewards/ new account opportunities/ incentives/ rates</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Pull a matched photo ID with one that has been scanned into the system and load it with the account information</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See last and make new deposit(s)/ withdraw as well as view balance</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View if perks have been entered into the account / receive notification when customer account information is entered</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Have another button that goes through accounts and determines valid loans rates- for different types of loans (if the customer qualifies for a loan)</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10" name="Shape 310"/>
        <p:cNvGrpSpPr/>
        <p:nvPr/>
      </p:nvGrpSpPr>
      <p:grpSpPr>
        <a:xfrm>
          <a:off x="0" y="0"/>
          <a:ext cx="0" cy="0"/>
          <a:chOff x="0" y="0"/>
          <a:chExt cx="0" cy="0"/>
        </a:xfrm>
      </p:grpSpPr>
      <p:sp>
        <p:nvSpPr>
          <p:cNvPr id="311" name="Google Shape;311;p17"/>
          <p:cNvSpPr txBox="1"/>
          <p:nvPr/>
        </p:nvSpPr>
        <p:spPr>
          <a:xfrm>
            <a:off x="737775" y="506750"/>
            <a:ext cx="266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hlink"/>
                </a:solidFill>
                <a:latin typeface="Nunito"/>
                <a:ea typeface="Nunito"/>
                <a:cs typeface="Nunito"/>
                <a:sym typeface="Nunito"/>
                <a:hlinkClick r:id="rId3"/>
              </a:rPr>
              <a:t>https://youtu.be/MeZ4QjT7Fdk</a:t>
            </a:r>
            <a:endParaRPr b="1" sz="1800" u="sng">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