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lvl1pPr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1pPr>
    <a:lvl2pPr indent="2286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2pPr>
    <a:lvl3pPr indent="4572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3pPr>
    <a:lvl4pPr indent="6858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4pPr>
    <a:lvl5pPr indent="9144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5pPr>
    <a:lvl6pPr indent="11430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6pPr>
    <a:lvl7pPr indent="13716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7pPr>
    <a:lvl8pPr indent="16002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8pPr>
    <a:lvl9pPr indent="18288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 b="def" i="def"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1A8F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 b="def" i="def"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0331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 b="def" i="def"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 b="def" i="def"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</p:spPr>
        <p:txBody>
          <a:bodyPr anchor="b"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762000" y="5156200"/>
            <a:ext cx="11480800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2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762000" y="2374900"/>
            <a:ext cx="5384800" cy="68072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1pPr>
      <a:lvl2pPr indent="2286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2pPr>
      <a:lvl3pPr indent="4572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3pPr>
      <a:lvl4pPr indent="6858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4pPr>
      <a:lvl5pPr indent="9144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5pPr>
      <a:lvl6pPr indent="11430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6pPr>
      <a:lvl7pPr indent="13716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7pPr>
      <a:lvl8pPr indent="16002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8pPr>
      <a:lvl9pPr indent="18288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9pPr>
    </p:titleStyle>
    <p:bodyStyle>
      <a:lvl1pPr marL="406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Payroll System Cost Projection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Red Team: Sarah, Matt, Andrew, Aaron, Jimmy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Supplied information/considerations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Pay Rate: $25/hour/person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4th Gen language 53 LOC/Function Point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No longer printing checks in house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$1500 for in house hardware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38"/>
          <p:cNvGraphicFramePr/>
          <p:nvPr/>
        </p:nvGraphicFramePr>
        <p:xfrm>
          <a:off x="0" y="68614"/>
          <a:ext cx="13017501" cy="96290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{CF821DB8-F4EB-4A41-A1BA-3FCAFE7338EE}</a:tableStyleId>
              </a:tblPr>
              <a:tblGrid>
                <a:gridCol w="827710"/>
                <a:gridCol w="1770359"/>
                <a:gridCol w="727506"/>
                <a:gridCol w="867114"/>
                <a:gridCol w="842444"/>
                <a:gridCol w="963761"/>
                <a:gridCol w="1183701"/>
                <a:gridCol w="1039634"/>
                <a:gridCol w="1204194"/>
                <a:gridCol w="573560"/>
                <a:gridCol w="1234452"/>
                <a:gridCol w="1770359"/>
              </a:tblGrid>
              <a:tr h="320545">
                <a:tc gridSpan="12"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  <a:sym typeface="Helvetica Neue Medium"/>
                        </a:rPr>
                        <a:t>FUNCTION POINT ESTIMATION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A8F0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20545"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 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3"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Weighting Factor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20545">
                <a:tc gridSpan="3"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Measurement parameter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# simple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simple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#average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average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# complex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complex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20545"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1"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1"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1"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20545">
                <a:tc gridSpan="2"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# of user inputs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=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Employee#, Admin ID/pass, Barcode, button press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20545">
                <a:tc gridSpan="2"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# of user outputs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=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Screen, file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20545">
                <a:tc gridSpan="2"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# of user inquiries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=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clock in/clock out, admin features, time table, 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20545">
                <a:tc gridSpan="2"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# of files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=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24</a:t>
                      </a:r>
                    </a:p>
                  </a:txBody>
                  <a:tcPr marL="50800" marR="50800" marT="50800" marB="50800" anchor="ctr" anchorCtr="0" horzOverflow="overflow"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employee table, time table, cheque file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20545">
                <a:tc gridSpan="2"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# of external interfaces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T>
                      <a:solidFill>
                        <a:srgbClr val="000000"/>
                      </a:solidFill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=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User/admin,User IO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2054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 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Count-total =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66</a:t>
                      </a:r>
                    </a:p>
                  </a:txBody>
                  <a:tcPr marL="50800" marR="50800" marT="50800" marB="50800" anchor="ctr" anchorCtr="0" horzOverflow="overflow">
                    <a:lnT>
                      <a:solidFill>
                        <a:srgbClr val="000000"/>
                      </a:solidFill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20545">
                <a:tc gridSpan="4"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Rate each factor on a scale of 0 to 5: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0 - No Influence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7F807F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7F807F"/>
                      </a:solidFill>
                      <a:miter lim="400000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1 - Incidental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7F807F"/>
                      </a:solidFill>
                      <a:miter lim="400000"/>
                    </a:lnL>
                    <a:lnR w="3175">
                      <a:solidFill>
                        <a:srgbClr val="7F807F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7F807F"/>
                      </a:solidFill>
                      <a:miter lim="400000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2 - Moderate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7F807F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7F807F"/>
                      </a:solidFill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20545"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3 - Average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7F807F"/>
                      </a:solidFill>
                      <a:miter lim="400000"/>
                    </a:lnR>
                    <a:lnT w="3175">
                      <a:solidFill>
                        <a:srgbClr val="7F807F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4 - Significant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7F807F"/>
                      </a:solidFill>
                      <a:miter lim="400000"/>
                    </a:lnL>
                    <a:lnR w="3175">
                      <a:solidFill>
                        <a:srgbClr val="7F807F"/>
                      </a:solidFill>
                      <a:miter lim="400000"/>
                    </a:lnR>
                    <a:lnT w="3175">
                      <a:solidFill>
                        <a:srgbClr val="7F807F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5 - Essential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7F807F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7F807F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12700"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20545">
                <a:tc gridSpan="7"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1.  Does the system require reliable backup and recovery?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yes, payroll, losing this is bad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20545">
                <a:tc gridSpan="4"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2.  Are data communications required?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yes, must talk to bank and offsite host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20545">
                <a:tc gridSpan="5"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3.  Are there distributed processing functions?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20545">
                <a:tc gridSpan="3"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4.  Is performance critical?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yes, payroll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20545">
                <a:tc gridSpan="9"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5.  Will the system run in an existing, heavily utilized operational environment?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no, new system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20545">
                <a:tc gridSpan="5"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6.  Does the system require on-line data entry?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Not exactly, backup once a day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20545">
                <a:tc gridSpan="10"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7.  Does the on-line data entry require the input transaction to be built over multiple screens or operations?</a:t>
                      </a:r>
                    </a:p>
                  </a:txBody>
                  <a:tcPr marL="50800" marR="50800" marT="50800" marB="50800" anchor="ctr" anchorCtr="0" horzOverflow="overflow">
                    <a:lnR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No, but this could change, so incidental for time being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20545">
                <a:tc gridSpan="5"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8.  Are the master files updated on-line?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yes, payroll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20545">
                <a:tc gridSpan="6"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9.  Are the inputs, outputs, files, or inquiries complex?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only if pushing buttons is considered hard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20545">
                <a:tc gridSpan="5"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10.  Is the internal processing complex?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no, storing data and basic arithmetic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20545">
                <a:tc gridSpan="5"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11.  Is the code designed to be reusable?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absolutely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20545">
                <a:tc gridSpan="7"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12.  Are conversion and installation included in the design?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yes, customer not tech savvy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20545">
                <a:tc gridSpan="9"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13.  Is the system designed for multiple installations in different organizations?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yes, considering future expansion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20545">
                <a:tc gridSpan="9"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14.  Is the application designed to facilitate change and ease of use by the user?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lvl="0" algn="l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users not tech savvy, yes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20545"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    sum of Fi =</a:t>
                      </a:r>
                    </a:p>
                  </a:txBody>
                  <a:tcPr marL="50800" marR="50800" marT="50800" marB="50800" anchor="ctr" anchorCtr="0" horzOverflow="overflow">
                    <a:lnR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20545"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3"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         Funtion Point Metric =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count-total * [.65+.01*sum Fi]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>
                      <a:solidFill>
                        <a:srgbClr val="000000"/>
                      </a:solidFill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20545"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70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62.7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20545">
                <a:tc>
                  <a:txBody>
                    <a:bodyPr/>
                    <a:lstStyle/>
                    <a:p>
                      <a:pPr lvl="0" defTabSz="914400">
                        <a:defRPr b="1"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LINES OF CODE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3710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1"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1"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1"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1"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1"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1"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1"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1"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1" sz="13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le 40"/>
          <p:cNvGraphicFramePr/>
          <p:nvPr/>
        </p:nvGraphicFramePr>
        <p:xfrm>
          <a:off x="562384" y="940319"/>
          <a:ext cx="11880031" cy="32004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{EEE7283C-3CF3-47DC-8721-378D4A62B228}</a:tableStyleId>
              </a:tblPr>
              <a:tblGrid>
                <a:gridCol w="3966508"/>
                <a:gridCol w="2984500"/>
                <a:gridCol w="984739"/>
                <a:gridCol w="1703842"/>
                <a:gridCol w="1075125"/>
                <a:gridCol w="1014908"/>
                <a:gridCol w="150405"/>
              </a:tblGrid>
              <a:tr h="560448">
                <a:tc gridSpan="7">
                  <a:txBody>
                    <a:bodyPr/>
                    <a:lstStyle/>
                    <a:p>
                      <a:pPr lvl="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508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  <a:sym typeface="Helvetica Neue Medium"/>
                        </a:rPr>
                        <a:t>Payroll System</a:t>
                      </a:r>
                    </a:p>
                  </a:txBody>
                  <a:tcPr marL="50800" marR="50800" marT="50800" marB="50800" anchor="ctr" anchorCtr="0" horzOverflow="overflow">
                    <a:lnL/>
                    <a:lnR/>
                    <a:lnT/>
                    <a:lnB/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60997">
                <a:tc gridSpan="7"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z="24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  <a:sym typeface="Helvetica Neue Medium"/>
                        </a:rPr>
                        <a:t>Cost Estimation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60997">
                <a:tc>
                  <a:txBody>
                    <a:bodyPr/>
                    <a:lstStyle/>
                    <a:p>
                      <a:pPr lvl="0" defTabSz="914400">
                        <a:defRPr cap="all" sz="20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60997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  <a:sym typeface="Helvetica Neue Medium"/>
                        </a:rPr>
                        <a:t>team size: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LOC (est. per peson)</a:t>
                      </a: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lvl="0" defTabSz="914400">
                        <a:defRPr sz="2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60997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  <a:sym typeface="Helvetica Neue Medium"/>
                        </a:rPr>
                        <a:t>LOC/Month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465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Aaron</a:t>
                      </a: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80</a:t>
                      </a: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60997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  <a:sym typeface="Helvetica Neue Medium"/>
                        </a:rPr>
                        <a:t>Program LOC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3710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Andrew</a:t>
                      </a: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110</a:t>
                      </a: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60997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  <a:sym typeface="Helvetica Neue Medium"/>
                        </a:rPr>
                        <a:t>Worst Case(in months):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7.97849462365591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Matt</a:t>
                      </a: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90</a:t>
                      </a: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60997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  <a:sym typeface="Helvetica Neue Medium"/>
                        </a:rPr>
                        <a:t>Best Case(in months)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5.99461883119382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Jimmy</a:t>
                      </a: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90</a:t>
                      </a: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60997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  <a:sym typeface="Helvetica Neue Medium"/>
                        </a:rPr>
                        <a:t>Hours per week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100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20 hrs/person</a:t>
                      </a: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Sarah</a:t>
                      </a: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95</a:t>
                      </a: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60997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  <a:sym typeface="Helvetica Neue Medium"/>
                        </a:rPr>
                        <a:t>weekly cost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2500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60997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  <a:sym typeface="Helvetica Neue Medium"/>
                        </a:rPr>
                        <a:t>Monthly Cost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10000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60997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  <a:sym typeface="Helvetica Neue Medium"/>
                        </a:rPr>
                        <a:t>Estimated Project Length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months including</a:t>
                      </a: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testing &amp; installation</a:t>
                      </a: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60997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z="2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  <a:sym typeface="Helvetica Neue Medium"/>
                        </a:rPr>
                        <a:t>Software Cost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80000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USD</a:t>
                      </a: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60997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cap="all" sz="2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Project cost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81500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USD</a:t>
                      </a: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1" sz="22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1" sz="22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1" sz="22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1" sz="22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63500" marR="63500" marT="63500" marB="635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