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8365BA-330A-4D13-83EA-F4A1EA459D62}">
  <a:tblStyle styleId="{A48365BA-330A-4D13-83EA-F4A1EA459D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62f471c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62f471c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6150407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6150407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62f471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62f471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62f471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62f471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62f471c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62f471c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62f471c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62f471c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2f471c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2f471c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62f471c9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62f471c9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89b021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89b021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Movie Scale Ratings Classification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James Frech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36" name="Google Shape;13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Multi-Task Learning shows to improve performance of scale review classification for movie reviews.</a:t>
            </a:r>
            <a:endParaRPr/>
          </a:p>
          <a:p>
            <a:pPr indent="-342900" lvl="0" marL="457200" rtl="0" algn="l">
              <a:spcBef>
                <a:spcPts val="0"/>
              </a:spcBef>
              <a:spcAft>
                <a:spcPts val="0"/>
              </a:spcAft>
              <a:buSzPts val="1800"/>
              <a:buChar char="●"/>
            </a:pPr>
            <a:r>
              <a:rPr lang="en"/>
              <a:t>However, the random forest using rule based sentiment analysis still performs on par, and the transformer outperforms it easily.</a:t>
            </a:r>
            <a:endParaRPr/>
          </a:p>
          <a:p>
            <a:pPr indent="-342900" lvl="0" marL="457200" rtl="0" algn="l">
              <a:spcBef>
                <a:spcPts val="0"/>
              </a:spcBef>
              <a:spcAft>
                <a:spcPts val="0"/>
              </a:spcAft>
              <a:buSzPts val="1800"/>
              <a:buChar char="●"/>
            </a:pPr>
            <a:r>
              <a:rPr lang="en"/>
              <a:t>While F1 score is low, most predictions are near the diagonal in the confusion matrices, showing that the models are capable of getting the general idea, however, 11 subjective classes are just hard to predict.</a:t>
            </a:r>
            <a:endParaRPr/>
          </a:p>
          <a:p>
            <a:pPr indent="-342900" lvl="0" marL="457200" rtl="0" algn="l">
              <a:spcBef>
                <a:spcPts val="0"/>
              </a:spcBef>
              <a:spcAft>
                <a:spcPts val="0"/>
              </a:spcAft>
              <a:buSzPts val="1800"/>
              <a:buChar char="●"/>
            </a:pPr>
            <a:r>
              <a:rPr lang="en"/>
              <a:t>Meanwhile, all other tasks have much higher performance, especially authorship.</a:t>
            </a:r>
            <a:endParaRPr/>
          </a:p>
          <a:p>
            <a:pPr indent="-342900" lvl="0" marL="457200" rtl="0" algn="l">
              <a:spcBef>
                <a:spcPts val="0"/>
              </a:spcBef>
              <a:spcAft>
                <a:spcPts val="0"/>
              </a:spcAft>
              <a:buSzPts val="1800"/>
              <a:buChar char="●"/>
            </a:pPr>
            <a:r>
              <a:rPr lang="en"/>
              <a:t>ROBERTA outperforms all other models for all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2360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4"/>
          <p:cNvSpPr txBox="1"/>
          <p:nvPr>
            <p:ph idx="1" type="body"/>
          </p:nvPr>
        </p:nvSpPr>
        <p:spPr>
          <a:xfrm>
            <a:off x="311700" y="1266325"/>
            <a:ext cx="6491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Sentiment Analysis is important aspect of NLP</a:t>
            </a:r>
            <a:endParaRPr/>
          </a:p>
          <a:p>
            <a:pPr indent="-317500" lvl="1" marL="914400" rtl="0" algn="l">
              <a:spcBef>
                <a:spcPts val="0"/>
              </a:spcBef>
              <a:spcAft>
                <a:spcPts val="0"/>
              </a:spcAft>
              <a:buSzPts val="1400"/>
              <a:buChar char="○"/>
            </a:pPr>
            <a:r>
              <a:rPr lang="en"/>
              <a:t>Product recommendation</a:t>
            </a:r>
            <a:endParaRPr/>
          </a:p>
          <a:p>
            <a:pPr indent="-317500" lvl="1" marL="914400" rtl="0" algn="l">
              <a:spcBef>
                <a:spcPts val="0"/>
              </a:spcBef>
              <a:spcAft>
                <a:spcPts val="0"/>
              </a:spcAft>
              <a:buSzPts val="1400"/>
              <a:buChar char="○"/>
            </a:pPr>
            <a:r>
              <a:rPr lang="en"/>
              <a:t>public sentiment in elections</a:t>
            </a:r>
            <a:endParaRPr/>
          </a:p>
          <a:p>
            <a:pPr indent="-317500" lvl="1" marL="914400" rtl="0" algn="l">
              <a:spcBef>
                <a:spcPts val="0"/>
              </a:spcBef>
              <a:spcAft>
                <a:spcPts val="0"/>
              </a:spcAft>
              <a:buSzPts val="1400"/>
              <a:buChar char="○"/>
            </a:pPr>
            <a:r>
              <a:rPr lang="en"/>
              <a:t>General consensus on movie/book, etc.</a:t>
            </a:r>
            <a:endParaRPr/>
          </a:p>
          <a:p>
            <a:pPr indent="-342900" lvl="0" marL="457200" rtl="0" algn="l">
              <a:spcBef>
                <a:spcPts val="0"/>
              </a:spcBef>
              <a:spcAft>
                <a:spcPts val="0"/>
              </a:spcAft>
              <a:buSzPts val="1800"/>
              <a:buChar char="●"/>
            </a:pPr>
            <a:r>
              <a:rPr lang="en"/>
              <a:t>Movie reviews express multiple aspects of sentiment</a:t>
            </a:r>
            <a:endParaRPr/>
          </a:p>
          <a:p>
            <a:pPr indent="-317500" lvl="1" marL="914400" rtl="0" algn="l">
              <a:spcBef>
                <a:spcPts val="0"/>
              </a:spcBef>
              <a:spcAft>
                <a:spcPts val="0"/>
              </a:spcAft>
              <a:buSzPts val="1400"/>
              <a:buChar char="○"/>
            </a:pPr>
            <a:r>
              <a:rPr lang="en"/>
              <a:t>Polarity</a:t>
            </a:r>
            <a:endParaRPr/>
          </a:p>
          <a:p>
            <a:pPr indent="-317500" lvl="1" marL="914400" rtl="0" algn="l">
              <a:spcBef>
                <a:spcPts val="0"/>
              </a:spcBef>
              <a:spcAft>
                <a:spcPts val="0"/>
              </a:spcAft>
              <a:buSzPts val="1400"/>
              <a:buChar char="○"/>
            </a:pPr>
            <a:r>
              <a:rPr lang="en"/>
              <a:t>Intensity</a:t>
            </a:r>
            <a:endParaRPr/>
          </a:p>
          <a:p>
            <a:pPr indent="-342900" lvl="0" marL="457200" rtl="0" algn="l">
              <a:spcBef>
                <a:spcPts val="0"/>
              </a:spcBef>
              <a:spcAft>
                <a:spcPts val="0"/>
              </a:spcAft>
              <a:buSzPts val="1800"/>
              <a:buChar char="●"/>
            </a:pPr>
            <a:r>
              <a:rPr lang="en"/>
              <a:t>Good candidate for multi-task learning</a:t>
            </a:r>
            <a:endParaRPr/>
          </a:p>
          <a:p>
            <a:pPr indent="-317500" lvl="1" marL="914400" rtl="0" algn="l">
              <a:spcBef>
                <a:spcPts val="0"/>
              </a:spcBef>
              <a:spcAft>
                <a:spcPts val="0"/>
              </a:spcAft>
              <a:buSzPts val="1400"/>
              <a:buChar char="○"/>
            </a:pPr>
            <a:r>
              <a:rPr lang="en"/>
              <a:t>Learning multiple tasks -&gt; higher accuracy</a:t>
            </a:r>
            <a:endParaRPr/>
          </a:p>
        </p:txBody>
      </p:sp>
      <p:pic>
        <p:nvPicPr>
          <p:cNvPr id="74" name="Google Shape;74;p14"/>
          <p:cNvPicPr preferRelativeResize="0"/>
          <p:nvPr/>
        </p:nvPicPr>
        <p:blipFill>
          <a:blip r:embed="rId3">
            <a:alphaModFix/>
          </a:blip>
          <a:stretch>
            <a:fillRect/>
          </a:stretch>
        </p:blipFill>
        <p:spPr>
          <a:xfrm>
            <a:off x="5836175" y="3075375"/>
            <a:ext cx="2962599" cy="149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2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0" name="Google Shape;80;p15"/>
          <p:cNvSpPr txBox="1"/>
          <p:nvPr>
            <p:ph idx="1" type="body"/>
          </p:nvPr>
        </p:nvSpPr>
        <p:spPr>
          <a:xfrm>
            <a:off x="311700" y="1140850"/>
            <a:ext cx="5697000" cy="26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Cornell Movie Review Scale Ratings</a:t>
            </a:r>
            <a:endParaRPr/>
          </a:p>
          <a:p>
            <a:pPr indent="-317500" lvl="1" marL="914400" rtl="0" algn="l">
              <a:spcBef>
                <a:spcPts val="0"/>
              </a:spcBef>
              <a:spcAft>
                <a:spcPts val="0"/>
              </a:spcAft>
              <a:buSzPts val="1400"/>
              <a:buChar char="○"/>
            </a:pPr>
            <a:r>
              <a:rPr lang="en"/>
              <a:t>5000 Movie Reviews between 4 authors.</a:t>
            </a:r>
            <a:endParaRPr/>
          </a:p>
          <a:p>
            <a:pPr indent="-317500" lvl="1" marL="914400" rtl="0" algn="l">
              <a:spcBef>
                <a:spcPts val="0"/>
              </a:spcBef>
              <a:spcAft>
                <a:spcPts val="0"/>
              </a:spcAft>
              <a:buSzPts val="1400"/>
              <a:buChar char="○"/>
            </a:pPr>
            <a:r>
              <a:rPr lang="en"/>
              <a:t>All reviews are full length paragraphs.</a:t>
            </a:r>
            <a:endParaRPr/>
          </a:p>
          <a:p>
            <a:pPr indent="-317500" lvl="1" marL="914400" rtl="0" algn="l">
              <a:spcBef>
                <a:spcPts val="0"/>
              </a:spcBef>
              <a:spcAft>
                <a:spcPts val="0"/>
              </a:spcAft>
              <a:buSzPts val="1400"/>
              <a:buChar char="○"/>
            </a:pPr>
            <a:r>
              <a:rPr lang="en"/>
              <a:t>Scale of 0.0, 0.1, 0.2, …, 1.0 (11 classes)</a:t>
            </a:r>
            <a:endParaRPr/>
          </a:p>
          <a:p>
            <a:pPr indent="-317500" lvl="1" marL="914400" rtl="0" algn="l">
              <a:spcBef>
                <a:spcPts val="0"/>
              </a:spcBef>
              <a:spcAft>
                <a:spcPts val="0"/>
              </a:spcAft>
              <a:buSzPts val="1400"/>
              <a:buChar char="○"/>
            </a:pPr>
            <a:r>
              <a:rPr lang="en"/>
              <a:t>Binned Ratings: 3 class, 4 class, Polarity</a:t>
            </a:r>
            <a:endParaRPr/>
          </a:p>
          <a:p>
            <a:pPr indent="-317500" lvl="2" marL="1371600" rtl="0" algn="l">
              <a:spcBef>
                <a:spcPts val="0"/>
              </a:spcBef>
              <a:spcAft>
                <a:spcPts val="0"/>
              </a:spcAft>
              <a:buSzPts val="1400"/>
              <a:buChar char="■"/>
            </a:pPr>
            <a:r>
              <a:rPr lang="en"/>
              <a:t>0.0 - 0.3 (0), 0.4 - 0.5 (1), 0.6 - 0.7 (2), 0.8 - 1.0 (3)</a:t>
            </a:r>
            <a:endParaRPr/>
          </a:p>
          <a:p>
            <a:pPr indent="-317500" lvl="2" marL="1371600" rtl="0" algn="l">
              <a:spcBef>
                <a:spcPts val="0"/>
              </a:spcBef>
              <a:spcAft>
                <a:spcPts val="0"/>
              </a:spcAft>
              <a:buSzPts val="1400"/>
              <a:buChar char="■"/>
            </a:pPr>
            <a:r>
              <a:rPr lang="en"/>
              <a:t>0.0 - 0.4 (</a:t>
            </a:r>
            <a:r>
              <a:rPr lang="en"/>
              <a:t>0</a:t>
            </a:r>
            <a:r>
              <a:rPr lang="en"/>
              <a:t>), 0.5 - 0.6 (</a:t>
            </a:r>
            <a:r>
              <a:rPr lang="en"/>
              <a:t>1</a:t>
            </a:r>
            <a:r>
              <a:rPr lang="en"/>
              <a:t>), 0.7 - 1.0 (2)</a:t>
            </a:r>
            <a:endParaRPr/>
          </a:p>
          <a:p>
            <a:pPr indent="-317500" lvl="2" marL="1371600" rtl="0" algn="l">
              <a:spcBef>
                <a:spcPts val="0"/>
              </a:spcBef>
              <a:spcAft>
                <a:spcPts val="0"/>
              </a:spcAft>
              <a:buSzPts val="1400"/>
              <a:buChar char="■"/>
            </a:pPr>
            <a:r>
              <a:rPr lang="en"/>
              <a:t>0.0 - 0.5 (Negative), 0.6 - 1.0 (Positive)</a:t>
            </a:r>
            <a:endParaRPr/>
          </a:p>
          <a:p>
            <a:pPr indent="-342900" lvl="0" marL="457200" rtl="0" algn="l">
              <a:spcBef>
                <a:spcPts val="0"/>
              </a:spcBef>
              <a:spcAft>
                <a:spcPts val="0"/>
              </a:spcAft>
              <a:buSzPts val="1800"/>
              <a:buChar char="●"/>
            </a:pPr>
            <a:r>
              <a:rPr lang="en"/>
              <a:t>70% train, 20% validation, 10% test split</a:t>
            </a:r>
            <a:endParaRPr/>
          </a:p>
        </p:txBody>
      </p:sp>
      <p:graphicFrame>
        <p:nvGraphicFramePr>
          <p:cNvPr id="81" name="Google Shape;81;p15"/>
          <p:cNvGraphicFramePr/>
          <p:nvPr/>
        </p:nvGraphicFramePr>
        <p:xfrm>
          <a:off x="6210975" y="422025"/>
          <a:ext cx="3000000" cy="3000000"/>
        </p:xfrm>
        <a:graphic>
          <a:graphicData uri="http://schemas.openxmlformats.org/drawingml/2006/table">
            <a:tbl>
              <a:tblPr>
                <a:noFill/>
                <a:tableStyleId>{A48365BA-330A-4D13-83EA-F4A1EA459D62}</a:tableStyleId>
              </a:tblPr>
              <a:tblGrid>
                <a:gridCol w="1260675"/>
                <a:gridCol w="1260675"/>
              </a:tblGrid>
              <a:tr h="381000">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 Reviews</a:t>
                      </a:r>
                      <a:endParaRPr/>
                    </a:p>
                  </a:txBody>
                  <a:tcPr marT="91425" marB="91425" marR="91425" marL="91425"/>
                </a:tc>
              </a:tr>
              <a:tr h="381000">
                <a:tc>
                  <a:txBody>
                    <a:bodyPr/>
                    <a:lstStyle/>
                    <a:p>
                      <a:pPr indent="0" lvl="0" marL="0" rtl="0" algn="l">
                        <a:spcBef>
                          <a:spcPts val="0"/>
                        </a:spcBef>
                        <a:spcAft>
                          <a:spcPts val="0"/>
                        </a:spcAft>
                        <a:buNone/>
                      </a:pPr>
                      <a:r>
                        <a:rPr lang="en"/>
                        <a:t>S.Rhodes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1770</a:t>
                      </a:r>
                      <a:endParaRPr/>
                    </a:p>
                  </a:txBody>
                  <a:tcPr marT="91425" marB="91425" marR="91425" marL="91425"/>
                </a:tc>
              </a:tr>
              <a:tr h="381000">
                <a:tc>
                  <a:txBody>
                    <a:bodyPr/>
                    <a:lstStyle/>
                    <a:p>
                      <a:pPr indent="0" lvl="0" marL="0" rtl="0" algn="l">
                        <a:spcBef>
                          <a:spcPts val="0"/>
                        </a:spcBef>
                        <a:spcAft>
                          <a:spcPts val="0"/>
                        </a:spcAft>
                        <a:buNone/>
                      </a:pPr>
                      <a:r>
                        <a:rPr lang="en"/>
                        <a:t>J.Berardinelli</a:t>
                      </a:r>
                      <a:endParaRPr/>
                    </a:p>
                  </a:txBody>
                  <a:tcPr marT="91425" marB="91425" marR="91425" marL="91425"/>
                </a:tc>
                <a:tc>
                  <a:txBody>
                    <a:bodyPr/>
                    <a:lstStyle/>
                    <a:p>
                      <a:pPr indent="0" lvl="0" marL="0" rtl="0" algn="l">
                        <a:spcBef>
                          <a:spcPts val="0"/>
                        </a:spcBef>
                        <a:spcAft>
                          <a:spcPts val="0"/>
                        </a:spcAft>
                        <a:buNone/>
                      </a:pPr>
                      <a:r>
                        <a:rPr lang="en"/>
                        <a:t>1307</a:t>
                      </a:r>
                      <a:endParaRPr/>
                    </a:p>
                  </a:txBody>
                  <a:tcPr marT="91425" marB="91425" marR="91425" marL="91425"/>
                </a:tc>
              </a:tr>
              <a:tr h="381000">
                <a:tc>
                  <a:txBody>
                    <a:bodyPr/>
                    <a:lstStyle/>
                    <a:p>
                      <a:pPr indent="0" lvl="0" marL="0" rtl="0" algn="l">
                        <a:spcBef>
                          <a:spcPts val="0"/>
                        </a:spcBef>
                        <a:spcAft>
                          <a:spcPts val="0"/>
                        </a:spcAft>
                        <a:buNone/>
                      </a:pPr>
                      <a:r>
                        <a:rPr lang="en"/>
                        <a:t>D.Schwartz</a:t>
                      </a:r>
                      <a:endParaRPr/>
                    </a:p>
                  </a:txBody>
                  <a:tcPr marT="91425" marB="91425" marR="91425" marL="91425"/>
                </a:tc>
                <a:tc>
                  <a:txBody>
                    <a:bodyPr/>
                    <a:lstStyle/>
                    <a:p>
                      <a:pPr indent="0" lvl="0" marL="0" rtl="0" algn="l">
                        <a:spcBef>
                          <a:spcPts val="0"/>
                        </a:spcBef>
                        <a:spcAft>
                          <a:spcPts val="0"/>
                        </a:spcAft>
                        <a:buNone/>
                      </a:pPr>
                      <a:r>
                        <a:rPr lang="en"/>
                        <a:t>1027</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t>S.Renshaw</a:t>
                      </a:r>
                      <a:endParaRPr/>
                    </a:p>
                  </a:txBody>
                  <a:tcPr marT="91425" marB="91425" marR="91425" marL="91425"/>
                </a:tc>
                <a:tc>
                  <a:txBody>
                    <a:bodyPr/>
                    <a:lstStyle/>
                    <a:p>
                      <a:pPr indent="0" lvl="0" marL="0" rtl="0" algn="l">
                        <a:spcBef>
                          <a:spcPts val="0"/>
                        </a:spcBef>
                        <a:spcAft>
                          <a:spcPts val="0"/>
                        </a:spcAft>
                        <a:buNone/>
                      </a:pPr>
                      <a:r>
                        <a:rPr lang="en"/>
                        <a:t>902</a:t>
                      </a:r>
                      <a:endParaRPr/>
                    </a:p>
                  </a:txBody>
                  <a:tcPr marT="91425" marB="91425" marR="91425" marL="91425"/>
                </a:tc>
              </a:tr>
            </a:tbl>
          </a:graphicData>
        </a:graphic>
      </p:graphicFrame>
      <p:pic>
        <p:nvPicPr>
          <p:cNvPr id="82" name="Google Shape;82;p15"/>
          <p:cNvPicPr preferRelativeResize="0"/>
          <p:nvPr/>
        </p:nvPicPr>
        <p:blipFill>
          <a:blip r:embed="rId3">
            <a:alphaModFix/>
          </a:blip>
          <a:stretch>
            <a:fillRect/>
          </a:stretch>
        </p:blipFill>
        <p:spPr>
          <a:xfrm>
            <a:off x="5903650" y="2653050"/>
            <a:ext cx="2928649" cy="22894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88" name="Google Shape;88;p16"/>
          <p:cNvSpPr txBox="1"/>
          <p:nvPr>
            <p:ph idx="1" type="body"/>
          </p:nvPr>
        </p:nvSpPr>
        <p:spPr>
          <a:xfrm>
            <a:off x="311700" y="1152475"/>
            <a:ext cx="636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Baseline: Random Forest Classifier</a:t>
            </a:r>
            <a:endParaRPr/>
          </a:p>
          <a:p>
            <a:pPr indent="-317500" lvl="1" marL="914400" rtl="0" algn="l">
              <a:spcBef>
                <a:spcPts val="0"/>
              </a:spcBef>
              <a:spcAft>
                <a:spcPts val="0"/>
              </a:spcAft>
              <a:buSzPts val="1400"/>
              <a:buChar char="○"/>
            </a:pPr>
            <a:r>
              <a:rPr lang="en"/>
              <a:t>5 fold cross validation (combined train/validation sets)</a:t>
            </a:r>
            <a:endParaRPr/>
          </a:p>
          <a:p>
            <a:pPr indent="-317500" lvl="1" marL="914400" rtl="0" algn="l">
              <a:spcBef>
                <a:spcPts val="0"/>
              </a:spcBef>
              <a:spcAft>
                <a:spcPts val="0"/>
              </a:spcAft>
              <a:buSzPts val="1400"/>
              <a:buChar char="○"/>
            </a:pPr>
            <a:r>
              <a:rPr lang="en"/>
              <a:t>Rule Based Sentiment Analysis using Spacy</a:t>
            </a:r>
            <a:endParaRPr/>
          </a:p>
          <a:p>
            <a:pPr indent="-317500" lvl="2" marL="1371600" rtl="0" algn="l">
              <a:spcBef>
                <a:spcPts val="0"/>
              </a:spcBef>
              <a:spcAft>
                <a:spcPts val="0"/>
              </a:spcAft>
              <a:buSzPts val="1400"/>
              <a:buChar char="■"/>
            </a:pPr>
            <a:r>
              <a:rPr lang="en"/>
              <a:t>Scored between -1 and 1</a:t>
            </a:r>
            <a:endParaRPr/>
          </a:p>
          <a:p>
            <a:pPr indent="-317500" lvl="1" marL="914400" rtl="0" algn="l">
              <a:spcBef>
                <a:spcPts val="0"/>
              </a:spcBef>
              <a:spcAft>
                <a:spcPts val="0"/>
              </a:spcAft>
              <a:buSzPts val="1400"/>
              <a:buChar char="○"/>
            </a:pPr>
            <a:r>
              <a:rPr lang="en"/>
              <a:t>Top 50 bigrams and unigrams containing adjectives (excellent_movie etc).</a:t>
            </a:r>
            <a:endParaRPr/>
          </a:p>
          <a:p>
            <a:pPr indent="-342900" lvl="0" marL="457200" rtl="0" algn="l">
              <a:spcBef>
                <a:spcPts val="0"/>
              </a:spcBef>
              <a:spcAft>
                <a:spcPts val="0"/>
              </a:spcAft>
              <a:buSzPts val="1800"/>
              <a:buChar char="●"/>
            </a:pPr>
            <a:r>
              <a:rPr lang="en"/>
              <a:t>Long Short-Term Memory (LSTM) neural network</a:t>
            </a:r>
            <a:endParaRPr/>
          </a:p>
          <a:p>
            <a:pPr indent="-317500" lvl="1" marL="914400" rtl="0" algn="l">
              <a:spcBef>
                <a:spcPts val="0"/>
              </a:spcBef>
              <a:spcAft>
                <a:spcPts val="0"/>
              </a:spcAft>
              <a:buSzPts val="1400"/>
              <a:buChar char="○"/>
            </a:pPr>
            <a:r>
              <a:rPr lang="en"/>
              <a:t>Tunes weights for word embeddings</a:t>
            </a:r>
            <a:endParaRPr/>
          </a:p>
          <a:p>
            <a:pPr indent="-317500" lvl="1" marL="914400" rtl="0" algn="l">
              <a:spcBef>
                <a:spcPts val="0"/>
              </a:spcBef>
              <a:spcAft>
                <a:spcPts val="0"/>
              </a:spcAft>
              <a:buSzPts val="1400"/>
              <a:buChar char="○"/>
            </a:pPr>
            <a:r>
              <a:rPr lang="en"/>
              <a:t>Multi-Task learning implemented for improved performance</a:t>
            </a:r>
            <a:endParaRPr/>
          </a:p>
          <a:p>
            <a:pPr indent="-342900" lvl="0" marL="457200" rtl="0" algn="l">
              <a:spcBef>
                <a:spcPts val="0"/>
              </a:spcBef>
              <a:spcAft>
                <a:spcPts val="0"/>
              </a:spcAft>
              <a:buSzPts val="1800"/>
              <a:buChar char="●"/>
            </a:pPr>
            <a:r>
              <a:rPr lang="en"/>
              <a:t>Benchmark: Pretrained ROBERTA transformer</a:t>
            </a:r>
            <a:endParaRPr/>
          </a:p>
          <a:p>
            <a:pPr indent="-317500" lvl="1" marL="914400" rtl="0" algn="l">
              <a:spcBef>
                <a:spcPts val="0"/>
              </a:spcBef>
              <a:spcAft>
                <a:spcPts val="0"/>
              </a:spcAft>
              <a:buSzPts val="1400"/>
              <a:buChar char="○"/>
            </a:pPr>
            <a:r>
              <a:rPr lang="en"/>
              <a:t>Hugging Face model with tokenizer.</a:t>
            </a:r>
            <a:endParaRPr/>
          </a:p>
          <a:p>
            <a:pPr indent="-317500" lvl="1" marL="914400" rtl="0" algn="l">
              <a:spcBef>
                <a:spcPts val="0"/>
              </a:spcBef>
              <a:spcAft>
                <a:spcPts val="0"/>
              </a:spcAft>
              <a:buSzPts val="1400"/>
              <a:buChar char="○"/>
            </a:pPr>
            <a:r>
              <a:rPr lang="en"/>
              <a:t>Fine-tuned last two transformer layers and classification head.</a:t>
            </a:r>
            <a:endParaRPr/>
          </a:p>
        </p:txBody>
      </p:sp>
      <p:pic>
        <p:nvPicPr>
          <p:cNvPr id="89" name="Google Shape;89;p16"/>
          <p:cNvPicPr preferRelativeResize="0"/>
          <p:nvPr/>
        </p:nvPicPr>
        <p:blipFill>
          <a:blip r:embed="rId3">
            <a:alphaModFix/>
          </a:blip>
          <a:stretch>
            <a:fillRect/>
          </a:stretch>
        </p:blipFill>
        <p:spPr>
          <a:xfrm>
            <a:off x="5847350" y="244100"/>
            <a:ext cx="3135550" cy="1590075"/>
          </a:xfrm>
          <a:prstGeom prst="rect">
            <a:avLst/>
          </a:prstGeom>
          <a:noFill/>
          <a:ln>
            <a:noFill/>
          </a:ln>
        </p:spPr>
      </p:pic>
      <p:pic>
        <p:nvPicPr>
          <p:cNvPr id="90" name="Google Shape;90;p16"/>
          <p:cNvPicPr preferRelativeResize="0"/>
          <p:nvPr/>
        </p:nvPicPr>
        <p:blipFill>
          <a:blip r:embed="rId4">
            <a:alphaModFix/>
          </a:blip>
          <a:stretch>
            <a:fillRect/>
          </a:stretch>
        </p:blipFill>
        <p:spPr>
          <a:xfrm>
            <a:off x="6837300" y="2061813"/>
            <a:ext cx="1581150"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Multi-Task Learning</a:t>
            </a:r>
            <a:endParaRPr/>
          </a:p>
        </p:txBody>
      </p:sp>
      <p:sp>
        <p:nvSpPr>
          <p:cNvPr id="96" name="Google Shape;96;p17"/>
          <p:cNvSpPr txBox="1"/>
          <p:nvPr>
            <p:ph idx="1" type="body"/>
          </p:nvPr>
        </p:nvSpPr>
        <p:spPr>
          <a:xfrm>
            <a:off x="311700" y="1152475"/>
            <a:ext cx="6192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 model to perform multiple tasks at once</a:t>
            </a:r>
            <a:endParaRPr/>
          </a:p>
          <a:p>
            <a:pPr indent="-317500" lvl="1" marL="914400" rtl="0" algn="l">
              <a:spcBef>
                <a:spcPts val="0"/>
              </a:spcBef>
              <a:spcAft>
                <a:spcPts val="0"/>
              </a:spcAft>
              <a:buSzPts val="1400"/>
              <a:buChar char="○"/>
            </a:pPr>
            <a:r>
              <a:rPr lang="en"/>
              <a:t>Share weights in encoder layers of model</a:t>
            </a:r>
            <a:endParaRPr/>
          </a:p>
          <a:p>
            <a:pPr indent="-317500" lvl="1" marL="914400" rtl="0" algn="l">
              <a:spcBef>
                <a:spcPts val="0"/>
              </a:spcBef>
              <a:spcAft>
                <a:spcPts val="0"/>
              </a:spcAft>
              <a:buSzPts val="1400"/>
              <a:buChar char="○"/>
            </a:pPr>
            <a:r>
              <a:rPr lang="en"/>
              <a:t>Separate classification heads for each task</a:t>
            </a:r>
            <a:endParaRPr/>
          </a:p>
          <a:p>
            <a:pPr indent="-317500" lvl="1" marL="914400" rtl="0" algn="l">
              <a:spcBef>
                <a:spcPts val="0"/>
              </a:spcBef>
              <a:spcAft>
                <a:spcPts val="0"/>
              </a:spcAft>
              <a:buSzPts val="1400"/>
              <a:buChar char="○"/>
            </a:pPr>
            <a:r>
              <a:rPr lang="en"/>
              <a:t>Well aligned tasks trained together can improve performance</a:t>
            </a:r>
            <a:endParaRPr/>
          </a:p>
          <a:p>
            <a:pPr indent="-317500" lvl="1" marL="914400" rtl="0" algn="l">
              <a:spcBef>
                <a:spcPts val="0"/>
              </a:spcBef>
              <a:spcAft>
                <a:spcPts val="0"/>
              </a:spcAft>
              <a:buSzPts val="1400"/>
              <a:buChar char="○"/>
            </a:pPr>
            <a:r>
              <a:rPr lang="en"/>
              <a:t>Sum Individual loss functions together</a:t>
            </a:r>
            <a:endParaRPr/>
          </a:p>
          <a:p>
            <a:pPr indent="-342900" lvl="0" marL="457200" rtl="0" algn="l">
              <a:spcBef>
                <a:spcPts val="0"/>
              </a:spcBef>
              <a:spcAft>
                <a:spcPts val="0"/>
              </a:spcAft>
              <a:buSzPts val="1800"/>
              <a:buChar char="●"/>
            </a:pPr>
            <a:r>
              <a:rPr lang="en"/>
              <a:t>Movie Review Application</a:t>
            </a:r>
            <a:endParaRPr/>
          </a:p>
          <a:p>
            <a:pPr indent="-317500" lvl="1" marL="914400" rtl="0" algn="l">
              <a:spcBef>
                <a:spcPts val="0"/>
              </a:spcBef>
              <a:spcAft>
                <a:spcPts val="0"/>
              </a:spcAft>
              <a:buSzPts val="1400"/>
              <a:buChar char="○"/>
            </a:pPr>
            <a:r>
              <a:rPr lang="en"/>
              <a:t>Improve accuracy of scale rating by training with:</a:t>
            </a:r>
            <a:endParaRPr/>
          </a:p>
          <a:p>
            <a:pPr indent="-317500" lvl="2" marL="1371600" rtl="0" algn="l">
              <a:spcBef>
                <a:spcPts val="0"/>
              </a:spcBef>
              <a:spcAft>
                <a:spcPts val="0"/>
              </a:spcAft>
              <a:buSzPts val="1400"/>
              <a:buChar char="■"/>
            </a:pPr>
            <a:r>
              <a:rPr lang="en"/>
              <a:t>Authorship, 3 class classification, 4 class classification, polarity</a:t>
            </a:r>
            <a:endParaRPr/>
          </a:p>
          <a:p>
            <a:pPr indent="-317500" lvl="1" marL="914400" rtl="0" algn="l">
              <a:spcBef>
                <a:spcPts val="0"/>
              </a:spcBef>
              <a:spcAft>
                <a:spcPts val="0"/>
              </a:spcAft>
              <a:buSzPts val="1400"/>
              <a:buChar char="○"/>
            </a:pPr>
            <a:r>
              <a:rPr lang="en"/>
              <a:t>Trained scale rating with one of each task separately.</a:t>
            </a:r>
            <a:endParaRPr/>
          </a:p>
          <a:p>
            <a:pPr indent="-317500" lvl="1" marL="914400" rtl="0" algn="l">
              <a:spcBef>
                <a:spcPts val="0"/>
              </a:spcBef>
              <a:spcAft>
                <a:spcPts val="0"/>
              </a:spcAft>
              <a:buSzPts val="1400"/>
              <a:buChar char="○"/>
            </a:pPr>
            <a:r>
              <a:rPr lang="en"/>
              <a:t>Combine all 5 tasks together in one model.</a:t>
            </a:r>
            <a:endParaRPr/>
          </a:p>
          <a:p>
            <a:pPr indent="-342900" lvl="0" marL="457200" rtl="0" algn="l">
              <a:spcBef>
                <a:spcPts val="0"/>
              </a:spcBef>
              <a:spcAft>
                <a:spcPts val="0"/>
              </a:spcAft>
              <a:buSzPts val="1800"/>
              <a:buChar char="●"/>
            </a:pPr>
            <a:r>
              <a:rPr lang="en"/>
              <a:t>Tested on LSTM and transformer</a:t>
            </a:r>
            <a:endParaRPr/>
          </a:p>
        </p:txBody>
      </p:sp>
      <p:pic>
        <p:nvPicPr>
          <p:cNvPr id="97" name="Google Shape;97;p17"/>
          <p:cNvPicPr preferRelativeResize="0"/>
          <p:nvPr/>
        </p:nvPicPr>
        <p:blipFill>
          <a:blip r:embed="rId3">
            <a:alphaModFix/>
          </a:blip>
          <a:stretch>
            <a:fillRect/>
          </a:stretch>
        </p:blipFill>
        <p:spPr>
          <a:xfrm rot="5400000">
            <a:off x="5948588" y="1314825"/>
            <a:ext cx="3485825" cy="251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Multi-Task Learning Results</a:t>
            </a:r>
            <a:endParaRPr/>
          </a:p>
        </p:txBody>
      </p:sp>
      <p:pic>
        <p:nvPicPr>
          <p:cNvPr id="103" name="Google Shape;103;p18"/>
          <p:cNvPicPr preferRelativeResize="0"/>
          <p:nvPr/>
        </p:nvPicPr>
        <p:blipFill>
          <a:blip r:embed="rId3">
            <a:alphaModFix/>
          </a:blip>
          <a:stretch>
            <a:fillRect/>
          </a:stretch>
        </p:blipFill>
        <p:spPr>
          <a:xfrm>
            <a:off x="5638325" y="2571750"/>
            <a:ext cx="2749475" cy="2437695"/>
          </a:xfrm>
          <a:prstGeom prst="rect">
            <a:avLst/>
          </a:prstGeom>
          <a:noFill/>
          <a:ln>
            <a:noFill/>
          </a:ln>
        </p:spPr>
      </p:pic>
      <p:pic>
        <p:nvPicPr>
          <p:cNvPr id="104" name="Google Shape;104;p18"/>
          <p:cNvPicPr preferRelativeResize="0"/>
          <p:nvPr/>
        </p:nvPicPr>
        <p:blipFill>
          <a:blip r:embed="rId4">
            <a:alphaModFix/>
          </a:blip>
          <a:stretch>
            <a:fillRect/>
          </a:stretch>
        </p:blipFill>
        <p:spPr>
          <a:xfrm>
            <a:off x="5638325" y="76200"/>
            <a:ext cx="2749477" cy="2443976"/>
          </a:xfrm>
          <a:prstGeom prst="rect">
            <a:avLst/>
          </a:prstGeom>
          <a:noFill/>
          <a:ln>
            <a:noFill/>
          </a:ln>
        </p:spPr>
      </p:pic>
      <p:sp>
        <p:nvSpPr>
          <p:cNvPr id="105" name="Google Shape;105;p18"/>
          <p:cNvSpPr txBox="1"/>
          <p:nvPr>
            <p:ph idx="1" type="body"/>
          </p:nvPr>
        </p:nvSpPr>
        <p:spPr>
          <a:xfrm>
            <a:off x="311700" y="1152475"/>
            <a:ext cx="4695900" cy="390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Scale rating classification</a:t>
            </a:r>
            <a:endParaRPr/>
          </a:p>
          <a:p>
            <a:pPr indent="-317500" lvl="1" marL="914400" rtl="0" algn="l">
              <a:spcBef>
                <a:spcPts val="0"/>
              </a:spcBef>
              <a:spcAft>
                <a:spcPts val="0"/>
              </a:spcAft>
              <a:buSzPts val="1400"/>
              <a:buChar char="○"/>
            </a:pPr>
            <a:r>
              <a:rPr lang="en"/>
              <a:t>Improvement when trained with authorship</a:t>
            </a:r>
            <a:endParaRPr/>
          </a:p>
          <a:p>
            <a:pPr indent="-317500" lvl="1" marL="914400" rtl="0" algn="l">
              <a:spcBef>
                <a:spcPts val="0"/>
              </a:spcBef>
              <a:spcAft>
                <a:spcPts val="0"/>
              </a:spcAft>
              <a:buSzPts val="1400"/>
              <a:buChar char="○"/>
            </a:pPr>
            <a:r>
              <a:rPr lang="en"/>
              <a:t>Highest accuracy with 5 tasks (+9% F1)</a:t>
            </a:r>
            <a:endParaRPr/>
          </a:p>
          <a:p>
            <a:pPr indent="-342900" lvl="0" marL="457200" rtl="0" algn="l">
              <a:spcBef>
                <a:spcPts val="0"/>
              </a:spcBef>
              <a:spcAft>
                <a:spcPts val="0"/>
              </a:spcAft>
              <a:buSzPts val="1800"/>
              <a:buChar char="●"/>
            </a:pPr>
            <a:r>
              <a:rPr lang="en"/>
              <a:t>No Improvement for:</a:t>
            </a:r>
            <a:endParaRPr/>
          </a:p>
          <a:p>
            <a:pPr indent="-317500" lvl="1" marL="914400" rtl="0" algn="l">
              <a:spcBef>
                <a:spcPts val="0"/>
              </a:spcBef>
              <a:spcAft>
                <a:spcPts val="0"/>
              </a:spcAft>
              <a:buSzPts val="1400"/>
              <a:buChar char="○"/>
            </a:pPr>
            <a:r>
              <a:rPr lang="en"/>
              <a:t>3 class scale rating classification</a:t>
            </a:r>
            <a:endParaRPr/>
          </a:p>
          <a:p>
            <a:pPr indent="-317500" lvl="1" marL="914400" rtl="0" algn="l">
              <a:spcBef>
                <a:spcPts val="0"/>
              </a:spcBef>
              <a:spcAft>
                <a:spcPts val="0"/>
              </a:spcAft>
              <a:buSzPts val="1400"/>
              <a:buChar char="○"/>
            </a:pPr>
            <a:r>
              <a:rPr lang="en"/>
              <a:t>Polarity classification</a:t>
            </a:r>
            <a:endParaRPr/>
          </a:p>
          <a:p>
            <a:pPr indent="-317500" lvl="1" marL="914400" rtl="0" algn="l">
              <a:spcBef>
                <a:spcPts val="0"/>
              </a:spcBef>
              <a:spcAft>
                <a:spcPts val="0"/>
              </a:spcAft>
              <a:buSzPts val="1400"/>
              <a:buChar char="○"/>
            </a:pPr>
            <a:r>
              <a:rPr lang="en"/>
              <a:t>Transformer model (results not shown)</a:t>
            </a:r>
            <a:endParaRPr/>
          </a:p>
          <a:p>
            <a:pPr indent="-342900" lvl="0" marL="457200" rtl="0" algn="l">
              <a:spcBef>
                <a:spcPts val="0"/>
              </a:spcBef>
              <a:spcAft>
                <a:spcPts val="0"/>
              </a:spcAft>
              <a:buSzPts val="1800"/>
              <a:buChar char="●"/>
            </a:pPr>
            <a:r>
              <a:rPr lang="en"/>
              <a:t>Improvement for</a:t>
            </a:r>
            <a:endParaRPr/>
          </a:p>
          <a:p>
            <a:pPr indent="-317500" lvl="1" marL="914400" rtl="0" algn="l">
              <a:spcBef>
                <a:spcPts val="0"/>
              </a:spcBef>
              <a:spcAft>
                <a:spcPts val="0"/>
              </a:spcAft>
              <a:buSzPts val="1400"/>
              <a:buChar char="○"/>
            </a:pPr>
            <a:r>
              <a:rPr lang="en"/>
              <a:t>4 class classification</a:t>
            </a:r>
            <a:endParaRPr/>
          </a:p>
          <a:p>
            <a:pPr indent="-317500" lvl="2" marL="1371600" rtl="0" algn="l">
              <a:spcBef>
                <a:spcPts val="0"/>
              </a:spcBef>
              <a:spcAft>
                <a:spcPts val="0"/>
              </a:spcAft>
              <a:buSzPts val="1400"/>
              <a:buChar char="■"/>
            </a:pPr>
            <a:r>
              <a:rPr lang="en"/>
              <a:t>2 tasks: +8.6%</a:t>
            </a:r>
            <a:endParaRPr/>
          </a:p>
          <a:p>
            <a:pPr indent="-317500" lvl="2" marL="1371600" rtl="0" algn="l">
              <a:spcBef>
                <a:spcPts val="0"/>
              </a:spcBef>
              <a:spcAft>
                <a:spcPts val="0"/>
              </a:spcAft>
              <a:buSzPts val="1400"/>
              <a:buChar char="■"/>
            </a:pPr>
            <a:r>
              <a:rPr lang="en"/>
              <a:t>5 tasks: +12.5%</a:t>
            </a:r>
            <a:endParaRPr/>
          </a:p>
          <a:p>
            <a:pPr indent="-317500" lvl="1" marL="914400" rtl="0" algn="l">
              <a:spcBef>
                <a:spcPts val="0"/>
              </a:spcBef>
              <a:spcAft>
                <a:spcPts val="0"/>
              </a:spcAft>
              <a:buSzPts val="1400"/>
              <a:buChar char="○"/>
            </a:pPr>
            <a:r>
              <a:rPr lang="en"/>
              <a:t>Authorship</a:t>
            </a:r>
            <a:endParaRPr/>
          </a:p>
          <a:p>
            <a:pPr indent="-317500" lvl="2" marL="1371600" rtl="0" algn="l">
              <a:spcBef>
                <a:spcPts val="0"/>
              </a:spcBef>
              <a:spcAft>
                <a:spcPts val="0"/>
              </a:spcAft>
              <a:buSzPts val="1400"/>
              <a:buChar char="■"/>
            </a:pPr>
            <a:r>
              <a:rPr lang="en"/>
              <a:t>2 tasks: +8%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a:t>
            </a:r>
            <a:endParaRPr/>
          </a:p>
        </p:txBody>
      </p:sp>
      <p:pic>
        <p:nvPicPr>
          <p:cNvPr id="111" name="Google Shape;111;p19"/>
          <p:cNvPicPr preferRelativeResize="0"/>
          <p:nvPr/>
        </p:nvPicPr>
        <p:blipFill>
          <a:blip r:embed="rId3">
            <a:alphaModFix/>
          </a:blip>
          <a:stretch>
            <a:fillRect/>
          </a:stretch>
        </p:blipFill>
        <p:spPr>
          <a:xfrm>
            <a:off x="5887600" y="151452"/>
            <a:ext cx="2651302" cy="2420299"/>
          </a:xfrm>
          <a:prstGeom prst="rect">
            <a:avLst/>
          </a:prstGeom>
          <a:noFill/>
          <a:ln>
            <a:noFill/>
          </a:ln>
        </p:spPr>
      </p:pic>
      <p:pic>
        <p:nvPicPr>
          <p:cNvPr id="112" name="Google Shape;112;p19"/>
          <p:cNvPicPr preferRelativeResize="0"/>
          <p:nvPr/>
        </p:nvPicPr>
        <p:blipFill>
          <a:blip r:embed="rId4">
            <a:alphaModFix/>
          </a:blip>
          <a:stretch>
            <a:fillRect/>
          </a:stretch>
        </p:blipFill>
        <p:spPr>
          <a:xfrm>
            <a:off x="5860851" y="2571750"/>
            <a:ext cx="2704776" cy="2420298"/>
          </a:xfrm>
          <a:prstGeom prst="rect">
            <a:avLst/>
          </a:prstGeom>
          <a:noFill/>
          <a:ln>
            <a:noFill/>
          </a:ln>
        </p:spPr>
      </p:pic>
      <p:sp>
        <p:nvSpPr>
          <p:cNvPr id="113" name="Google Shape;113;p19"/>
          <p:cNvSpPr txBox="1"/>
          <p:nvPr>
            <p:ph idx="1" type="body"/>
          </p:nvPr>
        </p:nvSpPr>
        <p:spPr>
          <a:xfrm>
            <a:off x="311700" y="1152475"/>
            <a:ext cx="5173200" cy="390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Scale Rating</a:t>
            </a:r>
            <a:endParaRPr/>
          </a:p>
          <a:p>
            <a:pPr indent="-317500" lvl="1" marL="914400" rtl="0" algn="l">
              <a:spcBef>
                <a:spcPts val="0"/>
              </a:spcBef>
              <a:spcAft>
                <a:spcPts val="0"/>
              </a:spcAft>
              <a:buSzPts val="1400"/>
              <a:buChar char="○"/>
            </a:pPr>
            <a:r>
              <a:rPr lang="en"/>
              <a:t>Base LSTM Outperformed by random forest and ROBERTA</a:t>
            </a:r>
            <a:endParaRPr/>
          </a:p>
          <a:p>
            <a:pPr indent="-317500" lvl="1" marL="914400" rtl="0" algn="l">
              <a:spcBef>
                <a:spcPts val="0"/>
              </a:spcBef>
              <a:spcAft>
                <a:spcPts val="0"/>
              </a:spcAft>
              <a:buSzPts val="1400"/>
              <a:buChar char="○"/>
            </a:pPr>
            <a:r>
              <a:rPr lang="en"/>
              <a:t>5 task LSTM on par with random forest</a:t>
            </a:r>
            <a:endParaRPr/>
          </a:p>
          <a:p>
            <a:pPr indent="-342900" lvl="0" marL="457200" rtl="0" algn="l">
              <a:spcBef>
                <a:spcPts val="0"/>
              </a:spcBef>
              <a:spcAft>
                <a:spcPts val="0"/>
              </a:spcAft>
              <a:buSzPts val="1800"/>
              <a:buChar char="●"/>
            </a:pPr>
            <a:r>
              <a:rPr lang="en"/>
              <a:t>Overall</a:t>
            </a:r>
            <a:endParaRPr/>
          </a:p>
          <a:p>
            <a:pPr indent="-317500" lvl="1" marL="914400" rtl="0" algn="l">
              <a:spcBef>
                <a:spcPts val="0"/>
              </a:spcBef>
              <a:spcAft>
                <a:spcPts val="0"/>
              </a:spcAft>
              <a:buSzPts val="1400"/>
              <a:buChar char="○"/>
            </a:pPr>
            <a:r>
              <a:rPr lang="en"/>
              <a:t>LSTMs perform better on authorship task than random forest</a:t>
            </a:r>
            <a:endParaRPr/>
          </a:p>
          <a:p>
            <a:pPr indent="-317500" lvl="1" marL="914400" rtl="0" algn="l">
              <a:spcBef>
                <a:spcPts val="0"/>
              </a:spcBef>
              <a:spcAft>
                <a:spcPts val="0"/>
              </a:spcAft>
              <a:buSzPts val="1400"/>
              <a:buChar char="○"/>
            </a:pPr>
            <a:r>
              <a:rPr lang="en"/>
              <a:t>Random forest </a:t>
            </a:r>
            <a:r>
              <a:rPr lang="en"/>
              <a:t>outperforms</a:t>
            </a:r>
            <a:r>
              <a:rPr lang="en"/>
              <a:t> LSTM on all sentiment based tasks</a:t>
            </a:r>
            <a:endParaRPr/>
          </a:p>
          <a:p>
            <a:pPr indent="-317500" lvl="1" marL="914400" rtl="0" algn="l">
              <a:spcBef>
                <a:spcPts val="0"/>
              </a:spcBef>
              <a:spcAft>
                <a:spcPts val="0"/>
              </a:spcAft>
              <a:buSzPts val="1400"/>
              <a:buChar char="○"/>
            </a:pPr>
            <a:r>
              <a:rPr lang="en"/>
              <a:t>ROBERTA easily outperforms other models for all tasks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Matrices for Scale Ratings</a:t>
            </a:r>
            <a:endParaRPr/>
          </a:p>
        </p:txBody>
      </p:sp>
      <p:pic>
        <p:nvPicPr>
          <p:cNvPr id="119" name="Google Shape;119;p20"/>
          <p:cNvPicPr preferRelativeResize="0"/>
          <p:nvPr/>
        </p:nvPicPr>
        <p:blipFill>
          <a:blip r:embed="rId3">
            <a:alphaModFix/>
          </a:blip>
          <a:stretch>
            <a:fillRect/>
          </a:stretch>
        </p:blipFill>
        <p:spPr>
          <a:xfrm>
            <a:off x="5974575" y="1520022"/>
            <a:ext cx="2816900" cy="2384403"/>
          </a:xfrm>
          <a:prstGeom prst="rect">
            <a:avLst/>
          </a:prstGeom>
          <a:noFill/>
          <a:ln>
            <a:noFill/>
          </a:ln>
        </p:spPr>
      </p:pic>
      <p:sp>
        <p:nvSpPr>
          <p:cNvPr id="120" name="Google Shape;120;p20"/>
          <p:cNvSpPr txBox="1"/>
          <p:nvPr/>
        </p:nvSpPr>
        <p:spPr>
          <a:xfrm>
            <a:off x="6573931" y="1205475"/>
            <a:ext cx="16440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Roberta</a:t>
            </a:r>
            <a:endParaRPr sz="1300"/>
          </a:p>
        </p:txBody>
      </p:sp>
      <p:pic>
        <p:nvPicPr>
          <p:cNvPr id="121" name="Google Shape;121;p20"/>
          <p:cNvPicPr preferRelativeResize="0"/>
          <p:nvPr/>
        </p:nvPicPr>
        <p:blipFill rotWithShape="1">
          <a:blip r:embed="rId4">
            <a:alphaModFix/>
          </a:blip>
          <a:srcRect b="0" l="0" r="0" t="6375"/>
          <a:stretch/>
        </p:blipFill>
        <p:spPr>
          <a:xfrm>
            <a:off x="3015600" y="1552699"/>
            <a:ext cx="2760275" cy="2319051"/>
          </a:xfrm>
          <a:prstGeom prst="rect">
            <a:avLst/>
          </a:prstGeom>
          <a:noFill/>
          <a:ln>
            <a:noFill/>
          </a:ln>
        </p:spPr>
      </p:pic>
      <p:sp>
        <p:nvSpPr>
          <p:cNvPr id="122" name="Google Shape;122;p20"/>
          <p:cNvSpPr txBox="1"/>
          <p:nvPr/>
        </p:nvSpPr>
        <p:spPr>
          <a:xfrm>
            <a:off x="3525781" y="1200225"/>
            <a:ext cx="16440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5 Task LSTM</a:t>
            </a:r>
            <a:endParaRPr sz="1300"/>
          </a:p>
        </p:txBody>
      </p:sp>
      <p:pic>
        <p:nvPicPr>
          <p:cNvPr id="123" name="Google Shape;123;p20"/>
          <p:cNvPicPr preferRelativeResize="0"/>
          <p:nvPr/>
        </p:nvPicPr>
        <p:blipFill>
          <a:blip r:embed="rId5">
            <a:alphaModFix/>
          </a:blip>
          <a:stretch>
            <a:fillRect/>
          </a:stretch>
        </p:blipFill>
        <p:spPr>
          <a:xfrm>
            <a:off x="56616" y="1512438"/>
            <a:ext cx="2760284" cy="2351975"/>
          </a:xfrm>
          <a:prstGeom prst="rect">
            <a:avLst/>
          </a:prstGeom>
          <a:noFill/>
          <a:ln>
            <a:noFill/>
          </a:ln>
        </p:spPr>
      </p:pic>
      <p:sp>
        <p:nvSpPr>
          <p:cNvPr id="124" name="Google Shape;124;p20"/>
          <p:cNvSpPr txBox="1"/>
          <p:nvPr/>
        </p:nvSpPr>
        <p:spPr>
          <a:xfrm>
            <a:off x="630181" y="1200225"/>
            <a:ext cx="16440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Random Forest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30" name="Google Shape;13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Large class imbalance</a:t>
            </a:r>
            <a:endParaRPr/>
          </a:p>
          <a:p>
            <a:pPr indent="-317500" lvl="1" marL="914400" rtl="0" algn="l">
              <a:spcBef>
                <a:spcPts val="0"/>
              </a:spcBef>
              <a:spcAft>
                <a:spcPts val="0"/>
              </a:spcAft>
              <a:buSzPts val="1400"/>
              <a:buChar char="○"/>
            </a:pPr>
            <a:r>
              <a:rPr lang="en"/>
              <a:t>Hard to predict 0.0, 1.0</a:t>
            </a:r>
            <a:endParaRPr/>
          </a:p>
          <a:p>
            <a:pPr indent="-342900" lvl="0" marL="457200" rtl="0" algn="l">
              <a:spcBef>
                <a:spcPts val="0"/>
              </a:spcBef>
              <a:spcAft>
                <a:spcPts val="0"/>
              </a:spcAft>
              <a:buSzPts val="1800"/>
              <a:buChar char="●"/>
            </a:pPr>
            <a:r>
              <a:rPr lang="en"/>
              <a:t>Potential further improvement for LSTM</a:t>
            </a:r>
            <a:endParaRPr/>
          </a:p>
          <a:p>
            <a:pPr indent="-317500" lvl="1" marL="914400" rtl="0" algn="l">
              <a:spcBef>
                <a:spcPts val="0"/>
              </a:spcBef>
              <a:spcAft>
                <a:spcPts val="0"/>
              </a:spcAft>
              <a:buSzPts val="1400"/>
              <a:buChar char="○"/>
            </a:pPr>
            <a:r>
              <a:rPr lang="en"/>
              <a:t>Initialize word embeddings with Word2Vec</a:t>
            </a:r>
            <a:endParaRPr/>
          </a:p>
          <a:p>
            <a:pPr indent="-317500" lvl="1" marL="914400" rtl="0" algn="l">
              <a:spcBef>
                <a:spcPts val="0"/>
              </a:spcBef>
              <a:spcAft>
                <a:spcPts val="0"/>
              </a:spcAft>
              <a:buSzPts val="1400"/>
              <a:buChar char="○"/>
            </a:pPr>
            <a:r>
              <a:rPr lang="en"/>
              <a:t>Make bidirectional</a:t>
            </a:r>
            <a:endParaRPr/>
          </a:p>
          <a:p>
            <a:pPr indent="-342900" lvl="0" marL="457200" rtl="0" algn="l">
              <a:spcBef>
                <a:spcPts val="0"/>
              </a:spcBef>
              <a:spcAft>
                <a:spcPts val="0"/>
              </a:spcAft>
              <a:buSzPts val="1800"/>
              <a:buChar char="●"/>
            </a:pPr>
            <a:r>
              <a:rPr lang="en"/>
              <a:t>Extrapolating data to other authors</a:t>
            </a:r>
            <a:endParaRPr/>
          </a:p>
          <a:p>
            <a:pPr indent="-317500" lvl="1" marL="914400" rtl="0" algn="l">
              <a:spcBef>
                <a:spcPts val="0"/>
              </a:spcBef>
              <a:spcAft>
                <a:spcPts val="0"/>
              </a:spcAft>
              <a:buSzPts val="1400"/>
              <a:buChar char="○"/>
            </a:pPr>
            <a:r>
              <a:rPr lang="en"/>
              <a:t>Can’t train with </a:t>
            </a:r>
            <a:r>
              <a:rPr lang="en"/>
              <a:t>authorship</a:t>
            </a:r>
            <a:r>
              <a:rPr lang="en"/>
              <a:t> as task for robustness.</a:t>
            </a:r>
            <a:endParaRPr/>
          </a:p>
          <a:p>
            <a:pPr indent="-342900" lvl="0" marL="457200" rtl="0" algn="l">
              <a:spcBef>
                <a:spcPts val="0"/>
              </a:spcBef>
              <a:spcAft>
                <a:spcPts val="0"/>
              </a:spcAft>
              <a:buSzPts val="1800"/>
              <a:buChar char="●"/>
            </a:pPr>
            <a:r>
              <a:rPr lang="en"/>
              <a:t>Random Forest Inputs</a:t>
            </a:r>
            <a:endParaRPr/>
          </a:p>
          <a:p>
            <a:pPr indent="-317500" lvl="1" marL="914400" rtl="0" algn="l">
              <a:spcBef>
                <a:spcPts val="0"/>
              </a:spcBef>
              <a:spcAft>
                <a:spcPts val="0"/>
              </a:spcAft>
              <a:buSzPts val="1400"/>
              <a:buChar char="○"/>
            </a:pPr>
            <a:r>
              <a:rPr lang="en"/>
              <a:t>Further tune important bigrams and unigrams (remove Jurassic Park).</a:t>
            </a:r>
            <a:endParaRPr/>
          </a:p>
          <a:p>
            <a:pPr indent="-317500" lvl="1" marL="914400" rtl="0" algn="l">
              <a:spcBef>
                <a:spcPts val="0"/>
              </a:spcBef>
              <a:spcAft>
                <a:spcPts val="0"/>
              </a:spcAft>
              <a:buSzPts val="1400"/>
              <a:buChar char="○"/>
            </a:pPr>
            <a:r>
              <a:rPr lang="en"/>
              <a:t>Keep some stop words (not)</a:t>
            </a:r>
            <a:endParaRPr/>
          </a:p>
          <a:p>
            <a:pPr indent="-317500" lvl="1" marL="914400" rtl="0" algn="l">
              <a:spcBef>
                <a:spcPts val="0"/>
              </a:spcBef>
              <a:spcAft>
                <a:spcPts val="0"/>
              </a:spcAft>
              <a:buSzPts val="1400"/>
              <a:buChar char="○"/>
            </a:pPr>
            <a:r>
              <a:rPr lang="en"/>
              <a:t>Use trigrams (not_good_movie) vs (good_movie)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