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notesSlides/notesSlide405.xml" ContentType="application/vnd.openxmlformats-officedocument.presentationml.notesSlide+xml"/>
  <Override PartName="/ppt/notesSlides/notesSlide406.xml" ContentType="application/vnd.openxmlformats-officedocument.presentationml.notesSlide+xml"/>
  <Override PartName="/ppt/notesSlides/notesSlide407.xml" ContentType="application/vnd.openxmlformats-officedocument.presentationml.notesSlide+xml"/>
  <Override PartName="/ppt/notesSlides/notesSlide408.xml" ContentType="application/vnd.openxmlformats-officedocument.presentationml.notesSlide+xml"/>
  <Override PartName="/ppt/notesSlides/notesSlide409.xml" ContentType="application/vnd.openxmlformats-officedocument.presentationml.notesSlide+xml"/>
  <Override PartName="/ppt/notesSlides/notesSlide41.xml" ContentType="application/vnd.openxmlformats-officedocument.presentationml.notesSlide+xml"/>
  <Override PartName="/ppt/notesSlides/notesSlide410.xml" ContentType="application/vnd.openxmlformats-officedocument.presentationml.notesSlide+xml"/>
  <Override PartName="/ppt/notesSlides/notesSlide411.xml" ContentType="application/vnd.openxmlformats-officedocument.presentationml.notesSlide+xml"/>
  <Override PartName="/ppt/notesSlides/notesSlide412.xml" ContentType="application/vnd.openxmlformats-officedocument.presentationml.notesSlide+xml"/>
  <Override PartName="/ppt/notesSlides/notesSlide413.xml" ContentType="application/vnd.openxmlformats-officedocument.presentationml.notesSlide+xml"/>
  <Override PartName="/ppt/notesSlides/notesSlide414.xml" ContentType="application/vnd.openxmlformats-officedocument.presentationml.notesSlide+xml"/>
  <Override PartName="/ppt/notesSlides/notesSlide415.xml" ContentType="application/vnd.openxmlformats-officedocument.presentationml.notesSlide+xml"/>
  <Override PartName="/ppt/notesSlides/notesSlide416.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1" r:id="rId3"/>
    <p:sldId id="536" r:id="rId5"/>
    <p:sldId id="537" r:id="rId6"/>
    <p:sldId id="538" r:id="rId7"/>
    <p:sldId id="539" r:id="rId8"/>
    <p:sldId id="540" r:id="rId9"/>
    <p:sldId id="541" r:id="rId10"/>
    <p:sldId id="542" r:id="rId11"/>
    <p:sldId id="543"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5" r:id="rId34"/>
    <p:sldId id="566" r:id="rId35"/>
    <p:sldId id="567" r:id="rId36"/>
    <p:sldId id="568" r:id="rId37"/>
    <p:sldId id="569" r:id="rId38"/>
    <p:sldId id="570" r:id="rId39"/>
    <p:sldId id="571" r:id="rId40"/>
    <p:sldId id="572" r:id="rId41"/>
    <p:sldId id="573" r:id="rId42"/>
    <p:sldId id="574" r:id="rId43"/>
    <p:sldId id="575" r:id="rId44"/>
    <p:sldId id="576" r:id="rId45"/>
    <p:sldId id="577" r:id="rId46"/>
    <p:sldId id="578" r:id="rId47"/>
    <p:sldId id="579" r:id="rId48"/>
    <p:sldId id="580" r:id="rId49"/>
    <p:sldId id="581" r:id="rId50"/>
    <p:sldId id="582" r:id="rId51"/>
    <p:sldId id="583" r:id="rId52"/>
    <p:sldId id="584" r:id="rId53"/>
    <p:sldId id="585" r:id="rId54"/>
    <p:sldId id="586" r:id="rId55"/>
    <p:sldId id="535" r:id="rId56"/>
    <p:sldId id="524" r:id="rId57"/>
    <p:sldId id="587" r:id="rId58"/>
    <p:sldId id="588" r:id="rId59"/>
    <p:sldId id="589" r:id="rId60"/>
    <p:sldId id="590" r:id="rId61"/>
    <p:sldId id="591" r:id="rId62"/>
    <p:sldId id="592" r:id="rId63"/>
    <p:sldId id="593" r:id="rId64"/>
    <p:sldId id="594" r:id="rId65"/>
    <p:sldId id="595" r:id="rId66"/>
    <p:sldId id="596" r:id="rId67"/>
    <p:sldId id="597" r:id="rId68"/>
    <p:sldId id="598" r:id="rId69"/>
    <p:sldId id="599" r:id="rId70"/>
    <p:sldId id="600" r:id="rId71"/>
    <p:sldId id="601" r:id="rId72"/>
    <p:sldId id="602" r:id="rId73"/>
    <p:sldId id="603" r:id="rId74"/>
    <p:sldId id="604" r:id="rId75"/>
    <p:sldId id="605" r:id="rId76"/>
    <p:sldId id="606" r:id="rId77"/>
    <p:sldId id="607" r:id="rId78"/>
    <p:sldId id="608" r:id="rId79"/>
    <p:sldId id="609" r:id="rId80"/>
    <p:sldId id="610" r:id="rId81"/>
    <p:sldId id="611" r:id="rId82"/>
    <p:sldId id="612" r:id="rId83"/>
    <p:sldId id="613" r:id="rId84"/>
    <p:sldId id="614" r:id="rId85"/>
    <p:sldId id="615" r:id="rId86"/>
    <p:sldId id="616" r:id="rId87"/>
    <p:sldId id="617" r:id="rId88"/>
    <p:sldId id="618" r:id="rId89"/>
    <p:sldId id="619" r:id="rId90"/>
    <p:sldId id="620" r:id="rId91"/>
    <p:sldId id="621" r:id="rId92"/>
    <p:sldId id="622" r:id="rId93"/>
    <p:sldId id="623" r:id="rId94"/>
    <p:sldId id="624" r:id="rId95"/>
    <p:sldId id="625" r:id="rId96"/>
    <p:sldId id="626" r:id="rId97"/>
    <p:sldId id="627" r:id="rId98"/>
    <p:sldId id="628" r:id="rId99"/>
    <p:sldId id="961" r:id="rId100"/>
    <p:sldId id="629" r:id="rId101"/>
    <p:sldId id="630" r:id="rId102"/>
    <p:sldId id="631" r:id="rId103"/>
    <p:sldId id="632" r:id="rId104"/>
    <p:sldId id="633" r:id="rId105"/>
    <p:sldId id="634" r:id="rId106"/>
    <p:sldId id="635" r:id="rId107"/>
    <p:sldId id="636" r:id="rId108"/>
    <p:sldId id="637" r:id="rId109"/>
    <p:sldId id="638" r:id="rId110"/>
    <p:sldId id="639" r:id="rId111"/>
    <p:sldId id="640" r:id="rId112"/>
    <p:sldId id="641" r:id="rId113"/>
    <p:sldId id="642" r:id="rId114"/>
    <p:sldId id="534" r:id="rId115"/>
    <p:sldId id="525" r:id="rId116"/>
    <p:sldId id="643" r:id="rId117"/>
    <p:sldId id="644" r:id="rId118"/>
    <p:sldId id="645" r:id="rId119"/>
    <p:sldId id="646" r:id="rId120"/>
    <p:sldId id="647" r:id="rId121"/>
    <p:sldId id="648" r:id="rId122"/>
    <p:sldId id="649" r:id="rId123"/>
    <p:sldId id="650" r:id="rId124"/>
    <p:sldId id="652" r:id="rId125"/>
    <p:sldId id="653" r:id="rId126"/>
    <p:sldId id="654" r:id="rId127"/>
    <p:sldId id="655" r:id="rId128"/>
    <p:sldId id="656" r:id="rId129"/>
    <p:sldId id="657" r:id="rId130"/>
    <p:sldId id="658" r:id="rId131"/>
    <p:sldId id="659" r:id="rId132"/>
    <p:sldId id="660" r:id="rId133"/>
    <p:sldId id="661" r:id="rId134"/>
    <p:sldId id="662" r:id="rId135"/>
    <p:sldId id="663" r:id="rId136"/>
    <p:sldId id="664" r:id="rId137"/>
    <p:sldId id="665" r:id="rId138"/>
    <p:sldId id="666" r:id="rId139"/>
    <p:sldId id="667" r:id="rId140"/>
    <p:sldId id="668" r:id="rId141"/>
    <p:sldId id="669" r:id="rId142"/>
    <p:sldId id="670" r:id="rId143"/>
    <p:sldId id="671" r:id="rId144"/>
    <p:sldId id="672" r:id="rId145"/>
    <p:sldId id="673" r:id="rId146"/>
    <p:sldId id="674" r:id="rId147"/>
    <p:sldId id="675" r:id="rId148"/>
    <p:sldId id="676" r:id="rId149"/>
    <p:sldId id="677" r:id="rId150"/>
    <p:sldId id="678" r:id="rId151"/>
    <p:sldId id="679" r:id="rId152"/>
    <p:sldId id="680" r:id="rId153"/>
    <p:sldId id="681" r:id="rId154"/>
    <p:sldId id="682" r:id="rId155"/>
    <p:sldId id="683" r:id="rId156"/>
    <p:sldId id="684" r:id="rId157"/>
    <p:sldId id="685" r:id="rId158"/>
    <p:sldId id="686" r:id="rId159"/>
    <p:sldId id="687" r:id="rId160"/>
    <p:sldId id="688" r:id="rId161"/>
    <p:sldId id="689" r:id="rId162"/>
    <p:sldId id="690" r:id="rId163"/>
    <p:sldId id="691" r:id="rId164"/>
    <p:sldId id="692" r:id="rId165"/>
    <p:sldId id="693" r:id="rId166"/>
    <p:sldId id="694" r:id="rId167"/>
    <p:sldId id="695" r:id="rId168"/>
    <p:sldId id="696" r:id="rId169"/>
    <p:sldId id="697" r:id="rId170"/>
    <p:sldId id="962" r:id="rId171"/>
    <p:sldId id="698" r:id="rId172"/>
    <p:sldId id="699" r:id="rId173"/>
    <p:sldId id="700" r:id="rId174"/>
    <p:sldId id="701" r:id="rId175"/>
    <p:sldId id="702" r:id="rId176"/>
    <p:sldId id="703" r:id="rId177"/>
    <p:sldId id="704" r:id="rId178"/>
    <p:sldId id="533" r:id="rId179"/>
    <p:sldId id="526" r:id="rId180"/>
    <p:sldId id="706" r:id="rId181"/>
    <p:sldId id="707" r:id="rId182"/>
    <p:sldId id="708" r:id="rId183"/>
    <p:sldId id="709" r:id="rId184"/>
    <p:sldId id="710" r:id="rId185"/>
    <p:sldId id="711" r:id="rId186"/>
    <p:sldId id="712" r:id="rId187"/>
    <p:sldId id="713" r:id="rId188"/>
    <p:sldId id="714" r:id="rId189"/>
    <p:sldId id="715" r:id="rId190"/>
    <p:sldId id="716" r:id="rId191"/>
    <p:sldId id="717" r:id="rId192"/>
    <p:sldId id="718" r:id="rId193"/>
    <p:sldId id="719" r:id="rId194"/>
    <p:sldId id="720" r:id="rId195"/>
    <p:sldId id="721" r:id="rId196"/>
    <p:sldId id="722" r:id="rId197"/>
    <p:sldId id="723" r:id="rId198"/>
    <p:sldId id="724" r:id="rId199"/>
    <p:sldId id="725" r:id="rId200"/>
    <p:sldId id="726" r:id="rId201"/>
    <p:sldId id="727" r:id="rId202"/>
    <p:sldId id="728" r:id="rId203"/>
    <p:sldId id="729" r:id="rId204"/>
    <p:sldId id="730" r:id="rId205"/>
    <p:sldId id="731" r:id="rId206"/>
    <p:sldId id="732" r:id="rId207"/>
    <p:sldId id="733" r:id="rId208"/>
    <p:sldId id="734" r:id="rId209"/>
    <p:sldId id="735" r:id="rId210"/>
    <p:sldId id="736" r:id="rId211"/>
    <p:sldId id="737" r:id="rId212"/>
    <p:sldId id="738" r:id="rId213"/>
    <p:sldId id="739" r:id="rId214"/>
    <p:sldId id="740" r:id="rId215"/>
    <p:sldId id="741" r:id="rId216"/>
    <p:sldId id="742" r:id="rId217"/>
    <p:sldId id="743" r:id="rId218"/>
    <p:sldId id="744" r:id="rId219"/>
    <p:sldId id="745" r:id="rId220"/>
    <p:sldId id="746" r:id="rId221"/>
    <p:sldId id="747" r:id="rId222"/>
    <p:sldId id="748" r:id="rId223"/>
    <p:sldId id="749" r:id="rId224"/>
    <p:sldId id="750" r:id="rId225"/>
    <p:sldId id="751" r:id="rId226"/>
    <p:sldId id="752" r:id="rId227"/>
    <p:sldId id="753" r:id="rId228"/>
    <p:sldId id="754" r:id="rId229"/>
    <p:sldId id="755" r:id="rId230"/>
    <p:sldId id="532" r:id="rId231"/>
    <p:sldId id="527" r:id="rId232"/>
    <p:sldId id="756" r:id="rId233"/>
    <p:sldId id="757" r:id="rId234"/>
    <p:sldId id="758" r:id="rId235"/>
    <p:sldId id="820" r:id="rId236"/>
    <p:sldId id="759" r:id="rId237"/>
    <p:sldId id="760" r:id="rId238"/>
    <p:sldId id="761" r:id="rId239"/>
    <p:sldId id="762" r:id="rId240"/>
    <p:sldId id="764" r:id="rId241"/>
    <p:sldId id="765" r:id="rId242"/>
    <p:sldId id="766" r:id="rId243"/>
    <p:sldId id="767" r:id="rId244"/>
    <p:sldId id="768" r:id="rId245"/>
    <p:sldId id="769" r:id="rId246"/>
    <p:sldId id="770" r:id="rId247"/>
    <p:sldId id="771" r:id="rId248"/>
    <p:sldId id="772" r:id="rId249"/>
    <p:sldId id="773" r:id="rId250"/>
    <p:sldId id="774" r:id="rId251"/>
    <p:sldId id="775" r:id="rId252"/>
    <p:sldId id="776" r:id="rId253"/>
    <p:sldId id="777" r:id="rId254"/>
    <p:sldId id="778" r:id="rId255"/>
    <p:sldId id="779" r:id="rId256"/>
    <p:sldId id="780" r:id="rId257"/>
    <p:sldId id="781" r:id="rId258"/>
    <p:sldId id="782" r:id="rId259"/>
    <p:sldId id="783" r:id="rId260"/>
    <p:sldId id="784" r:id="rId261"/>
    <p:sldId id="785" r:id="rId262"/>
    <p:sldId id="786" r:id="rId263"/>
    <p:sldId id="787" r:id="rId264"/>
    <p:sldId id="788" r:id="rId265"/>
    <p:sldId id="789" r:id="rId266"/>
    <p:sldId id="790" r:id="rId267"/>
    <p:sldId id="791" r:id="rId268"/>
    <p:sldId id="792" r:id="rId269"/>
    <p:sldId id="793" r:id="rId270"/>
    <p:sldId id="794" r:id="rId271"/>
    <p:sldId id="795" r:id="rId272"/>
    <p:sldId id="796" r:id="rId273"/>
    <p:sldId id="797" r:id="rId274"/>
    <p:sldId id="798" r:id="rId275"/>
    <p:sldId id="799" r:id="rId276"/>
    <p:sldId id="800" r:id="rId277"/>
    <p:sldId id="801" r:id="rId278"/>
    <p:sldId id="802" r:id="rId279"/>
    <p:sldId id="803" r:id="rId280"/>
    <p:sldId id="804" r:id="rId281"/>
    <p:sldId id="805" r:id="rId282"/>
    <p:sldId id="531" r:id="rId283"/>
    <p:sldId id="528" r:id="rId284"/>
    <p:sldId id="821" r:id="rId285"/>
    <p:sldId id="822" r:id="rId286"/>
    <p:sldId id="823" r:id="rId287"/>
    <p:sldId id="824" r:id="rId288"/>
    <p:sldId id="825" r:id="rId289"/>
    <p:sldId id="826" r:id="rId290"/>
    <p:sldId id="827" r:id="rId291"/>
    <p:sldId id="828" r:id="rId292"/>
    <p:sldId id="829" r:id="rId293"/>
    <p:sldId id="830" r:id="rId294"/>
    <p:sldId id="831" r:id="rId295"/>
    <p:sldId id="832" r:id="rId296"/>
    <p:sldId id="833" r:id="rId297"/>
    <p:sldId id="834" r:id="rId298"/>
    <p:sldId id="835" r:id="rId299"/>
    <p:sldId id="836" r:id="rId300"/>
    <p:sldId id="837" r:id="rId301"/>
    <p:sldId id="838" r:id="rId302"/>
    <p:sldId id="839" r:id="rId303"/>
    <p:sldId id="840" r:id="rId304"/>
    <p:sldId id="841" r:id="rId305"/>
    <p:sldId id="842" r:id="rId306"/>
    <p:sldId id="843" r:id="rId307"/>
    <p:sldId id="844" r:id="rId308"/>
    <p:sldId id="845" r:id="rId309"/>
    <p:sldId id="846" r:id="rId310"/>
    <p:sldId id="847" r:id="rId311"/>
    <p:sldId id="848" r:id="rId312"/>
    <p:sldId id="849" r:id="rId313"/>
    <p:sldId id="851" r:id="rId314"/>
    <p:sldId id="852" r:id="rId315"/>
    <p:sldId id="853" r:id="rId316"/>
    <p:sldId id="854" r:id="rId317"/>
    <p:sldId id="855" r:id="rId318"/>
    <p:sldId id="856" r:id="rId319"/>
    <p:sldId id="857" r:id="rId320"/>
    <p:sldId id="858" r:id="rId321"/>
    <p:sldId id="859" r:id="rId322"/>
    <p:sldId id="860" r:id="rId323"/>
    <p:sldId id="861" r:id="rId324"/>
    <p:sldId id="862" r:id="rId325"/>
    <p:sldId id="863" r:id="rId326"/>
    <p:sldId id="530" r:id="rId327"/>
    <p:sldId id="529" r:id="rId328"/>
    <p:sldId id="864" r:id="rId329"/>
    <p:sldId id="865" r:id="rId330"/>
    <p:sldId id="866" r:id="rId331"/>
    <p:sldId id="867" r:id="rId332"/>
    <p:sldId id="868" r:id="rId333"/>
    <p:sldId id="869" r:id="rId334"/>
    <p:sldId id="870" r:id="rId335"/>
    <p:sldId id="871" r:id="rId336"/>
    <p:sldId id="872" r:id="rId337"/>
    <p:sldId id="873" r:id="rId338"/>
    <p:sldId id="874" r:id="rId339"/>
    <p:sldId id="875" r:id="rId340"/>
    <p:sldId id="876" r:id="rId341"/>
    <p:sldId id="877" r:id="rId342"/>
    <p:sldId id="878" r:id="rId343"/>
    <p:sldId id="879" r:id="rId344"/>
    <p:sldId id="880" r:id="rId345"/>
    <p:sldId id="881" r:id="rId346"/>
    <p:sldId id="882" r:id="rId347"/>
    <p:sldId id="883" r:id="rId348"/>
    <p:sldId id="884" r:id="rId349"/>
    <p:sldId id="885" r:id="rId350"/>
    <p:sldId id="886" r:id="rId351"/>
    <p:sldId id="887" r:id="rId352"/>
    <p:sldId id="888" r:id="rId353"/>
    <p:sldId id="889" r:id="rId354"/>
    <p:sldId id="890" r:id="rId355"/>
    <p:sldId id="891" r:id="rId356"/>
    <p:sldId id="892" r:id="rId357"/>
    <p:sldId id="893" r:id="rId358"/>
    <p:sldId id="894" r:id="rId359"/>
    <p:sldId id="895" r:id="rId360"/>
    <p:sldId id="896" r:id="rId361"/>
    <p:sldId id="897" r:id="rId362"/>
    <p:sldId id="898" r:id="rId363"/>
    <p:sldId id="899" r:id="rId364"/>
    <p:sldId id="900" r:id="rId365"/>
    <p:sldId id="901" r:id="rId366"/>
    <p:sldId id="902" r:id="rId367"/>
    <p:sldId id="903" r:id="rId368"/>
    <p:sldId id="904" r:id="rId369"/>
    <p:sldId id="905" r:id="rId370"/>
    <p:sldId id="906" r:id="rId371"/>
    <p:sldId id="907" r:id="rId372"/>
    <p:sldId id="908" r:id="rId373"/>
    <p:sldId id="909" r:id="rId374"/>
    <p:sldId id="910" r:id="rId375"/>
    <p:sldId id="911" r:id="rId376"/>
    <p:sldId id="912" r:id="rId377"/>
    <p:sldId id="913" r:id="rId378"/>
    <p:sldId id="914" r:id="rId379"/>
    <p:sldId id="915" r:id="rId380"/>
    <p:sldId id="916" r:id="rId381"/>
    <p:sldId id="917" r:id="rId382"/>
    <p:sldId id="918" r:id="rId383"/>
    <p:sldId id="919" r:id="rId384"/>
    <p:sldId id="920" r:id="rId385"/>
    <p:sldId id="921" r:id="rId386"/>
    <p:sldId id="922" r:id="rId387"/>
    <p:sldId id="923" r:id="rId388"/>
    <p:sldId id="924" r:id="rId389"/>
    <p:sldId id="925" r:id="rId390"/>
    <p:sldId id="926" r:id="rId391"/>
    <p:sldId id="927" r:id="rId392"/>
    <p:sldId id="928" r:id="rId393"/>
    <p:sldId id="929" r:id="rId394"/>
    <p:sldId id="930" r:id="rId395"/>
    <p:sldId id="931" r:id="rId396"/>
    <p:sldId id="932" r:id="rId397"/>
    <p:sldId id="933" r:id="rId398"/>
    <p:sldId id="934" r:id="rId399"/>
    <p:sldId id="935" r:id="rId400"/>
    <p:sldId id="936" r:id="rId401"/>
    <p:sldId id="937" r:id="rId402"/>
    <p:sldId id="938" r:id="rId403"/>
    <p:sldId id="939" r:id="rId404"/>
    <p:sldId id="940" r:id="rId405"/>
    <p:sldId id="941" r:id="rId406"/>
    <p:sldId id="942" r:id="rId407"/>
    <p:sldId id="943" r:id="rId408"/>
    <p:sldId id="944" r:id="rId409"/>
    <p:sldId id="945" r:id="rId410"/>
    <p:sldId id="946" r:id="rId411"/>
    <p:sldId id="947" r:id="rId412"/>
    <p:sldId id="948" r:id="rId413"/>
    <p:sldId id="949" r:id="rId414"/>
    <p:sldId id="950" r:id="rId415"/>
    <p:sldId id="951" r:id="rId416"/>
    <p:sldId id="952" r:id="rId417"/>
    <p:sldId id="953" r:id="rId418"/>
    <p:sldId id="954" r:id="rId419"/>
    <p:sldId id="955" r:id="rId420"/>
    <p:sldId id="956" r:id="rId421"/>
    <p:sldId id="957" r:id="rId422"/>
    <p:sldId id="958" r:id="rId423"/>
    <p:sldId id="959" r:id="rId424"/>
    <p:sldId id="960" r:id="rId425"/>
    <p:sldId id="523" r:id="rId426"/>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3158" autoAdjust="0"/>
  </p:normalViewPr>
  <p:slideViewPr>
    <p:cSldViewPr>
      <p:cViewPr>
        <p:scale>
          <a:sx n="60" d="100"/>
          <a:sy n="60" d="100"/>
        </p:scale>
        <p:origin x="-2430" y="-61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9" Type="http://schemas.openxmlformats.org/officeDocument/2006/relationships/tableStyles" Target="tableStyles.xml"/><Relationship Id="rId428" Type="http://schemas.openxmlformats.org/officeDocument/2006/relationships/viewProps" Target="viewProps.xml"/><Relationship Id="rId427" Type="http://schemas.openxmlformats.org/officeDocument/2006/relationships/presProps" Target="presProps.xml"/><Relationship Id="rId426" Type="http://schemas.openxmlformats.org/officeDocument/2006/relationships/slide" Target="slides/slide423.xml"/><Relationship Id="rId425" Type="http://schemas.openxmlformats.org/officeDocument/2006/relationships/slide" Target="slides/slide422.xml"/><Relationship Id="rId424" Type="http://schemas.openxmlformats.org/officeDocument/2006/relationships/slide" Target="slides/slide421.xml"/><Relationship Id="rId423" Type="http://schemas.openxmlformats.org/officeDocument/2006/relationships/slide" Target="slides/slide420.xml"/><Relationship Id="rId422" Type="http://schemas.openxmlformats.org/officeDocument/2006/relationships/slide" Target="slides/slide419.xml"/><Relationship Id="rId421" Type="http://schemas.openxmlformats.org/officeDocument/2006/relationships/slide" Target="slides/slide418.xml"/><Relationship Id="rId420" Type="http://schemas.openxmlformats.org/officeDocument/2006/relationships/slide" Target="slides/slide417.xml"/><Relationship Id="rId42" Type="http://schemas.openxmlformats.org/officeDocument/2006/relationships/slide" Target="slides/slide39.xml"/><Relationship Id="rId419" Type="http://schemas.openxmlformats.org/officeDocument/2006/relationships/slide" Target="slides/slide416.xml"/><Relationship Id="rId418" Type="http://schemas.openxmlformats.org/officeDocument/2006/relationships/slide" Target="slides/slide415.xml"/><Relationship Id="rId417" Type="http://schemas.openxmlformats.org/officeDocument/2006/relationships/slide" Target="slides/slide414.xml"/><Relationship Id="rId416" Type="http://schemas.openxmlformats.org/officeDocument/2006/relationships/slide" Target="slides/slide413.xml"/><Relationship Id="rId415" Type="http://schemas.openxmlformats.org/officeDocument/2006/relationships/slide" Target="slides/slide412.xml"/><Relationship Id="rId414" Type="http://schemas.openxmlformats.org/officeDocument/2006/relationships/slide" Target="slides/slide411.xml"/><Relationship Id="rId413" Type="http://schemas.openxmlformats.org/officeDocument/2006/relationships/slide" Target="slides/slide410.xml"/><Relationship Id="rId412" Type="http://schemas.openxmlformats.org/officeDocument/2006/relationships/slide" Target="slides/slide409.xml"/><Relationship Id="rId411" Type="http://schemas.openxmlformats.org/officeDocument/2006/relationships/slide" Target="slides/slide408.xml"/><Relationship Id="rId410" Type="http://schemas.openxmlformats.org/officeDocument/2006/relationships/slide" Target="slides/slide407.xml"/><Relationship Id="rId41" Type="http://schemas.openxmlformats.org/officeDocument/2006/relationships/slide" Target="slides/slide38.xml"/><Relationship Id="rId409" Type="http://schemas.openxmlformats.org/officeDocument/2006/relationships/slide" Target="slides/slide406.xml"/><Relationship Id="rId408" Type="http://schemas.openxmlformats.org/officeDocument/2006/relationships/slide" Target="slides/slide405.xml"/><Relationship Id="rId407" Type="http://schemas.openxmlformats.org/officeDocument/2006/relationships/slide" Target="slides/slide404.xml"/><Relationship Id="rId406" Type="http://schemas.openxmlformats.org/officeDocument/2006/relationships/slide" Target="slides/slide403.xml"/><Relationship Id="rId405" Type="http://schemas.openxmlformats.org/officeDocument/2006/relationships/slide" Target="slides/slide402.xml"/><Relationship Id="rId404" Type="http://schemas.openxmlformats.org/officeDocument/2006/relationships/slide" Target="slides/slide401.xml"/><Relationship Id="rId403" Type="http://schemas.openxmlformats.org/officeDocument/2006/relationships/slide" Target="slides/slide400.xml"/><Relationship Id="rId402" Type="http://schemas.openxmlformats.org/officeDocument/2006/relationships/slide" Target="slides/slide399.xml"/><Relationship Id="rId401" Type="http://schemas.openxmlformats.org/officeDocument/2006/relationships/slide" Target="slides/slide398.xml"/><Relationship Id="rId400" Type="http://schemas.openxmlformats.org/officeDocument/2006/relationships/slide" Target="slides/slide397.xml"/><Relationship Id="rId40" Type="http://schemas.openxmlformats.org/officeDocument/2006/relationships/slide" Target="slides/slide37.xml"/><Relationship Id="rId4" Type="http://schemas.openxmlformats.org/officeDocument/2006/relationships/notesMaster" Target="notesMasters/notesMaster1.xml"/><Relationship Id="rId399" Type="http://schemas.openxmlformats.org/officeDocument/2006/relationships/slide" Target="slides/slide396.xml"/><Relationship Id="rId398" Type="http://schemas.openxmlformats.org/officeDocument/2006/relationships/slide" Target="slides/slide395.xml"/><Relationship Id="rId397" Type="http://schemas.openxmlformats.org/officeDocument/2006/relationships/slide" Target="slides/slide394.xml"/><Relationship Id="rId396" Type="http://schemas.openxmlformats.org/officeDocument/2006/relationships/slide" Target="slides/slide393.xml"/><Relationship Id="rId395" Type="http://schemas.openxmlformats.org/officeDocument/2006/relationships/slide" Target="slides/slide392.xml"/><Relationship Id="rId394" Type="http://schemas.openxmlformats.org/officeDocument/2006/relationships/slide" Target="slides/slide391.xml"/><Relationship Id="rId393" Type="http://schemas.openxmlformats.org/officeDocument/2006/relationships/slide" Target="slides/slide390.xml"/><Relationship Id="rId392" Type="http://schemas.openxmlformats.org/officeDocument/2006/relationships/slide" Target="slides/slide389.xml"/><Relationship Id="rId391" Type="http://schemas.openxmlformats.org/officeDocument/2006/relationships/slide" Target="slides/slide388.xml"/><Relationship Id="rId390" Type="http://schemas.openxmlformats.org/officeDocument/2006/relationships/slide" Target="slides/slide387.xml"/><Relationship Id="rId39" Type="http://schemas.openxmlformats.org/officeDocument/2006/relationships/slide" Target="slides/slide36.xml"/><Relationship Id="rId389" Type="http://schemas.openxmlformats.org/officeDocument/2006/relationships/slide" Target="slides/slide386.xml"/><Relationship Id="rId388" Type="http://schemas.openxmlformats.org/officeDocument/2006/relationships/slide" Target="slides/slide385.xml"/><Relationship Id="rId387" Type="http://schemas.openxmlformats.org/officeDocument/2006/relationships/slide" Target="slides/slide384.xml"/><Relationship Id="rId386" Type="http://schemas.openxmlformats.org/officeDocument/2006/relationships/slide" Target="slides/slide383.xml"/><Relationship Id="rId385" Type="http://schemas.openxmlformats.org/officeDocument/2006/relationships/slide" Target="slides/slide382.xml"/><Relationship Id="rId384" Type="http://schemas.openxmlformats.org/officeDocument/2006/relationships/slide" Target="slides/slide381.xml"/><Relationship Id="rId383" Type="http://schemas.openxmlformats.org/officeDocument/2006/relationships/slide" Target="slides/slide380.xml"/><Relationship Id="rId382" Type="http://schemas.openxmlformats.org/officeDocument/2006/relationships/slide" Target="slides/slide379.xml"/><Relationship Id="rId381" Type="http://schemas.openxmlformats.org/officeDocument/2006/relationships/slide" Target="slides/slide378.xml"/><Relationship Id="rId380" Type="http://schemas.openxmlformats.org/officeDocument/2006/relationships/slide" Target="slides/slide377.xml"/><Relationship Id="rId38" Type="http://schemas.openxmlformats.org/officeDocument/2006/relationships/slide" Target="slides/slide35.xml"/><Relationship Id="rId379" Type="http://schemas.openxmlformats.org/officeDocument/2006/relationships/slide" Target="slides/slide376.xml"/><Relationship Id="rId378" Type="http://schemas.openxmlformats.org/officeDocument/2006/relationships/slide" Target="slides/slide375.xml"/><Relationship Id="rId377" Type="http://schemas.openxmlformats.org/officeDocument/2006/relationships/slide" Target="slides/slide374.xml"/><Relationship Id="rId376" Type="http://schemas.openxmlformats.org/officeDocument/2006/relationships/slide" Target="slides/slide373.xml"/><Relationship Id="rId375" Type="http://schemas.openxmlformats.org/officeDocument/2006/relationships/slide" Target="slides/slide372.xml"/><Relationship Id="rId374" Type="http://schemas.openxmlformats.org/officeDocument/2006/relationships/slide" Target="slides/slide371.xml"/><Relationship Id="rId373" Type="http://schemas.openxmlformats.org/officeDocument/2006/relationships/slide" Target="slides/slide370.xml"/><Relationship Id="rId372" Type="http://schemas.openxmlformats.org/officeDocument/2006/relationships/slide" Target="slides/slide369.xml"/><Relationship Id="rId371" Type="http://schemas.openxmlformats.org/officeDocument/2006/relationships/slide" Target="slides/slide368.xml"/><Relationship Id="rId370" Type="http://schemas.openxmlformats.org/officeDocument/2006/relationships/slide" Target="slides/slide367.xml"/><Relationship Id="rId37" Type="http://schemas.openxmlformats.org/officeDocument/2006/relationships/slide" Target="slides/slide34.xml"/><Relationship Id="rId369" Type="http://schemas.openxmlformats.org/officeDocument/2006/relationships/slide" Target="slides/slide366.xml"/><Relationship Id="rId368" Type="http://schemas.openxmlformats.org/officeDocument/2006/relationships/slide" Target="slides/slide365.xml"/><Relationship Id="rId367" Type="http://schemas.openxmlformats.org/officeDocument/2006/relationships/slide" Target="slides/slide364.xml"/><Relationship Id="rId366" Type="http://schemas.openxmlformats.org/officeDocument/2006/relationships/slide" Target="slides/slide363.xml"/><Relationship Id="rId365" Type="http://schemas.openxmlformats.org/officeDocument/2006/relationships/slide" Target="slides/slide362.xml"/><Relationship Id="rId364" Type="http://schemas.openxmlformats.org/officeDocument/2006/relationships/slide" Target="slides/slide361.xml"/><Relationship Id="rId363" Type="http://schemas.openxmlformats.org/officeDocument/2006/relationships/slide" Target="slides/slide360.xml"/><Relationship Id="rId362" Type="http://schemas.openxmlformats.org/officeDocument/2006/relationships/slide" Target="slides/slide359.xml"/><Relationship Id="rId361" Type="http://schemas.openxmlformats.org/officeDocument/2006/relationships/slide" Target="slides/slide358.xml"/><Relationship Id="rId360" Type="http://schemas.openxmlformats.org/officeDocument/2006/relationships/slide" Target="slides/slide357.xml"/><Relationship Id="rId36" Type="http://schemas.openxmlformats.org/officeDocument/2006/relationships/slide" Target="slides/slide33.xml"/><Relationship Id="rId359" Type="http://schemas.openxmlformats.org/officeDocument/2006/relationships/slide" Target="slides/slide356.xml"/><Relationship Id="rId358" Type="http://schemas.openxmlformats.org/officeDocument/2006/relationships/slide" Target="slides/slide355.xml"/><Relationship Id="rId357" Type="http://schemas.openxmlformats.org/officeDocument/2006/relationships/slide" Target="slides/slide354.xml"/><Relationship Id="rId356" Type="http://schemas.openxmlformats.org/officeDocument/2006/relationships/slide" Target="slides/slide353.xml"/><Relationship Id="rId355" Type="http://schemas.openxmlformats.org/officeDocument/2006/relationships/slide" Target="slides/slide352.xml"/><Relationship Id="rId354" Type="http://schemas.openxmlformats.org/officeDocument/2006/relationships/slide" Target="slides/slide351.xml"/><Relationship Id="rId353" Type="http://schemas.openxmlformats.org/officeDocument/2006/relationships/slide" Target="slides/slide350.xml"/><Relationship Id="rId352" Type="http://schemas.openxmlformats.org/officeDocument/2006/relationships/slide" Target="slides/slide349.xml"/><Relationship Id="rId351" Type="http://schemas.openxmlformats.org/officeDocument/2006/relationships/slide" Target="slides/slide348.xml"/><Relationship Id="rId350" Type="http://schemas.openxmlformats.org/officeDocument/2006/relationships/slide" Target="slides/slide347.xml"/><Relationship Id="rId35" Type="http://schemas.openxmlformats.org/officeDocument/2006/relationships/slide" Target="slides/slide32.xml"/><Relationship Id="rId349" Type="http://schemas.openxmlformats.org/officeDocument/2006/relationships/slide" Target="slides/slide346.xml"/><Relationship Id="rId348" Type="http://schemas.openxmlformats.org/officeDocument/2006/relationships/slide" Target="slides/slide345.xml"/><Relationship Id="rId347" Type="http://schemas.openxmlformats.org/officeDocument/2006/relationships/slide" Target="slides/slide344.xml"/><Relationship Id="rId346" Type="http://schemas.openxmlformats.org/officeDocument/2006/relationships/slide" Target="slides/slide343.xml"/><Relationship Id="rId345" Type="http://schemas.openxmlformats.org/officeDocument/2006/relationships/slide" Target="slides/slide342.xml"/><Relationship Id="rId344" Type="http://schemas.openxmlformats.org/officeDocument/2006/relationships/slide" Target="slides/slide341.xml"/><Relationship Id="rId343" Type="http://schemas.openxmlformats.org/officeDocument/2006/relationships/slide" Target="slides/slide340.xml"/><Relationship Id="rId342" Type="http://schemas.openxmlformats.org/officeDocument/2006/relationships/slide" Target="slides/slide339.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1.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0.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29.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8.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7.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BFD80-E16E-4153-9499-54F8C6F874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530E0-B39E-442F-8A77-47E56EC9897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3.xml"/></Relationships>
</file>

<file path=ppt/notesSlides/_rels/notesSlide2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4.xml"/></Relationships>
</file>

<file path=ppt/notesSlides/_rels/notesSlide2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5.xml"/></Relationships>
</file>

<file path=ppt/notesSlides/_rels/notesSlide2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6.xml"/></Relationships>
</file>

<file path=ppt/notesSlides/_rels/notesSlide2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7.xml"/></Relationships>
</file>

<file path=ppt/notesSlides/_rels/notesSlide2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8.xml"/></Relationships>
</file>

<file path=ppt/notesSlides/_rels/notesSlide2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9.xml"/></Relationships>
</file>

<file path=ppt/notesSlides/_rels/notesSlide2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0.xml"/></Relationships>
</file>

<file path=ppt/notesSlides/_rels/notesSlide2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1.xml"/></Relationships>
</file>

<file path=ppt/notesSlides/_rels/notesSlide2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3.xml"/></Relationships>
</file>

<file path=ppt/notesSlides/_rels/notesSlide2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4.xml"/></Relationships>
</file>

<file path=ppt/notesSlides/_rels/notesSlide2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5.xml"/></Relationships>
</file>

<file path=ppt/notesSlides/_rels/notesSlide2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6.xml"/></Relationships>
</file>

<file path=ppt/notesSlides/_rels/notesSlide2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7.xml"/></Relationships>
</file>

<file path=ppt/notesSlides/_rels/notesSlide2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8.xml"/></Relationships>
</file>

<file path=ppt/notesSlides/_rels/notesSlide2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9.xml"/></Relationships>
</file>

<file path=ppt/notesSlides/_rels/notesSlide2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0.xml"/></Relationships>
</file>

<file path=ppt/notesSlides/_rels/notesSlide2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1.xml"/></Relationships>
</file>

<file path=ppt/notesSlides/_rels/notesSlide2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3.xml"/></Relationships>
</file>

<file path=ppt/notesSlides/_rels/notesSlide2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4.xml"/></Relationships>
</file>

<file path=ppt/notesSlides/_rels/notesSlide2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5.xml"/></Relationships>
</file>

<file path=ppt/notesSlides/_rels/notesSlide2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6.xml"/></Relationships>
</file>

<file path=ppt/notesSlides/_rels/notesSlide2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7.xml"/></Relationships>
</file>

<file path=ppt/notesSlides/_rels/notesSlide2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9.xml"/></Relationships>
</file>

<file path=ppt/notesSlides/_rels/notesSlide2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0.xml"/></Relationships>
</file>

<file path=ppt/notesSlides/_rels/notesSlide2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1.xml"/></Relationships>
</file>

<file path=ppt/notesSlides/_rels/notesSlide2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2.xml"/></Relationships>
</file>

<file path=ppt/notesSlides/_rels/notesSlide2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4.xml"/></Relationships>
</file>

<file path=ppt/notesSlides/_rels/notesSlide2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5.xml"/></Relationships>
</file>

<file path=ppt/notesSlides/_rels/notesSlide2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6.xml"/></Relationships>
</file>

<file path=ppt/notesSlides/_rels/notesSlide2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7.xml"/></Relationships>
</file>

<file path=ppt/notesSlides/_rels/notesSlide2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8.xml"/></Relationships>
</file>

<file path=ppt/notesSlides/_rels/notesSlide2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9.xml"/></Relationships>
</file>

<file path=ppt/notesSlides/_rels/notesSlide2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0.xml"/></Relationships>
</file>

<file path=ppt/notesSlides/_rels/notesSlide2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1.xml"/></Relationships>
</file>

<file path=ppt/notesSlides/_rels/notesSlide2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2.xml"/></Relationships>
</file>

<file path=ppt/notesSlides/_rels/notesSlide2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4.xml"/></Relationships>
</file>

<file path=ppt/notesSlides/_rels/notesSlide2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5.xml"/></Relationships>
</file>

<file path=ppt/notesSlides/_rels/notesSlide2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6.xml"/></Relationships>
</file>

<file path=ppt/notesSlides/_rels/notesSlide2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7.xml"/></Relationships>
</file>

<file path=ppt/notesSlides/_rels/notesSlide2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8.xml"/></Relationships>
</file>

<file path=ppt/notesSlides/_rels/notesSlide2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9.xml"/></Relationships>
</file>

<file path=ppt/notesSlides/_rels/notesSlide2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0.xml"/></Relationships>
</file>

<file path=ppt/notesSlides/_rels/notesSlide2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1.xml"/></Relationships>
</file>

<file path=ppt/notesSlides/_rels/notesSlide2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2.xml"/></Relationships>
</file>

<file path=ppt/notesSlides/_rels/notesSlide2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4.xml"/></Relationships>
</file>

<file path=ppt/notesSlides/_rels/notesSlide2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5.xml"/></Relationships>
</file>

<file path=ppt/notesSlides/_rels/notesSlide2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6.xml"/></Relationships>
</file>

<file path=ppt/notesSlides/_rels/notesSlide2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7.xml"/></Relationships>
</file>

<file path=ppt/notesSlides/_rels/notesSlide2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8.xml"/></Relationships>
</file>

<file path=ppt/notesSlides/_rels/notesSlide2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9.xml"/></Relationships>
</file>

<file path=ppt/notesSlides/_rels/notesSlide2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0.xml"/></Relationships>
</file>

<file path=ppt/notesSlides/_rels/notesSlide2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1.xml"/></Relationships>
</file>

<file path=ppt/notesSlides/_rels/notesSlide2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2.xml"/></Relationships>
</file>

<file path=ppt/notesSlides/_rels/notesSlide2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4.xml"/></Relationships>
</file>

<file path=ppt/notesSlides/_rels/notesSlide2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5.xml"/></Relationships>
</file>

<file path=ppt/notesSlides/_rels/notesSlide2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6.xml"/></Relationships>
</file>

<file path=ppt/notesSlides/_rels/notesSlide2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7.xml"/></Relationships>
</file>

<file path=ppt/notesSlides/_rels/notesSlide2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8.xml"/></Relationships>
</file>

<file path=ppt/notesSlides/_rels/notesSlide2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9.xml"/></Relationships>
</file>

<file path=ppt/notesSlides/_rels/notesSlide2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0.xml"/></Relationships>
</file>

<file path=ppt/notesSlides/_rels/notesSlide2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1.xml"/></Relationships>
</file>

<file path=ppt/notesSlides/_rels/notesSlide2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2.xml"/></Relationships>
</file>

<file path=ppt/notesSlides/_rels/notesSlide2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4.xml"/></Relationships>
</file>

<file path=ppt/notesSlides/_rels/notesSlide2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5.xml"/></Relationships>
</file>

<file path=ppt/notesSlides/_rels/notesSlide2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6.xml"/></Relationships>
</file>

<file path=ppt/notesSlides/_rels/notesSlide2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7.xml"/></Relationships>
</file>

<file path=ppt/notesSlides/_rels/notesSlide2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8.xml"/></Relationships>
</file>

<file path=ppt/notesSlides/_rels/notesSlide2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9.xml"/></Relationships>
</file>

<file path=ppt/notesSlides/_rels/notesSlide2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1.xml"/></Relationships>
</file>

<file path=ppt/notesSlides/_rels/notesSlide2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2.xml"/></Relationships>
</file>

<file path=ppt/notesSlides/_rels/notesSlide2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3.xml"/></Relationships>
</file>

<file path=ppt/notesSlides/_rels/notesSlide2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5.xml"/></Relationships>
</file>

<file path=ppt/notesSlides/_rels/notesSlide2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6.xml"/></Relationships>
</file>

<file path=ppt/notesSlides/_rels/notesSlide2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7.xml"/></Relationships>
</file>

<file path=ppt/notesSlides/_rels/notesSlide2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8.xml"/></Relationships>
</file>

<file path=ppt/notesSlides/_rels/notesSlide2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9.xml"/></Relationships>
</file>

<file path=ppt/notesSlides/_rels/notesSlide2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0.xml"/></Relationships>
</file>

<file path=ppt/notesSlides/_rels/notesSlide2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1.xml"/></Relationships>
</file>

<file path=ppt/notesSlides/_rels/notesSlide2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2.xml"/></Relationships>
</file>

<file path=ppt/notesSlides/_rels/notesSlide2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3.xml"/></Relationships>
</file>

<file path=ppt/notesSlides/_rels/notesSlide2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5.xml"/></Relationships>
</file>

<file path=ppt/notesSlides/_rels/notesSlide2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6.xml"/></Relationships>
</file>

<file path=ppt/notesSlides/_rels/notesSlide2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7.xml"/></Relationships>
</file>

<file path=ppt/notesSlides/_rels/notesSlide2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8.xml"/></Relationships>
</file>

<file path=ppt/notesSlides/_rels/notesSlide2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9.xml"/></Relationships>
</file>

<file path=ppt/notesSlides/_rels/notesSlide2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0.xml"/></Relationships>
</file>

<file path=ppt/notesSlides/_rels/notesSlide2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1.xml"/></Relationships>
</file>

<file path=ppt/notesSlides/_rels/notesSlide2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2.xml"/></Relationships>
</file>

<file path=ppt/notesSlides/_rels/notesSlide2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3.xml"/></Relationships>
</file>

<file path=ppt/notesSlides/_rels/notesSlide2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5.xml"/></Relationships>
</file>

<file path=ppt/notesSlides/_rels/notesSlide3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6.xml"/></Relationships>
</file>

<file path=ppt/notesSlides/_rels/notesSlide3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7.xml"/></Relationships>
</file>

<file path=ppt/notesSlides/_rels/notesSlide3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8.xml"/></Relationships>
</file>

<file path=ppt/notesSlides/_rels/notesSlide3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9.xml"/></Relationships>
</file>

<file path=ppt/notesSlides/_rels/notesSlide3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0.xml"/></Relationships>
</file>

<file path=ppt/notesSlides/_rels/notesSlide3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1.xml"/></Relationships>
</file>

<file path=ppt/notesSlides/_rels/notesSlide3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2.xml"/></Relationships>
</file>

<file path=ppt/notesSlides/_rels/notesSlide3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3.xml"/></Relationships>
</file>

<file path=ppt/notesSlides/_rels/notesSlide3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5.xml"/></Relationships>
</file>

<file path=ppt/notesSlides/_rels/notesSlide3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6.xml"/></Relationships>
</file>

<file path=ppt/notesSlides/_rels/notesSlide3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7.xml"/></Relationships>
</file>

<file path=ppt/notesSlides/_rels/notesSlide3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8.xml"/></Relationships>
</file>

<file path=ppt/notesSlides/_rels/notesSlide3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9.xml"/></Relationships>
</file>

<file path=ppt/notesSlides/_rels/notesSlide3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0.xml"/></Relationships>
</file>

<file path=ppt/notesSlides/_rels/notesSlide3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1.xml"/></Relationships>
</file>

<file path=ppt/notesSlides/_rels/notesSlide3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2.xml"/></Relationships>
</file>

<file path=ppt/notesSlides/_rels/notesSlide3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3.xml"/></Relationships>
</file>

<file path=ppt/notesSlides/_rels/notesSlide3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6.xml"/></Relationships>
</file>

<file path=ppt/notesSlides/_rels/notesSlide3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7.xml"/></Relationships>
</file>

<file path=ppt/notesSlides/_rels/notesSlide3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8.xml"/></Relationships>
</file>

<file path=ppt/notesSlides/_rels/notesSlide3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9.xml"/></Relationships>
</file>

<file path=ppt/notesSlides/_rels/notesSlide3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0.xml"/></Relationships>
</file>

<file path=ppt/notesSlides/_rels/notesSlide3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1.xml"/></Relationships>
</file>

<file path=ppt/notesSlides/_rels/notesSlide3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2.xml"/></Relationships>
</file>

<file path=ppt/notesSlides/_rels/notesSlide3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3.xml"/></Relationships>
</file>

<file path=ppt/notesSlides/_rels/notesSlide3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4.xml"/></Relationships>
</file>

<file path=ppt/notesSlides/_rels/notesSlide3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6.xml"/></Relationships>
</file>

<file path=ppt/notesSlides/_rels/notesSlide3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7.xml"/></Relationships>
</file>

<file path=ppt/notesSlides/_rels/notesSlide3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8.xml"/></Relationships>
</file>

<file path=ppt/notesSlides/_rels/notesSlide3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9.xml"/></Relationships>
</file>

<file path=ppt/notesSlides/_rels/notesSlide3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0.xml"/></Relationships>
</file>

<file path=ppt/notesSlides/_rels/notesSlide3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1.xml"/></Relationships>
</file>

<file path=ppt/notesSlides/_rels/notesSlide3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2.xml"/></Relationships>
</file>

<file path=ppt/notesSlides/_rels/notesSlide3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3.xml"/></Relationships>
</file>

<file path=ppt/notesSlides/_rels/notesSlide3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4.xml"/></Relationships>
</file>

<file path=ppt/notesSlides/_rels/notesSlide3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6.xml"/></Relationships>
</file>

<file path=ppt/notesSlides/_rels/notesSlide3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7.xml"/></Relationships>
</file>

<file path=ppt/notesSlides/_rels/notesSlide3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8.xml"/></Relationships>
</file>

<file path=ppt/notesSlides/_rels/notesSlide3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9.xml"/></Relationships>
</file>

<file path=ppt/notesSlides/_rels/notesSlide3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0.xml"/></Relationships>
</file>

<file path=ppt/notesSlides/_rels/notesSlide3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1.xml"/></Relationships>
</file>

<file path=ppt/notesSlides/_rels/notesSlide3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2.xml"/></Relationships>
</file>

<file path=ppt/notesSlides/_rels/notesSlide3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3.xml"/></Relationships>
</file>

<file path=ppt/notesSlides/_rels/notesSlide3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4.xml"/></Relationships>
</file>

<file path=ppt/notesSlides/_rels/notesSlide3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6.xml"/></Relationships>
</file>

<file path=ppt/notesSlides/_rels/notesSlide3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7.xml"/></Relationships>
</file>

<file path=ppt/notesSlides/_rels/notesSlide3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8.xml"/></Relationships>
</file>

<file path=ppt/notesSlides/_rels/notesSlide3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9.xml"/></Relationships>
</file>

<file path=ppt/notesSlides/_rels/notesSlide3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0.xml"/></Relationships>
</file>

<file path=ppt/notesSlides/_rels/notesSlide3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1.xml"/></Relationships>
</file>

<file path=ppt/notesSlides/_rels/notesSlide3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2.xml"/></Relationships>
</file>

<file path=ppt/notesSlides/_rels/notesSlide3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3.xml"/></Relationships>
</file>

<file path=ppt/notesSlides/_rels/notesSlide3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4.xml"/></Relationships>
</file>

<file path=ppt/notesSlides/_rels/notesSlide3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6.xml"/></Relationships>
</file>

<file path=ppt/notesSlides/_rels/notesSlide3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7.xml"/></Relationships>
</file>

<file path=ppt/notesSlides/_rels/notesSlide3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8.xml"/></Relationships>
</file>

<file path=ppt/notesSlides/_rels/notesSlide3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9.xml"/></Relationships>
</file>

<file path=ppt/notesSlides/_rels/notesSlide3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0.xml"/></Relationships>
</file>

<file path=ppt/notesSlides/_rels/notesSlide3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1.xml"/></Relationships>
</file>

<file path=ppt/notesSlides/_rels/notesSlide3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2.xml"/></Relationships>
</file>

<file path=ppt/notesSlides/_rels/notesSlide3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3.xml"/></Relationships>
</file>

<file path=ppt/notesSlides/_rels/notesSlide3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4.xml"/></Relationships>
</file>

<file path=ppt/notesSlides/_rels/notesSlide3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6.xml"/></Relationships>
</file>

<file path=ppt/notesSlides/_rels/notesSlide3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7.xml"/></Relationships>
</file>

<file path=ppt/notesSlides/_rels/notesSlide3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8.xml"/></Relationships>
</file>

<file path=ppt/notesSlides/_rels/notesSlide3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9.xml"/></Relationships>
</file>

<file path=ppt/notesSlides/_rels/notesSlide3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0.xml"/></Relationships>
</file>

<file path=ppt/notesSlides/_rels/notesSlide3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1.xml"/></Relationships>
</file>

<file path=ppt/notesSlides/_rels/notesSlide3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2.xml"/></Relationships>
</file>

<file path=ppt/notesSlides/_rels/notesSlide3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3.xml"/></Relationships>
</file>

<file path=ppt/notesSlides/_rels/notesSlide3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4.xml"/></Relationships>
</file>

<file path=ppt/notesSlides/_rels/notesSlide3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6.xml"/></Relationships>
</file>

<file path=ppt/notesSlides/_rels/notesSlide3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7.xml"/></Relationships>
</file>

<file path=ppt/notesSlides/_rels/notesSlide3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8.xml"/></Relationships>
</file>

<file path=ppt/notesSlides/_rels/notesSlide3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9.xml"/></Relationships>
</file>

<file path=ppt/notesSlides/_rels/notesSlide3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0.xml"/></Relationships>
</file>

<file path=ppt/notesSlides/_rels/notesSlide3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1.xml"/></Relationships>
</file>

<file path=ppt/notesSlides/_rels/notesSlide3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2.xml"/></Relationships>
</file>

<file path=ppt/notesSlides/_rels/notesSlide3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3.xml"/></Relationships>
</file>

<file path=ppt/notesSlides/_rels/notesSlide3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4.xml"/></Relationships>
</file>

<file path=ppt/notesSlides/_rels/notesSlide3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6.xml"/></Relationships>
</file>

<file path=ppt/notesSlides/_rels/notesSlide3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7.xml"/></Relationships>
</file>

<file path=ppt/notesSlides/_rels/notesSlide3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8.xml"/></Relationships>
</file>

<file path=ppt/notesSlides/_rels/notesSlide3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9.xml"/></Relationships>
</file>

<file path=ppt/notesSlides/_rels/notesSlide3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0.xml"/></Relationships>
</file>

<file path=ppt/notesSlides/_rels/notesSlide3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1.xml"/></Relationships>
</file>

<file path=ppt/notesSlides/_rels/notesSlide3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2.xml"/></Relationships>
</file>

<file path=ppt/notesSlides/_rels/notesSlide3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3.xml"/></Relationships>
</file>

<file path=ppt/notesSlides/_rels/notesSlide3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4.xml"/></Relationships>
</file>

<file path=ppt/notesSlides/_rels/notesSlide3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6.xml"/></Relationships>
</file>

<file path=ppt/notesSlides/_rels/notesSlide4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7.xml"/></Relationships>
</file>

<file path=ppt/notesSlides/_rels/notesSlide4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8.xml"/></Relationships>
</file>

<file path=ppt/notesSlides/_rels/notesSlide4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9.xml"/></Relationships>
</file>

<file path=ppt/notesSlides/_rels/notesSlide4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0.xml"/></Relationships>
</file>

<file path=ppt/notesSlides/_rels/notesSlide4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1.xml"/></Relationships>
</file>

<file path=ppt/notesSlides/_rels/notesSlide4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2.xml"/></Relationships>
</file>

<file path=ppt/notesSlides/_rels/notesSlide4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3.xml"/></Relationships>
</file>

<file path=ppt/notesSlides/_rels/notesSlide4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4.xml"/></Relationships>
</file>

<file path=ppt/notesSlides/_rels/notesSlide4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6.xml"/></Relationships>
</file>

<file path=ppt/notesSlides/_rels/notesSlide4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7.xml"/></Relationships>
</file>

<file path=ppt/notesSlides/_rels/notesSlide4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8.xml"/></Relationships>
</file>

<file path=ppt/notesSlides/_rels/notesSlide4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9.xml"/></Relationships>
</file>

<file path=ppt/notesSlides/_rels/notesSlide4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0.xml"/></Relationships>
</file>

<file path=ppt/notesSlides/_rels/notesSlide4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1.xml"/></Relationships>
</file>

<file path=ppt/notesSlides/_rels/notesSlide4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530E0-B39E-442F-8A77-47E56EC989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10604" name="Rectangle 12"/>
          <p:cNvSpPr>
            <a:spLocks noGrp="1" noChangeArrowheads="1"/>
          </p:cNvSpPr>
          <p:nvPr>
            <p:ph type="ctrTitle"/>
          </p:nvPr>
        </p:nvSpPr>
        <p:spPr/>
        <p:txBody>
          <a:bodyPr/>
          <a:lstStyle>
            <a:lvl1pPr>
              <a:defRPr/>
            </a:lvl1pPr>
          </a:lstStyle>
          <a:p>
            <a:pPr lvl="0"/>
            <a:r>
              <a:rPr lang="zh-CN" altLang="en-US" noProof="0" smtClean="0"/>
              <a:t>单击此处编辑母版标题样式</a:t>
            </a:r>
            <a:endParaRPr lang="zh-CN" altLang="en-US" noProof="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14686" y="188640"/>
            <a:ext cx="8438013" cy="75406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268761"/>
            <a:ext cx="10971372" cy="48574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userDrawn="1"/>
        </p:nvSpPr>
        <p:spPr>
          <a:xfrm>
            <a:off x="378199" y="1028700"/>
            <a:ext cx="5717801"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096000" y="1028700"/>
            <a:ext cx="6096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userDrawn="1"/>
        </p:nvSpPr>
        <p:spPr>
          <a:xfrm>
            <a:off x="378199" y="332655"/>
            <a:ext cx="504056" cy="448995"/>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燕尾形 17"/>
          <p:cNvSpPr/>
          <p:nvPr userDrawn="1"/>
        </p:nvSpPr>
        <p:spPr>
          <a:xfrm>
            <a:off x="667645" y="332655"/>
            <a:ext cx="458563" cy="448995"/>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14686" y="188640"/>
            <a:ext cx="8438013" cy="75406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矩形 6"/>
          <p:cNvSpPr/>
          <p:nvPr userDrawn="1"/>
        </p:nvSpPr>
        <p:spPr>
          <a:xfrm>
            <a:off x="378199" y="1028700"/>
            <a:ext cx="5717801"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096000" y="1028700"/>
            <a:ext cx="6096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17895" b="84211" l="27614" r="91957">
                        <a14:foregroundMark x1="59517" y1="34737" x2="59517" y2="34737"/>
                        <a14:foregroundMark x1="66488" y1="35789" x2="66488" y2="35789"/>
                        <a14:foregroundMark x1="70509" y1="35789" x2="70509" y2="35789"/>
                        <a14:foregroundMark x1="69169" y1="27368" x2="69169" y2="27368"/>
                        <a14:foregroundMark x1="65684" y1="46316" x2="65684" y2="46316"/>
                        <a14:foregroundMark x1="77212" y1="46316" x2="77212" y2="46316"/>
                        <a14:foregroundMark x1="78820" y1="33684" x2="78820" y2="33684"/>
                        <a14:foregroundMark x1="84718" y1="32632" x2="84718" y2="32632"/>
                        <a14:foregroundMark x1="71850" y1="72632" x2="71850" y2="72632"/>
                        <a14:foregroundMark x1="43432" y1="60000" x2="43432" y2="60000"/>
                        <a14:foregroundMark x1="45040" y1="41053" x2="45040" y2="41053"/>
                        <a14:foregroundMark x1="42359" y1="32632" x2="42359" y2="32632"/>
                        <a14:foregroundMark x1="39410" y1="27368" x2="39410" y2="27368"/>
                        <a14:foregroundMark x1="35925" y1="27368" x2="35925" y2="27368"/>
                        <a14:foregroundMark x1="32708" y1="61053" x2="32708" y2="61053"/>
                        <a14:foregroundMark x1="39142" y1="49474" x2="39142" y2="49474"/>
                        <a14:foregroundMark x1="58713" y1="68421" x2="58713" y2="68421"/>
                        <a14:foregroundMark x1="61394" y1="67368" x2="61394" y2="67368"/>
                        <a14:foregroundMark x1="67560" y1="68421" x2="67560" y2="68421"/>
                        <a14:foregroundMark x1="51475" y1="68421" x2="51475" y2="68421"/>
                        <a14:foregroundMark x1="72654" y1="67368" x2="72654" y2="67368"/>
                        <a14:foregroundMark x1="74799" y1="68421" x2="74799" y2="68421"/>
                        <a14:foregroundMark x1="77212" y1="70526" x2="77212" y2="70526"/>
                        <a14:foregroundMark x1="80161" y1="71579" x2="80161" y2="71579"/>
                        <a14:foregroundMark x1="82038" y1="67368" x2="82038" y2="67368"/>
                        <a14:foregroundMark x1="82574" y1="67368" x2="82574" y2="67368"/>
                        <a14:foregroundMark x1="84450" y1="67368" x2="84450" y2="67368"/>
                        <a14:foregroundMark x1="87936" y1="46316" x2="87936" y2="46316"/>
                        <a14:foregroundMark x1="52011" y1="38947" x2="52011" y2="38947"/>
                        <a14:foregroundMark x1="54424" y1="73684" x2="54424" y2="73684"/>
                        <a14:foregroundMark x1="56032" y1="67368" x2="56032" y2="67368"/>
                        <a14:foregroundMark x1="82574" y1="28421" x2="82574" y2="28421"/>
                        <a14:foregroundMark x1="73995" y1="43158" x2="73995" y2="43158"/>
                      </a14:backgroundRemoval>
                    </a14:imgEffect>
                  </a14:imgLayer>
                </a14:imgProps>
              </a:ext>
              <a:ext uri="{28A0092B-C50C-407E-A947-70E740481C1C}">
                <a14:useLocalDpi xmlns:a14="http://schemas.microsoft.com/office/drawing/2010/main" val="0"/>
              </a:ext>
            </a:extLst>
          </a:blip>
          <a:srcRect l="27850" t="12270" r="6970" b="14238"/>
          <a:stretch>
            <a:fillRect/>
          </a:stretch>
        </p:blipFill>
        <p:spPr>
          <a:xfrm>
            <a:off x="9863212" y="116632"/>
            <a:ext cx="2315687" cy="665019"/>
          </a:xfrm>
          <a:prstGeom prst="rect">
            <a:avLst/>
          </a:prstGeom>
        </p:spPr>
      </p:pic>
      <p:pic>
        <p:nvPicPr>
          <p:cNvPr id="10" name="图片 9"/>
          <p:cNvPicPr>
            <a:picLocks noChangeAspect="1"/>
          </p:cNvPicPr>
          <p:nvPr userDrawn="1"/>
        </p:nvPicPr>
        <p:blipFill rotWithShape="1">
          <a:blip r:embed="rId4">
            <a:extLst>
              <a:ext uri="{BEBA8EAE-BF5A-486C-A8C5-ECC9F3942E4B}">
                <a14:imgProps xmlns:a14="http://schemas.microsoft.com/office/drawing/2010/main">
                  <a14:imgLayer r:embed="rId5">
                    <a14:imgEffect>
                      <a14:backgroundRemoval t="15625" b="76563" l="26810" r="90885">
                        <a14:foregroundMark x1="37802" y1="43750" x2="37802" y2="43750"/>
                        <a14:foregroundMark x1="46917" y1="54688" x2="46917" y2="54688"/>
                        <a14:foregroundMark x1="52279" y1="57813" x2="52279" y2="57813"/>
                        <a14:foregroundMark x1="64611" y1="46875" x2="64611" y2="46875"/>
                        <a14:foregroundMark x1="70509" y1="53125" x2="70509" y2="53125"/>
                        <a14:foregroundMark x1="79088" y1="60938" x2="79088" y2="60938"/>
                        <a14:foregroundMark x1="84987" y1="51563" x2="84987" y2="51563"/>
                        <a14:foregroundMark x1="31099" y1="54688" x2="31099" y2="54688"/>
                        <a14:foregroundMark x1="32172" y1="60938" x2="32172" y2="60938"/>
                      </a14:backgroundRemoval>
                    </a14:imgEffect>
                  </a14:imgLayer>
                </a14:imgProps>
              </a:ext>
              <a:ext uri="{28A0092B-C50C-407E-A947-70E740481C1C}">
                <a14:useLocalDpi xmlns:a14="http://schemas.microsoft.com/office/drawing/2010/main" val="0"/>
              </a:ext>
            </a:extLst>
          </a:blip>
          <a:srcRect l="27182" t="15422" r="8643" b="18344"/>
          <a:stretch>
            <a:fillRect/>
          </a:stretch>
        </p:blipFill>
        <p:spPr>
          <a:xfrm>
            <a:off x="407988" y="6265599"/>
            <a:ext cx="2280063" cy="403761"/>
          </a:xfrm>
          <a:prstGeom prst="rect">
            <a:avLst/>
          </a:prstGeom>
        </p:spPr>
      </p:pic>
      <p:sp>
        <p:nvSpPr>
          <p:cNvPr id="11" name="五边形 10"/>
          <p:cNvSpPr/>
          <p:nvPr userDrawn="1"/>
        </p:nvSpPr>
        <p:spPr>
          <a:xfrm>
            <a:off x="378199" y="332655"/>
            <a:ext cx="504056" cy="448995"/>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燕尾形 11"/>
          <p:cNvSpPr/>
          <p:nvPr userDrawn="1"/>
        </p:nvSpPr>
        <p:spPr>
          <a:xfrm>
            <a:off x="667645" y="332655"/>
            <a:ext cx="458563" cy="448995"/>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alpha val="31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notesSlide" Target="../notesSlides/notesSlide29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01.xml.rels><?xml version="1.0" encoding="UTF-8" standalone="yes"?>
<Relationships xmlns="http://schemas.openxmlformats.org/package/2006/relationships"><Relationship Id="rId3" Type="http://schemas.openxmlformats.org/officeDocument/2006/relationships/notesSlide" Target="../notesSlides/notesSlide29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3" Type="http://schemas.openxmlformats.org/officeDocument/2006/relationships/notesSlide" Target="../notesSlides/notesSlide315.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321.xml.rels><?xml version="1.0" encoding="UTF-8" standalone="yes"?>
<Relationships xmlns="http://schemas.openxmlformats.org/package/2006/relationships"><Relationship Id="rId3" Type="http://schemas.openxmlformats.org/officeDocument/2006/relationships/notesSlide" Target="../notesSlides/notesSlide3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2.xml.rels><?xml version="1.0" encoding="UTF-8" standalone="yes"?>
<Relationships xmlns="http://schemas.openxmlformats.org/package/2006/relationships"><Relationship Id="rId3" Type="http://schemas.openxmlformats.org/officeDocument/2006/relationships/notesSlide" Target="../notesSlides/notesSlide317.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323.xml.rels><?xml version="1.0" encoding="UTF-8" standalone="yes"?>
<Relationships xmlns="http://schemas.openxmlformats.org/package/2006/relationships"><Relationship Id="rId3" Type="http://schemas.openxmlformats.org/officeDocument/2006/relationships/notesSlide" Target="../notesSlides/notesSlide318.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415.xm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源程序是高级语言编写的程序，目标程序是（</a:t>
            </a:r>
            <a:r>
              <a:rPr lang="en-US" altLang="zh-CN" dirty="0"/>
              <a:t>    </a:t>
            </a:r>
            <a:r>
              <a:rPr lang="zh-CN" altLang="zh-CN" dirty="0"/>
              <a:t>），则称它为编译程序。【</a:t>
            </a:r>
            <a:r>
              <a:rPr lang="en-US" altLang="zh-CN" dirty="0"/>
              <a:t>C</a:t>
            </a:r>
            <a:r>
              <a:rPr lang="zh-CN" altLang="zh-CN" dirty="0"/>
              <a:t>】</a:t>
            </a:r>
            <a:endParaRPr lang="zh-CN" altLang="zh-CN" dirty="0"/>
          </a:p>
          <a:p>
            <a:r>
              <a:rPr lang="en-US" altLang="zh-CN" dirty="0"/>
              <a:t>A</a:t>
            </a:r>
            <a:r>
              <a:rPr lang="zh-CN" altLang="zh-CN" dirty="0"/>
              <a:t>、汇编语言程序或高级语言程序</a:t>
            </a:r>
            <a:r>
              <a:rPr lang="en-US" altLang="zh-CN" dirty="0"/>
              <a:t>     B</a:t>
            </a:r>
            <a:r>
              <a:rPr lang="zh-CN" altLang="zh-CN" dirty="0"/>
              <a:t>、高级语言程序或机器语言程序</a:t>
            </a:r>
            <a:endParaRPr lang="zh-CN" altLang="zh-CN" dirty="0"/>
          </a:p>
          <a:p>
            <a:r>
              <a:rPr lang="en-US" altLang="zh-CN" dirty="0"/>
              <a:t>C</a:t>
            </a:r>
            <a:r>
              <a:rPr lang="zh-CN" altLang="zh-CN" dirty="0"/>
              <a:t>、汇编语言程序或机器语言程序</a:t>
            </a:r>
            <a:r>
              <a:rPr lang="en-US" altLang="zh-CN" dirty="0"/>
              <a:t>     D</a:t>
            </a:r>
            <a:r>
              <a:rPr lang="zh-CN" altLang="zh-CN" dirty="0"/>
              <a:t>、连接程序或运行程序</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源程序是高级语言编写的程序，目标程序是</a:t>
            </a:r>
            <a:r>
              <a:rPr lang="en-US" altLang="zh-CN" dirty="0"/>
              <a:t>(    )</a:t>
            </a:r>
            <a:r>
              <a:rPr lang="zh-CN" altLang="zh-CN" dirty="0"/>
              <a:t>，则称它为编译程序。【</a:t>
            </a:r>
            <a:r>
              <a:rPr lang="en-US" altLang="zh-CN" dirty="0"/>
              <a:t>C</a:t>
            </a:r>
            <a:r>
              <a:rPr lang="zh-CN" altLang="zh-CN" dirty="0"/>
              <a:t>】</a:t>
            </a:r>
            <a:endParaRPr lang="zh-CN" altLang="zh-CN" dirty="0"/>
          </a:p>
          <a:p>
            <a:r>
              <a:rPr lang="en-US" altLang="zh-CN" dirty="0"/>
              <a:t>A</a:t>
            </a:r>
            <a:r>
              <a:rPr lang="zh-CN" altLang="zh-CN" dirty="0"/>
              <a:t>、汇编语言程序或高级语言程序</a:t>
            </a:r>
            <a:r>
              <a:rPr lang="en-US" altLang="zh-CN" dirty="0"/>
              <a:t>         B</a:t>
            </a:r>
            <a:r>
              <a:rPr lang="zh-CN" altLang="zh-CN" dirty="0"/>
              <a:t>、高级语言程序或机器语言程序</a:t>
            </a:r>
            <a:endParaRPr lang="zh-CN" altLang="zh-CN" dirty="0"/>
          </a:p>
          <a:p>
            <a:r>
              <a:rPr lang="en-US" altLang="zh-CN" dirty="0"/>
              <a:t>C</a:t>
            </a:r>
            <a:r>
              <a:rPr lang="zh-CN" altLang="zh-CN" dirty="0"/>
              <a:t>、汇编语言程序或机器语言程序</a:t>
            </a:r>
            <a:r>
              <a:rPr lang="en-US" altLang="zh-CN" dirty="0"/>
              <a:t>         D</a:t>
            </a:r>
            <a:r>
              <a:rPr lang="zh-CN" altLang="zh-CN" dirty="0"/>
              <a:t>、连接程序或运行程序</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a:bodyPr>
          <a:lstStyle/>
          <a:p>
            <a:r>
              <a:rPr lang="zh-CN" altLang="zh-CN" dirty="0" smtClean="0"/>
              <a:t>设</a:t>
            </a:r>
            <a:r>
              <a:rPr lang="en-US" altLang="zh-CN" dirty="0"/>
              <a:t>A={a</a:t>
            </a:r>
            <a:r>
              <a:rPr lang="zh-CN" altLang="zh-CN" dirty="0"/>
              <a:t>，</a:t>
            </a:r>
            <a:r>
              <a:rPr lang="en-US" altLang="zh-CN" dirty="0"/>
              <a:t>b}</a:t>
            </a:r>
            <a:r>
              <a:rPr lang="zh-CN" altLang="zh-CN" dirty="0"/>
              <a:t>，</a:t>
            </a:r>
            <a:r>
              <a:rPr lang="en-US" altLang="zh-CN" dirty="0"/>
              <a:t>B={1</a:t>
            </a:r>
            <a:r>
              <a:rPr lang="zh-CN" altLang="zh-CN" dirty="0"/>
              <a:t>，</a:t>
            </a:r>
            <a:r>
              <a:rPr lang="en-US" altLang="zh-CN" dirty="0"/>
              <a:t>2}</a:t>
            </a:r>
            <a:r>
              <a:rPr lang="zh-CN" altLang="zh-CN" dirty="0"/>
              <a:t>，则</a:t>
            </a:r>
            <a:r>
              <a:rPr lang="en-US" altLang="zh-CN" dirty="0"/>
              <a:t>AB=</a:t>
            </a:r>
            <a:r>
              <a:rPr lang="zh-CN" altLang="zh-CN" dirty="0"/>
              <a:t>（</a:t>
            </a:r>
            <a:r>
              <a:rPr lang="en-US" altLang="zh-CN" dirty="0"/>
              <a:t> 5 </a:t>
            </a:r>
            <a:r>
              <a:rPr lang="zh-CN" altLang="zh-CN" dirty="0"/>
              <a:t>） 。【</a:t>
            </a:r>
            <a:r>
              <a:rPr lang="en-US" altLang="zh-CN" dirty="0"/>
              <a:t>{a1</a:t>
            </a:r>
            <a:r>
              <a:rPr lang="zh-CN" altLang="zh-CN" dirty="0"/>
              <a:t>，</a:t>
            </a:r>
            <a:r>
              <a:rPr lang="en-US" altLang="zh-CN" dirty="0"/>
              <a:t>a2</a:t>
            </a:r>
            <a:r>
              <a:rPr lang="zh-CN" altLang="zh-CN" dirty="0"/>
              <a:t>，</a:t>
            </a:r>
            <a:r>
              <a:rPr lang="en-US" altLang="zh-CN" dirty="0"/>
              <a:t>b1</a:t>
            </a:r>
            <a:r>
              <a:rPr lang="zh-CN" altLang="zh-CN" dirty="0"/>
              <a:t>，</a:t>
            </a:r>
            <a:r>
              <a:rPr lang="en-US" altLang="zh-CN" dirty="0"/>
              <a:t>b2}</a:t>
            </a:r>
            <a:r>
              <a:rPr lang="zh-CN" altLang="zh-CN" dirty="0"/>
              <a:t>】</a:t>
            </a:r>
            <a:endParaRPr lang="zh-CN" altLang="zh-CN" dirty="0"/>
          </a:p>
          <a:p>
            <a:r>
              <a:rPr lang="en-US" altLang="zh-CN" dirty="0"/>
              <a:t>1</a:t>
            </a:r>
            <a:r>
              <a:rPr lang="zh-CN" altLang="zh-CN" dirty="0"/>
              <a:t>．已知文法</a:t>
            </a:r>
            <a:r>
              <a:rPr lang="en-US" altLang="zh-CN" dirty="0"/>
              <a:t>G[E]</a:t>
            </a:r>
            <a:r>
              <a:rPr lang="zh-CN" altLang="zh-CN" dirty="0"/>
              <a:t>：</a:t>
            </a:r>
            <a:endParaRPr lang="zh-CN" altLang="zh-CN" dirty="0"/>
          </a:p>
          <a:p>
            <a:r>
              <a:rPr lang="en-US" altLang="zh-CN" dirty="0"/>
              <a:t>E → E + T | T</a:t>
            </a:r>
            <a:endParaRPr lang="zh-CN" altLang="zh-CN" dirty="0"/>
          </a:p>
          <a:p>
            <a:r>
              <a:rPr lang="en-US" altLang="zh-CN" dirty="0"/>
              <a:t>T → T * F | F</a:t>
            </a:r>
            <a:endParaRPr lang="zh-CN" altLang="zh-CN" dirty="0"/>
          </a:p>
          <a:p>
            <a:r>
              <a:rPr lang="en-US" altLang="zh-CN" dirty="0"/>
              <a:t>F → ( E ) | a</a:t>
            </a:r>
            <a:endParaRPr lang="zh-CN" altLang="zh-CN" dirty="0"/>
          </a:p>
          <a:p>
            <a:r>
              <a:rPr lang="zh-CN" altLang="zh-CN" dirty="0"/>
              <a:t>该文法终结符集合</a:t>
            </a:r>
            <a:r>
              <a:rPr lang="en-US" altLang="zh-CN" dirty="0"/>
              <a:t>V</a:t>
            </a:r>
            <a:r>
              <a:rPr lang="en-US" altLang="zh-CN" baseline="-25000" dirty="0"/>
              <a:t>T</a:t>
            </a:r>
            <a:r>
              <a:rPr lang="en-US" altLang="zh-CN" dirty="0"/>
              <a:t>=</a:t>
            </a:r>
            <a:r>
              <a:rPr lang="en-US" altLang="zh-CN" u="sng" dirty="0"/>
              <a:t>  </a:t>
            </a:r>
            <a:r>
              <a:rPr lang="zh-CN" altLang="zh-CN" u="sng" dirty="0"/>
              <a:t>（</a:t>
            </a:r>
            <a:r>
              <a:rPr lang="en-US" altLang="zh-CN" u="sng" dirty="0"/>
              <a:t>1</a:t>
            </a:r>
            <a:r>
              <a:rPr lang="zh-CN" altLang="zh-CN" u="sng" dirty="0"/>
              <a:t>）</a:t>
            </a:r>
            <a:r>
              <a:rPr lang="en-US" altLang="zh-CN" u="sng" dirty="0"/>
              <a:t>  </a:t>
            </a:r>
            <a:r>
              <a:rPr lang="zh-CN" altLang="zh-CN" dirty="0"/>
              <a:t>，文法非终结符集合</a:t>
            </a:r>
            <a:r>
              <a:rPr lang="en-US" altLang="zh-CN" dirty="0"/>
              <a:t>V</a:t>
            </a:r>
            <a:r>
              <a:rPr lang="en-US" altLang="zh-CN" baseline="-25000" dirty="0"/>
              <a:t>N</a:t>
            </a:r>
            <a:r>
              <a:rPr lang="en-US" altLang="zh-CN" dirty="0"/>
              <a:t>=</a:t>
            </a:r>
            <a:r>
              <a:rPr lang="en-US" altLang="zh-CN" u="sng" dirty="0"/>
              <a:t>  </a:t>
            </a:r>
            <a:r>
              <a:rPr lang="zh-CN" altLang="zh-CN" u="sng" dirty="0"/>
              <a:t>（</a:t>
            </a:r>
            <a:r>
              <a:rPr lang="en-US" altLang="zh-CN" u="sng" dirty="0"/>
              <a:t>2</a:t>
            </a:r>
            <a:r>
              <a:rPr lang="zh-CN" altLang="zh-CN" u="sng" dirty="0"/>
              <a:t>）</a:t>
            </a:r>
            <a:r>
              <a:rPr lang="en-US" altLang="zh-CN" u="sng" dirty="0"/>
              <a:t>  </a:t>
            </a:r>
            <a:r>
              <a:rPr lang="zh-CN" altLang="zh-CN" dirty="0"/>
              <a:t>，该文法在乔姆斯基文法分类中属于</a:t>
            </a:r>
            <a:r>
              <a:rPr lang="en-US" altLang="zh-CN" u="sng" dirty="0"/>
              <a:t>  </a:t>
            </a:r>
            <a:r>
              <a:rPr lang="zh-CN" altLang="zh-CN" u="sng" dirty="0"/>
              <a:t>（</a:t>
            </a:r>
            <a:r>
              <a:rPr lang="en-US" altLang="zh-CN" u="sng" dirty="0"/>
              <a:t>3</a:t>
            </a:r>
            <a:r>
              <a:rPr lang="zh-CN" altLang="zh-CN" u="sng" dirty="0"/>
              <a:t>）</a:t>
            </a:r>
            <a:r>
              <a:rPr lang="en-US" altLang="zh-CN" u="sng" dirty="0"/>
              <a:t>  </a:t>
            </a:r>
            <a:r>
              <a:rPr lang="zh-CN" altLang="zh-CN" dirty="0"/>
              <a:t>文法。【</a:t>
            </a:r>
            <a:r>
              <a:rPr lang="en-US" altLang="zh-CN" u="sng" dirty="0"/>
              <a:t>{+,*,(,),a}</a:t>
            </a:r>
            <a:r>
              <a:rPr lang="zh-CN" altLang="zh-CN" dirty="0"/>
              <a:t>】【</a:t>
            </a:r>
            <a:r>
              <a:rPr lang="en-US" altLang="zh-CN" u="sng" dirty="0"/>
              <a:t>{E,T,F}</a:t>
            </a:r>
            <a:r>
              <a:rPr lang="zh-CN" altLang="zh-CN" dirty="0"/>
              <a:t>】【</a:t>
            </a:r>
            <a:r>
              <a:rPr lang="en-US" altLang="zh-CN" u="sng" dirty="0"/>
              <a:t>2</a:t>
            </a:r>
            <a:r>
              <a:rPr lang="zh-CN" altLang="zh-CN" u="sng" dirty="0"/>
              <a:t>型或上下文无关文法</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乔姆斯基</a:t>
            </a:r>
            <a:r>
              <a:rPr lang="zh-CN" altLang="zh-CN" dirty="0"/>
              <a:t>把文法分为</a:t>
            </a:r>
            <a:r>
              <a:rPr lang="en-US" altLang="zh-CN" dirty="0"/>
              <a:t>4</a:t>
            </a:r>
            <a:r>
              <a:rPr lang="zh-CN" altLang="zh-CN" dirty="0"/>
              <a:t>种类型，即</a:t>
            </a:r>
            <a:r>
              <a:rPr lang="en-US" altLang="zh-CN" dirty="0"/>
              <a:t>0</a:t>
            </a:r>
            <a:r>
              <a:rPr lang="zh-CN" altLang="zh-CN" dirty="0"/>
              <a:t>型，</a:t>
            </a:r>
            <a:r>
              <a:rPr lang="en-US" altLang="zh-CN" dirty="0"/>
              <a:t>1</a:t>
            </a:r>
            <a:r>
              <a:rPr lang="zh-CN" altLang="zh-CN" dirty="0"/>
              <a:t>型，</a:t>
            </a:r>
            <a:r>
              <a:rPr lang="en-US" altLang="zh-CN" dirty="0"/>
              <a:t>2</a:t>
            </a:r>
            <a:r>
              <a:rPr lang="zh-CN" altLang="zh-CN" dirty="0"/>
              <a:t>型，</a:t>
            </a:r>
            <a:r>
              <a:rPr lang="en-US" altLang="zh-CN" dirty="0"/>
              <a:t>3</a:t>
            </a:r>
            <a:r>
              <a:rPr lang="zh-CN" altLang="zh-CN" dirty="0"/>
              <a:t>型。其中</a:t>
            </a:r>
            <a:r>
              <a:rPr lang="en-US" altLang="zh-CN" dirty="0"/>
              <a:t>1</a:t>
            </a:r>
            <a:r>
              <a:rPr lang="zh-CN" altLang="zh-CN" dirty="0"/>
              <a:t>型文法也称为</a:t>
            </a:r>
            <a:r>
              <a:rPr lang="en-US" altLang="zh-CN" u="sng" dirty="0"/>
              <a:t>  </a:t>
            </a:r>
            <a:r>
              <a:rPr lang="zh-CN" altLang="zh-CN" u="sng" dirty="0"/>
              <a:t>（</a:t>
            </a:r>
            <a:r>
              <a:rPr lang="en-US" altLang="zh-CN" u="sng" dirty="0"/>
              <a:t>1</a:t>
            </a:r>
            <a:r>
              <a:rPr lang="zh-CN" altLang="zh-CN" u="sng" dirty="0"/>
              <a:t>）</a:t>
            </a:r>
            <a:r>
              <a:rPr lang="en-US" altLang="zh-CN" u="sng" dirty="0"/>
              <a:t>  </a:t>
            </a:r>
            <a:r>
              <a:rPr lang="zh-CN" altLang="zh-CN" dirty="0"/>
              <a:t>，</a:t>
            </a:r>
            <a:r>
              <a:rPr lang="en-US" altLang="zh-CN" dirty="0"/>
              <a:t>2</a:t>
            </a:r>
            <a:r>
              <a:rPr lang="zh-CN" altLang="zh-CN" dirty="0"/>
              <a:t>型文法也称为</a:t>
            </a:r>
            <a:r>
              <a:rPr lang="en-US" altLang="zh-CN" u="sng" dirty="0"/>
              <a:t>  </a:t>
            </a:r>
            <a:r>
              <a:rPr lang="zh-CN" altLang="zh-CN" u="sng" dirty="0"/>
              <a:t>（</a:t>
            </a:r>
            <a:r>
              <a:rPr lang="en-US" altLang="zh-CN" u="sng" dirty="0"/>
              <a:t>2</a:t>
            </a:r>
            <a:r>
              <a:rPr lang="zh-CN" altLang="zh-CN" u="sng" dirty="0"/>
              <a:t>）</a:t>
            </a:r>
            <a:r>
              <a:rPr lang="en-US" altLang="zh-CN" u="sng" dirty="0"/>
              <a:t>  </a:t>
            </a:r>
            <a:r>
              <a:rPr lang="zh-CN" altLang="zh-CN" dirty="0"/>
              <a:t>，</a:t>
            </a:r>
            <a:r>
              <a:rPr lang="en-US" altLang="zh-CN" dirty="0"/>
              <a:t>3</a:t>
            </a:r>
            <a:r>
              <a:rPr lang="zh-CN" altLang="zh-CN" dirty="0"/>
              <a:t>型文法也称为</a:t>
            </a:r>
            <a:r>
              <a:rPr lang="en-US" altLang="zh-CN" u="sng" dirty="0"/>
              <a:t>  </a:t>
            </a:r>
            <a:r>
              <a:rPr lang="zh-CN" altLang="zh-CN" u="sng" dirty="0"/>
              <a:t>（</a:t>
            </a:r>
            <a:r>
              <a:rPr lang="en-US" altLang="zh-CN" u="sng" dirty="0"/>
              <a:t>3</a:t>
            </a:r>
            <a:r>
              <a:rPr lang="zh-CN" altLang="zh-CN" u="sng" dirty="0"/>
              <a:t>）</a:t>
            </a:r>
            <a:r>
              <a:rPr lang="en-US" altLang="zh-CN" u="sng" dirty="0"/>
              <a:t>  </a:t>
            </a:r>
            <a:r>
              <a:rPr lang="zh-CN" altLang="zh-CN" dirty="0"/>
              <a:t>。【</a:t>
            </a:r>
            <a:r>
              <a:rPr lang="zh-CN" altLang="zh-CN" u="sng" dirty="0"/>
              <a:t>上下文有关文法</a:t>
            </a:r>
            <a:r>
              <a:rPr lang="zh-CN" altLang="zh-CN" dirty="0"/>
              <a:t>】【</a:t>
            </a:r>
            <a:r>
              <a:rPr lang="zh-CN" altLang="zh-CN" u="sng" dirty="0"/>
              <a:t>上下文无关文法</a:t>
            </a:r>
            <a:r>
              <a:rPr lang="zh-CN" altLang="zh-CN" dirty="0"/>
              <a:t>】【正规文法】</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出下面文法所生成的语言。</a:t>
            </a:r>
            <a:endParaRPr lang="zh-CN" altLang="zh-CN" dirty="0"/>
          </a:p>
          <a:p>
            <a:r>
              <a:rPr lang="en-US" altLang="zh-CN" dirty="0"/>
              <a:t>Z</a:t>
            </a:r>
            <a:r>
              <a:rPr lang="zh-CN" altLang="zh-CN" dirty="0"/>
              <a:t>→</a:t>
            </a:r>
            <a:r>
              <a:rPr lang="en-US" altLang="zh-CN" dirty="0"/>
              <a:t>U0|V1</a:t>
            </a:r>
            <a:endParaRPr lang="zh-CN" altLang="zh-CN" dirty="0"/>
          </a:p>
          <a:p>
            <a:r>
              <a:rPr lang="en-US" altLang="zh-CN" dirty="0"/>
              <a:t>U</a:t>
            </a:r>
            <a:r>
              <a:rPr lang="zh-CN" altLang="zh-CN" dirty="0"/>
              <a:t>→</a:t>
            </a:r>
            <a:r>
              <a:rPr lang="en-US" altLang="zh-CN" dirty="0"/>
              <a:t>Z1|1</a:t>
            </a:r>
            <a:endParaRPr lang="zh-CN" altLang="zh-CN" dirty="0"/>
          </a:p>
          <a:p>
            <a:r>
              <a:rPr lang="en-US" altLang="zh-CN" dirty="0"/>
              <a:t>V</a:t>
            </a:r>
            <a:r>
              <a:rPr lang="zh-CN" altLang="zh-CN" dirty="0"/>
              <a:t>→</a:t>
            </a:r>
            <a:r>
              <a:rPr lang="en-US" altLang="zh-CN" dirty="0"/>
              <a:t>Z0|0      </a:t>
            </a:r>
            <a:endParaRPr lang="zh-CN" altLang="zh-CN" dirty="0"/>
          </a:p>
          <a:p>
            <a:r>
              <a:rPr lang="zh-CN" altLang="zh-CN" dirty="0"/>
              <a:t>该文法所定义的语言为</a:t>
            </a:r>
            <a:r>
              <a:rPr lang="en-US" altLang="zh-CN" dirty="0"/>
              <a:t>(</a:t>
            </a:r>
            <a:r>
              <a:rPr lang="en-US" altLang="zh-CN" u="sng" dirty="0"/>
              <a:t>     1      </a:t>
            </a:r>
            <a:r>
              <a:rPr lang="en-US" altLang="zh-CN" dirty="0"/>
              <a:t>)</a:t>
            </a:r>
            <a:r>
              <a:rPr lang="zh-CN" altLang="zh-CN" dirty="0"/>
              <a:t>。（</a:t>
            </a:r>
            <a:r>
              <a:rPr lang="en-US" altLang="zh-CN" dirty="0"/>
              <a:t>2</a:t>
            </a:r>
            <a:r>
              <a:rPr lang="zh-CN" altLang="zh-CN" dirty="0"/>
              <a:t>分）【</a:t>
            </a:r>
            <a:r>
              <a:rPr lang="en-US" altLang="zh-CN" u="sng" dirty="0"/>
              <a:t>{01,10}+  </a:t>
            </a:r>
            <a:r>
              <a:rPr lang="zh-CN" altLang="zh-CN" u="sng" dirty="0"/>
              <a:t>或</a:t>
            </a:r>
            <a:r>
              <a:rPr lang="en-US" altLang="zh-CN" u="sng" dirty="0"/>
              <a:t>  (01|10)(01|10)*  </a:t>
            </a:r>
            <a:r>
              <a:rPr lang="zh-CN" altLang="zh-CN" u="sng" dirty="0"/>
              <a:t>或</a:t>
            </a:r>
            <a:r>
              <a:rPr lang="en-US" altLang="zh-CN" u="sng" dirty="0"/>
              <a:t> “</a:t>
            </a:r>
            <a:r>
              <a:rPr lang="zh-CN" altLang="zh-CN" u="sng" dirty="0"/>
              <a:t>由</a:t>
            </a:r>
            <a:r>
              <a:rPr lang="en-US" altLang="zh-CN" u="sng" dirty="0"/>
              <a:t>01</a:t>
            </a:r>
            <a:r>
              <a:rPr lang="zh-CN" altLang="zh-CN" u="sng" dirty="0"/>
              <a:t>和</a:t>
            </a:r>
            <a:r>
              <a:rPr lang="en-US" altLang="zh-CN" u="sng" dirty="0"/>
              <a:t>10</a:t>
            </a:r>
            <a:r>
              <a:rPr lang="zh-CN" altLang="zh-CN" u="sng" dirty="0"/>
              <a:t>组成的任意符号串，至少包含</a:t>
            </a:r>
            <a:r>
              <a:rPr lang="en-US" altLang="zh-CN" u="sng" dirty="0"/>
              <a:t>1</a:t>
            </a:r>
            <a:r>
              <a:rPr lang="zh-CN" altLang="zh-CN" u="sng" dirty="0"/>
              <a:t>个</a:t>
            </a:r>
            <a:r>
              <a:rPr lang="en-US" altLang="zh-CN" u="sng" dirty="0"/>
              <a:t>01</a:t>
            </a:r>
            <a:r>
              <a:rPr lang="zh-CN" altLang="zh-CN" u="sng" dirty="0"/>
              <a:t>或</a:t>
            </a:r>
            <a:r>
              <a:rPr lang="en-US" altLang="zh-CN" u="sng" dirty="0"/>
              <a:t>10 ”</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出下面文法所生成的语言</a:t>
            </a:r>
            <a:r>
              <a:rPr lang="zh-CN" altLang="zh-CN" dirty="0" smtClean="0"/>
              <a:t>。</a:t>
            </a:r>
            <a:endParaRPr lang="zh-CN" altLang="zh-CN" dirty="0"/>
          </a:p>
          <a:p>
            <a:r>
              <a:rPr lang="en-US" altLang="zh-CN" dirty="0"/>
              <a:t>S </a:t>
            </a:r>
            <a:r>
              <a:rPr lang="zh-CN" altLang="zh-CN" dirty="0"/>
              <a:t>→</a:t>
            </a:r>
            <a:r>
              <a:rPr lang="en-US" altLang="zh-CN" dirty="0"/>
              <a:t> </a:t>
            </a:r>
            <a:r>
              <a:rPr lang="en-US" altLang="zh-CN" dirty="0" err="1"/>
              <a:t>aaS</a:t>
            </a:r>
            <a:r>
              <a:rPr lang="en-US" altLang="zh-CN" dirty="0"/>
              <a:t> | </a:t>
            </a:r>
            <a:r>
              <a:rPr lang="en-US" altLang="zh-CN" dirty="0" err="1"/>
              <a:t>abc</a:t>
            </a:r>
            <a:endParaRPr lang="zh-CN" altLang="zh-CN" dirty="0"/>
          </a:p>
          <a:p>
            <a:r>
              <a:rPr lang="zh-CN" altLang="zh-CN" dirty="0"/>
              <a:t>该文法所定义的语言为</a:t>
            </a:r>
            <a:r>
              <a:rPr lang="en-US" altLang="zh-CN" dirty="0"/>
              <a:t>(</a:t>
            </a:r>
            <a:r>
              <a:rPr lang="en-US" altLang="zh-CN" u="sng" dirty="0"/>
              <a:t>     1      </a:t>
            </a:r>
            <a:r>
              <a:rPr lang="en-US" altLang="zh-CN" dirty="0"/>
              <a:t>)</a:t>
            </a:r>
            <a:r>
              <a:rPr lang="zh-CN" altLang="zh-CN" dirty="0"/>
              <a:t>。（</a:t>
            </a:r>
            <a:r>
              <a:rPr lang="en-US" altLang="zh-CN" dirty="0"/>
              <a:t>2</a:t>
            </a:r>
            <a:r>
              <a:rPr lang="zh-CN" altLang="zh-CN" dirty="0"/>
              <a:t>分</a:t>
            </a:r>
            <a:r>
              <a:rPr lang="zh-CN" altLang="zh-CN" dirty="0" smtClean="0"/>
              <a:t>）</a:t>
            </a:r>
            <a:r>
              <a:rPr lang="zh-CN" altLang="zh-CN" dirty="0"/>
              <a:t>【</a:t>
            </a:r>
            <a:r>
              <a:rPr lang="en-US" altLang="zh-CN" dirty="0"/>
              <a:t>L[G]={ a</a:t>
            </a:r>
            <a:r>
              <a:rPr lang="en-US" altLang="zh-CN" baseline="30000" dirty="0"/>
              <a:t>2k-1</a:t>
            </a:r>
            <a:r>
              <a:rPr lang="en-US" altLang="zh-CN" dirty="0"/>
              <a:t>bc | k&gt;0} </a:t>
            </a:r>
            <a:r>
              <a:rPr lang="zh-CN" altLang="zh-CN" dirty="0"/>
              <a:t>或</a:t>
            </a:r>
            <a:r>
              <a:rPr lang="en-US" altLang="zh-CN" dirty="0"/>
              <a:t>L[G]={ a</a:t>
            </a:r>
            <a:r>
              <a:rPr lang="en-US" altLang="zh-CN" baseline="30000" dirty="0"/>
              <a:t>2k+1</a:t>
            </a:r>
            <a:r>
              <a:rPr lang="en-US" altLang="zh-CN" dirty="0"/>
              <a:t>bc | k&gt;=0}</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文法生成的语言是什么</a:t>
            </a:r>
            <a:r>
              <a:rPr lang="en-US" altLang="zh-CN" dirty="0"/>
              <a:t>(</a:t>
            </a:r>
            <a:r>
              <a:rPr lang="en-US" altLang="zh-CN" u="sng" dirty="0"/>
              <a:t>     1      </a:t>
            </a:r>
            <a:r>
              <a:rPr lang="en-US" altLang="zh-CN" dirty="0"/>
              <a:t>)</a:t>
            </a:r>
            <a:r>
              <a:rPr lang="zh-CN" altLang="zh-CN" dirty="0"/>
              <a:t>。【</a:t>
            </a:r>
            <a:r>
              <a:rPr lang="en-US" altLang="zh-CN" dirty="0"/>
              <a:t>L={</a:t>
            </a:r>
            <a:r>
              <a:rPr lang="en-US" altLang="zh-CN" dirty="0" err="1"/>
              <a:t>b</a:t>
            </a:r>
            <a:r>
              <a:rPr lang="en-US" altLang="zh-CN" baseline="30000" dirty="0" err="1"/>
              <a:t>n</a:t>
            </a:r>
            <a:r>
              <a:rPr lang="en-US" altLang="zh-CN" dirty="0" err="1"/>
              <a:t>a|n</a:t>
            </a:r>
            <a:r>
              <a:rPr lang="en-US" altLang="zh-CN" dirty="0"/>
              <a:t>&gt;=0}</a:t>
            </a:r>
            <a:r>
              <a:rPr lang="zh-CN" altLang="zh-CN" dirty="0"/>
              <a:t>】</a:t>
            </a:r>
            <a:endParaRPr lang="zh-CN" altLang="zh-CN" dirty="0"/>
          </a:p>
          <a:p>
            <a:r>
              <a:rPr lang="en-US" altLang="zh-CN" dirty="0"/>
              <a:t>G[A]</a:t>
            </a:r>
            <a:r>
              <a:rPr lang="zh-CN" altLang="zh-CN" dirty="0"/>
              <a:t>：</a:t>
            </a:r>
            <a:r>
              <a:rPr lang="en-US" altLang="zh-CN" dirty="0" err="1"/>
              <a:t>A→bA|a</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文法生成的语言是什么</a:t>
            </a:r>
            <a:r>
              <a:rPr lang="en-US" altLang="zh-CN" dirty="0"/>
              <a:t>(</a:t>
            </a:r>
            <a:r>
              <a:rPr lang="en-US" altLang="zh-CN" u="sng" dirty="0"/>
              <a:t>     1      </a:t>
            </a:r>
            <a:r>
              <a:rPr lang="en-US" altLang="zh-CN" dirty="0"/>
              <a:t>)</a:t>
            </a:r>
            <a:r>
              <a:rPr lang="zh-CN" altLang="zh-CN" dirty="0"/>
              <a:t>。【</a:t>
            </a:r>
            <a:r>
              <a:rPr lang="en-US" altLang="zh-CN" dirty="0"/>
              <a:t>{0,1}*</a:t>
            </a:r>
            <a:r>
              <a:rPr lang="zh-CN" altLang="zh-CN" dirty="0"/>
              <a:t>】</a:t>
            </a:r>
            <a:endParaRPr lang="zh-CN" altLang="zh-CN" dirty="0"/>
          </a:p>
          <a:p>
            <a:r>
              <a:rPr lang="en-US" altLang="zh-CN" dirty="0"/>
              <a:t>G[S]</a:t>
            </a:r>
            <a:r>
              <a:rPr lang="zh-CN" altLang="zh-CN" dirty="0"/>
              <a:t>：</a:t>
            </a:r>
            <a:r>
              <a:rPr lang="en-US" altLang="zh-CN" dirty="0"/>
              <a:t>S</a:t>
            </a:r>
            <a:r>
              <a:rPr lang="zh-CN" altLang="zh-CN" dirty="0"/>
              <a:t>→</a:t>
            </a:r>
            <a:r>
              <a:rPr lang="en-US" altLang="zh-CN" dirty="0"/>
              <a:t>0S | 1S | ε</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出下面文法所生成的语言。</a:t>
            </a:r>
            <a:endParaRPr lang="zh-CN" altLang="zh-CN" dirty="0"/>
          </a:p>
          <a:p>
            <a:r>
              <a:rPr lang="en-US" altLang="zh-CN" dirty="0"/>
              <a:t>S-&gt;</a:t>
            </a:r>
            <a:r>
              <a:rPr lang="en-US" altLang="zh-CN" dirty="0" err="1"/>
              <a:t>aa|aRa</a:t>
            </a:r>
            <a:r>
              <a:rPr lang="en-US" altLang="zh-CN" dirty="0"/>
              <a:t>        </a:t>
            </a:r>
            <a:endParaRPr lang="zh-CN" altLang="zh-CN" dirty="0"/>
          </a:p>
          <a:p>
            <a:r>
              <a:rPr lang="en-US" altLang="zh-CN" dirty="0"/>
              <a:t>R-&gt;</a:t>
            </a:r>
            <a:r>
              <a:rPr lang="en-US" altLang="zh-CN" dirty="0" err="1"/>
              <a:t>b|Rb</a:t>
            </a:r>
            <a:endParaRPr lang="zh-CN" altLang="zh-CN" dirty="0"/>
          </a:p>
          <a:p>
            <a:r>
              <a:rPr lang="zh-CN" altLang="zh-CN" dirty="0"/>
              <a:t>该文法所定义的语言为（</a:t>
            </a:r>
            <a:r>
              <a:rPr lang="en-US" altLang="zh-CN" dirty="0"/>
              <a:t>  2  </a:t>
            </a:r>
            <a:r>
              <a:rPr lang="zh-CN" altLang="zh-CN" dirty="0"/>
              <a:t>）。【</a:t>
            </a:r>
            <a:r>
              <a:rPr lang="en-US" altLang="zh-CN" dirty="0"/>
              <a:t>L={</a:t>
            </a:r>
            <a:r>
              <a:rPr lang="en-US" altLang="zh-CN" dirty="0" err="1"/>
              <a:t>ab</a:t>
            </a:r>
            <a:r>
              <a:rPr lang="en-US" altLang="zh-CN" baseline="30000" dirty="0" err="1"/>
              <a:t>n</a:t>
            </a:r>
            <a:r>
              <a:rPr lang="en-US" altLang="zh-CN" dirty="0" err="1"/>
              <a:t>a</a:t>
            </a:r>
            <a:r>
              <a:rPr lang="en-US" altLang="zh-CN" baseline="30000" dirty="0"/>
              <a:t> </a:t>
            </a:r>
            <a:r>
              <a:rPr lang="en-US" altLang="zh-CN" dirty="0"/>
              <a:t>|n&gt;=0}</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出下面文法所生成的语言。</a:t>
            </a:r>
            <a:endParaRPr lang="zh-CN" altLang="zh-CN" dirty="0"/>
          </a:p>
          <a:p>
            <a:r>
              <a:rPr lang="en-US" altLang="zh-CN" dirty="0"/>
              <a:t>S→AB</a:t>
            </a:r>
            <a:endParaRPr lang="zh-CN" altLang="zh-CN" dirty="0"/>
          </a:p>
          <a:p>
            <a:r>
              <a:rPr lang="en-US" altLang="zh-CN" dirty="0" err="1"/>
              <a:t>A→aA|a</a:t>
            </a:r>
            <a:endParaRPr lang="zh-CN" altLang="zh-CN" dirty="0"/>
          </a:p>
          <a:p>
            <a:r>
              <a:rPr lang="en-US" altLang="zh-CN" dirty="0" err="1"/>
              <a:t>B→bc|bBc</a:t>
            </a:r>
            <a:endParaRPr lang="zh-CN" altLang="zh-CN" dirty="0"/>
          </a:p>
          <a:p>
            <a:r>
              <a:rPr lang="zh-CN" altLang="zh-CN" dirty="0"/>
              <a:t>该文法所定义的语言为（</a:t>
            </a:r>
            <a:r>
              <a:rPr lang="en-US" altLang="zh-CN" dirty="0"/>
              <a:t>  2  </a:t>
            </a:r>
            <a:r>
              <a:rPr lang="zh-CN" altLang="zh-CN" dirty="0"/>
              <a:t>）。【</a:t>
            </a:r>
            <a:r>
              <a:rPr lang="en-US" altLang="zh-CN" dirty="0"/>
              <a:t>L={</a:t>
            </a:r>
            <a:r>
              <a:rPr lang="en-US" altLang="zh-CN" dirty="0" err="1"/>
              <a:t>a</a:t>
            </a:r>
            <a:r>
              <a:rPr lang="en-US" altLang="zh-CN" baseline="30000" dirty="0" err="1"/>
              <a:t>m</a:t>
            </a:r>
            <a:r>
              <a:rPr lang="en-US" altLang="zh-CN" dirty="0" err="1"/>
              <a:t>b</a:t>
            </a:r>
            <a:r>
              <a:rPr lang="en-US" altLang="zh-CN" baseline="30000" dirty="0" err="1"/>
              <a:t>n</a:t>
            </a:r>
            <a:r>
              <a:rPr lang="en-US" altLang="zh-CN" dirty="0" err="1"/>
              <a:t>c</a:t>
            </a:r>
            <a:r>
              <a:rPr lang="en-US" altLang="zh-CN" baseline="30000" dirty="0" err="1"/>
              <a:t>n</a:t>
            </a:r>
            <a:r>
              <a:rPr lang="en-US" altLang="zh-CN" baseline="30000" dirty="0"/>
              <a:t> </a:t>
            </a:r>
            <a:r>
              <a:rPr lang="en-US" altLang="zh-CN" dirty="0"/>
              <a:t>|m&gt;=1,n&gt;=1}</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下面文法</a:t>
            </a:r>
            <a:r>
              <a:rPr lang="en-US" altLang="zh-CN" dirty="0"/>
              <a:t>G[S]</a:t>
            </a:r>
            <a:r>
              <a:rPr lang="zh-CN" altLang="zh-CN" dirty="0"/>
              <a:t>：</a:t>
            </a:r>
            <a:endParaRPr lang="zh-CN" altLang="zh-CN" dirty="0"/>
          </a:p>
          <a:p>
            <a:r>
              <a:rPr lang="en-US" altLang="zh-CN" dirty="0"/>
              <a:t>S</a:t>
            </a:r>
            <a:r>
              <a:rPr lang="zh-CN" altLang="zh-CN" dirty="0"/>
              <a:t>→</a:t>
            </a:r>
            <a:r>
              <a:rPr lang="en-US" altLang="zh-CN" dirty="0" err="1"/>
              <a:t>aA|a</a:t>
            </a:r>
            <a:endParaRPr lang="zh-CN" altLang="zh-CN" dirty="0"/>
          </a:p>
          <a:p>
            <a:r>
              <a:rPr lang="en-US" altLang="zh-CN" dirty="0"/>
              <a:t>A</a:t>
            </a:r>
            <a:r>
              <a:rPr lang="zh-CN" altLang="zh-CN" dirty="0"/>
              <a:t>→</a:t>
            </a:r>
            <a:r>
              <a:rPr lang="en-US" altLang="zh-CN" dirty="0" err="1"/>
              <a:t>aS</a:t>
            </a:r>
            <a:endParaRPr lang="zh-CN" altLang="zh-CN" dirty="0"/>
          </a:p>
          <a:p>
            <a:r>
              <a:rPr lang="zh-CN" altLang="zh-CN" dirty="0"/>
              <a:t>该文法所定义的语言为（</a:t>
            </a:r>
            <a:r>
              <a:rPr lang="en-US" altLang="zh-CN" dirty="0"/>
              <a:t>  2  </a:t>
            </a:r>
            <a:r>
              <a:rPr lang="zh-CN" altLang="zh-CN" dirty="0"/>
              <a:t>）。【</a:t>
            </a:r>
            <a:r>
              <a:rPr lang="en-US" altLang="zh-CN" dirty="0"/>
              <a:t>L={a</a:t>
            </a:r>
            <a:r>
              <a:rPr lang="en-US" altLang="zh-CN" baseline="30000" dirty="0"/>
              <a:t>2n+1 </a:t>
            </a:r>
            <a:r>
              <a:rPr lang="en-US" altLang="zh-CN" dirty="0"/>
              <a:t>|n&gt;=0}</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出在字母表∑＝</a:t>
            </a:r>
            <a:r>
              <a:rPr lang="en-US" altLang="zh-CN" dirty="0"/>
              <a:t>{0</a:t>
            </a:r>
            <a:r>
              <a:rPr lang="zh-CN" altLang="zh-CN" dirty="0"/>
              <a:t>，</a:t>
            </a:r>
            <a:r>
              <a:rPr lang="en-US" altLang="zh-CN" dirty="0"/>
              <a:t>1}</a:t>
            </a:r>
            <a:r>
              <a:rPr lang="zh-CN" altLang="zh-CN" dirty="0"/>
              <a:t>上，定义以</a:t>
            </a:r>
            <a:r>
              <a:rPr lang="en-US" altLang="zh-CN" dirty="0"/>
              <a:t>0</a:t>
            </a:r>
            <a:r>
              <a:rPr lang="zh-CN" altLang="zh-CN" dirty="0"/>
              <a:t>开始以</a:t>
            </a:r>
            <a:r>
              <a:rPr lang="en-US" altLang="zh-CN" dirty="0"/>
              <a:t>11</a:t>
            </a:r>
            <a:r>
              <a:rPr lang="zh-CN" altLang="zh-CN" dirty="0"/>
              <a:t>结束的所有符号所组成的集合的正规式</a:t>
            </a:r>
            <a:r>
              <a:rPr lang="en-US" altLang="zh-CN" dirty="0"/>
              <a:t>R=</a:t>
            </a:r>
            <a:r>
              <a:rPr lang="zh-CN" altLang="zh-CN" dirty="0"/>
              <a:t>（</a:t>
            </a:r>
            <a:r>
              <a:rPr lang="en-US" altLang="zh-CN" dirty="0"/>
              <a:t>  1  </a:t>
            </a:r>
            <a:r>
              <a:rPr lang="zh-CN" altLang="zh-CN" dirty="0"/>
              <a:t>）。</a:t>
            </a:r>
            <a:r>
              <a:rPr lang="en-US" altLang="zh-CN" dirty="0"/>
              <a:t>  </a:t>
            </a:r>
            <a:r>
              <a:rPr lang="zh-CN" altLang="zh-CN" dirty="0"/>
              <a:t>【</a:t>
            </a:r>
            <a:r>
              <a:rPr lang="en-US" altLang="zh-CN" dirty="0"/>
              <a:t>0(0|1)</a:t>
            </a:r>
            <a:r>
              <a:rPr lang="en-US" altLang="zh-CN" baseline="30000" dirty="0"/>
              <a:t>*</a:t>
            </a:r>
            <a:r>
              <a:rPr lang="en-US" altLang="zh-CN" dirty="0"/>
              <a:t>11</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    </a:t>
            </a:r>
            <a:r>
              <a:rPr lang="en-US" altLang="zh-CN" dirty="0"/>
              <a:t>)</a:t>
            </a:r>
            <a:r>
              <a:rPr lang="zh-CN" altLang="zh-CN" dirty="0"/>
              <a:t>是指一个源语言在宿主机（运行编译程序的计算机）上经过编译产生目标机的机器语言或汇编语言代码。【</a:t>
            </a:r>
            <a:r>
              <a:rPr lang="en-US" altLang="zh-CN" dirty="0"/>
              <a:t>A</a:t>
            </a:r>
            <a:r>
              <a:rPr lang="zh-CN" altLang="zh-CN" dirty="0"/>
              <a:t>】</a:t>
            </a:r>
            <a:endParaRPr lang="zh-CN" altLang="zh-CN" dirty="0"/>
          </a:p>
          <a:p>
            <a:r>
              <a:rPr lang="en-US" altLang="zh-CN" dirty="0"/>
              <a:t>A</a:t>
            </a:r>
            <a:r>
              <a:rPr lang="zh-CN" altLang="zh-CN" dirty="0"/>
              <a:t>、交叉编译</a:t>
            </a:r>
            <a:r>
              <a:rPr lang="en-US" altLang="zh-CN" dirty="0"/>
              <a:t>      B</a:t>
            </a:r>
            <a:r>
              <a:rPr lang="zh-CN" altLang="zh-CN" dirty="0"/>
              <a:t>、移植</a:t>
            </a:r>
            <a:r>
              <a:rPr lang="en-US" altLang="zh-CN" dirty="0"/>
              <a:t>     C</a:t>
            </a:r>
            <a:r>
              <a:rPr lang="zh-CN" altLang="zh-CN" dirty="0"/>
              <a:t>、自编译</a:t>
            </a:r>
            <a:r>
              <a:rPr lang="en-US" altLang="zh-CN" dirty="0"/>
              <a:t>     D</a:t>
            </a:r>
            <a:r>
              <a:rPr lang="zh-CN" altLang="zh-CN" dirty="0"/>
              <a:t>、机器语言编写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文法</a:t>
            </a:r>
            <a:r>
              <a:rPr lang="en-US" altLang="zh-CN" dirty="0"/>
              <a:t>G(Z)</a:t>
            </a:r>
            <a:r>
              <a:rPr lang="zh-CN" altLang="zh-CN" dirty="0"/>
              <a:t>： </a:t>
            </a:r>
            <a:endParaRPr lang="zh-CN" altLang="zh-CN" dirty="0"/>
          </a:p>
          <a:p>
            <a:r>
              <a:rPr lang="en-US" altLang="zh-CN" dirty="0"/>
              <a:t>Z</a:t>
            </a:r>
            <a:r>
              <a:rPr lang="zh-CN" altLang="zh-CN" dirty="0"/>
              <a:t>→</a:t>
            </a:r>
            <a:r>
              <a:rPr lang="en-US" altLang="zh-CN" dirty="0"/>
              <a:t>U0|V1</a:t>
            </a:r>
            <a:endParaRPr lang="zh-CN" altLang="zh-CN" dirty="0"/>
          </a:p>
          <a:p>
            <a:r>
              <a:rPr lang="en-US" altLang="zh-CN" dirty="0"/>
              <a:t>U</a:t>
            </a:r>
            <a:r>
              <a:rPr lang="zh-CN" altLang="zh-CN" dirty="0"/>
              <a:t>→</a:t>
            </a:r>
            <a:r>
              <a:rPr lang="en-US" altLang="zh-CN" dirty="0"/>
              <a:t>Z1|1</a:t>
            </a:r>
            <a:endParaRPr lang="zh-CN" altLang="zh-CN" dirty="0"/>
          </a:p>
          <a:p>
            <a:r>
              <a:rPr lang="en-US" altLang="zh-CN" dirty="0"/>
              <a:t>V</a:t>
            </a:r>
            <a:r>
              <a:rPr lang="zh-CN" altLang="zh-CN" dirty="0"/>
              <a:t>→</a:t>
            </a:r>
            <a:r>
              <a:rPr lang="en-US" altLang="zh-CN" dirty="0"/>
              <a:t>Z0|0      </a:t>
            </a:r>
            <a:r>
              <a:rPr lang="zh-CN" altLang="zh-CN" dirty="0"/>
              <a:t>该文法所定义的语言为（</a:t>
            </a:r>
            <a:r>
              <a:rPr lang="en-US" altLang="zh-CN" dirty="0"/>
              <a:t>  2  </a:t>
            </a:r>
            <a:r>
              <a:rPr lang="zh-CN" altLang="zh-CN" dirty="0"/>
              <a:t>）。【</a:t>
            </a:r>
            <a:r>
              <a:rPr lang="en-US" altLang="zh-CN" dirty="0"/>
              <a:t>L={01,10}</a:t>
            </a:r>
            <a:r>
              <a:rPr lang="en-US" altLang="zh-CN" baseline="30000" dirty="0"/>
              <a:t>+</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en-US" altLang="zh-CN" dirty="0"/>
              <a:t>A</a:t>
            </a:r>
            <a:r>
              <a:rPr lang="zh-CN" altLang="zh-CN" dirty="0"/>
              <a:t>是符号串的集合，则</a:t>
            </a:r>
            <a:r>
              <a:rPr lang="en-US" altLang="zh-CN" dirty="0"/>
              <a:t>A</a:t>
            </a:r>
            <a:r>
              <a:rPr lang="en-US" altLang="zh-CN" baseline="30000" dirty="0"/>
              <a:t>0</a:t>
            </a:r>
            <a:r>
              <a:rPr lang="en-US" altLang="zh-CN" dirty="0"/>
              <a:t>=</a:t>
            </a:r>
            <a:r>
              <a:rPr lang="zh-CN" altLang="zh-CN" dirty="0"/>
              <a:t>（</a:t>
            </a:r>
            <a:r>
              <a:rPr lang="en-US" altLang="zh-CN" dirty="0"/>
              <a:t>  3  </a:t>
            </a:r>
            <a:r>
              <a:rPr lang="zh-CN" altLang="zh-CN" dirty="0"/>
              <a:t>）。【</a:t>
            </a:r>
            <a:r>
              <a:rPr lang="en-US" altLang="zh-CN" dirty="0"/>
              <a:t>{</a:t>
            </a:r>
            <a:r>
              <a:rPr lang="zh-CN" altLang="zh-CN" dirty="0"/>
              <a:t>ε</a:t>
            </a:r>
            <a:r>
              <a:rPr lang="en-US" altLang="zh-CN" dirty="0"/>
              <a:t>}</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a:t>
            </a:r>
            <a:r>
              <a:rPr lang="zh-CN" altLang="zh-CN" dirty="0"/>
              <a:t>图所示的</a:t>
            </a:r>
            <a:r>
              <a:rPr lang="en-US" altLang="zh-CN" dirty="0"/>
              <a:t>NFA M</a:t>
            </a:r>
            <a:r>
              <a:rPr lang="zh-CN" altLang="zh-CN" dirty="0"/>
              <a:t>，其所识别的</a:t>
            </a:r>
            <a:r>
              <a:rPr lang="en-US" altLang="zh-CN" dirty="0"/>
              <a:t>L(M) </a:t>
            </a:r>
            <a:r>
              <a:rPr lang="zh-CN" altLang="zh-CN" dirty="0"/>
              <a:t>是（</a:t>
            </a:r>
            <a:r>
              <a:rPr lang="en-US" altLang="zh-CN" dirty="0"/>
              <a:t>    </a:t>
            </a:r>
            <a:r>
              <a:rPr lang="zh-CN" altLang="zh-CN" dirty="0"/>
              <a:t>）。</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a:t>L(M)={</a:t>
            </a:r>
            <a:r>
              <a:rPr lang="en-US" altLang="zh-CN" dirty="0" err="1"/>
              <a:t>以aa或bb开头的字</a:t>
            </a:r>
            <a:r>
              <a:rPr lang="en-US" altLang="zh-CN" dirty="0"/>
              <a:t>}      B</a:t>
            </a:r>
            <a:r>
              <a:rPr lang="zh-CN" altLang="zh-CN" dirty="0"/>
              <a:t>、</a:t>
            </a:r>
            <a:r>
              <a:rPr lang="en-US" altLang="zh-CN" dirty="0"/>
              <a:t>L(M)={</a:t>
            </a:r>
            <a:r>
              <a:rPr lang="en-US" altLang="zh-CN" dirty="0" err="1"/>
              <a:t>以aa或bb结尾的字</a:t>
            </a:r>
            <a:r>
              <a:rPr lang="en-US" altLang="zh-CN" dirty="0"/>
              <a:t>}</a:t>
            </a:r>
            <a:endParaRPr lang="zh-CN" altLang="zh-CN" dirty="0"/>
          </a:p>
          <a:p>
            <a:r>
              <a:rPr lang="en-US" altLang="zh-CN" dirty="0"/>
              <a:t>C</a:t>
            </a:r>
            <a:r>
              <a:rPr lang="zh-CN" altLang="zh-CN" dirty="0"/>
              <a:t>、</a:t>
            </a:r>
            <a:r>
              <a:rPr lang="en-US" altLang="zh-CN" dirty="0"/>
              <a:t>L(M)={</a:t>
            </a:r>
            <a:r>
              <a:rPr lang="en-US" altLang="zh-CN" dirty="0" err="1"/>
              <a:t>含aa或bb的字</a:t>
            </a:r>
            <a:r>
              <a:rPr lang="en-US" altLang="zh-CN" dirty="0"/>
              <a:t>}          D</a:t>
            </a:r>
            <a:r>
              <a:rPr lang="zh-CN" altLang="zh-CN" dirty="0"/>
              <a:t>、</a:t>
            </a:r>
            <a:r>
              <a:rPr lang="en-US" altLang="zh-CN" dirty="0" err="1"/>
              <a:t>以上都不对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descr="说明: B-2.png"/>
          <p:cNvPicPr/>
          <p:nvPr/>
        </p:nvPicPr>
        <p:blipFill>
          <a:blip r:embed="rId1">
            <a:extLst>
              <a:ext uri="{28A0092B-C50C-407E-A947-70E740481C1C}">
                <a14:useLocalDpi xmlns:a14="http://schemas.microsoft.com/office/drawing/2010/main" val="0"/>
              </a:ext>
            </a:extLst>
          </a:blip>
          <a:srcRect/>
          <a:stretch>
            <a:fillRect/>
          </a:stretch>
        </p:blipFill>
        <p:spPr bwMode="auto">
          <a:xfrm>
            <a:off x="7103318" y="4071619"/>
            <a:ext cx="4320480" cy="2769476"/>
          </a:xfrm>
          <a:prstGeom prst="rect">
            <a:avLst/>
          </a:prstGeom>
          <a:noFill/>
          <a:ln>
            <a:noFill/>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a:t>
            </a:r>
            <a:r>
              <a:rPr lang="zh-CN" altLang="zh-CN" dirty="0"/>
              <a:t>图所示的自动机，其对应的正规式为（　　）。【</a:t>
            </a:r>
            <a:r>
              <a:rPr lang="en-US" altLang="zh-CN" dirty="0"/>
              <a:t>A</a:t>
            </a:r>
            <a:r>
              <a:rPr lang="zh-CN" altLang="zh-CN" dirty="0"/>
              <a:t>】</a:t>
            </a:r>
            <a:endParaRPr lang="zh-CN" altLang="zh-CN" dirty="0"/>
          </a:p>
          <a:p>
            <a:r>
              <a:rPr lang="en-US" altLang="zh-CN" dirty="0"/>
              <a:t>A</a:t>
            </a:r>
            <a:r>
              <a:rPr lang="zh-CN" altLang="zh-CN" dirty="0"/>
              <a:t>、</a:t>
            </a:r>
            <a:r>
              <a:rPr lang="en-US" altLang="zh-CN" dirty="0"/>
              <a:t>(10|01)(10|01)*         B</a:t>
            </a:r>
            <a:r>
              <a:rPr lang="zh-CN" altLang="zh-CN" dirty="0"/>
              <a:t>、</a:t>
            </a:r>
            <a:r>
              <a:rPr lang="en-US" altLang="zh-CN" dirty="0"/>
              <a:t>(10|01)(10)* </a:t>
            </a:r>
            <a:endParaRPr lang="zh-CN" altLang="zh-CN" dirty="0"/>
          </a:p>
          <a:p>
            <a:r>
              <a:rPr lang="en-US" altLang="zh-CN" dirty="0"/>
              <a:t>C</a:t>
            </a:r>
            <a:r>
              <a:rPr lang="zh-CN" altLang="zh-CN" dirty="0"/>
              <a:t>、</a:t>
            </a:r>
            <a:r>
              <a:rPr lang="en-US" altLang="zh-CN" dirty="0"/>
              <a:t>10(10|01)*             D</a:t>
            </a:r>
            <a:r>
              <a:rPr lang="zh-CN" altLang="zh-CN" dirty="0"/>
              <a:t>、</a:t>
            </a:r>
            <a:r>
              <a:rPr lang="en-US" altLang="zh-CN" dirty="0"/>
              <a:t>(10|01)(10|01)* 01</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descr="说明: 7-2.png"/>
          <p:cNvPicPr/>
          <p:nvPr/>
        </p:nvPicPr>
        <p:blipFill>
          <a:blip r:embed="rId1">
            <a:extLst>
              <a:ext uri="{28A0092B-C50C-407E-A947-70E740481C1C}">
                <a14:useLocalDpi xmlns:a14="http://schemas.microsoft.com/office/drawing/2010/main" val="0"/>
              </a:ext>
            </a:extLst>
          </a:blip>
          <a:srcRect/>
          <a:stretch>
            <a:fillRect/>
          </a:stretch>
        </p:blipFill>
        <p:spPr bwMode="auto">
          <a:xfrm>
            <a:off x="7895406" y="3429000"/>
            <a:ext cx="4295007" cy="3373821"/>
          </a:xfrm>
          <a:prstGeom prst="rect">
            <a:avLst/>
          </a:prstGeom>
          <a:noFill/>
          <a:ln>
            <a:noFill/>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文法</a:t>
            </a:r>
            <a:r>
              <a:rPr lang="en-US" altLang="zh-CN" dirty="0"/>
              <a:t>G[S]</a:t>
            </a:r>
            <a:r>
              <a:rPr lang="zh-CN" altLang="zh-CN" dirty="0"/>
              <a:t>如下</a:t>
            </a:r>
            <a:endParaRPr lang="zh-CN" altLang="zh-CN" dirty="0"/>
          </a:p>
          <a:p>
            <a:r>
              <a:rPr lang="en-US" altLang="zh-CN" dirty="0"/>
              <a:t>S→A1   </a:t>
            </a:r>
            <a:endParaRPr lang="zh-CN" altLang="zh-CN" dirty="0"/>
          </a:p>
          <a:p>
            <a:r>
              <a:rPr lang="en-US" altLang="zh-CN" dirty="0"/>
              <a:t>A→A1| S0 | 0</a:t>
            </a:r>
            <a:endParaRPr lang="zh-CN" altLang="zh-CN" dirty="0"/>
          </a:p>
          <a:p>
            <a:r>
              <a:rPr lang="zh-CN" altLang="zh-CN" dirty="0"/>
              <a:t>与</a:t>
            </a:r>
            <a:r>
              <a:rPr lang="en-US" altLang="zh-CN" dirty="0"/>
              <a:t>G</a:t>
            </a:r>
            <a:r>
              <a:rPr lang="zh-CN" altLang="zh-CN" dirty="0"/>
              <a:t>等价的正规式是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a:t>0(0|1)*     B</a:t>
            </a:r>
            <a:r>
              <a:rPr lang="zh-CN" altLang="zh-CN" dirty="0"/>
              <a:t>、</a:t>
            </a:r>
            <a:r>
              <a:rPr lang="en-US" altLang="zh-CN" dirty="0"/>
              <a:t>1*|0*1      C</a:t>
            </a:r>
            <a:r>
              <a:rPr lang="zh-CN" altLang="zh-CN" dirty="0"/>
              <a:t>、</a:t>
            </a:r>
            <a:r>
              <a:rPr lang="en-US" altLang="zh-CN" dirty="0"/>
              <a:t>0(1|10)*1     D</a:t>
            </a:r>
            <a:r>
              <a:rPr lang="zh-CN" altLang="zh-CN" dirty="0"/>
              <a:t>、</a:t>
            </a:r>
            <a:r>
              <a:rPr lang="en-US" altLang="zh-CN" dirty="0"/>
              <a:t>1(10|01)*0</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a:t>
            </a:r>
            <a:r>
              <a:rPr lang="zh-CN" altLang="zh-CN" dirty="0"/>
              <a:t>图所示的</a:t>
            </a:r>
            <a:r>
              <a:rPr lang="en-US" altLang="zh-CN" dirty="0"/>
              <a:t>DFA M</a:t>
            </a:r>
            <a:r>
              <a:rPr lang="zh-CN" altLang="zh-CN" dirty="0"/>
              <a:t>，其所识别的语言</a:t>
            </a:r>
            <a:r>
              <a:rPr lang="en-US" altLang="zh-CN" dirty="0"/>
              <a:t>L(M)</a:t>
            </a:r>
            <a:r>
              <a:rPr lang="zh-CN" altLang="zh-CN" dirty="0"/>
              <a:t>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a:t>
            </a:r>
            <a:r>
              <a:rPr lang="en-US" altLang="zh-CN" dirty="0"/>
              <a:t>L(M)={</a:t>
            </a:r>
            <a:r>
              <a:rPr lang="zh-CN" altLang="zh-CN" dirty="0"/>
              <a:t>以</a:t>
            </a:r>
            <a:r>
              <a:rPr lang="en-US" altLang="zh-CN" dirty="0" err="1"/>
              <a:t>aa</a:t>
            </a:r>
            <a:r>
              <a:rPr lang="zh-CN" altLang="zh-CN" dirty="0"/>
              <a:t>或</a:t>
            </a:r>
            <a:r>
              <a:rPr lang="en-US" altLang="zh-CN" dirty="0"/>
              <a:t>bb</a:t>
            </a:r>
            <a:r>
              <a:rPr lang="zh-CN" altLang="zh-CN" dirty="0"/>
              <a:t>开头的字</a:t>
            </a:r>
            <a:r>
              <a:rPr lang="en-US" altLang="zh-CN" dirty="0"/>
              <a:t>}     B</a:t>
            </a:r>
            <a:r>
              <a:rPr lang="zh-CN" altLang="zh-CN" dirty="0"/>
              <a:t>、</a:t>
            </a:r>
            <a:r>
              <a:rPr lang="en-US" altLang="zh-CN" dirty="0"/>
              <a:t>L(M)={</a:t>
            </a:r>
            <a:r>
              <a:rPr lang="zh-CN" altLang="zh-CN" dirty="0"/>
              <a:t>含</a:t>
            </a:r>
            <a:r>
              <a:rPr lang="en-US" altLang="zh-CN" dirty="0" err="1"/>
              <a:t>aa</a:t>
            </a:r>
            <a:r>
              <a:rPr lang="zh-CN" altLang="zh-CN" dirty="0"/>
              <a:t>或</a:t>
            </a:r>
            <a:r>
              <a:rPr lang="en-US" altLang="zh-CN" dirty="0"/>
              <a:t>bb</a:t>
            </a:r>
            <a:r>
              <a:rPr lang="zh-CN" altLang="zh-CN" dirty="0"/>
              <a:t>的字</a:t>
            </a:r>
            <a:r>
              <a:rPr lang="en-US" altLang="zh-CN" dirty="0"/>
              <a:t>}</a:t>
            </a:r>
            <a:endParaRPr lang="zh-CN" altLang="zh-CN" dirty="0"/>
          </a:p>
          <a:p>
            <a:r>
              <a:rPr lang="en-US" altLang="zh-CN" dirty="0"/>
              <a:t>C</a:t>
            </a:r>
            <a:r>
              <a:rPr lang="zh-CN" altLang="zh-CN" dirty="0"/>
              <a:t>、</a:t>
            </a:r>
            <a:r>
              <a:rPr lang="en-US" altLang="zh-CN" dirty="0"/>
              <a:t>L(M)={</a:t>
            </a:r>
            <a:r>
              <a:rPr lang="zh-CN" altLang="zh-CN" dirty="0"/>
              <a:t>以</a:t>
            </a:r>
            <a:r>
              <a:rPr lang="en-US" altLang="zh-CN" dirty="0" err="1"/>
              <a:t>aa</a:t>
            </a:r>
            <a:r>
              <a:rPr lang="zh-CN" altLang="zh-CN" dirty="0"/>
              <a:t>或</a:t>
            </a:r>
            <a:r>
              <a:rPr lang="en-US" altLang="zh-CN" dirty="0"/>
              <a:t>bb</a:t>
            </a:r>
            <a:r>
              <a:rPr lang="zh-CN" altLang="zh-CN" dirty="0"/>
              <a:t>结尾的字</a:t>
            </a:r>
            <a:r>
              <a:rPr lang="en-US" altLang="zh-CN" dirty="0"/>
              <a:t>}     D</a:t>
            </a:r>
            <a:r>
              <a:rPr lang="zh-CN" altLang="zh-CN" dirty="0"/>
              <a:t>、以上都不对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descr="说明: 说明: https://p.ananas.chaoxing.com/star3/origin/710452358a25eb082108c017c8bb9cd3.png"/>
          <p:cNvPicPr/>
          <p:nvPr/>
        </p:nvPicPr>
        <p:blipFill>
          <a:blip r:embed="rId1">
            <a:extLst>
              <a:ext uri="{28A0092B-C50C-407E-A947-70E740481C1C}">
                <a14:useLocalDpi xmlns:a14="http://schemas.microsoft.com/office/drawing/2010/main" val="0"/>
              </a:ext>
            </a:extLst>
          </a:blip>
          <a:srcRect/>
          <a:stretch>
            <a:fillRect/>
          </a:stretch>
        </p:blipFill>
        <p:spPr bwMode="auto">
          <a:xfrm>
            <a:off x="7103318" y="3933057"/>
            <a:ext cx="5069533" cy="2912368"/>
          </a:xfrm>
          <a:prstGeom prst="rect">
            <a:avLst/>
          </a:prstGeom>
          <a:noFill/>
          <a:ln>
            <a:noFill/>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正规</a:t>
            </a:r>
            <a:r>
              <a:rPr lang="zh-CN" altLang="zh-CN" dirty="0"/>
              <a:t>式</a:t>
            </a:r>
            <a:r>
              <a:rPr lang="en-US" altLang="zh-CN" dirty="0"/>
              <a:t>(</a:t>
            </a:r>
            <a:r>
              <a:rPr lang="en-US" altLang="zh-CN" dirty="0" err="1"/>
              <a:t>a|b</a:t>
            </a:r>
            <a:r>
              <a:rPr lang="en-US" altLang="zh-CN" dirty="0"/>
              <a:t>)(a|b|0|1)*</a:t>
            </a:r>
            <a:r>
              <a:rPr lang="zh-CN" altLang="zh-CN" dirty="0"/>
              <a:t>对应的文法为</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a:t>S → </a:t>
            </a:r>
            <a:r>
              <a:rPr lang="en-US" altLang="zh-CN" dirty="0" err="1"/>
              <a:t>aA|bA</a:t>
            </a:r>
            <a:r>
              <a:rPr lang="en-US" altLang="zh-CN" dirty="0"/>
              <a:t>    A → 0A|1A|ε</a:t>
            </a:r>
            <a:endParaRPr lang="zh-CN" altLang="zh-CN" dirty="0"/>
          </a:p>
          <a:p>
            <a:r>
              <a:rPr lang="en-US" altLang="zh-CN" dirty="0"/>
              <a:t>B</a:t>
            </a:r>
            <a:r>
              <a:rPr lang="zh-CN" altLang="zh-CN" dirty="0"/>
              <a:t>、</a:t>
            </a:r>
            <a:r>
              <a:rPr lang="en-US" altLang="zh-CN" dirty="0"/>
              <a:t>S → </a:t>
            </a:r>
            <a:r>
              <a:rPr lang="en-US" altLang="zh-CN" dirty="0" err="1"/>
              <a:t>aA|bA</a:t>
            </a:r>
            <a:r>
              <a:rPr lang="en-US" altLang="zh-CN" dirty="0"/>
              <a:t>    A → aA|bA|0A|1A</a:t>
            </a:r>
            <a:endParaRPr lang="zh-CN" altLang="zh-CN" dirty="0"/>
          </a:p>
          <a:p>
            <a:r>
              <a:rPr lang="en-US" altLang="zh-CN" dirty="0"/>
              <a:t>C</a:t>
            </a:r>
            <a:r>
              <a:rPr lang="zh-CN" altLang="zh-CN" dirty="0"/>
              <a:t>、</a:t>
            </a:r>
            <a:r>
              <a:rPr lang="en-US" altLang="zh-CN" dirty="0"/>
              <a:t>S → </a:t>
            </a:r>
            <a:r>
              <a:rPr lang="en-US" altLang="zh-CN" dirty="0" err="1"/>
              <a:t>aA|bA</a:t>
            </a:r>
            <a:r>
              <a:rPr lang="en-US" altLang="zh-CN" dirty="0"/>
              <a:t>    A → aA|bA|0A|1A|ε</a:t>
            </a:r>
            <a:endParaRPr lang="zh-CN" altLang="zh-CN" dirty="0"/>
          </a:p>
          <a:p>
            <a:r>
              <a:rPr lang="en-US" altLang="zh-CN" dirty="0"/>
              <a:t>D</a:t>
            </a:r>
            <a:r>
              <a:rPr lang="zh-CN" altLang="zh-CN" dirty="0"/>
              <a:t>、</a:t>
            </a:r>
            <a:r>
              <a:rPr lang="en-US" altLang="zh-CN" dirty="0"/>
              <a:t>S → A       </a:t>
            </a:r>
            <a:r>
              <a:rPr lang="en-US" altLang="zh-CN" dirty="0" err="1"/>
              <a:t>A</a:t>
            </a:r>
            <a:r>
              <a:rPr lang="en-US" altLang="zh-CN" dirty="0"/>
              <a:t> → aA|bA|0A|1A|ε</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a:t>
            </a:r>
            <a:r>
              <a:rPr lang="zh-CN" altLang="zh-CN" dirty="0"/>
              <a:t>图所示的</a:t>
            </a:r>
            <a:r>
              <a:rPr lang="en-US" altLang="zh-CN" dirty="0"/>
              <a:t>NFA M</a:t>
            </a:r>
            <a:r>
              <a:rPr lang="zh-CN" altLang="zh-CN" dirty="0"/>
              <a:t>识别的语言</a:t>
            </a:r>
            <a:r>
              <a:rPr lang="en-US" altLang="zh-CN" dirty="0"/>
              <a:t>L(M) </a:t>
            </a:r>
            <a:r>
              <a:rPr lang="zh-CN" altLang="zh-CN" dirty="0"/>
              <a:t>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a:t>
            </a:r>
            <a:r>
              <a:rPr lang="en-US" altLang="zh-CN" dirty="0"/>
              <a:t>L(M)={</a:t>
            </a:r>
            <a:r>
              <a:rPr lang="en-US" altLang="zh-CN" dirty="0" err="1"/>
              <a:t>ab</a:t>
            </a:r>
            <a:r>
              <a:rPr lang="en-US" altLang="zh-CN" baseline="30000" dirty="0" err="1"/>
              <a:t>n</a:t>
            </a:r>
            <a:r>
              <a:rPr lang="en-US" altLang="zh-CN" dirty="0"/>
              <a:t> |n&gt;=1}               </a:t>
            </a:r>
            <a:endParaRPr lang="en-US" altLang="zh-CN" dirty="0" smtClean="0"/>
          </a:p>
          <a:p>
            <a:r>
              <a:rPr lang="en-US" altLang="zh-CN" dirty="0" smtClean="0"/>
              <a:t>B</a:t>
            </a:r>
            <a:r>
              <a:rPr lang="zh-CN" altLang="zh-CN" dirty="0" smtClean="0"/>
              <a:t>、</a:t>
            </a:r>
            <a:r>
              <a:rPr lang="en-US" altLang="zh-CN" dirty="0" smtClean="0"/>
              <a:t>L(M</a:t>
            </a:r>
            <a:r>
              <a:rPr lang="en-US" altLang="zh-CN" dirty="0"/>
              <a:t>)={</a:t>
            </a:r>
            <a:r>
              <a:rPr lang="en-US" altLang="zh-CN" dirty="0" err="1"/>
              <a:t>a</a:t>
            </a:r>
            <a:r>
              <a:rPr lang="en-US" altLang="zh-CN" baseline="30000" dirty="0" err="1"/>
              <a:t>m</a:t>
            </a:r>
            <a:r>
              <a:rPr lang="en-US" altLang="zh-CN" dirty="0" err="1"/>
              <a:t>b</a:t>
            </a:r>
            <a:r>
              <a:rPr lang="en-US" altLang="zh-CN" baseline="30000" dirty="0" err="1"/>
              <a:t>n</a:t>
            </a:r>
            <a:r>
              <a:rPr lang="en-US" altLang="zh-CN" dirty="0" err="1"/>
              <a:t>|m,n</a:t>
            </a:r>
            <a:r>
              <a:rPr lang="en-US" altLang="zh-CN" dirty="0"/>
              <a:t>&gt;=1}  </a:t>
            </a:r>
            <a:endParaRPr lang="zh-CN" altLang="zh-CN" dirty="0"/>
          </a:p>
          <a:p>
            <a:r>
              <a:rPr lang="en-US" altLang="zh-CN" dirty="0"/>
              <a:t>C</a:t>
            </a:r>
            <a:r>
              <a:rPr lang="zh-CN" altLang="zh-CN" dirty="0"/>
              <a:t>、</a:t>
            </a:r>
            <a:r>
              <a:rPr lang="en-US" altLang="zh-CN" dirty="0"/>
              <a:t>L(M)={</a:t>
            </a:r>
            <a:r>
              <a:rPr lang="en-US" altLang="zh-CN" dirty="0" err="1"/>
              <a:t>a</a:t>
            </a:r>
            <a:r>
              <a:rPr lang="en-US" altLang="zh-CN" baseline="30000" dirty="0" err="1"/>
              <a:t>n</a:t>
            </a:r>
            <a:r>
              <a:rPr lang="en-US" altLang="zh-CN" dirty="0" err="1"/>
              <a:t>b</a:t>
            </a:r>
            <a:r>
              <a:rPr lang="en-US" altLang="zh-CN" baseline="30000" dirty="0" err="1"/>
              <a:t>n</a:t>
            </a:r>
            <a:r>
              <a:rPr lang="en-US" altLang="zh-CN" dirty="0" err="1"/>
              <a:t>|n</a:t>
            </a:r>
            <a:r>
              <a:rPr lang="en-US" altLang="zh-CN" dirty="0"/>
              <a:t>&gt;=1}                </a:t>
            </a:r>
            <a:endParaRPr lang="en-US" altLang="zh-CN" dirty="0" smtClean="0"/>
          </a:p>
          <a:p>
            <a:r>
              <a:rPr lang="en-US" altLang="zh-CN" dirty="0" smtClean="0"/>
              <a:t>D</a:t>
            </a:r>
            <a:r>
              <a:rPr lang="zh-CN" altLang="zh-CN" dirty="0"/>
              <a:t>、</a:t>
            </a:r>
            <a:r>
              <a:rPr lang="en-US" altLang="zh-CN" dirty="0"/>
              <a:t>L(M)={</a:t>
            </a:r>
            <a:r>
              <a:rPr lang="en-US" altLang="zh-CN" dirty="0" err="1"/>
              <a:t>a</a:t>
            </a:r>
            <a:r>
              <a:rPr lang="en-US" altLang="zh-CN" baseline="30000" dirty="0" err="1"/>
              <a:t>m</a:t>
            </a:r>
            <a:r>
              <a:rPr lang="en-US" altLang="zh-CN" dirty="0" err="1"/>
              <a:t>b</a:t>
            </a:r>
            <a:r>
              <a:rPr lang="en-US" altLang="zh-CN" baseline="30000" dirty="0" err="1"/>
              <a:t>n</a:t>
            </a:r>
            <a:r>
              <a:rPr lang="en-US" altLang="zh-CN" dirty="0" err="1"/>
              <a:t>|n,m</a:t>
            </a:r>
            <a:r>
              <a:rPr lang="en-US" altLang="zh-CN" dirty="0"/>
              <a:t>&gt;=0}</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descr="说明: 说明: B-1.png"/>
          <p:cNvPicPr/>
          <p:nvPr/>
        </p:nvPicPr>
        <p:blipFill>
          <a:blip r:embed="rId1">
            <a:extLst>
              <a:ext uri="{28A0092B-C50C-407E-A947-70E740481C1C}">
                <a14:useLocalDpi xmlns:a14="http://schemas.microsoft.com/office/drawing/2010/main" val="0"/>
              </a:ext>
            </a:extLst>
          </a:blip>
          <a:srcRect/>
          <a:stretch>
            <a:fillRect/>
          </a:stretch>
        </p:blipFill>
        <p:spPr bwMode="auto">
          <a:xfrm>
            <a:off x="5447134" y="4509121"/>
            <a:ext cx="6743279" cy="2348880"/>
          </a:xfrm>
          <a:prstGeom prst="rect">
            <a:avLst/>
          </a:prstGeom>
          <a:noFill/>
          <a:ln>
            <a:noFill/>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穷自动机</a:t>
            </a:r>
            <a:r>
              <a:rPr lang="en-US" altLang="zh-CN" dirty="0"/>
              <a:t>M</a:t>
            </a:r>
            <a:r>
              <a:rPr lang="zh-CN" altLang="zh-CN" dirty="0"/>
              <a:t>和</a:t>
            </a:r>
            <a:r>
              <a:rPr lang="en-US" altLang="zh-CN" dirty="0"/>
              <a:t>N</a:t>
            </a:r>
            <a:r>
              <a:rPr lang="zh-CN" altLang="zh-CN" dirty="0"/>
              <a:t>等价是指</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a:t>
            </a:r>
            <a:r>
              <a:rPr lang="en-US" altLang="zh-CN" dirty="0"/>
              <a:t>M</a:t>
            </a:r>
            <a:r>
              <a:rPr lang="zh-CN" altLang="zh-CN" dirty="0"/>
              <a:t>和</a:t>
            </a:r>
            <a:r>
              <a:rPr lang="en-US" altLang="zh-CN" dirty="0"/>
              <a:t>N</a:t>
            </a:r>
            <a:r>
              <a:rPr lang="zh-CN" altLang="zh-CN" dirty="0"/>
              <a:t>的字母表相同</a:t>
            </a:r>
            <a:r>
              <a:rPr lang="en-US" altLang="zh-CN" dirty="0"/>
              <a:t>              </a:t>
            </a:r>
            <a:endParaRPr lang="zh-CN" altLang="zh-CN" dirty="0"/>
          </a:p>
          <a:p>
            <a:r>
              <a:rPr lang="en-US" altLang="zh-CN" dirty="0"/>
              <a:t>B</a:t>
            </a:r>
            <a:r>
              <a:rPr lang="zh-CN" altLang="zh-CN" dirty="0"/>
              <a:t>、</a:t>
            </a:r>
            <a:r>
              <a:rPr lang="en-US" altLang="zh-CN" dirty="0"/>
              <a:t>M</a:t>
            </a:r>
            <a:r>
              <a:rPr lang="zh-CN" altLang="zh-CN" dirty="0"/>
              <a:t>和</a:t>
            </a:r>
            <a:r>
              <a:rPr lang="en-US" altLang="zh-CN" dirty="0"/>
              <a:t>N</a:t>
            </a:r>
            <a:r>
              <a:rPr lang="zh-CN" altLang="zh-CN" dirty="0"/>
              <a:t>的状态数和有向边数相等</a:t>
            </a:r>
            <a:endParaRPr lang="zh-CN" altLang="zh-CN" dirty="0"/>
          </a:p>
          <a:p>
            <a:r>
              <a:rPr lang="en-US" altLang="zh-CN" dirty="0"/>
              <a:t>C</a:t>
            </a:r>
            <a:r>
              <a:rPr lang="zh-CN" altLang="zh-CN" dirty="0"/>
              <a:t>、</a:t>
            </a:r>
            <a:r>
              <a:rPr lang="en-US" altLang="zh-CN" dirty="0"/>
              <a:t>M</a:t>
            </a:r>
            <a:r>
              <a:rPr lang="zh-CN" altLang="zh-CN" dirty="0"/>
              <a:t>和</a:t>
            </a:r>
            <a:r>
              <a:rPr lang="en-US" altLang="zh-CN" dirty="0"/>
              <a:t>N</a:t>
            </a:r>
            <a:r>
              <a:rPr lang="zh-CN" altLang="zh-CN" dirty="0"/>
              <a:t>状态数或有向边数相等</a:t>
            </a:r>
            <a:r>
              <a:rPr lang="en-US" altLang="zh-CN" dirty="0"/>
              <a:t>      </a:t>
            </a:r>
            <a:endParaRPr lang="zh-CN" altLang="zh-CN" dirty="0"/>
          </a:p>
          <a:p>
            <a:r>
              <a:rPr lang="en-US" altLang="zh-CN" dirty="0"/>
              <a:t>D</a:t>
            </a:r>
            <a:r>
              <a:rPr lang="zh-CN" altLang="zh-CN" dirty="0"/>
              <a:t>、</a:t>
            </a:r>
            <a:r>
              <a:rPr lang="en-US" altLang="zh-CN" dirty="0"/>
              <a:t>M</a:t>
            </a:r>
            <a:r>
              <a:rPr lang="zh-CN" altLang="zh-CN" dirty="0"/>
              <a:t>和</a:t>
            </a:r>
            <a:r>
              <a:rPr lang="en-US" altLang="zh-CN" dirty="0"/>
              <a:t>N</a:t>
            </a:r>
            <a:r>
              <a:rPr lang="zh-CN" altLang="zh-CN" dirty="0"/>
              <a:t>识别的字符串集合相同</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方式与解释方式的根本区别在于（</a:t>
            </a:r>
            <a:r>
              <a:rPr lang="en-US" altLang="zh-CN"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）是否生成目标代码</a:t>
            </a:r>
            <a:r>
              <a:rPr lang="en-US" altLang="zh-CN" dirty="0"/>
              <a:t>		</a:t>
            </a:r>
            <a:r>
              <a:rPr lang="zh-CN" altLang="zh-CN" dirty="0"/>
              <a:t>（</a:t>
            </a:r>
            <a:r>
              <a:rPr lang="en-US" altLang="zh-CN" dirty="0"/>
              <a:t>B</a:t>
            </a:r>
            <a:r>
              <a:rPr lang="zh-CN" altLang="zh-CN" dirty="0"/>
              <a:t>）是否进行词法分析</a:t>
            </a:r>
            <a:endParaRPr lang="zh-CN" altLang="zh-CN" dirty="0"/>
          </a:p>
          <a:p>
            <a:r>
              <a:rPr lang="zh-CN" altLang="zh-CN" dirty="0"/>
              <a:t>（</a:t>
            </a:r>
            <a:r>
              <a:rPr lang="en-US" altLang="zh-CN" dirty="0"/>
              <a:t>C</a:t>
            </a:r>
            <a:r>
              <a:rPr lang="zh-CN" altLang="zh-CN" dirty="0"/>
              <a:t>）是否进行语法分析</a:t>
            </a:r>
            <a:r>
              <a:rPr lang="en-US" altLang="zh-CN" dirty="0"/>
              <a:t>		</a:t>
            </a:r>
            <a:r>
              <a:rPr lang="zh-CN" altLang="zh-CN" dirty="0"/>
              <a:t>（</a:t>
            </a:r>
            <a:r>
              <a:rPr lang="en-US" altLang="zh-CN" dirty="0"/>
              <a:t>D</a:t>
            </a:r>
            <a:r>
              <a:rPr lang="zh-CN" altLang="zh-CN" dirty="0"/>
              <a:t>）是否生成中间代码</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一个正规式所代表的集合是无穷的，则该正规式必含有的运算是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、连接运算</a:t>
            </a:r>
            <a:r>
              <a:rPr lang="en-US" altLang="zh-CN" dirty="0"/>
              <a:t>	        B</a:t>
            </a:r>
            <a:r>
              <a:rPr lang="zh-CN" altLang="zh-CN" dirty="0"/>
              <a:t>、或运算</a:t>
            </a:r>
            <a:r>
              <a:rPr lang="en-US" altLang="zh-CN" dirty="0"/>
              <a:t>	    C</a:t>
            </a:r>
            <a:r>
              <a:rPr lang="zh-CN" altLang="zh-CN" dirty="0"/>
              <a:t>、闭包运算</a:t>
            </a:r>
            <a:r>
              <a:rPr lang="en-US" altLang="zh-CN" dirty="0"/>
              <a:t>	     D</a:t>
            </a:r>
            <a:r>
              <a:rPr lang="zh-CN" altLang="zh-CN" dirty="0"/>
              <a:t>、括号</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无</a:t>
            </a:r>
            <a:r>
              <a:rPr lang="zh-CN" altLang="zh-CN" dirty="0"/>
              <a:t>符号常数的识别和拼数工作，通常都在</a:t>
            </a:r>
            <a:r>
              <a:rPr lang="en-US" altLang="zh-CN" dirty="0"/>
              <a:t>(    )</a:t>
            </a:r>
            <a:r>
              <a:rPr lang="zh-CN" altLang="zh-CN" dirty="0"/>
              <a:t>阶段完成。【</a:t>
            </a:r>
            <a:r>
              <a:rPr lang="en-US" altLang="zh-CN" dirty="0"/>
              <a:t>A</a:t>
            </a:r>
            <a:r>
              <a:rPr lang="zh-CN" altLang="zh-CN" dirty="0"/>
              <a:t>】</a:t>
            </a:r>
            <a:endParaRPr lang="zh-CN" altLang="zh-CN" dirty="0"/>
          </a:p>
          <a:p>
            <a:r>
              <a:rPr lang="en-US" altLang="zh-CN" dirty="0"/>
              <a:t>A</a:t>
            </a:r>
            <a:r>
              <a:rPr lang="zh-CN" altLang="zh-CN" dirty="0"/>
              <a:t>、词法分析</a:t>
            </a:r>
            <a:r>
              <a:rPr lang="en-US" altLang="zh-CN" dirty="0"/>
              <a:t>       B</a:t>
            </a:r>
            <a:r>
              <a:rPr lang="zh-CN" altLang="zh-CN" dirty="0"/>
              <a:t>、语法分析</a:t>
            </a:r>
            <a:r>
              <a:rPr lang="en-US" altLang="zh-CN" dirty="0"/>
              <a:t>      C</a:t>
            </a:r>
            <a:r>
              <a:rPr lang="zh-CN" altLang="zh-CN" dirty="0"/>
              <a:t>、语义分析</a:t>
            </a:r>
            <a:r>
              <a:rPr lang="en-US" altLang="zh-CN" dirty="0"/>
              <a:t>      D</a:t>
            </a:r>
            <a:r>
              <a:rPr lang="zh-CN" altLang="zh-CN" dirty="0"/>
              <a:t>、目标代码生成</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有限自动机</a:t>
            </a:r>
            <a:r>
              <a:rPr lang="en-US" altLang="zh-CN" dirty="0"/>
              <a:t>M</a:t>
            </a:r>
            <a:r>
              <a:rPr lang="zh-CN" altLang="zh-CN" dirty="0"/>
              <a:t>和</a:t>
            </a:r>
            <a:r>
              <a:rPr lang="en-US" altLang="zh-CN" dirty="0"/>
              <a:t>N</a:t>
            </a:r>
            <a:r>
              <a:rPr lang="zh-CN" altLang="zh-CN" dirty="0"/>
              <a:t>等价是指（</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a:t>
            </a:r>
            <a:r>
              <a:rPr lang="en-US" altLang="zh-CN" dirty="0"/>
              <a:t>M</a:t>
            </a:r>
            <a:r>
              <a:rPr lang="zh-CN" altLang="zh-CN" dirty="0"/>
              <a:t>和</a:t>
            </a:r>
            <a:r>
              <a:rPr lang="en-US" altLang="zh-CN" dirty="0"/>
              <a:t>N</a:t>
            </a:r>
            <a:r>
              <a:rPr lang="zh-CN" altLang="zh-CN" dirty="0"/>
              <a:t>的字母表相同</a:t>
            </a:r>
            <a:r>
              <a:rPr lang="en-US" altLang="zh-CN" dirty="0"/>
              <a:t>          B</a:t>
            </a:r>
            <a:r>
              <a:rPr lang="zh-CN" altLang="zh-CN" dirty="0"/>
              <a:t>、</a:t>
            </a:r>
            <a:r>
              <a:rPr lang="en-US" altLang="zh-CN" dirty="0"/>
              <a:t>M</a:t>
            </a:r>
            <a:r>
              <a:rPr lang="zh-CN" altLang="zh-CN" dirty="0"/>
              <a:t>和</a:t>
            </a:r>
            <a:r>
              <a:rPr lang="en-US" altLang="zh-CN" dirty="0"/>
              <a:t>N</a:t>
            </a:r>
            <a:r>
              <a:rPr lang="zh-CN" altLang="zh-CN" dirty="0"/>
              <a:t>的状态数和有向边数相等</a:t>
            </a:r>
            <a:endParaRPr lang="zh-CN" altLang="zh-CN" dirty="0"/>
          </a:p>
          <a:p>
            <a:r>
              <a:rPr lang="en-US" altLang="zh-CN" dirty="0"/>
              <a:t>C</a:t>
            </a:r>
            <a:r>
              <a:rPr lang="zh-CN" altLang="zh-CN" dirty="0"/>
              <a:t>、</a:t>
            </a:r>
            <a:r>
              <a:rPr lang="en-US" altLang="zh-CN" dirty="0"/>
              <a:t>M</a:t>
            </a:r>
            <a:r>
              <a:rPr lang="zh-CN" altLang="zh-CN" dirty="0"/>
              <a:t>和</a:t>
            </a:r>
            <a:r>
              <a:rPr lang="en-US" altLang="zh-CN" dirty="0"/>
              <a:t>N</a:t>
            </a:r>
            <a:r>
              <a:rPr lang="zh-CN" altLang="zh-CN" dirty="0"/>
              <a:t>状态数或有向边数相等</a:t>
            </a:r>
            <a:r>
              <a:rPr lang="en-US" altLang="zh-CN" dirty="0"/>
              <a:t>      D</a:t>
            </a:r>
            <a:r>
              <a:rPr lang="zh-CN" altLang="zh-CN" dirty="0"/>
              <a:t>、</a:t>
            </a:r>
            <a:r>
              <a:rPr lang="en-US" altLang="zh-CN" dirty="0"/>
              <a:t>M</a:t>
            </a:r>
            <a:r>
              <a:rPr lang="zh-CN" altLang="zh-CN" dirty="0"/>
              <a:t>和</a:t>
            </a:r>
            <a:r>
              <a:rPr lang="en-US" altLang="zh-CN" dirty="0"/>
              <a:t>N</a:t>
            </a:r>
            <a:r>
              <a:rPr lang="zh-CN" altLang="zh-CN" dirty="0"/>
              <a:t>识别的字符串集合相同</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正规</a:t>
            </a:r>
            <a:r>
              <a:rPr lang="zh-CN" altLang="zh-CN" dirty="0"/>
              <a:t>式的运算符“</a:t>
            </a:r>
            <a:r>
              <a:rPr lang="en-US" altLang="zh-CN" dirty="0"/>
              <a:t>|</a:t>
            </a:r>
            <a:r>
              <a:rPr lang="zh-CN" altLang="zh-CN" dirty="0"/>
              <a:t>”读作（</a:t>
            </a:r>
            <a:r>
              <a:rPr lang="en-US" altLang="zh-CN"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）或</a:t>
            </a:r>
            <a:r>
              <a:rPr lang="en-US" altLang="zh-CN" dirty="0"/>
              <a:t>      </a:t>
            </a:r>
            <a:r>
              <a:rPr lang="zh-CN" altLang="zh-CN" dirty="0"/>
              <a:t>（</a:t>
            </a:r>
            <a:r>
              <a:rPr lang="en-US" altLang="zh-CN" dirty="0"/>
              <a:t>B</a:t>
            </a:r>
            <a:r>
              <a:rPr lang="zh-CN" altLang="zh-CN" dirty="0"/>
              <a:t>）与</a:t>
            </a:r>
            <a:r>
              <a:rPr lang="en-US" altLang="zh-CN" dirty="0"/>
              <a:t>       </a:t>
            </a:r>
            <a:r>
              <a:rPr lang="zh-CN" altLang="zh-CN" dirty="0"/>
              <a:t>（</a:t>
            </a:r>
            <a:r>
              <a:rPr lang="en-US" altLang="zh-CN" dirty="0"/>
              <a:t>C</a:t>
            </a:r>
            <a:r>
              <a:rPr lang="zh-CN" altLang="zh-CN" dirty="0"/>
              <a:t>）和</a:t>
            </a:r>
            <a:r>
              <a:rPr lang="en-US" altLang="zh-CN" dirty="0"/>
              <a:t>      </a:t>
            </a:r>
            <a:r>
              <a:rPr lang="zh-CN" altLang="zh-CN" dirty="0"/>
              <a:t>（</a:t>
            </a:r>
            <a:r>
              <a:rPr lang="en-US" altLang="zh-CN" dirty="0"/>
              <a:t>D</a:t>
            </a:r>
            <a:r>
              <a:rPr lang="zh-CN" altLang="zh-CN" dirty="0"/>
              <a:t>）非</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终态</a:t>
            </a:r>
            <a:r>
              <a:rPr lang="zh-CN" altLang="zh-CN" dirty="0"/>
              <a:t>和非终态是（</a:t>
            </a:r>
            <a:r>
              <a:rPr lang="en-US" altLang="zh-CN" dirty="0"/>
              <a:t>   </a:t>
            </a:r>
            <a:r>
              <a:rPr lang="zh-CN" altLang="zh-CN" dirty="0"/>
              <a:t>）的。【</a:t>
            </a:r>
            <a:r>
              <a:rPr lang="en-US" altLang="zh-CN" dirty="0"/>
              <a:t>A</a:t>
            </a:r>
            <a:r>
              <a:rPr lang="zh-CN" altLang="zh-CN" dirty="0"/>
              <a:t>】</a:t>
            </a:r>
            <a:endParaRPr lang="zh-CN" altLang="zh-CN" dirty="0"/>
          </a:p>
          <a:p>
            <a:r>
              <a:rPr lang="zh-CN" altLang="zh-CN" dirty="0"/>
              <a:t>（</a:t>
            </a:r>
            <a:r>
              <a:rPr lang="en-US" altLang="zh-CN" dirty="0"/>
              <a:t>A</a:t>
            </a:r>
            <a:r>
              <a:rPr lang="zh-CN" altLang="zh-CN" dirty="0"/>
              <a:t>）可区别</a:t>
            </a:r>
            <a:r>
              <a:rPr lang="en-US" altLang="zh-CN" dirty="0"/>
              <a:t>           </a:t>
            </a:r>
            <a:r>
              <a:rPr lang="zh-CN" altLang="zh-CN" dirty="0"/>
              <a:t>（</a:t>
            </a:r>
            <a:r>
              <a:rPr lang="en-US" altLang="zh-CN" dirty="0"/>
              <a:t>B</a:t>
            </a:r>
            <a:r>
              <a:rPr lang="zh-CN" altLang="zh-CN" dirty="0"/>
              <a:t>）不确定是否可区别</a:t>
            </a:r>
            <a:endParaRPr lang="zh-CN" altLang="zh-CN" dirty="0"/>
          </a:p>
          <a:p>
            <a:r>
              <a:rPr lang="zh-CN" altLang="zh-CN" dirty="0"/>
              <a:t>（</a:t>
            </a:r>
            <a:r>
              <a:rPr lang="en-US" altLang="zh-CN" dirty="0"/>
              <a:t>C</a:t>
            </a:r>
            <a:r>
              <a:rPr lang="zh-CN" altLang="zh-CN" dirty="0"/>
              <a:t>）不可区别</a:t>
            </a:r>
            <a:r>
              <a:rPr lang="en-US" altLang="zh-CN" dirty="0"/>
              <a:t>         </a:t>
            </a:r>
            <a:r>
              <a:rPr lang="zh-CN" altLang="zh-CN" dirty="0"/>
              <a:t>（</a:t>
            </a:r>
            <a:r>
              <a:rPr lang="en-US" altLang="zh-CN" dirty="0"/>
              <a:t>D</a:t>
            </a:r>
            <a:r>
              <a:rPr lang="zh-CN" altLang="zh-CN" dirty="0"/>
              <a:t>）以上皆不对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一个正规式所代表的集合是无穷的，则该正规式必含有的运算是（</a:t>
            </a:r>
            <a:r>
              <a:rPr lang="en-US" altLang="zh-CN"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）连接运算</a:t>
            </a:r>
            <a:r>
              <a:rPr lang="en-US" altLang="zh-CN" dirty="0"/>
              <a:t>	</a:t>
            </a:r>
            <a:r>
              <a:rPr lang="zh-CN" altLang="zh-CN" dirty="0"/>
              <a:t>（</a:t>
            </a:r>
            <a:r>
              <a:rPr lang="en-US" altLang="zh-CN" dirty="0"/>
              <a:t>B</a:t>
            </a:r>
            <a:r>
              <a:rPr lang="zh-CN" altLang="zh-CN" dirty="0"/>
              <a:t>）或运算</a:t>
            </a:r>
            <a:r>
              <a:rPr lang="en-US" altLang="zh-CN" dirty="0"/>
              <a:t>	   </a:t>
            </a:r>
            <a:r>
              <a:rPr lang="zh-CN" altLang="zh-CN" dirty="0"/>
              <a:t>（</a:t>
            </a:r>
            <a:r>
              <a:rPr lang="en-US" altLang="zh-CN" dirty="0"/>
              <a:t>C</a:t>
            </a:r>
            <a:r>
              <a:rPr lang="zh-CN" altLang="zh-CN" dirty="0"/>
              <a:t>）闭包运算</a:t>
            </a:r>
            <a:r>
              <a:rPr lang="en-US" altLang="zh-CN" dirty="0"/>
              <a:t>	    </a:t>
            </a:r>
            <a:r>
              <a:rPr lang="zh-CN" altLang="zh-CN" dirty="0"/>
              <a:t>（</a:t>
            </a:r>
            <a:r>
              <a:rPr lang="en-US" altLang="zh-CN" dirty="0"/>
              <a:t>D</a:t>
            </a:r>
            <a:r>
              <a:rPr lang="zh-CN" altLang="zh-CN" dirty="0"/>
              <a:t>）括号</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有限自动机</a:t>
            </a:r>
            <a:r>
              <a:rPr lang="en-US" altLang="zh-CN" dirty="0"/>
              <a:t>M</a:t>
            </a:r>
            <a:r>
              <a:rPr lang="zh-CN" altLang="zh-CN" dirty="0"/>
              <a:t>和</a:t>
            </a:r>
            <a:r>
              <a:rPr lang="en-US" altLang="zh-CN" dirty="0"/>
              <a:t>N</a:t>
            </a:r>
            <a:r>
              <a:rPr lang="zh-CN" altLang="zh-CN" dirty="0"/>
              <a:t>等价是指（</a:t>
            </a:r>
            <a:r>
              <a:rPr lang="en-US" altLang="zh-CN"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a:t>
            </a:r>
            <a:r>
              <a:rPr lang="en-US" altLang="zh-CN" dirty="0"/>
              <a:t>M</a:t>
            </a:r>
            <a:r>
              <a:rPr lang="zh-CN" altLang="zh-CN" dirty="0"/>
              <a:t>和</a:t>
            </a:r>
            <a:r>
              <a:rPr lang="en-US" altLang="zh-CN" dirty="0"/>
              <a:t>N</a:t>
            </a:r>
            <a:r>
              <a:rPr lang="zh-CN" altLang="zh-CN" dirty="0"/>
              <a:t>的字母表相同</a:t>
            </a:r>
            <a:r>
              <a:rPr lang="en-US" altLang="zh-CN" dirty="0"/>
              <a:t>     		</a:t>
            </a:r>
            <a:r>
              <a:rPr lang="zh-CN" altLang="zh-CN" dirty="0"/>
              <a:t>（</a:t>
            </a:r>
            <a:r>
              <a:rPr lang="en-US" altLang="zh-CN" dirty="0"/>
              <a:t>B</a:t>
            </a:r>
            <a:r>
              <a:rPr lang="zh-CN" altLang="zh-CN" dirty="0"/>
              <a:t>）</a:t>
            </a:r>
            <a:r>
              <a:rPr lang="en-US" altLang="zh-CN" dirty="0"/>
              <a:t>M</a:t>
            </a:r>
            <a:r>
              <a:rPr lang="zh-CN" altLang="zh-CN" dirty="0"/>
              <a:t>和</a:t>
            </a:r>
            <a:r>
              <a:rPr lang="en-US" altLang="zh-CN" dirty="0"/>
              <a:t>N</a:t>
            </a:r>
            <a:r>
              <a:rPr lang="zh-CN" altLang="zh-CN" dirty="0"/>
              <a:t>的状态数和有向边数相等</a:t>
            </a:r>
            <a:endParaRPr lang="zh-CN" altLang="zh-CN" dirty="0"/>
          </a:p>
          <a:p>
            <a:r>
              <a:rPr lang="zh-CN" altLang="zh-CN" dirty="0"/>
              <a:t>（</a:t>
            </a:r>
            <a:r>
              <a:rPr lang="en-US" altLang="zh-CN" dirty="0"/>
              <a:t>C</a:t>
            </a:r>
            <a:r>
              <a:rPr lang="zh-CN" altLang="zh-CN" dirty="0"/>
              <a:t>）</a:t>
            </a:r>
            <a:r>
              <a:rPr lang="en-US" altLang="zh-CN" dirty="0"/>
              <a:t>M</a:t>
            </a:r>
            <a:r>
              <a:rPr lang="zh-CN" altLang="zh-CN" dirty="0"/>
              <a:t>和</a:t>
            </a:r>
            <a:r>
              <a:rPr lang="en-US" altLang="zh-CN" dirty="0"/>
              <a:t>N</a:t>
            </a:r>
            <a:r>
              <a:rPr lang="zh-CN" altLang="zh-CN" dirty="0"/>
              <a:t>状态数或有向边数相等</a:t>
            </a:r>
            <a:r>
              <a:rPr lang="en-US" altLang="zh-CN" dirty="0"/>
              <a:t>	</a:t>
            </a:r>
            <a:r>
              <a:rPr lang="zh-CN" altLang="zh-CN" dirty="0"/>
              <a:t>（</a:t>
            </a:r>
            <a:r>
              <a:rPr lang="en-US" altLang="zh-CN" dirty="0"/>
              <a:t>D</a:t>
            </a:r>
            <a:r>
              <a:rPr lang="zh-CN" altLang="zh-CN" dirty="0"/>
              <a:t>）</a:t>
            </a:r>
            <a:r>
              <a:rPr lang="en-US" altLang="zh-CN" dirty="0"/>
              <a:t>M</a:t>
            </a:r>
            <a:r>
              <a:rPr lang="zh-CN" altLang="zh-CN" dirty="0"/>
              <a:t>和</a:t>
            </a:r>
            <a:r>
              <a:rPr lang="en-US" altLang="zh-CN" dirty="0"/>
              <a:t>N</a:t>
            </a:r>
            <a:r>
              <a:rPr lang="zh-CN" altLang="zh-CN" dirty="0"/>
              <a:t>识别的字符串集合相同</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个确定的有穷自动机</a:t>
            </a:r>
            <a:r>
              <a:rPr lang="en-US" altLang="zh-CN" dirty="0"/>
              <a:t>DFA</a:t>
            </a:r>
            <a:r>
              <a:rPr lang="zh-CN" altLang="zh-CN" dirty="0"/>
              <a:t>是一个（</a:t>
            </a:r>
            <a:r>
              <a:rPr lang="en-US" altLang="zh-CN"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）五元组（</a:t>
            </a:r>
            <a:r>
              <a:rPr lang="en-US" altLang="zh-CN" dirty="0"/>
              <a:t>K,</a:t>
            </a:r>
            <a:r>
              <a:rPr lang="zh-CN" altLang="zh-CN" dirty="0"/>
              <a:t>∑</a:t>
            </a:r>
            <a:r>
              <a:rPr lang="en-US" altLang="zh-CN" dirty="0"/>
              <a:t>,</a:t>
            </a:r>
            <a:r>
              <a:rPr lang="en-US" altLang="zh-CN" dirty="0" err="1"/>
              <a:t>f,S,Z</a:t>
            </a:r>
            <a:r>
              <a:rPr lang="zh-CN" altLang="zh-CN" dirty="0"/>
              <a:t>）</a:t>
            </a:r>
            <a:r>
              <a:rPr lang="en-US" altLang="zh-CN" dirty="0"/>
              <a:t>        </a:t>
            </a:r>
            <a:r>
              <a:rPr lang="zh-CN" altLang="zh-CN" dirty="0"/>
              <a:t>（</a:t>
            </a:r>
            <a:r>
              <a:rPr lang="en-US" altLang="zh-CN" dirty="0"/>
              <a:t>B</a:t>
            </a:r>
            <a:r>
              <a:rPr lang="zh-CN" altLang="zh-CN" dirty="0"/>
              <a:t>）四元组（</a:t>
            </a:r>
            <a:r>
              <a:rPr lang="en-US" altLang="zh-CN" dirty="0" err="1"/>
              <a:t>Vn,Vt,P,S</a:t>
            </a:r>
            <a:r>
              <a:rPr lang="zh-CN" altLang="zh-CN" dirty="0"/>
              <a:t>）</a:t>
            </a:r>
            <a:endParaRPr lang="zh-CN" altLang="zh-CN" dirty="0"/>
          </a:p>
          <a:p>
            <a:r>
              <a:rPr lang="zh-CN" altLang="zh-CN" dirty="0"/>
              <a:t>（</a:t>
            </a:r>
            <a:r>
              <a:rPr lang="en-US" altLang="zh-CN" dirty="0"/>
              <a:t>C</a:t>
            </a:r>
            <a:r>
              <a:rPr lang="zh-CN" altLang="zh-CN" dirty="0"/>
              <a:t>）四元组（</a:t>
            </a:r>
            <a:r>
              <a:rPr lang="en-US" altLang="zh-CN" dirty="0"/>
              <a:t>K,</a:t>
            </a:r>
            <a:r>
              <a:rPr lang="zh-CN" altLang="zh-CN" dirty="0"/>
              <a:t>∑</a:t>
            </a:r>
            <a:r>
              <a:rPr lang="en-US" altLang="zh-CN" dirty="0"/>
              <a:t>,</a:t>
            </a:r>
            <a:r>
              <a:rPr lang="en-US" altLang="zh-CN" dirty="0" err="1"/>
              <a:t>f,S</a:t>
            </a:r>
            <a:r>
              <a:rPr lang="zh-CN" altLang="zh-CN" dirty="0"/>
              <a:t>）</a:t>
            </a:r>
            <a:r>
              <a:rPr lang="en-US" altLang="zh-CN" dirty="0"/>
              <a:t>          </a:t>
            </a:r>
            <a:r>
              <a:rPr lang="zh-CN" altLang="zh-CN" dirty="0"/>
              <a:t>（</a:t>
            </a:r>
            <a:r>
              <a:rPr lang="en-US" altLang="zh-CN" dirty="0"/>
              <a:t>D</a:t>
            </a:r>
            <a:r>
              <a:rPr lang="zh-CN" altLang="zh-CN" dirty="0"/>
              <a:t>）三元组（</a:t>
            </a:r>
            <a:r>
              <a:rPr lang="en-US" altLang="zh-CN" dirty="0" err="1"/>
              <a:t>Vn,Vt,P</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无</a:t>
            </a:r>
            <a:r>
              <a:rPr lang="zh-CN" altLang="zh-CN" dirty="0"/>
              <a:t>符号常数的识别和拼数工作，通常都在</a:t>
            </a:r>
            <a:r>
              <a:rPr lang="en-US" altLang="zh-CN" u="sng" dirty="0"/>
              <a:t>    </a:t>
            </a:r>
            <a:r>
              <a:rPr lang="zh-CN" altLang="zh-CN" dirty="0"/>
              <a:t>阶段完成。【</a:t>
            </a:r>
            <a:r>
              <a:rPr lang="en-US" altLang="zh-CN" dirty="0"/>
              <a:t>A</a:t>
            </a:r>
            <a:r>
              <a:rPr lang="zh-CN" altLang="zh-CN" dirty="0"/>
              <a:t>】</a:t>
            </a:r>
            <a:endParaRPr lang="zh-CN" altLang="zh-CN" dirty="0"/>
          </a:p>
          <a:p>
            <a:r>
              <a:rPr lang="zh-CN" altLang="zh-CN" dirty="0"/>
              <a:t>（</a:t>
            </a:r>
            <a:r>
              <a:rPr lang="en-US" altLang="zh-CN" dirty="0"/>
              <a:t>A</a:t>
            </a:r>
            <a:r>
              <a:rPr lang="zh-CN" altLang="zh-CN" dirty="0"/>
              <a:t>）词法分析</a:t>
            </a:r>
            <a:r>
              <a:rPr lang="en-US" altLang="zh-CN" dirty="0"/>
              <a:t>       </a:t>
            </a:r>
            <a:r>
              <a:rPr lang="zh-CN" altLang="zh-CN" dirty="0"/>
              <a:t>（</a:t>
            </a:r>
            <a:r>
              <a:rPr lang="en-US" altLang="zh-CN" dirty="0"/>
              <a:t>B</a:t>
            </a:r>
            <a:r>
              <a:rPr lang="zh-CN" altLang="zh-CN" dirty="0"/>
              <a:t>）语法分析</a:t>
            </a:r>
            <a:endParaRPr lang="zh-CN" altLang="zh-CN" dirty="0"/>
          </a:p>
          <a:p>
            <a:r>
              <a:rPr lang="zh-CN" altLang="zh-CN" dirty="0"/>
              <a:t>（</a:t>
            </a:r>
            <a:r>
              <a:rPr lang="en-US" altLang="zh-CN" dirty="0"/>
              <a:t>C</a:t>
            </a:r>
            <a:r>
              <a:rPr lang="zh-CN" altLang="zh-CN" dirty="0"/>
              <a:t>）语义分析</a:t>
            </a:r>
            <a:r>
              <a:rPr lang="en-US" altLang="zh-CN" dirty="0"/>
              <a:t>       </a:t>
            </a:r>
            <a:r>
              <a:rPr lang="zh-CN" altLang="zh-CN" dirty="0"/>
              <a:t>（</a:t>
            </a:r>
            <a:r>
              <a:rPr lang="en-US" altLang="zh-CN" dirty="0"/>
              <a:t>D</a:t>
            </a:r>
            <a:r>
              <a:rPr lang="zh-CN" altLang="zh-CN" dirty="0"/>
              <a:t>）目标代码生成</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中词法分析器所完成的任务是从源程序中识别出一个一个具有独立意义的</a:t>
            </a:r>
            <a:r>
              <a:rPr lang="en-US" altLang="zh-CN" u="sng"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）表达式</a:t>
            </a:r>
            <a:r>
              <a:rPr lang="en-US" altLang="zh-CN" dirty="0"/>
              <a:t>         </a:t>
            </a:r>
            <a:r>
              <a:rPr lang="zh-CN" altLang="zh-CN" dirty="0"/>
              <a:t>（</a:t>
            </a:r>
            <a:r>
              <a:rPr lang="en-US" altLang="zh-CN" dirty="0"/>
              <a:t>B</a:t>
            </a:r>
            <a:r>
              <a:rPr lang="zh-CN" altLang="zh-CN" dirty="0"/>
              <a:t>）语句</a:t>
            </a:r>
            <a:endParaRPr lang="zh-CN" altLang="zh-CN" dirty="0"/>
          </a:p>
          <a:p>
            <a:r>
              <a:rPr lang="zh-CN" altLang="zh-CN" dirty="0"/>
              <a:t>（</a:t>
            </a:r>
            <a:r>
              <a:rPr lang="en-US" altLang="zh-CN" dirty="0"/>
              <a:t>C</a:t>
            </a:r>
            <a:r>
              <a:rPr lang="zh-CN" altLang="zh-CN" dirty="0"/>
              <a:t>）过程</a:t>
            </a:r>
            <a:r>
              <a:rPr lang="en-US" altLang="zh-CN" dirty="0"/>
              <a:t>           </a:t>
            </a:r>
            <a:r>
              <a:rPr lang="zh-CN" altLang="zh-CN" dirty="0"/>
              <a:t>（</a:t>
            </a:r>
            <a:r>
              <a:rPr lang="en-US" altLang="zh-CN" dirty="0"/>
              <a:t>D</a:t>
            </a:r>
            <a:r>
              <a:rPr lang="zh-CN" altLang="zh-CN" dirty="0"/>
              <a:t>）单词符号</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与具体的机器（</a:t>
            </a:r>
            <a:r>
              <a:rPr lang="en-US" altLang="zh-CN"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）有关</a:t>
            </a:r>
            <a:r>
              <a:rPr lang="en-US" altLang="zh-CN" dirty="0"/>
              <a:t>   </a:t>
            </a:r>
            <a:r>
              <a:rPr lang="zh-CN" altLang="zh-CN" dirty="0"/>
              <a:t>（</a:t>
            </a:r>
            <a:r>
              <a:rPr lang="en-US" altLang="zh-CN" dirty="0"/>
              <a:t>B</a:t>
            </a:r>
            <a:r>
              <a:rPr lang="zh-CN" altLang="zh-CN" dirty="0"/>
              <a:t>）关系不定</a:t>
            </a:r>
            <a:r>
              <a:rPr lang="en-US" altLang="zh-CN" dirty="0"/>
              <a:t>     </a:t>
            </a:r>
            <a:r>
              <a:rPr lang="zh-CN" altLang="zh-CN" dirty="0"/>
              <a:t>（</a:t>
            </a:r>
            <a:r>
              <a:rPr lang="en-US" altLang="zh-CN" dirty="0"/>
              <a:t>C</a:t>
            </a:r>
            <a:r>
              <a:rPr lang="zh-CN" altLang="zh-CN" dirty="0"/>
              <a:t>）无关</a:t>
            </a:r>
            <a:r>
              <a:rPr lang="en-US" altLang="zh-CN" dirty="0"/>
              <a:t>   </a:t>
            </a:r>
            <a:r>
              <a:rPr lang="zh-CN" altLang="zh-CN" dirty="0"/>
              <a:t>（</a:t>
            </a:r>
            <a:r>
              <a:rPr lang="en-US" altLang="zh-CN" dirty="0"/>
              <a:t>D</a:t>
            </a:r>
            <a:r>
              <a:rPr lang="zh-CN" altLang="zh-CN" dirty="0"/>
              <a:t>）以上皆不对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过程中，词法分析阶段的任务是</a:t>
            </a:r>
            <a:r>
              <a:rPr lang="en-US" altLang="zh-CN" u="sng" dirty="0"/>
              <a:t>   </a:t>
            </a:r>
            <a:r>
              <a:rPr lang="zh-CN" altLang="zh-CN" dirty="0"/>
              <a:t>。【</a:t>
            </a:r>
            <a:r>
              <a:rPr lang="en-US" altLang="zh-CN" dirty="0"/>
              <a:t>B</a:t>
            </a:r>
            <a:r>
              <a:rPr lang="zh-CN" altLang="zh-CN" dirty="0"/>
              <a:t>】</a:t>
            </a:r>
            <a:endParaRPr lang="zh-CN" altLang="zh-CN" dirty="0"/>
          </a:p>
          <a:p>
            <a:r>
              <a:rPr lang="zh-CN" altLang="zh-CN" dirty="0"/>
              <a:t>（</a:t>
            </a:r>
            <a:r>
              <a:rPr lang="en-US" altLang="zh-CN" dirty="0"/>
              <a:t>A</a:t>
            </a:r>
            <a:r>
              <a:rPr lang="zh-CN" altLang="zh-CN" dirty="0"/>
              <a:t>）识别表达式</a:t>
            </a:r>
            <a:r>
              <a:rPr lang="en-US" altLang="zh-CN" dirty="0"/>
              <a:t>        </a:t>
            </a:r>
            <a:r>
              <a:rPr lang="zh-CN" altLang="zh-CN" dirty="0"/>
              <a:t>（</a:t>
            </a:r>
            <a:r>
              <a:rPr lang="en-US" altLang="zh-CN" dirty="0"/>
              <a:t>B</a:t>
            </a:r>
            <a:r>
              <a:rPr lang="zh-CN" altLang="zh-CN" dirty="0"/>
              <a:t>）识别语言单词</a:t>
            </a:r>
            <a:endParaRPr lang="zh-CN" altLang="zh-CN" dirty="0"/>
          </a:p>
          <a:p>
            <a:r>
              <a:rPr lang="zh-CN" altLang="zh-CN" dirty="0"/>
              <a:t>（</a:t>
            </a:r>
            <a:r>
              <a:rPr lang="en-US" altLang="zh-CN" dirty="0"/>
              <a:t>C</a:t>
            </a:r>
            <a:r>
              <a:rPr lang="zh-CN" altLang="zh-CN" dirty="0"/>
              <a:t>）识别语句</a:t>
            </a:r>
            <a:r>
              <a:rPr lang="en-US" altLang="zh-CN" dirty="0"/>
              <a:t>          </a:t>
            </a:r>
            <a:r>
              <a:rPr lang="zh-CN" altLang="zh-CN" dirty="0"/>
              <a:t>（</a:t>
            </a:r>
            <a:r>
              <a:rPr lang="en-US" altLang="zh-CN" dirty="0"/>
              <a:t>D</a:t>
            </a:r>
            <a:r>
              <a:rPr lang="zh-CN" altLang="zh-CN" dirty="0"/>
              <a:t>）识别程序</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为了</a:t>
            </a:r>
            <a:r>
              <a:rPr lang="zh-CN" altLang="zh-CN" dirty="0"/>
              <a:t>使编译程序能对程序设计语言进行正确编译，必须采用</a:t>
            </a:r>
            <a:r>
              <a:rPr lang="en-US" altLang="zh-CN" u="sng" dirty="0"/>
              <a:t>    </a:t>
            </a:r>
            <a:r>
              <a:rPr lang="zh-CN" altLang="zh-CN" dirty="0"/>
              <a:t>方法定义程序设计语言。【</a:t>
            </a:r>
            <a:r>
              <a:rPr lang="en-US" altLang="zh-CN" dirty="0"/>
              <a:t>C</a:t>
            </a:r>
            <a:r>
              <a:rPr lang="zh-CN" altLang="zh-CN" dirty="0"/>
              <a:t>】</a:t>
            </a:r>
            <a:endParaRPr lang="zh-CN" altLang="zh-CN" dirty="0"/>
          </a:p>
          <a:p>
            <a:r>
              <a:rPr lang="zh-CN" altLang="zh-CN" dirty="0"/>
              <a:t>（</a:t>
            </a:r>
            <a:r>
              <a:rPr lang="en-US" altLang="zh-CN" dirty="0"/>
              <a:t>A</a:t>
            </a:r>
            <a:r>
              <a:rPr lang="zh-CN" altLang="zh-CN" dirty="0"/>
              <a:t>）非形式化</a:t>
            </a:r>
            <a:r>
              <a:rPr lang="en-US" altLang="zh-CN" dirty="0"/>
              <a:t>          </a:t>
            </a:r>
            <a:r>
              <a:rPr lang="zh-CN" altLang="zh-CN" dirty="0"/>
              <a:t>（</a:t>
            </a:r>
            <a:r>
              <a:rPr lang="en-US" altLang="zh-CN" dirty="0"/>
              <a:t>B</a:t>
            </a:r>
            <a:r>
              <a:rPr lang="zh-CN" altLang="zh-CN" dirty="0"/>
              <a:t>）自然语言描述问题</a:t>
            </a:r>
            <a:endParaRPr lang="zh-CN" altLang="zh-CN" dirty="0"/>
          </a:p>
          <a:p>
            <a:r>
              <a:rPr lang="zh-CN" altLang="zh-CN" dirty="0"/>
              <a:t>（</a:t>
            </a:r>
            <a:r>
              <a:rPr lang="en-US" altLang="zh-CN" dirty="0"/>
              <a:t>C</a:t>
            </a:r>
            <a:r>
              <a:rPr lang="zh-CN" altLang="zh-CN" dirty="0"/>
              <a:t>）形式化</a:t>
            </a:r>
            <a:r>
              <a:rPr lang="en-US" altLang="zh-CN" dirty="0"/>
              <a:t>            </a:t>
            </a:r>
            <a:r>
              <a:rPr lang="zh-CN" altLang="zh-CN" dirty="0"/>
              <a:t>（</a:t>
            </a:r>
            <a:r>
              <a:rPr lang="en-US" altLang="zh-CN" dirty="0"/>
              <a:t>D</a:t>
            </a:r>
            <a:r>
              <a:rPr lang="zh-CN" altLang="zh-CN" dirty="0"/>
              <a:t>）自然语言和符号体系相结合</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a:t>
            </a:r>
            <a:r>
              <a:rPr lang="en-US" altLang="zh-CN" dirty="0" smtClean="0"/>
              <a:t>    </a:t>
            </a:r>
            <a:r>
              <a:rPr lang="zh-CN" altLang="zh-CN" dirty="0"/>
              <a:t>）不是</a:t>
            </a:r>
            <a:r>
              <a:rPr lang="en-US" altLang="zh-CN" dirty="0"/>
              <a:t>NFA</a:t>
            </a:r>
            <a:r>
              <a:rPr lang="zh-CN" altLang="zh-CN" dirty="0"/>
              <a:t>的成分。【</a:t>
            </a:r>
            <a:r>
              <a:rPr lang="en-US" altLang="zh-CN" dirty="0"/>
              <a:t>B</a:t>
            </a:r>
            <a:r>
              <a:rPr lang="zh-CN" altLang="zh-CN" dirty="0"/>
              <a:t>】</a:t>
            </a:r>
            <a:endParaRPr lang="zh-CN" altLang="zh-CN" dirty="0"/>
          </a:p>
          <a:p>
            <a:r>
              <a:rPr lang="en-US" altLang="zh-CN" dirty="0"/>
              <a:t>A</a:t>
            </a:r>
            <a:r>
              <a:rPr lang="zh-CN" altLang="zh-CN" dirty="0"/>
              <a:t>）有穷输入字母表</a:t>
            </a:r>
            <a:r>
              <a:rPr lang="en-US" altLang="zh-CN" dirty="0"/>
              <a:t>   B</a:t>
            </a:r>
            <a:r>
              <a:rPr lang="zh-CN" altLang="zh-CN" dirty="0"/>
              <a:t>）文法符号集合</a:t>
            </a:r>
            <a:r>
              <a:rPr lang="en-US" altLang="zh-CN" dirty="0"/>
              <a:t>   C</a:t>
            </a:r>
            <a:r>
              <a:rPr lang="zh-CN" altLang="zh-CN" dirty="0"/>
              <a:t>）终止符号集合</a:t>
            </a:r>
            <a:r>
              <a:rPr lang="en-US" altLang="zh-CN" dirty="0"/>
              <a:t>   D</a:t>
            </a:r>
            <a:r>
              <a:rPr lang="zh-CN" altLang="zh-CN" dirty="0"/>
              <a:t>）有限状态集合</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用</a:t>
            </a:r>
            <a:r>
              <a:rPr lang="en-US" altLang="zh-CN" dirty="0"/>
              <a:t>l</a:t>
            </a:r>
            <a:r>
              <a:rPr lang="zh-CN" altLang="zh-CN" dirty="0"/>
              <a:t>代表字母，</a:t>
            </a:r>
            <a:r>
              <a:rPr lang="en-US" altLang="zh-CN" dirty="0"/>
              <a:t>d</a:t>
            </a:r>
            <a:r>
              <a:rPr lang="zh-CN" altLang="zh-CN" dirty="0"/>
              <a:t>代表数字，∑</a:t>
            </a:r>
            <a:r>
              <a:rPr lang="en-US" altLang="zh-CN" dirty="0"/>
              <a:t>={ l</a:t>
            </a:r>
            <a:r>
              <a:rPr lang="zh-CN" altLang="zh-CN" dirty="0"/>
              <a:t>，</a:t>
            </a:r>
            <a:r>
              <a:rPr lang="en-US" altLang="zh-CN" dirty="0"/>
              <a:t>d }</a:t>
            </a:r>
            <a:r>
              <a:rPr lang="zh-CN" altLang="zh-CN" dirty="0"/>
              <a:t>，则定义标识符号单词的正规式是（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err="1"/>
              <a:t>ld</a:t>
            </a:r>
            <a:r>
              <a:rPr lang="en-US" altLang="zh-CN" dirty="0"/>
              <a:t>*			B</a:t>
            </a:r>
            <a:r>
              <a:rPr lang="zh-CN" altLang="zh-CN" dirty="0"/>
              <a:t>）</a:t>
            </a:r>
            <a:r>
              <a:rPr lang="en-US" altLang="zh-CN" dirty="0" err="1"/>
              <a:t>ll</a:t>
            </a:r>
            <a:r>
              <a:rPr lang="en-US" altLang="zh-CN" dirty="0"/>
              <a:t>*		C</a:t>
            </a:r>
            <a:r>
              <a:rPr lang="zh-CN" altLang="zh-CN" dirty="0"/>
              <a:t>）</a:t>
            </a:r>
            <a:r>
              <a:rPr lang="en-US" altLang="zh-CN" dirty="0"/>
              <a:t>l</a:t>
            </a:r>
            <a:r>
              <a:rPr lang="zh-CN" altLang="zh-CN" dirty="0"/>
              <a:t>（</a:t>
            </a:r>
            <a:r>
              <a:rPr lang="en-US" altLang="zh-CN" dirty="0" err="1"/>
              <a:t>l|d</a:t>
            </a:r>
            <a:r>
              <a:rPr lang="zh-CN" altLang="zh-CN" dirty="0"/>
              <a:t>）</a:t>
            </a:r>
            <a:r>
              <a:rPr lang="en-US" altLang="zh-CN" dirty="0"/>
              <a:t>*		D</a:t>
            </a:r>
            <a:r>
              <a:rPr lang="zh-CN" altLang="zh-CN" dirty="0"/>
              <a:t>）</a:t>
            </a:r>
            <a:r>
              <a:rPr lang="en-US" altLang="zh-CN" dirty="0" err="1"/>
              <a:t>ll</a:t>
            </a:r>
            <a:r>
              <a:rPr lang="en-US" altLang="zh-CN" dirty="0"/>
              <a:t>*|d*</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个确定的有穷自动机</a:t>
            </a:r>
            <a:r>
              <a:rPr lang="en-US" altLang="zh-CN" dirty="0"/>
              <a:t>DFA</a:t>
            </a:r>
            <a:r>
              <a:rPr lang="zh-CN" altLang="zh-CN" dirty="0"/>
              <a:t>是一个（</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）五元组（</a:t>
            </a:r>
            <a:r>
              <a:rPr lang="en-US" altLang="zh-CN" dirty="0"/>
              <a:t>K</a:t>
            </a:r>
            <a:r>
              <a:rPr lang="zh-CN" altLang="zh-CN" dirty="0"/>
              <a:t>，Σ，</a:t>
            </a:r>
            <a:r>
              <a:rPr lang="en-US" altLang="zh-CN" dirty="0"/>
              <a:t>f</a:t>
            </a:r>
            <a:r>
              <a:rPr lang="zh-CN" altLang="zh-CN" dirty="0"/>
              <a:t>，</a:t>
            </a:r>
            <a:r>
              <a:rPr lang="en-US" altLang="zh-CN" dirty="0"/>
              <a:t>S</a:t>
            </a:r>
            <a:r>
              <a:rPr lang="zh-CN" altLang="zh-CN" dirty="0"/>
              <a:t>，</a:t>
            </a:r>
            <a:r>
              <a:rPr lang="en-US" altLang="zh-CN" dirty="0"/>
              <a:t>Z </a:t>
            </a:r>
            <a:r>
              <a:rPr lang="zh-CN" altLang="zh-CN" dirty="0"/>
              <a:t>）</a:t>
            </a:r>
            <a:r>
              <a:rPr lang="en-US" altLang="zh-CN" dirty="0"/>
              <a:t>    B</a:t>
            </a:r>
            <a:r>
              <a:rPr lang="zh-CN" altLang="zh-CN" dirty="0"/>
              <a:t>）四元组（</a:t>
            </a:r>
            <a:r>
              <a:rPr lang="en-US" altLang="zh-CN" dirty="0"/>
              <a:t>VN </a:t>
            </a:r>
            <a:r>
              <a:rPr lang="zh-CN" altLang="zh-CN" dirty="0"/>
              <a:t>，</a:t>
            </a:r>
            <a:r>
              <a:rPr lang="en-US" altLang="zh-CN" dirty="0"/>
              <a:t>VT </a:t>
            </a:r>
            <a:r>
              <a:rPr lang="zh-CN" altLang="zh-CN" dirty="0"/>
              <a:t>，</a:t>
            </a:r>
            <a:r>
              <a:rPr lang="en-US" altLang="zh-CN" dirty="0"/>
              <a:t>P</a:t>
            </a:r>
            <a:r>
              <a:rPr lang="zh-CN" altLang="zh-CN" dirty="0"/>
              <a:t>，</a:t>
            </a:r>
            <a:r>
              <a:rPr lang="en-US" altLang="zh-CN" dirty="0"/>
              <a:t>S</a:t>
            </a:r>
            <a:r>
              <a:rPr lang="zh-CN" altLang="zh-CN" dirty="0"/>
              <a:t>）</a:t>
            </a:r>
            <a:endParaRPr lang="zh-CN" altLang="zh-CN" dirty="0"/>
          </a:p>
          <a:p>
            <a:r>
              <a:rPr lang="en-US" altLang="zh-CN" dirty="0"/>
              <a:t>C</a:t>
            </a:r>
            <a:r>
              <a:rPr lang="zh-CN" altLang="zh-CN" dirty="0"/>
              <a:t>）四元组（</a:t>
            </a:r>
            <a:r>
              <a:rPr lang="en-US" altLang="zh-CN" dirty="0"/>
              <a:t>K</a:t>
            </a:r>
            <a:r>
              <a:rPr lang="zh-CN" altLang="zh-CN" dirty="0"/>
              <a:t>，Σ，</a:t>
            </a:r>
            <a:r>
              <a:rPr lang="en-US" altLang="zh-CN" dirty="0"/>
              <a:t>f</a:t>
            </a:r>
            <a:r>
              <a:rPr lang="zh-CN" altLang="zh-CN" dirty="0"/>
              <a:t>，</a:t>
            </a:r>
            <a:r>
              <a:rPr lang="en-US" altLang="zh-CN" dirty="0"/>
              <a:t>S</a:t>
            </a:r>
            <a:r>
              <a:rPr lang="zh-CN" altLang="zh-CN" dirty="0"/>
              <a:t>，）</a:t>
            </a:r>
            <a:r>
              <a:rPr lang="en-US" altLang="zh-CN" dirty="0"/>
              <a:t>       D</a:t>
            </a:r>
            <a:r>
              <a:rPr lang="zh-CN" altLang="zh-CN" dirty="0"/>
              <a:t>）三元组（</a:t>
            </a:r>
            <a:r>
              <a:rPr lang="en-US" altLang="zh-CN" dirty="0"/>
              <a:t>VN </a:t>
            </a:r>
            <a:r>
              <a:rPr lang="zh-CN" altLang="zh-CN" dirty="0"/>
              <a:t>，</a:t>
            </a:r>
            <a:r>
              <a:rPr lang="en-US" altLang="zh-CN" dirty="0"/>
              <a:t>VT </a:t>
            </a:r>
            <a:r>
              <a:rPr lang="zh-CN" altLang="zh-CN" dirty="0"/>
              <a:t>，</a:t>
            </a:r>
            <a:r>
              <a:rPr lang="en-US" altLang="zh-CN" dirty="0"/>
              <a:t>P</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个句型最左边的</a:t>
            </a:r>
            <a:r>
              <a:rPr lang="en-US" altLang="zh-CN" u="sng" dirty="0"/>
              <a:t>    </a:t>
            </a:r>
            <a:r>
              <a:rPr lang="zh-CN" altLang="zh-CN" dirty="0"/>
              <a:t>称为该句型的句柄。【</a:t>
            </a:r>
            <a:r>
              <a:rPr lang="en-US" altLang="zh-CN" dirty="0"/>
              <a:t>C</a:t>
            </a:r>
            <a:r>
              <a:rPr lang="zh-CN" altLang="zh-CN" dirty="0"/>
              <a:t>】</a:t>
            </a:r>
            <a:endParaRPr lang="zh-CN" altLang="zh-CN" dirty="0"/>
          </a:p>
          <a:p>
            <a:r>
              <a:rPr lang="zh-CN" altLang="zh-CN" dirty="0"/>
              <a:t>（</a:t>
            </a:r>
            <a:r>
              <a:rPr lang="en-US" altLang="zh-CN" dirty="0"/>
              <a:t>A</a:t>
            </a:r>
            <a:r>
              <a:rPr lang="zh-CN" altLang="zh-CN" dirty="0"/>
              <a:t>）短语</a:t>
            </a:r>
            <a:r>
              <a:rPr lang="en-US" altLang="zh-CN" dirty="0"/>
              <a:t>              </a:t>
            </a:r>
            <a:r>
              <a:rPr lang="zh-CN" altLang="zh-CN" dirty="0"/>
              <a:t>（</a:t>
            </a:r>
            <a:r>
              <a:rPr lang="en-US" altLang="zh-CN" dirty="0"/>
              <a:t>B</a:t>
            </a:r>
            <a:r>
              <a:rPr lang="zh-CN" altLang="zh-CN" dirty="0"/>
              <a:t>）素短语</a:t>
            </a:r>
            <a:endParaRPr lang="zh-CN" altLang="zh-CN" dirty="0"/>
          </a:p>
          <a:p>
            <a:r>
              <a:rPr lang="zh-CN" altLang="zh-CN" dirty="0"/>
              <a:t>（</a:t>
            </a:r>
            <a:r>
              <a:rPr lang="en-US" altLang="zh-CN" dirty="0"/>
              <a:t>C</a:t>
            </a:r>
            <a:r>
              <a:rPr lang="zh-CN" altLang="zh-CN" dirty="0"/>
              <a:t>）直接短语</a:t>
            </a:r>
            <a:r>
              <a:rPr lang="en-US" altLang="zh-CN" dirty="0"/>
              <a:t>          </a:t>
            </a:r>
            <a:r>
              <a:rPr lang="zh-CN" altLang="zh-CN" dirty="0"/>
              <a:t>（</a:t>
            </a:r>
            <a:r>
              <a:rPr lang="en-US" altLang="zh-CN" dirty="0"/>
              <a:t>D</a:t>
            </a:r>
            <a:r>
              <a:rPr lang="zh-CN" altLang="zh-CN" dirty="0"/>
              <a:t>）规范短语</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文法</a:t>
            </a:r>
            <a:r>
              <a:rPr lang="en-US" altLang="zh-CN" dirty="0"/>
              <a:t>G[E]:</a:t>
            </a:r>
            <a:endParaRPr lang="zh-CN" altLang="zh-CN" dirty="0"/>
          </a:p>
          <a:p>
            <a:r>
              <a:rPr lang="en-US" altLang="zh-CN" dirty="0"/>
              <a:t>E→E+T | E-T | T</a:t>
            </a:r>
            <a:endParaRPr lang="zh-CN" altLang="zh-CN" dirty="0"/>
          </a:p>
          <a:p>
            <a:r>
              <a:rPr lang="en-US" altLang="zh-CN" dirty="0"/>
              <a:t>T→T*F | T/F | F</a:t>
            </a:r>
            <a:endParaRPr lang="zh-CN" altLang="zh-CN" dirty="0"/>
          </a:p>
          <a:p>
            <a:r>
              <a:rPr lang="en-US" altLang="zh-CN" dirty="0"/>
              <a:t>F→ (E) | i</a:t>
            </a:r>
            <a:endParaRPr lang="zh-CN" altLang="zh-CN" dirty="0"/>
          </a:p>
          <a:p>
            <a:r>
              <a:rPr lang="zh-CN" altLang="zh-CN" dirty="0"/>
              <a:t>该文法句型</a:t>
            </a:r>
            <a:r>
              <a:rPr lang="en-US" altLang="zh-CN" dirty="0"/>
              <a:t>E+T*F</a:t>
            </a:r>
            <a:r>
              <a:rPr lang="zh-CN" altLang="zh-CN" dirty="0"/>
              <a:t>的句柄是下列符号串</a:t>
            </a:r>
            <a:r>
              <a:rPr lang="en-US" altLang="zh-CN" u="sng"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a:t>
            </a:r>
            <a:r>
              <a:rPr lang="en-US" altLang="zh-CN" dirty="0"/>
              <a:t>E            </a:t>
            </a:r>
            <a:r>
              <a:rPr lang="zh-CN" altLang="zh-CN" dirty="0"/>
              <a:t>（</a:t>
            </a:r>
            <a:r>
              <a:rPr lang="en-US" altLang="zh-CN" dirty="0"/>
              <a:t>B</a:t>
            </a:r>
            <a:r>
              <a:rPr lang="zh-CN" altLang="zh-CN" dirty="0"/>
              <a:t>）</a:t>
            </a:r>
            <a:r>
              <a:rPr lang="en-US" altLang="zh-CN" dirty="0"/>
              <a:t>E+T</a:t>
            </a:r>
            <a:endParaRPr lang="zh-CN" altLang="zh-CN" dirty="0"/>
          </a:p>
          <a:p>
            <a:r>
              <a:rPr lang="zh-CN" altLang="zh-CN" dirty="0"/>
              <a:t>（</a:t>
            </a:r>
            <a:r>
              <a:rPr lang="en-US" altLang="zh-CN" dirty="0"/>
              <a:t>C</a:t>
            </a:r>
            <a:r>
              <a:rPr lang="zh-CN" altLang="zh-CN" dirty="0"/>
              <a:t>）</a:t>
            </a:r>
            <a:r>
              <a:rPr lang="en-US" altLang="zh-CN" dirty="0"/>
              <a:t>T*F          </a:t>
            </a:r>
            <a:r>
              <a:rPr lang="zh-CN" altLang="zh-CN" dirty="0"/>
              <a:t>（</a:t>
            </a:r>
            <a:r>
              <a:rPr lang="en-US" altLang="zh-CN" dirty="0"/>
              <a:t>D</a:t>
            </a:r>
            <a:r>
              <a:rPr lang="zh-CN" altLang="zh-CN" dirty="0"/>
              <a:t>）</a:t>
            </a:r>
            <a:r>
              <a:rPr lang="en-US" altLang="zh-CN" dirty="0"/>
              <a:t>E+T*F</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程序设计语言的词法规则用正规式描述，词法分析器可用</a:t>
            </a:r>
            <a:r>
              <a:rPr lang="en-US" altLang="zh-CN" u="sng" dirty="0"/>
              <a:t>    </a:t>
            </a:r>
            <a:r>
              <a:rPr lang="zh-CN" altLang="zh-CN" dirty="0"/>
              <a:t>来实现。【</a:t>
            </a:r>
            <a:r>
              <a:rPr lang="en-US" altLang="zh-CN" dirty="0"/>
              <a:t>B</a:t>
            </a:r>
            <a:r>
              <a:rPr lang="zh-CN" altLang="zh-CN" dirty="0"/>
              <a:t>】</a:t>
            </a:r>
            <a:endParaRPr lang="zh-CN" altLang="zh-CN" dirty="0"/>
          </a:p>
          <a:p>
            <a:r>
              <a:rPr lang="zh-CN" altLang="zh-CN" dirty="0"/>
              <a:t>（</a:t>
            </a:r>
            <a:r>
              <a:rPr lang="en-US" altLang="zh-CN" dirty="0"/>
              <a:t>A</a:t>
            </a:r>
            <a:r>
              <a:rPr lang="zh-CN" altLang="zh-CN" dirty="0"/>
              <a:t>）语法树</a:t>
            </a:r>
            <a:r>
              <a:rPr lang="en-US" altLang="zh-CN" dirty="0"/>
              <a:t>         </a:t>
            </a:r>
            <a:r>
              <a:rPr lang="zh-CN" altLang="zh-CN" dirty="0"/>
              <a:t>（</a:t>
            </a:r>
            <a:r>
              <a:rPr lang="en-US" altLang="zh-CN" dirty="0"/>
              <a:t>B</a:t>
            </a:r>
            <a:r>
              <a:rPr lang="zh-CN" altLang="zh-CN" dirty="0"/>
              <a:t>）有穷自动机</a:t>
            </a:r>
            <a:endParaRPr lang="zh-CN" altLang="zh-CN" dirty="0"/>
          </a:p>
          <a:p>
            <a:r>
              <a:rPr lang="zh-CN" altLang="zh-CN" dirty="0"/>
              <a:t>（</a:t>
            </a:r>
            <a:r>
              <a:rPr lang="en-US" altLang="zh-CN" dirty="0"/>
              <a:t>C</a:t>
            </a:r>
            <a:r>
              <a:rPr lang="zh-CN" altLang="zh-CN" dirty="0"/>
              <a:t>）栈</a:t>
            </a:r>
            <a:r>
              <a:rPr lang="en-US" altLang="zh-CN" dirty="0"/>
              <a:t>             </a:t>
            </a:r>
            <a:r>
              <a:rPr lang="zh-CN" altLang="zh-CN" dirty="0"/>
              <a:t>（</a:t>
            </a:r>
            <a:r>
              <a:rPr lang="en-US" altLang="zh-CN" dirty="0"/>
              <a:t>D</a:t>
            </a:r>
            <a:r>
              <a:rPr lang="zh-CN" altLang="zh-CN" dirty="0"/>
              <a:t>）堆</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u="sng" dirty="0" smtClean="0"/>
              <a:t>    </a:t>
            </a:r>
            <a:r>
              <a:rPr lang="zh-CN" altLang="zh-CN" dirty="0"/>
              <a:t>不是</a:t>
            </a:r>
            <a:r>
              <a:rPr lang="en-US" altLang="zh-CN" dirty="0"/>
              <a:t>NFA</a:t>
            </a:r>
            <a:r>
              <a:rPr lang="zh-CN" altLang="zh-CN" dirty="0"/>
              <a:t>的成分。【</a:t>
            </a:r>
            <a:r>
              <a:rPr lang="en-US" altLang="zh-CN" dirty="0"/>
              <a:t>B</a:t>
            </a:r>
            <a:r>
              <a:rPr lang="zh-CN" altLang="zh-CN" dirty="0"/>
              <a:t>】</a:t>
            </a:r>
            <a:endParaRPr lang="zh-CN" altLang="zh-CN" dirty="0"/>
          </a:p>
          <a:p>
            <a:r>
              <a:rPr lang="zh-CN" altLang="zh-CN" dirty="0"/>
              <a:t>（</a:t>
            </a:r>
            <a:r>
              <a:rPr lang="en-US" altLang="zh-CN" dirty="0"/>
              <a:t>A</a:t>
            </a:r>
            <a:r>
              <a:rPr lang="zh-CN" altLang="zh-CN" dirty="0"/>
              <a:t>）有穷输入字母表</a:t>
            </a:r>
            <a:r>
              <a:rPr lang="en-US" altLang="zh-CN" dirty="0"/>
              <a:t>     </a:t>
            </a:r>
            <a:r>
              <a:rPr lang="zh-CN" altLang="zh-CN" dirty="0"/>
              <a:t>（</a:t>
            </a:r>
            <a:r>
              <a:rPr lang="en-US" altLang="zh-CN" dirty="0"/>
              <a:t>B</a:t>
            </a:r>
            <a:r>
              <a:rPr lang="zh-CN" altLang="zh-CN" dirty="0"/>
              <a:t>）文法符号集合</a:t>
            </a:r>
            <a:endParaRPr lang="zh-CN" altLang="zh-CN" dirty="0"/>
          </a:p>
          <a:p>
            <a:r>
              <a:rPr lang="zh-CN" altLang="zh-CN" dirty="0"/>
              <a:t>（</a:t>
            </a:r>
            <a:r>
              <a:rPr lang="en-US" altLang="zh-CN" dirty="0"/>
              <a:t>C</a:t>
            </a:r>
            <a:r>
              <a:rPr lang="zh-CN" altLang="zh-CN" dirty="0"/>
              <a:t>）终止符号集合</a:t>
            </a:r>
            <a:r>
              <a:rPr lang="en-US" altLang="zh-CN" dirty="0"/>
              <a:t>       </a:t>
            </a:r>
            <a:r>
              <a:rPr lang="zh-CN" altLang="zh-CN" dirty="0"/>
              <a:t>（</a:t>
            </a:r>
            <a:r>
              <a:rPr lang="en-US" altLang="zh-CN" dirty="0"/>
              <a:t>D</a:t>
            </a:r>
            <a:r>
              <a:rPr lang="zh-CN" altLang="zh-CN" dirty="0"/>
              <a:t>）有限状态集合</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程序设计语言</a:t>
            </a:r>
            <a:r>
              <a:rPr lang="zh-CN" altLang="zh-CN" dirty="0"/>
              <a:t>的单词符号一般可分为</a:t>
            </a:r>
            <a:r>
              <a:rPr lang="en-US" altLang="zh-CN" dirty="0"/>
              <a:t>5</a:t>
            </a:r>
            <a:r>
              <a:rPr lang="zh-CN" altLang="zh-CN" dirty="0"/>
              <a:t>种，它们是</a:t>
            </a:r>
            <a:r>
              <a:rPr lang="en-US" altLang="zh-CN" u="sng" dirty="0"/>
              <a:t>    </a:t>
            </a:r>
            <a:r>
              <a:rPr lang="zh-CN" altLang="zh-CN" dirty="0"/>
              <a:t>及运算符和界符。【</a:t>
            </a:r>
            <a:r>
              <a:rPr lang="en-US" altLang="zh-CN" dirty="0"/>
              <a:t>ACD</a:t>
            </a:r>
            <a:r>
              <a:rPr lang="zh-CN" altLang="zh-CN" dirty="0"/>
              <a:t>】</a:t>
            </a:r>
            <a:endParaRPr lang="zh-CN" altLang="zh-CN" dirty="0"/>
          </a:p>
          <a:p>
            <a:r>
              <a:rPr lang="zh-CN" altLang="zh-CN" dirty="0"/>
              <a:t>（</a:t>
            </a:r>
            <a:r>
              <a:rPr lang="en-US" altLang="zh-CN" dirty="0"/>
              <a:t>A</a:t>
            </a:r>
            <a:r>
              <a:rPr lang="zh-CN" altLang="zh-CN" dirty="0"/>
              <a:t>）常数</a:t>
            </a:r>
            <a:r>
              <a:rPr lang="en-US" altLang="zh-CN" dirty="0"/>
              <a:t>           </a:t>
            </a:r>
            <a:r>
              <a:rPr lang="zh-CN" altLang="zh-CN" dirty="0"/>
              <a:t>（</a:t>
            </a:r>
            <a:r>
              <a:rPr lang="en-US" altLang="zh-CN" dirty="0"/>
              <a:t>B</a:t>
            </a:r>
            <a:r>
              <a:rPr lang="zh-CN" altLang="zh-CN" dirty="0"/>
              <a:t>）表达式</a:t>
            </a:r>
            <a:endParaRPr lang="zh-CN" altLang="zh-CN" dirty="0"/>
          </a:p>
          <a:p>
            <a:r>
              <a:rPr lang="zh-CN" altLang="zh-CN" dirty="0"/>
              <a:t>（</a:t>
            </a:r>
            <a:r>
              <a:rPr lang="en-US" altLang="zh-CN" dirty="0"/>
              <a:t>C</a:t>
            </a:r>
            <a:r>
              <a:rPr lang="zh-CN" altLang="zh-CN" dirty="0"/>
              <a:t>）基本字</a:t>
            </a:r>
            <a:r>
              <a:rPr lang="en-US" altLang="zh-CN" dirty="0"/>
              <a:t>         </a:t>
            </a:r>
            <a:r>
              <a:rPr lang="zh-CN" altLang="zh-CN" dirty="0"/>
              <a:t>（</a:t>
            </a:r>
            <a:r>
              <a:rPr lang="en-US" altLang="zh-CN" dirty="0"/>
              <a:t>D</a:t>
            </a:r>
            <a:r>
              <a:rPr lang="zh-CN" altLang="zh-CN" dirty="0"/>
              <a:t>）标识符</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是一种常见的（</a:t>
            </a:r>
            <a:r>
              <a:rPr lang="en-US" altLang="zh-CN" dirty="0"/>
              <a:t>   </a:t>
            </a:r>
            <a:r>
              <a:rPr lang="zh-CN" altLang="zh-CN" dirty="0"/>
              <a:t>）软件。【</a:t>
            </a:r>
            <a:r>
              <a:rPr lang="en-US" altLang="zh-CN" dirty="0"/>
              <a:t>A</a:t>
            </a:r>
            <a:r>
              <a:rPr lang="zh-CN" altLang="zh-CN" dirty="0"/>
              <a:t>】</a:t>
            </a:r>
            <a:endParaRPr lang="zh-CN" altLang="zh-CN" dirty="0"/>
          </a:p>
          <a:p>
            <a:r>
              <a:rPr lang="zh-CN" altLang="zh-CN" dirty="0"/>
              <a:t>（</a:t>
            </a:r>
            <a:r>
              <a:rPr lang="en-US" altLang="zh-CN" dirty="0"/>
              <a:t>A</a:t>
            </a:r>
            <a:r>
              <a:rPr lang="zh-CN" altLang="zh-CN" dirty="0"/>
              <a:t>）系统</a:t>
            </a:r>
            <a:r>
              <a:rPr lang="en-US" altLang="zh-CN" dirty="0"/>
              <a:t>           </a:t>
            </a:r>
            <a:r>
              <a:rPr lang="zh-CN" altLang="zh-CN" dirty="0"/>
              <a:t>（</a:t>
            </a:r>
            <a:r>
              <a:rPr lang="en-US" altLang="zh-CN" dirty="0"/>
              <a:t>B</a:t>
            </a:r>
            <a:r>
              <a:rPr lang="zh-CN" altLang="zh-CN" dirty="0"/>
              <a:t>）游戏</a:t>
            </a:r>
            <a:endParaRPr lang="zh-CN" altLang="zh-CN" dirty="0"/>
          </a:p>
          <a:p>
            <a:r>
              <a:rPr lang="zh-CN" altLang="zh-CN" dirty="0"/>
              <a:t>（</a:t>
            </a:r>
            <a:r>
              <a:rPr lang="en-US" altLang="zh-CN" dirty="0"/>
              <a:t>C</a:t>
            </a:r>
            <a:r>
              <a:rPr lang="zh-CN" altLang="zh-CN" dirty="0"/>
              <a:t>）应用</a:t>
            </a:r>
            <a:r>
              <a:rPr lang="en-US" altLang="zh-CN" dirty="0"/>
              <a:t>           </a:t>
            </a:r>
            <a:r>
              <a:rPr lang="zh-CN" altLang="zh-CN" dirty="0"/>
              <a:t>（</a:t>
            </a:r>
            <a:r>
              <a:rPr lang="en-US" altLang="zh-CN" dirty="0"/>
              <a:t>D</a:t>
            </a:r>
            <a:r>
              <a:rPr lang="zh-CN" altLang="zh-CN" dirty="0"/>
              <a:t>）教学</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中的词法分析器的输出是二元组表示的单词符号，其二元组的两个单位是</a:t>
            </a:r>
            <a:r>
              <a:rPr lang="en-US" altLang="zh-CN" u="sng" dirty="0"/>
              <a:t>    </a:t>
            </a:r>
            <a:r>
              <a:rPr lang="zh-CN" altLang="zh-CN" dirty="0"/>
              <a:t>。【</a:t>
            </a:r>
            <a:r>
              <a:rPr lang="en-US" altLang="zh-CN" dirty="0"/>
              <a:t>AC</a:t>
            </a:r>
            <a:r>
              <a:rPr lang="zh-CN" altLang="zh-CN" dirty="0"/>
              <a:t>】</a:t>
            </a:r>
            <a:endParaRPr lang="zh-CN" altLang="zh-CN" dirty="0"/>
          </a:p>
          <a:p>
            <a:r>
              <a:rPr lang="zh-CN" altLang="zh-CN" dirty="0"/>
              <a:t>（</a:t>
            </a:r>
            <a:r>
              <a:rPr lang="en-US" altLang="zh-CN" dirty="0"/>
              <a:t>A</a:t>
            </a:r>
            <a:r>
              <a:rPr lang="zh-CN" altLang="zh-CN" dirty="0"/>
              <a:t>）单词种别</a:t>
            </a:r>
            <a:r>
              <a:rPr lang="en-US" altLang="zh-CN" dirty="0"/>
              <a:t>        </a:t>
            </a:r>
            <a:r>
              <a:rPr lang="zh-CN" altLang="zh-CN" dirty="0"/>
              <a:t>（</a:t>
            </a:r>
            <a:r>
              <a:rPr lang="en-US" altLang="zh-CN" dirty="0"/>
              <a:t>B</a:t>
            </a:r>
            <a:r>
              <a:rPr lang="zh-CN" altLang="zh-CN" dirty="0"/>
              <a:t>）单词参数</a:t>
            </a:r>
            <a:endParaRPr lang="zh-CN" altLang="zh-CN" dirty="0"/>
          </a:p>
          <a:p>
            <a:r>
              <a:rPr lang="zh-CN" altLang="zh-CN" dirty="0"/>
              <a:t>（</a:t>
            </a:r>
            <a:r>
              <a:rPr lang="en-US" altLang="zh-CN" dirty="0"/>
              <a:t>C</a:t>
            </a:r>
            <a:r>
              <a:rPr lang="zh-CN" altLang="zh-CN" dirty="0"/>
              <a:t>）单词自身的值</a:t>
            </a:r>
            <a:r>
              <a:rPr lang="en-US" altLang="zh-CN" dirty="0"/>
              <a:t>    </a:t>
            </a:r>
            <a:r>
              <a:rPr lang="zh-CN" altLang="zh-CN" dirty="0"/>
              <a:t>（</a:t>
            </a:r>
            <a:r>
              <a:rPr lang="en-US" altLang="zh-CN" dirty="0"/>
              <a:t>D</a:t>
            </a:r>
            <a:r>
              <a:rPr lang="zh-CN" altLang="zh-CN" dirty="0"/>
              <a:t>）单词数据类型</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a:bodyPr>
          <a:lstStyle/>
          <a:p>
            <a:r>
              <a:rPr lang="zh-CN" altLang="zh-CN" dirty="0" smtClean="0"/>
              <a:t>若</a:t>
            </a:r>
            <a:r>
              <a:rPr lang="zh-CN" altLang="zh-CN" dirty="0"/>
              <a:t>一个文法满足（　　），则称该文法是二义文法。【</a:t>
            </a:r>
            <a:r>
              <a:rPr lang="en-US" altLang="zh-CN" dirty="0"/>
              <a:t>ABC</a:t>
            </a:r>
            <a:r>
              <a:rPr lang="zh-CN" altLang="zh-CN" dirty="0"/>
              <a:t>】</a:t>
            </a:r>
            <a:endParaRPr lang="zh-CN" altLang="zh-CN" dirty="0"/>
          </a:p>
          <a:p>
            <a:r>
              <a:rPr lang="en-US" altLang="zh-CN" dirty="0"/>
              <a:t>A</a:t>
            </a:r>
            <a:r>
              <a:rPr lang="zh-CN" altLang="zh-CN" dirty="0"/>
              <a:t>、文法的某一个句子存在两棵（包括两棵）以上的语法树。</a:t>
            </a:r>
            <a:endParaRPr lang="zh-CN" altLang="zh-CN" dirty="0"/>
          </a:p>
          <a:p>
            <a:r>
              <a:rPr lang="en-US" altLang="zh-CN" dirty="0"/>
              <a:t>B</a:t>
            </a:r>
            <a:r>
              <a:rPr lang="zh-CN" altLang="zh-CN" dirty="0"/>
              <a:t>、文法的某一个句子，它有两个（包括两个）以上的最右（最左）推导。</a:t>
            </a:r>
            <a:endParaRPr lang="zh-CN" altLang="zh-CN" dirty="0"/>
          </a:p>
          <a:p>
            <a:r>
              <a:rPr lang="en-US" altLang="zh-CN" dirty="0"/>
              <a:t>C</a:t>
            </a:r>
            <a:r>
              <a:rPr lang="zh-CN" altLang="zh-CN" dirty="0"/>
              <a:t>、文法的某一个句子，它有两个（包括两个）以上的最右（最左）归约。</a:t>
            </a:r>
            <a:endParaRPr lang="zh-CN" altLang="zh-CN" dirty="0"/>
          </a:p>
          <a:p>
            <a:r>
              <a:rPr lang="en-US" altLang="zh-CN" dirty="0"/>
              <a:t>D</a:t>
            </a:r>
            <a:r>
              <a:rPr lang="zh-CN" altLang="zh-CN" dirty="0"/>
              <a:t>、文法的某一个句子存在一棵（包括一棵）以上的语法树。</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程序设计语言中的单词符号的词法规则都能用（</a:t>
            </a:r>
            <a:r>
              <a:rPr lang="en-US" altLang="zh-CN" dirty="0"/>
              <a:t>    </a:t>
            </a:r>
            <a:r>
              <a:rPr lang="zh-CN" altLang="zh-CN" dirty="0"/>
              <a:t>）描述。【</a:t>
            </a:r>
            <a:r>
              <a:rPr lang="en-US" altLang="zh-CN" dirty="0"/>
              <a:t>AC</a:t>
            </a:r>
            <a:r>
              <a:rPr lang="zh-CN" altLang="zh-CN" dirty="0"/>
              <a:t>】</a:t>
            </a:r>
            <a:endParaRPr lang="zh-CN" altLang="zh-CN" dirty="0"/>
          </a:p>
          <a:p>
            <a:r>
              <a:rPr lang="en-US" altLang="zh-CN" dirty="0"/>
              <a:t>A</a:t>
            </a:r>
            <a:r>
              <a:rPr lang="zh-CN" altLang="zh-CN" dirty="0"/>
              <a:t>、正规文法</a:t>
            </a:r>
            <a:r>
              <a:rPr lang="en-US" altLang="zh-CN" dirty="0"/>
              <a:t>      B</a:t>
            </a:r>
            <a:r>
              <a:rPr lang="zh-CN" altLang="zh-CN" dirty="0"/>
              <a:t>、上下文无关文法</a:t>
            </a:r>
            <a:r>
              <a:rPr lang="en-US" altLang="zh-CN" dirty="0"/>
              <a:t>     C</a:t>
            </a:r>
            <a:r>
              <a:rPr lang="zh-CN" altLang="zh-CN" dirty="0"/>
              <a:t>、正规式</a:t>
            </a:r>
            <a:r>
              <a:rPr lang="en-US" altLang="zh-CN" dirty="0"/>
              <a:t>      D</a:t>
            </a:r>
            <a:r>
              <a:rPr lang="zh-CN" altLang="zh-CN" dirty="0"/>
              <a:t>、上下文有关文法</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张状态转换图只包含有限个状态，其中有一个被认为是初态，最多只有一个终态。（）【错】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名字</a:t>
            </a:r>
            <a:r>
              <a:rPr lang="zh-CN" altLang="zh-CN" dirty="0"/>
              <a:t>就是标识符，标识符就是名字。（）【错】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两个正规式所表示的正规集相同，则认为两者是等价的。（）【对】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名字</a:t>
            </a:r>
            <a:r>
              <a:rPr lang="zh-CN" altLang="zh-CN" dirty="0"/>
              <a:t>就是标识符，标识符就是名字。（）【错】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形式语言中，最右推导的逆过程也称为规范归约。【对】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中的词法分析程序以字符形式的源程序作为输入，输出的单词符号采用二元组的形式。【错】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对</a:t>
            </a:r>
            <a:r>
              <a:rPr lang="zh-CN" altLang="zh-CN" dirty="0"/>
              <a:t>任意一个右线性文法</a:t>
            </a:r>
            <a:r>
              <a:rPr lang="en-US" altLang="zh-CN" dirty="0"/>
              <a:t>G</a:t>
            </a:r>
            <a:r>
              <a:rPr lang="zh-CN" altLang="zh-CN" dirty="0"/>
              <a:t>，都存在一个</a:t>
            </a:r>
            <a:r>
              <a:rPr lang="en-US" altLang="zh-CN" dirty="0"/>
              <a:t>NFA M</a:t>
            </a:r>
            <a:r>
              <a:rPr lang="zh-CN" altLang="zh-CN" dirty="0"/>
              <a:t>，满足</a:t>
            </a:r>
            <a:r>
              <a:rPr lang="en-US" altLang="zh-CN" dirty="0"/>
              <a:t>L(G)=L(M)</a:t>
            </a:r>
            <a:r>
              <a:rPr lang="zh-CN" altLang="zh-CN" dirty="0"/>
              <a:t>。【对】</a:t>
            </a:r>
            <a:endParaRPr lang="en-US" altLang="zh-CN" dirty="0" smtClean="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源程序是高级语言编写的程序，目标程序是</a:t>
            </a:r>
            <a:r>
              <a:rPr lang="en-US" altLang="zh-CN" u="sng" dirty="0"/>
              <a:t>    </a:t>
            </a:r>
            <a:r>
              <a:rPr lang="zh-CN" altLang="zh-CN" dirty="0"/>
              <a:t>，则称它为编译程序。【</a:t>
            </a:r>
            <a:r>
              <a:rPr lang="en-US" altLang="zh-CN" dirty="0"/>
              <a:t>C</a:t>
            </a:r>
            <a:r>
              <a:rPr lang="zh-CN" altLang="zh-CN" dirty="0"/>
              <a:t>】</a:t>
            </a:r>
            <a:endParaRPr lang="zh-CN" altLang="zh-CN" dirty="0"/>
          </a:p>
          <a:p>
            <a:r>
              <a:rPr lang="zh-CN" altLang="zh-CN" dirty="0"/>
              <a:t>（</a:t>
            </a:r>
            <a:r>
              <a:rPr lang="en-US" altLang="zh-CN" dirty="0"/>
              <a:t>A</a:t>
            </a:r>
            <a:r>
              <a:rPr lang="zh-CN" altLang="zh-CN" dirty="0"/>
              <a:t>）汇编语言程序或高级语言程序</a:t>
            </a:r>
            <a:endParaRPr lang="zh-CN" altLang="zh-CN" dirty="0"/>
          </a:p>
          <a:p>
            <a:r>
              <a:rPr lang="zh-CN" altLang="zh-CN" dirty="0"/>
              <a:t>（</a:t>
            </a:r>
            <a:r>
              <a:rPr lang="en-US" altLang="zh-CN" dirty="0"/>
              <a:t>B</a:t>
            </a:r>
            <a:r>
              <a:rPr lang="zh-CN" altLang="zh-CN" dirty="0"/>
              <a:t>）高级语言程序或机器语言程序</a:t>
            </a:r>
            <a:endParaRPr lang="zh-CN" altLang="zh-CN" dirty="0"/>
          </a:p>
          <a:p>
            <a:r>
              <a:rPr lang="zh-CN" altLang="zh-CN" dirty="0"/>
              <a:t>（</a:t>
            </a:r>
            <a:r>
              <a:rPr lang="en-US" altLang="zh-CN" dirty="0"/>
              <a:t>C</a:t>
            </a:r>
            <a:r>
              <a:rPr lang="zh-CN" altLang="zh-CN" dirty="0"/>
              <a:t>）汇编语言程序或机器语言程序</a:t>
            </a:r>
            <a:endParaRPr lang="zh-CN" altLang="zh-CN" dirty="0"/>
          </a:p>
          <a:p>
            <a:r>
              <a:rPr lang="zh-CN" altLang="zh-CN" dirty="0"/>
              <a:t>（</a:t>
            </a:r>
            <a:r>
              <a:rPr lang="en-US" altLang="zh-CN" dirty="0"/>
              <a:t>D</a:t>
            </a:r>
            <a:r>
              <a:rPr lang="zh-CN" altLang="zh-CN" dirty="0"/>
              <a:t>）连接程序或运行程序</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一个有限自动机接受空串ε，则它的状态转换图一定含有ε弧。【错】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单词</a:t>
            </a:r>
            <a:r>
              <a:rPr lang="zh-CN" altLang="zh-CN" dirty="0"/>
              <a:t>种别编码可以使用整数码，可以一字一种或一类一种，通常基本字和标识符都采用一字一种来编码。【错】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正规</a:t>
            </a:r>
            <a:r>
              <a:rPr lang="zh-CN" altLang="zh-CN" dirty="0"/>
              <a:t>式</a:t>
            </a:r>
            <a:r>
              <a:rPr lang="en-US" altLang="zh-CN" dirty="0"/>
              <a:t>(</a:t>
            </a:r>
            <a:r>
              <a:rPr lang="en-US" altLang="zh-CN" dirty="0" err="1"/>
              <a:t>a|b</a:t>
            </a:r>
            <a:r>
              <a:rPr lang="en-US" altLang="zh-CN" dirty="0"/>
              <a:t>)*</a:t>
            </a:r>
            <a:r>
              <a:rPr lang="zh-CN" altLang="zh-CN" dirty="0"/>
              <a:t>和</a:t>
            </a:r>
            <a:r>
              <a:rPr lang="en-US" altLang="zh-CN" dirty="0"/>
              <a:t>(a*b*)*</a:t>
            </a:r>
            <a:r>
              <a:rPr lang="zh-CN" altLang="zh-CN" dirty="0"/>
              <a:t>是等价的。</a:t>
            </a:r>
            <a:r>
              <a:rPr lang="en-US" altLang="zh-CN" dirty="0"/>
              <a:t>         </a:t>
            </a:r>
            <a:r>
              <a:rPr lang="zh-CN" altLang="zh-CN" dirty="0"/>
              <a:t>【对】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任何正规集</a:t>
            </a:r>
            <a:r>
              <a:rPr lang="en-US" altLang="zh-CN" dirty="0"/>
              <a:t>L</a:t>
            </a:r>
            <a:r>
              <a:rPr lang="zh-CN" altLang="zh-CN" dirty="0"/>
              <a:t>，都有正规式</a:t>
            </a:r>
            <a:r>
              <a:rPr lang="en-US" altLang="zh-CN" dirty="0"/>
              <a:t>r</a:t>
            </a:r>
            <a:r>
              <a:rPr lang="zh-CN" altLang="zh-CN" dirty="0"/>
              <a:t>，满足</a:t>
            </a:r>
            <a:r>
              <a:rPr lang="en-US" altLang="zh-CN" dirty="0"/>
              <a:t>L(r)=L</a:t>
            </a:r>
            <a:r>
              <a:rPr lang="zh-CN" altLang="zh-CN" dirty="0"/>
              <a:t>。 【对】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DFA</a:t>
            </a:r>
            <a:r>
              <a:rPr lang="zh-CN" altLang="zh-CN" dirty="0"/>
              <a:t>的状态转换图中不会出现ε弧，所以</a:t>
            </a:r>
            <a:r>
              <a:rPr lang="en-US" altLang="zh-CN" dirty="0"/>
              <a:t>DFA</a:t>
            </a:r>
            <a:r>
              <a:rPr lang="zh-CN" altLang="zh-CN" dirty="0"/>
              <a:t>无法识别ε空串。【错】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中的词法分析程序以字符形式的源程序作为输入，输出的单词符号常采用二元组的形式。【错】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个非确定的有穷自动机</a:t>
            </a:r>
            <a:r>
              <a:rPr lang="en-US" altLang="zh-CN" dirty="0"/>
              <a:t>NFA N</a:t>
            </a:r>
            <a:r>
              <a:rPr lang="zh-CN" altLang="zh-CN" dirty="0"/>
              <a:t>的转换函数</a:t>
            </a:r>
            <a:r>
              <a:rPr lang="en-US" altLang="zh-CN" dirty="0"/>
              <a:t>f</a:t>
            </a:r>
            <a:r>
              <a:rPr lang="zh-CN" altLang="zh-CN" dirty="0"/>
              <a:t>是一个从</a:t>
            </a:r>
            <a:r>
              <a:rPr lang="en-US" altLang="zh-CN" dirty="0"/>
              <a:t>K</a:t>
            </a:r>
            <a:r>
              <a:rPr lang="zh-CN" altLang="zh-CN" dirty="0"/>
              <a:t>×Σ</a:t>
            </a:r>
            <a:r>
              <a:rPr lang="en-US" altLang="zh-CN" dirty="0"/>
              <a:t>*</a:t>
            </a:r>
            <a:r>
              <a:rPr lang="zh-CN" altLang="zh-CN" dirty="0"/>
              <a:t>到</a:t>
            </a:r>
            <a:r>
              <a:rPr lang="en-US" altLang="zh-CN" dirty="0"/>
              <a:t>K</a:t>
            </a:r>
            <a:r>
              <a:rPr lang="zh-CN" altLang="zh-CN" dirty="0"/>
              <a:t>的映像。【错】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单词</a:t>
            </a:r>
            <a:r>
              <a:rPr lang="zh-CN" altLang="zh-CN" dirty="0"/>
              <a:t>种别编码可以使用整数码，可以一字一种或一类一种，通常基本字和标识符都采用一字一种来编码。【错】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任意一个右线性文法</a:t>
            </a:r>
            <a:r>
              <a:rPr lang="en-US" altLang="zh-CN" dirty="0"/>
              <a:t>G</a:t>
            </a:r>
            <a:r>
              <a:rPr lang="zh-CN" altLang="zh-CN" dirty="0"/>
              <a:t>，都存在一个</a:t>
            </a:r>
            <a:r>
              <a:rPr lang="en-US" altLang="zh-CN" dirty="0"/>
              <a:t>NFA M</a:t>
            </a:r>
            <a:r>
              <a:rPr lang="zh-CN" altLang="zh-CN" dirty="0"/>
              <a:t>，满足</a:t>
            </a:r>
            <a:r>
              <a:rPr lang="en-US" altLang="zh-CN" dirty="0"/>
              <a:t>L</a:t>
            </a:r>
            <a:r>
              <a:rPr lang="zh-CN" altLang="zh-CN" dirty="0"/>
              <a:t>（</a:t>
            </a:r>
            <a:r>
              <a:rPr lang="en-US" altLang="zh-CN" dirty="0"/>
              <a:t>G</a:t>
            </a:r>
            <a:r>
              <a:rPr lang="zh-CN" altLang="zh-CN" dirty="0"/>
              <a:t>）</a:t>
            </a:r>
            <a:r>
              <a:rPr lang="en-US" altLang="zh-CN" dirty="0"/>
              <a:t>=L</a:t>
            </a:r>
            <a:r>
              <a:rPr lang="zh-CN" altLang="zh-CN" dirty="0"/>
              <a:t>（</a:t>
            </a:r>
            <a:r>
              <a:rPr lang="en-US" altLang="zh-CN" dirty="0"/>
              <a:t>M</a:t>
            </a:r>
            <a:r>
              <a:rPr lang="zh-CN" altLang="zh-CN" dirty="0"/>
              <a:t>）。【对】</a:t>
            </a:r>
            <a:r>
              <a:rPr lang="en-US" altLang="zh-CN" dirty="0"/>
              <a:t>3</a:t>
            </a:r>
            <a:r>
              <a:rPr lang="zh-CN" altLang="zh-CN" dirty="0"/>
              <a:t>、</a:t>
            </a:r>
            <a:r>
              <a:rPr lang="en-US" altLang="zh-CN" dirty="0"/>
              <a:t>DFA</a:t>
            </a:r>
            <a:r>
              <a:rPr lang="zh-CN" altLang="zh-CN" dirty="0"/>
              <a:t>的状态转换图中不会出现ε弧，所以</a:t>
            </a:r>
            <a:r>
              <a:rPr lang="en-US" altLang="zh-CN" dirty="0"/>
              <a:t>DFA</a:t>
            </a:r>
            <a:r>
              <a:rPr lang="zh-CN" altLang="zh-CN" dirty="0"/>
              <a:t>无法识别ε空串。【错】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任何</a:t>
            </a:r>
            <a:r>
              <a:rPr lang="zh-CN" altLang="zh-CN" dirty="0"/>
              <a:t>正规文法都是上下文无关文法。【对】</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是对</a:t>
            </a:r>
            <a:r>
              <a:rPr lang="en-US" altLang="zh-CN" u="sng" dirty="0"/>
              <a:t>   </a:t>
            </a:r>
            <a:r>
              <a:rPr lang="zh-CN" altLang="zh-CN" dirty="0"/>
              <a:t>程序进行翻译。【</a:t>
            </a:r>
            <a:r>
              <a:rPr lang="en-US" altLang="zh-CN" dirty="0"/>
              <a:t>A</a:t>
            </a:r>
            <a:r>
              <a:rPr lang="zh-CN" altLang="zh-CN" dirty="0"/>
              <a:t>】</a:t>
            </a:r>
            <a:endParaRPr lang="zh-CN" altLang="zh-CN" dirty="0"/>
          </a:p>
          <a:p>
            <a:r>
              <a:rPr lang="zh-CN" altLang="zh-CN" dirty="0"/>
              <a:t>（</a:t>
            </a:r>
            <a:r>
              <a:rPr lang="en-US" altLang="zh-CN" dirty="0"/>
              <a:t>A</a:t>
            </a:r>
            <a:r>
              <a:rPr lang="zh-CN" altLang="zh-CN" dirty="0"/>
              <a:t>）高级语言</a:t>
            </a:r>
            <a:r>
              <a:rPr lang="en-US" altLang="zh-CN" dirty="0"/>
              <a:t>          </a:t>
            </a:r>
            <a:r>
              <a:rPr lang="zh-CN" altLang="zh-CN" dirty="0"/>
              <a:t>（</a:t>
            </a:r>
            <a:r>
              <a:rPr lang="en-US" altLang="zh-CN" dirty="0"/>
              <a:t>B</a:t>
            </a:r>
            <a:r>
              <a:rPr lang="zh-CN" altLang="zh-CN" dirty="0"/>
              <a:t>）机器语言</a:t>
            </a:r>
            <a:endParaRPr lang="zh-CN" altLang="zh-CN" dirty="0"/>
          </a:p>
          <a:p>
            <a:r>
              <a:rPr lang="zh-CN" altLang="zh-CN" dirty="0"/>
              <a:t>（</a:t>
            </a:r>
            <a:r>
              <a:rPr lang="en-US" altLang="zh-CN" dirty="0"/>
              <a:t>C</a:t>
            </a:r>
            <a:r>
              <a:rPr lang="zh-CN" altLang="zh-CN" dirty="0"/>
              <a:t>）自然语言</a:t>
            </a:r>
            <a:r>
              <a:rPr lang="en-US" altLang="zh-CN" dirty="0"/>
              <a:t>          </a:t>
            </a:r>
            <a:r>
              <a:rPr lang="zh-CN" altLang="zh-CN" dirty="0"/>
              <a:t>（</a:t>
            </a:r>
            <a:r>
              <a:rPr lang="en-US" altLang="zh-CN" dirty="0"/>
              <a:t>D</a:t>
            </a:r>
            <a:r>
              <a:rPr lang="zh-CN" altLang="zh-CN" dirty="0"/>
              <a:t>）汇编语言</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一</a:t>
            </a:r>
            <a:r>
              <a:rPr lang="zh-CN" altLang="zh-CN" dirty="0"/>
              <a:t>个确定的有限自动机，识别一个符号串只可能通过唯一的一条路。【对】</a:t>
            </a:r>
            <a:endParaRPr lang="en-US" altLang="zh-CN" dirty="0" smtClean="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中的词法分析程序以字符形式的源程序作为输入，输出的单词符号常采用二元组的形式。【错】</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程序设计语言中的单词符号都能用（</a:t>
            </a:r>
            <a:r>
              <a:rPr lang="en-US" altLang="zh-CN" dirty="0"/>
              <a:t> 3 </a:t>
            </a:r>
            <a:r>
              <a:rPr lang="zh-CN" altLang="zh-CN" dirty="0"/>
              <a:t>）和（</a:t>
            </a:r>
            <a:r>
              <a:rPr lang="en-US" altLang="zh-CN" dirty="0"/>
              <a:t> 4 </a:t>
            </a:r>
            <a:r>
              <a:rPr lang="zh-CN" altLang="zh-CN" dirty="0"/>
              <a:t>）来描述。【正规文法】【正规式】</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用</a:t>
            </a:r>
            <a:r>
              <a:rPr lang="en-US" altLang="zh-CN" i="1" dirty="0"/>
              <a:t>l</a:t>
            </a:r>
            <a:r>
              <a:rPr lang="zh-CN" altLang="zh-CN" dirty="0"/>
              <a:t>代表字母，</a:t>
            </a:r>
            <a:r>
              <a:rPr lang="en-US" altLang="zh-CN" i="1" dirty="0"/>
              <a:t>d</a:t>
            </a:r>
            <a:r>
              <a:rPr lang="zh-CN" altLang="zh-CN" dirty="0"/>
              <a:t>代表数字，字母表∑</a:t>
            </a:r>
            <a:r>
              <a:rPr lang="en-US" altLang="zh-CN" dirty="0"/>
              <a:t>={</a:t>
            </a:r>
            <a:r>
              <a:rPr lang="en-US" altLang="zh-CN" i="1" dirty="0" err="1"/>
              <a:t>l</a:t>
            </a:r>
            <a:r>
              <a:rPr lang="en-US" altLang="zh-CN" dirty="0" err="1"/>
              <a:t>,</a:t>
            </a:r>
            <a:r>
              <a:rPr lang="en-US" altLang="zh-CN" i="1" dirty="0" err="1"/>
              <a:t>d</a:t>
            </a:r>
            <a:r>
              <a:rPr lang="en-US" altLang="zh-CN" dirty="0"/>
              <a:t>},</a:t>
            </a:r>
            <a:r>
              <a:rPr lang="zh-CN" altLang="zh-CN" dirty="0"/>
              <a:t>则定义的标识符单词（字母开头，字母后可以跟字母和数字的任意组合）的正规式是</a:t>
            </a:r>
            <a:r>
              <a:rPr lang="en-US" altLang="zh-CN" dirty="0"/>
              <a:t>(</a:t>
            </a:r>
            <a:r>
              <a:rPr lang="en-US" altLang="zh-CN" u="sng" dirty="0"/>
              <a:t>     2      </a:t>
            </a:r>
            <a:r>
              <a:rPr lang="en-US" altLang="zh-CN" dirty="0"/>
              <a:t>)</a:t>
            </a:r>
            <a:r>
              <a:rPr lang="zh-CN" altLang="zh-CN" dirty="0"/>
              <a:t>。（</a:t>
            </a:r>
            <a:r>
              <a:rPr lang="en-US" altLang="zh-CN" dirty="0"/>
              <a:t>1</a:t>
            </a:r>
            <a:r>
              <a:rPr lang="zh-CN" altLang="zh-CN" dirty="0"/>
              <a:t>分）【</a:t>
            </a:r>
            <a:r>
              <a:rPr lang="en-US" altLang="zh-CN" u="sng" dirty="0"/>
              <a:t>l(</a:t>
            </a:r>
            <a:r>
              <a:rPr lang="en-US" altLang="zh-CN" u="sng" dirty="0" err="1"/>
              <a:t>l|d</a:t>
            </a:r>
            <a:r>
              <a:rPr lang="en-US" altLang="zh-CN" u="sng" dirty="0"/>
              <a:t>)*</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出在字母表∑＝</a:t>
            </a:r>
            <a:r>
              <a:rPr lang="en-US" altLang="zh-CN" dirty="0"/>
              <a:t>{a</a:t>
            </a:r>
            <a:r>
              <a:rPr lang="zh-CN" altLang="zh-CN" dirty="0"/>
              <a:t>，</a:t>
            </a:r>
            <a:r>
              <a:rPr lang="en-US" altLang="zh-CN" dirty="0"/>
              <a:t>b}</a:t>
            </a:r>
            <a:r>
              <a:rPr lang="zh-CN" altLang="zh-CN" dirty="0"/>
              <a:t>上，定义不以</a:t>
            </a:r>
            <a:r>
              <a:rPr lang="en-US" altLang="zh-CN" dirty="0"/>
              <a:t>a</a:t>
            </a:r>
            <a:r>
              <a:rPr lang="zh-CN" altLang="zh-CN" dirty="0"/>
              <a:t>开始以</a:t>
            </a:r>
            <a:r>
              <a:rPr lang="en-US" altLang="zh-CN" dirty="0" err="1"/>
              <a:t>aa</a:t>
            </a:r>
            <a:r>
              <a:rPr lang="zh-CN" altLang="zh-CN" dirty="0"/>
              <a:t>结束的所有符号串组成的集合的正规式</a:t>
            </a:r>
            <a:r>
              <a:rPr lang="en-US" altLang="zh-CN" dirty="0"/>
              <a:t>(</a:t>
            </a:r>
            <a:r>
              <a:rPr lang="en-US" altLang="zh-CN" u="sng" dirty="0"/>
              <a:t>     2      </a:t>
            </a:r>
            <a:r>
              <a:rPr lang="en-US" altLang="zh-CN" dirty="0"/>
              <a:t>)</a:t>
            </a:r>
            <a:r>
              <a:rPr lang="zh-CN" altLang="zh-CN" dirty="0"/>
              <a:t>。（</a:t>
            </a:r>
            <a:r>
              <a:rPr lang="en-US" altLang="zh-CN" dirty="0"/>
              <a:t>1</a:t>
            </a:r>
            <a:r>
              <a:rPr lang="zh-CN" altLang="zh-CN" dirty="0"/>
              <a:t>分）【</a:t>
            </a:r>
            <a:r>
              <a:rPr lang="en-US" altLang="zh-CN" u="sng" dirty="0"/>
              <a:t>b(</a:t>
            </a:r>
            <a:r>
              <a:rPr lang="en-US" altLang="zh-CN" u="sng" dirty="0" err="1"/>
              <a:t>a|b</a:t>
            </a:r>
            <a:r>
              <a:rPr lang="en-US" altLang="zh-CN" u="sng" dirty="0"/>
              <a:t>)*</a:t>
            </a:r>
            <a:r>
              <a:rPr lang="en-US" altLang="zh-CN" u="sng" dirty="0" err="1"/>
              <a:t>aa</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写出</a:t>
            </a:r>
            <a:r>
              <a:rPr lang="zh-CN" altLang="zh-CN" dirty="0"/>
              <a:t>字母表</a:t>
            </a:r>
            <a:r>
              <a:rPr lang="en-US" altLang="zh-CN" dirty="0"/>
              <a:t>Σ</a:t>
            </a:r>
            <a:r>
              <a:rPr lang="zh-CN" altLang="zh-CN" dirty="0"/>
              <a:t>＝</a:t>
            </a:r>
            <a:r>
              <a:rPr lang="en-US" altLang="zh-CN" dirty="0"/>
              <a:t>{0</a:t>
            </a:r>
            <a:r>
              <a:rPr lang="zh-CN" altLang="zh-CN" dirty="0"/>
              <a:t>，</a:t>
            </a:r>
            <a:r>
              <a:rPr lang="en-US" altLang="zh-CN" dirty="0"/>
              <a:t>1}</a:t>
            </a:r>
            <a:r>
              <a:rPr lang="zh-CN" altLang="zh-CN" dirty="0"/>
              <a:t>上，定义至少包含两个连续的</a:t>
            </a:r>
            <a:r>
              <a:rPr lang="en-US" altLang="zh-CN" dirty="0"/>
              <a:t>1</a:t>
            </a:r>
            <a:r>
              <a:rPr lang="zh-CN" altLang="zh-CN" dirty="0"/>
              <a:t>或两个连续的</a:t>
            </a:r>
            <a:r>
              <a:rPr lang="en-US" altLang="zh-CN" dirty="0"/>
              <a:t>0</a:t>
            </a:r>
            <a:r>
              <a:rPr lang="zh-CN" altLang="zh-CN" dirty="0"/>
              <a:t>的所有符号串集合的正规式</a:t>
            </a:r>
            <a:r>
              <a:rPr lang="en-US" altLang="zh-CN" dirty="0"/>
              <a:t>R=(</a:t>
            </a:r>
            <a:r>
              <a:rPr lang="en-US" altLang="zh-CN" u="sng" dirty="0"/>
              <a:t>     2      </a:t>
            </a:r>
            <a:r>
              <a:rPr lang="en-US" altLang="zh-CN" dirty="0"/>
              <a:t>)</a:t>
            </a:r>
            <a:r>
              <a:rPr lang="zh-CN" altLang="zh-CN" dirty="0"/>
              <a:t>。【</a:t>
            </a:r>
            <a:r>
              <a:rPr lang="en-US" altLang="zh-CN" dirty="0"/>
              <a:t>(0|1)*(00|11)(0|1)*</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下面文法进行改写，消除文法的左递归，改写后的文法</a:t>
            </a:r>
            <a:r>
              <a:rPr lang="en-US" altLang="zh-CN" dirty="0"/>
              <a:t>(</a:t>
            </a:r>
            <a:r>
              <a:rPr lang="en-US" altLang="zh-CN" u="sng" dirty="0"/>
              <a:t>     3      </a:t>
            </a:r>
            <a:r>
              <a:rPr lang="en-US" altLang="zh-CN" dirty="0"/>
              <a:t>)</a:t>
            </a:r>
            <a:r>
              <a:rPr lang="zh-CN" altLang="zh-CN" dirty="0" smtClean="0"/>
              <a:t>。</a:t>
            </a:r>
            <a:r>
              <a:rPr lang="en-US" altLang="zh-CN" dirty="0" smtClean="0"/>
              <a:t>G[S</a:t>
            </a:r>
            <a:r>
              <a:rPr lang="en-US" altLang="zh-CN" dirty="0"/>
              <a:t>]</a:t>
            </a:r>
            <a:r>
              <a:rPr lang="zh-CN" altLang="zh-CN" dirty="0"/>
              <a:t>：</a:t>
            </a:r>
            <a:r>
              <a:rPr lang="en-US" altLang="zh-CN" dirty="0" err="1"/>
              <a:t>S→Sab</a:t>
            </a:r>
            <a:r>
              <a:rPr lang="en-US" altLang="zh-CN" dirty="0"/>
              <a:t> | </a:t>
            </a:r>
            <a:r>
              <a:rPr lang="en-US" altLang="zh-CN" dirty="0" err="1"/>
              <a:t>Sf</a:t>
            </a:r>
            <a:r>
              <a:rPr lang="en-US" altLang="zh-CN" dirty="0"/>
              <a:t> |</a:t>
            </a:r>
            <a:r>
              <a:rPr lang="en-US" altLang="zh-CN" dirty="0" smtClean="0"/>
              <a:t>a</a:t>
            </a:r>
            <a:endParaRPr lang="en-US" altLang="zh-CN" dirty="0" smtClean="0"/>
          </a:p>
          <a:p>
            <a:endParaRPr lang="en-US" altLang="zh-CN" dirty="0"/>
          </a:p>
          <a:p>
            <a:r>
              <a:rPr lang="zh-CN" altLang="zh-CN" dirty="0"/>
              <a:t>【</a:t>
            </a:r>
            <a:r>
              <a:rPr lang="en-US" altLang="zh-CN" dirty="0"/>
              <a:t>S-&gt;</a:t>
            </a:r>
            <a:r>
              <a:rPr lang="en-US" altLang="zh-CN" dirty="0" err="1"/>
              <a:t>aS’</a:t>
            </a:r>
            <a:r>
              <a:rPr lang="en-US" altLang="zh-CN" dirty="0"/>
              <a:t>      S’-&gt;</a:t>
            </a:r>
            <a:r>
              <a:rPr lang="en-US" altLang="zh-CN" dirty="0" err="1"/>
              <a:t>abS</a:t>
            </a:r>
            <a:r>
              <a:rPr lang="en-US" altLang="zh-CN" dirty="0"/>
              <a:t>’|</a:t>
            </a:r>
            <a:r>
              <a:rPr lang="en-US" altLang="zh-CN" dirty="0" err="1"/>
              <a:t>fS</a:t>
            </a:r>
            <a:r>
              <a:rPr lang="en-US" altLang="zh-CN" dirty="0"/>
              <a:t>’|ε</a:t>
            </a:r>
            <a:r>
              <a:rPr lang="zh-CN" altLang="zh-CN" dirty="0"/>
              <a:t>】</a:t>
            </a:r>
            <a:endParaRPr lang="zh-CN" altLang="zh-CN" dirty="0"/>
          </a:p>
          <a:p>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写出</a:t>
            </a:r>
            <a:r>
              <a:rPr lang="zh-CN" altLang="zh-CN" dirty="0"/>
              <a:t>字母表Σ＝</a:t>
            </a:r>
            <a:r>
              <a:rPr lang="en-US" altLang="zh-CN" dirty="0"/>
              <a:t>{0</a:t>
            </a:r>
            <a:r>
              <a:rPr lang="zh-CN" altLang="zh-CN" dirty="0"/>
              <a:t>，</a:t>
            </a:r>
            <a:r>
              <a:rPr lang="en-US" altLang="zh-CN" dirty="0"/>
              <a:t>1}</a:t>
            </a:r>
            <a:r>
              <a:rPr lang="zh-CN" altLang="zh-CN" dirty="0"/>
              <a:t>上，恰好含有</a:t>
            </a:r>
            <a:r>
              <a:rPr lang="en-US" altLang="zh-CN" dirty="0"/>
              <a:t>3</a:t>
            </a:r>
            <a:r>
              <a:rPr lang="zh-CN" altLang="zh-CN" dirty="0"/>
              <a:t>个</a:t>
            </a:r>
            <a:r>
              <a:rPr lang="en-US" altLang="zh-CN" dirty="0"/>
              <a:t>1</a:t>
            </a:r>
            <a:r>
              <a:rPr lang="zh-CN" altLang="zh-CN" dirty="0"/>
              <a:t>所有符号串集合的正规式</a:t>
            </a:r>
            <a:r>
              <a:rPr lang="en-US" altLang="zh-CN" dirty="0"/>
              <a:t>R=(</a:t>
            </a:r>
            <a:r>
              <a:rPr lang="en-US" altLang="zh-CN" u="sng" dirty="0"/>
              <a:t>     2      </a:t>
            </a:r>
            <a:r>
              <a:rPr lang="en-US" altLang="zh-CN" dirty="0"/>
              <a:t>)</a:t>
            </a:r>
            <a:r>
              <a:rPr lang="zh-CN" altLang="zh-CN" dirty="0"/>
              <a:t>。【</a:t>
            </a:r>
            <a:r>
              <a:rPr lang="en-US" altLang="zh-CN" dirty="0"/>
              <a:t>0*10*10*10*</a:t>
            </a:r>
            <a:r>
              <a:rPr lang="zh-CN" altLang="zh-CN" dirty="0" smtClean="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正规文法</a:t>
            </a:r>
            <a:r>
              <a:rPr lang="en-US" altLang="zh-CN" dirty="0"/>
              <a:t>G</a:t>
            </a:r>
            <a:r>
              <a:rPr lang="zh-CN" altLang="zh-CN" dirty="0"/>
              <a:t>：</a:t>
            </a:r>
            <a:endParaRPr lang="zh-CN" altLang="zh-CN" dirty="0"/>
          </a:p>
          <a:p>
            <a:r>
              <a:rPr lang="en-US" altLang="zh-CN" dirty="0"/>
              <a:t>A-&gt;</a:t>
            </a:r>
            <a:r>
              <a:rPr lang="en-US" altLang="zh-CN" dirty="0" err="1"/>
              <a:t>aA|bB</a:t>
            </a:r>
            <a:r>
              <a:rPr lang="en-US" altLang="zh-CN" dirty="0"/>
              <a:t>    </a:t>
            </a:r>
            <a:endParaRPr lang="zh-CN" altLang="zh-CN" dirty="0"/>
          </a:p>
          <a:p>
            <a:r>
              <a:rPr lang="en-US" altLang="zh-CN" dirty="0"/>
              <a:t>B-&gt;</a:t>
            </a:r>
            <a:r>
              <a:rPr lang="en-US" altLang="zh-CN" dirty="0" err="1"/>
              <a:t>a|bA</a:t>
            </a:r>
            <a:endParaRPr lang="zh-CN" altLang="zh-CN" dirty="0"/>
          </a:p>
          <a:p>
            <a:r>
              <a:rPr lang="zh-CN" altLang="zh-CN" dirty="0"/>
              <a:t>与文法等价的正规表达式为（</a:t>
            </a:r>
            <a:r>
              <a:rPr lang="en-US" altLang="zh-CN" dirty="0"/>
              <a:t>  4  </a:t>
            </a:r>
            <a:r>
              <a:rPr lang="zh-CN" altLang="zh-CN" dirty="0"/>
              <a:t>）。【（</a:t>
            </a:r>
            <a:r>
              <a:rPr lang="en-US" altLang="zh-CN" dirty="0" err="1"/>
              <a:t>a|bb</a:t>
            </a:r>
            <a:r>
              <a:rPr lang="zh-CN" altLang="zh-CN" dirty="0"/>
              <a:t>）</a:t>
            </a:r>
            <a:r>
              <a:rPr lang="en-US" altLang="zh-CN" dirty="0"/>
              <a:t>*</a:t>
            </a:r>
            <a:r>
              <a:rPr lang="en-US" altLang="zh-CN" dirty="0" err="1"/>
              <a:t>ba</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出在字母表∑＝</a:t>
            </a:r>
            <a:r>
              <a:rPr lang="en-US" altLang="zh-CN" dirty="0"/>
              <a:t>{0</a:t>
            </a:r>
            <a:r>
              <a:rPr lang="zh-CN" altLang="zh-CN" dirty="0"/>
              <a:t>，</a:t>
            </a:r>
            <a:r>
              <a:rPr lang="en-US" altLang="zh-CN" dirty="0"/>
              <a:t>1}</a:t>
            </a:r>
            <a:r>
              <a:rPr lang="zh-CN" altLang="zh-CN" dirty="0"/>
              <a:t>上，定义以</a:t>
            </a:r>
            <a:r>
              <a:rPr lang="en-US" altLang="zh-CN" dirty="0"/>
              <a:t>0</a:t>
            </a:r>
            <a:r>
              <a:rPr lang="zh-CN" altLang="zh-CN" dirty="0"/>
              <a:t>开始不以</a:t>
            </a:r>
            <a:r>
              <a:rPr lang="en-US" altLang="zh-CN" dirty="0"/>
              <a:t>0</a:t>
            </a:r>
            <a:r>
              <a:rPr lang="zh-CN" altLang="zh-CN" dirty="0"/>
              <a:t>结束的所有符号串组成的集合的正规式</a:t>
            </a:r>
            <a:r>
              <a:rPr lang="en-US" altLang="zh-CN" dirty="0"/>
              <a:t>R=</a:t>
            </a:r>
            <a:r>
              <a:rPr lang="zh-CN" altLang="zh-CN" dirty="0"/>
              <a:t>（</a:t>
            </a:r>
            <a:r>
              <a:rPr lang="en-US" altLang="zh-CN" dirty="0"/>
              <a:t>  1  </a:t>
            </a:r>
            <a:r>
              <a:rPr lang="zh-CN" altLang="zh-CN" dirty="0"/>
              <a:t>）。【</a:t>
            </a:r>
            <a:r>
              <a:rPr lang="en-US" altLang="zh-CN" dirty="0"/>
              <a:t>0(0|1)</a:t>
            </a:r>
            <a:r>
              <a:rPr lang="en-US" altLang="zh-CN" baseline="30000" dirty="0"/>
              <a:t>*</a:t>
            </a:r>
            <a:r>
              <a:rPr lang="en-US" altLang="zh-CN" dirty="0"/>
              <a:t>1</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的五个阶段中，以下（</a:t>
            </a:r>
            <a:r>
              <a:rPr lang="en-US" altLang="zh-CN" dirty="0"/>
              <a:t>    </a:t>
            </a:r>
            <a:r>
              <a:rPr lang="zh-CN" altLang="zh-CN" dirty="0"/>
              <a:t>）阶段并不是不可或缺的部分。【</a:t>
            </a:r>
            <a:r>
              <a:rPr lang="en-US" altLang="zh-CN" dirty="0"/>
              <a:t>B</a:t>
            </a:r>
            <a:r>
              <a:rPr lang="zh-CN" altLang="zh-CN" dirty="0"/>
              <a:t>】</a:t>
            </a:r>
            <a:endParaRPr lang="zh-CN" altLang="zh-CN" dirty="0"/>
          </a:p>
          <a:p>
            <a:r>
              <a:rPr lang="en-US" altLang="zh-CN" dirty="0"/>
              <a:t>A</a:t>
            </a:r>
            <a:r>
              <a:rPr lang="zh-CN" altLang="zh-CN" dirty="0"/>
              <a:t>）出错处理</a:t>
            </a:r>
            <a:r>
              <a:rPr lang="en-US" altLang="zh-CN" dirty="0"/>
              <a:t>     B</a:t>
            </a:r>
            <a:r>
              <a:rPr lang="zh-CN" altLang="zh-CN" dirty="0"/>
              <a:t>）中间代码生成</a:t>
            </a:r>
            <a:r>
              <a:rPr lang="en-US" altLang="zh-CN" dirty="0"/>
              <a:t>     C</a:t>
            </a:r>
            <a:r>
              <a:rPr lang="zh-CN" altLang="zh-CN" dirty="0"/>
              <a:t>）词法分析</a:t>
            </a:r>
            <a:r>
              <a:rPr lang="en-US" altLang="zh-CN" dirty="0"/>
              <a:t>        D</a:t>
            </a:r>
            <a:r>
              <a:rPr lang="zh-CN" altLang="zh-CN" dirty="0"/>
              <a:t>）表格管理</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正规文法</a:t>
            </a:r>
            <a:r>
              <a:rPr lang="en-US" altLang="zh-CN" dirty="0"/>
              <a:t>G</a:t>
            </a:r>
            <a:r>
              <a:rPr lang="zh-CN" altLang="zh-CN" dirty="0"/>
              <a:t>：</a:t>
            </a:r>
            <a:endParaRPr lang="zh-CN" altLang="zh-CN" dirty="0"/>
          </a:p>
          <a:p>
            <a:r>
              <a:rPr lang="en-US" altLang="zh-CN" dirty="0" err="1"/>
              <a:t>S→aA</a:t>
            </a:r>
            <a:endParaRPr lang="zh-CN" altLang="zh-CN" dirty="0"/>
          </a:p>
          <a:p>
            <a:r>
              <a:rPr lang="en-US" altLang="zh-CN" dirty="0" err="1"/>
              <a:t>A→aA</a:t>
            </a:r>
            <a:r>
              <a:rPr lang="en-US" altLang="zh-CN" dirty="0"/>
              <a:t> | </a:t>
            </a:r>
            <a:r>
              <a:rPr lang="en-US" altLang="zh-CN" dirty="0" err="1"/>
              <a:t>bB</a:t>
            </a:r>
            <a:endParaRPr lang="zh-CN" altLang="zh-CN" dirty="0"/>
          </a:p>
          <a:p>
            <a:r>
              <a:rPr lang="en-US" altLang="zh-CN" dirty="0" err="1"/>
              <a:t>B→bA</a:t>
            </a:r>
            <a:r>
              <a:rPr lang="en-US" altLang="zh-CN" dirty="0"/>
              <a:t> |ε</a:t>
            </a:r>
            <a:endParaRPr lang="zh-CN" altLang="zh-CN" dirty="0"/>
          </a:p>
          <a:p>
            <a:r>
              <a:rPr lang="zh-CN" altLang="zh-CN" dirty="0"/>
              <a:t>与文法等价的正规表达式为（</a:t>
            </a:r>
            <a:r>
              <a:rPr lang="en-US" altLang="zh-CN" dirty="0"/>
              <a:t>  4  </a:t>
            </a:r>
            <a:r>
              <a:rPr lang="zh-CN" altLang="zh-CN" dirty="0"/>
              <a:t>）。【</a:t>
            </a:r>
            <a:r>
              <a:rPr lang="en-US" altLang="zh-CN" dirty="0"/>
              <a:t>a</a:t>
            </a:r>
            <a:r>
              <a:rPr lang="zh-CN" altLang="zh-CN" dirty="0"/>
              <a:t>（</a:t>
            </a:r>
            <a:r>
              <a:rPr lang="en-US" altLang="zh-CN" dirty="0" err="1"/>
              <a:t>a|bb</a:t>
            </a:r>
            <a:r>
              <a:rPr lang="zh-CN" altLang="zh-CN" dirty="0"/>
              <a:t>）</a:t>
            </a:r>
            <a:r>
              <a:rPr lang="en-US" altLang="zh-CN" dirty="0"/>
              <a:t>*b</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出在字母表∑＝</a:t>
            </a:r>
            <a:r>
              <a:rPr lang="en-US" altLang="zh-CN" dirty="0"/>
              <a:t>{0</a:t>
            </a:r>
            <a:r>
              <a:rPr lang="zh-CN" altLang="zh-CN" dirty="0"/>
              <a:t>，</a:t>
            </a:r>
            <a:r>
              <a:rPr lang="en-US" altLang="zh-CN" dirty="0"/>
              <a:t>1}</a:t>
            </a:r>
            <a:r>
              <a:rPr lang="zh-CN" altLang="zh-CN" dirty="0"/>
              <a:t>上，定义至少含有两个连续</a:t>
            </a:r>
            <a:r>
              <a:rPr lang="en-US" altLang="zh-CN" dirty="0"/>
              <a:t>0</a:t>
            </a:r>
            <a:r>
              <a:rPr lang="zh-CN" altLang="zh-CN" dirty="0"/>
              <a:t>的字符串所组成的集合的正规式</a:t>
            </a:r>
            <a:r>
              <a:rPr lang="en-US" altLang="zh-CN" dirty="0"/>
              <a:t>R=</a:t>
            </a:r>
            <a:r>
              <a:rPr lang="zh-CN" altLang="zh-CN" dirty="0"/>
              <a:t>（</a:t>
            </a:r>
            <a:r>
              <a:rPr lang="en-US" altLang="zh-CN" dirty="0"/>
              <a:t>  1  </a:t>
            </a:r>
            <a:r>
              <a:rPr lang="zh-CN" altLang="zh-CN" dirty="0"/>
              <a:t>）。【</a:t>
            </a:r>
            <a:r>
              <a:rPr lang="en-US" altLang="zh-CN" dirty="0"/>
              <a:t>(0|1)</a:t>
            </a:r>
            <a:r>
              <a:rPr lang="en-US" altLang="zh-CN" baseline="30000" dirty="0"/>
              <a:t>*</a:t>
            </a:r>
            <a:r>
              <a:rPr lang="en-US" altLang="zh-CN" dirty="0"/>
              <a:t>00(0|1)</a:t>
            </a:r>
            <a:r>
              <a:rPr lang="en-US" altLang="zh-CN" baseline="30000" dirty="0"/>
              <a:t>*</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正规文法</a:t>
            </a:r>
            <a:r>
              <a:rPr lang="en-US" altLang="zh-CN" dirty="0"/>
              <a:t>G[Z]</a:t>
            </a:r>
            <a:r>
              <a:rPr lang="zh-CN" altLang="zh-CN" dirty="0"/>
              <a:t>：</a:t>
            </a:r>
            <a:endParaRPr lang="zh-CN" altLang="zh-CN" dirty="0"/>
          </a:p>
          <a:p>
            <a:r>
              <a:rPr lang="en-US" altLang="zh-CN" dirty="0"/>
              <a:t>Z</a:t>
            </a:r>
            <a:r>
              <a:rPr lang="zh-CN" altLang="zh-CN" dirty="0"/>
              <a:t>→</a:t>
            </a:r>
            <a:r>
              <a:rPr lang="en-US" altLang="zh-CN" dirty="0"/>
              <a:t>0A   </a:t>
            </a:r>
            <a:endParaRPr lang="zh-CN" altLang="zh-CN" dirty="0"/>
          </a:p>
          <a:p>
            <a:r>
              <a:rPr lang="en-US" altLang="zh-CN" dirty="0"/>
              <a:t>A</a:t>
            </a:r>
            <a:r>
              <a:rPr lang="zh-CN" altLang="zh-CN" dirty="0"/>
              <a:t>→</a:t>
            </a:r>
            <a:r>
              <a:rPr lang="en-US" altLang="zh-CN" dirty="0"/>
              <a:t>0A| 0B    </a:t>
            </a:r>
            <a:endParaRPr lang="zh-CN" altLang="zh-CN" dirty="0"/>
          </a:p>
          <a:p>
            <a:r>
              <a:rPr lang="en-US" altLang="zh-CN" dirty="0"/>
              <a:t>B</a:t>
            </a:r>
            <a:r>
              <a:rPr lang="zh-CN" altLang="zh-CN" dirty="0"/>
              <a:t>→</a:t>
            </a:r>
            <a:r>
              <a:rPr lang="en-US" altLang="zh-CN" dirty="0"/>
              <a:t>1A |ε</a:t>
            </a:r>
            <a:endParaRPr lang="zh-CN" altLang="zh-CN" dirty="0"/>
          </a:p>
          <a:p>
            <a:r>
              <a:rPr lang="zh-CN" altLang="zh-CN" dirty="0"/>
              <a:t>与文法等价的正规表达式为（</a:t>
            </a:r>
            <a:r>
              <a:rPr lang="en-US" altLang="zh-CN" dirty="0"/>
              <a:t>  4  </a:t>
            </a:r>
            <a:r>
              <a:rPr lang="zh-CN" altLang="zh-CN" dirty="0"/>
              <a:t>）。【</a:t>
            </a:r>
            <a:r>
              <a:rPr lang="en-US" altLang="zh-CN" dirty="0"/>
              <a:t>0 (0 |01)</a:t>
            </a:r>
            <a:r>
              <a:rPr lang="en-US" altLang="zh-CN" baseline="30000" dirty="0"/>
              <a:t>*</a:t>
            </a:r>
            <a:r>
              <a:rPr lang="en-US" altLang="zh-CN" dirty="0"/>
              <a:t> 0</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正规文法</a:t>
            </a:r>
            <a:r>
              <a:rPr lang="en-US" altLang="zh-CN" dirty="0"/>
              <a:t>G[A]</a:t>
            </a:r>
            <a:r>
              <a:rPr lang="zh-CN" altLang="zh-CN" dirty="0"/>
              <a:t>：</a:t>
            </a:r>
            <a:endParaRPr lang="zh-CN" altLang="zh-CN" dirty="0"/>
          </a:p>
          <a:p>
            <a:r>
              <a:rPr lang="en-US" altLang="zh-CN" dirty="0"/>
              <a:t>A </a:t>
            </a:r>
            <a:r>
              <a:rPr lang="zh-CN" altLang="zh-CN" dirty="0"/>
              <a:t>→</a:t>
            </a:r>
            <a:r>
              <a:rPr lang="en-US" altLang="zh-CN" dirty="0" err="1"/>
              <a:t>aB</a:t>
            </a:r>
            <a:r>
              <a:rPr lang="en-US" altLang="zh-CN" dirty="0"/>
              <a:t> | </a:t>
            </a:r>
            <a:r>
              <a:rPr lang="en-US" altLang="zh-CN" dirty="0" err="1"/>
              <a:t>bB</a:t>
            </a:r>
            <a:endParaRPr lang="zh-CN" altLang="zh-CN" dirty="0"/>
          </a:p>
          <a:p>
            <a:r>
              <a:rPr lang="en-US" altLang="zh-CN" dirty="0"/>
              <a:t>B </a:t>
            </a:r>
            <a:r>
              <a:rPr lang="zh-CN" altLang="zh-CN" dirty="0"/>
              <a:t>→</a:t>
            </a:r>
            <a:r>
              <a:rPr lang="en-US" altLang="zh-CN" dirty="0"/>
              <a:t> </a:t>
            </a:r>
            <a:r>
              <a:rPr lang="en-US" altLang="zh-CN" dirty="0" err="1"/>
              <a:t>aC</a:t>
            </a:r>
            <a:r>
              <a:rPr lang="en-US" altLang="zh-CN" dirty="0"/>
              <a:t> | a | b</a:t>
            </a:r>
            <a:endParaRPr lang="zh-CN" altLang="zh-CN" dirty="0"/>
          </a:p>
          <a:p>
            <a:r>
              <a:rPr lang="en-US" altLang="zh-CN" dirty="0"/>
              <a:t>C </a:t>
            </a:r>
            <a:r>
              <a:rPr lang="zh-CN" altLang="zh-CN" dirty="0"/>
              <a:t>→</a:t>
            </a:r>
            <a:r>
              <a:rPr lang="en-US" altLang="zh-CN" dirty="0"/>
              <a:t> </a:t>
            </a:r>
            <a:r>
              <a:rPr lang="en-US" altLang="zh-CN" dirty="0" err="1"/>
              <a:t>aB</a:t>
            </a:r>
            <a:endParaRPr lang="zh-CN" altLang="zh-CN" dirty="0"/>
          </a:p>
          <a:p>
            <a:r>
              <a:rPr lang="zh-CN" altLang="zh-CN" dirty="0"/>
              <a:t>与文法等价的正规表达式为（</a:t>
            </a:r>
            <a:r>
              <a:rPr lang="en-US" altLang="zh-CN" dirty="0"/>
              <a:t>  4  </a:t>
            </a:r>
            <a:r>
              <a:rPr lang="zh-CN" altLang="zh-CN" dirty="0"/>
              <a:t>）。【</a:t>
            </a:r>
            <a:r>
              <a:rPr lang="en-US" altLang="zh-CN" dirty="0"/>
              <a:t>(a | b)(</a:t>
            </a:r>
            <a:r>
              <a:rPr lang="en-US" altLang="zh-CN" dirty="0" err="1"/>
              <a:t>aa</a:t>
            </a:r>
            <a:r>
              <a:rPr lang="en-US" altLang="zh-CN" dirty="0"/>
              <a:t>)</a:t>
            </a:r>
            <a:r>
              <a:rPr lang="en-US" altLang="zh-CN" baseline="30000" dirty="0"/>
              <a:t>*</a:t>
            </a:r>
            <a:r>
              <a:rPr lang="en-US" altLang="zh-CN" dirty="0"/>
              <a:t>(a | b)</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字母表∑＝</a:t>
            </a:r>
            <a:r>
              <a:rPr lang="en-US" altLang="zh-CN" dirty="0"/>
              <a:t>{0</a:t>
            </a:r>
            <a:r>
              <a:rPr lang="zh-CN" altLang="zh-CN" dirty="0"/>
              <a:t>，</a:t>
            </a:r>
            <a:r>
              <a:rPr lang="en-US" altLang="zh-CN" dirty="0"/>
              <a:t>1}</a:t>
            </a:r>
            <a:r>
              <a:rPr lang="zh-CN" altLang="zh-CN" dirty="0"/>
              <a:t>上，定义恰含有</a:t>
            </a:r>
            <a:r>
              <a:rPr lang="en-US" altLang="zh-CN" dirty="0"/>
              <a:t>3</a:t>
            </a:r>
            <a:r>
              <a:rPr lang="zh-CN" altLang="zh-CN" dirty="0"/>
              <a:t>个</a:t>
            </a:r>
            <a:r>
              <a:rPr lang="en-US" altLang="zh-CN" dirty="0"/>
              <a:t>1</a:t>
            </a:r>
            <a:r>
              <a:rPr lang="zh-CN" altLang="zh-CN" dirty="0"/>
              <a:t>的所有符号串组成的集合的正规式</a:t>
            </a:r>
            <a:r>
              <a:rPr lang="en-US" altLang="zh-CN" dirty="0"/>
              <a:t>R=</a:t>
            </a:r>
            <a:r>
              <a:rPr lang="zh-CN" altLang="zh-CN" dirty="0"/>
              <a:t>（</a:t>
            </a:r>
            <a:r>
              <a:rPr lang="en-US" altLang="zh-CN" dirty="0"/>
              <a:t>  1  </a:t>
            </a:r>
            <a:r>
              <a:rPr lang="zh-CN" altLang="zh-CN" dirty="0"/>
              <a:t>）。【</a:t>
            </a:r>
            <a:r>
              <a:rPr lang="en-US" altLang="zh-CN" dirty="0"/>
              <a:t>0</a:t>
            </a:r>
            <a:r>
              <a:rPr lang="en-US" altLang="zh-CN" baseline="30000" dirty="0"/>
              <a:t>*</a:t>
            </a:r>
            <a:r>
              <a:rPr lang="en-US" altLang="zh-CN" dirty="0"/>
              <a:t>10</a:t>
            </a:r>
            <a:r>
              <a:rPr lang="en-US" altLang="zh-CN" baseline="30000" dirty="0"/>
              <a:t>*</a:t>
            </a:r>
            <a:r>
              <a:rPr lang="en-US" altLang="zh-CN" dirty="0"/>
              <a:t>10</a:t>
            </a:r>
            <a:r>
              <a:rPr lang="en-US" altLang="zh-CN" baseline="30000" dirty="0"/>
              <a:t>*</a:t>
            </a:r>
            <a:r>
              <a:rPr lang="en-US" altLang="zh-CN" dirty="0"/>
              <a:t>10</a:t>
            </a:r>
            <a:r>
              <a:rPr lang="en-US" altLang="zh-CN" baseline="30000" dirty="0"/>
              <a:t>*</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3</a:t>
            </a:r>
            <a:r>
              <a:rPr lang="zh-CN" altLang="en-US" dirty="0" smtClean="0"/>
              <a:t>词法</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出在字母表</a:t>
            </a:r>
            <a:r>
              <a:rPr lang="en-US" altLang="zh-CN" dirty="0"/>
              <a:t>S </a:t>
            </a:r>
            <a:r>
              <a:rPr lang="zh-CN" altLang="zh-CN" dirty="0"/>
              <a:t>＝</a:t>
            </a:r>
            <a:r>
              <a:rPr lang="en-US" altLang="zh-CN" dirty="0"/>
              <a:t>{0</a:t>
            </a:r>
            <a:r>
              <a:rPr lang="zh-CN" altLang="zh-CN" dirty="0"/>
              <a:t>，</a:t>
            </a:r>
            <a:r>
              <a:rPr lang="en-US" altLang="zh-CN" dirty="0"/>
              <a:t>1}</a:t>
            </a:r>
            <a:r>
              <a:rPr lang="zh-CN" altLang="zh-CN" dirty="0"/>
              <a:t>上，定义以</a:t>
            </a:r>
            <a:r>
              <a:rPr lang="en-US" altLang="zh-CN" dirty="0"/>
              <a:t>1</a:t>
            </a:r>
            <a:r>
              <a:rPr lang="zh-CN" altLang="zh-CN" dirty="0"/>
              <a:t>开始以</a:t>
            </a:r>
            <a:r>
              <a:rPr lang="en-US" altLang="zh-CN" dirty="0"/>
              <a:t>0</a:t>
            </a:r>
            <a:r>
              <a:rPr lang="zh-CN" altLang="zh-CN" dirty="0"/>
              <a:t>结束的所有符号所组成的集合的正规式</a:t>
            </a:r>
            <a:r>
              <a:rPr lang="en-US" altLang="zh-CN" dirty="0"/>
              <a:t>R=</a:t>
            </a:r>
            <a:r>
              <a:rPr lang="zh-CN" altLang="zh-CN" dirty="0"/>
              <a:t>（</a:t>
            </a:r>
            <a:r>
              <a:rPr lang="en-US" altLang="zh-CN" dirty="0"/>
              <a:t>  3  </a:t>
            </a:r>
            <a:r>
              <a:rPr lang="zh-CN" altLang="zh-CN" dirty="0"/>
              <a:t>）。【</a:t>
            </a:r>
            <a:r>
              <a:rPr lang="en-US" altLang="zh-CN" dirty="0"/>
              <a:t>1(0|1)</a:t>
            </a:r>
            <a:r>
              <a:rPr lang="en-US" altLang="zh-CN" baseline="30000" dirty="0"/>
              <a:t>*</a:t>
            </a:r>
            <a:r>
              <a:rPr lang="en-US" altLang="zh-CN" dirty="0"/>
              <a:t>0</a:t>
            </a:r>
            <a:r>
              <a:rPr lang="zh-CN" altLang="zh-CN" dirty="0"/>
              <a:t>】</a:t>
            </a:r>
            <a:endParaRPr lang="zh-CN" altLang="zh-CN" dirty="0"/>
          </a:p>
        </p:txBody>
      </p:sp>
      <p:sp>
        <p:nvSpPr>
          <p:cNvPr id="4" name="灯片编号占位符 11"/>
          <p:cNvSpPr txBox="1"/>
          <p:nvPr/>
        </p:nvSpPr>
        <p:spPr>
          <a:xfrm>
            <a:off x="10415686" y="260648"/>
            <a:ext cx="1512168"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高级语言编译程序常用的语法分析方法中，递归下降分析法属于（</a:t>
            </a:r>
            <a:r>
              <a:rPr lang="en-US" altLang="zh-CN" dirty="0"/>
              <a:t>    </a:t>
            </a:r>
            <a:r>
              <a:rPr lang="zh-CN" altLang="zh-CN" dirty="0"/>
              <a:t>）分析方法。【</a:t>
            </a:r>
            <a:r>
              <a:rPr lang="en-US" altLang="zh-CN" dirty="0"/>
              <a:t>B</a:t>
            </a:r>
            <a:r>
              <a:rPr lang="zh-CN" altLang="zh-CN" dirty="0"/>
              <a:t>】</a:t>
            </a:r>
            <a:endParaRPr lang="zh-CN" altLang="zh-CN" dirty="0"/>
          </a:p>
          <a:p>
            <a:r>
              <a:rPr lang="en-US" altLang="zh-CN" dirty="0"/>
              <a:t>A</a:t>
            </a:r>
            <a:r>
              <a:rPr lang="zh-CN" altLang="zh-CN" dirty="0"/>
              <a:t>、自左向右</a:t>
            </a:r>
            <a:r>
              <a:rPr lang="en-US" altLang="zh-CN" dirty="0"/>
              <a:t>    B</a:t>
            </a:r>
            <a:r>
              <a:rPr lang="zh-CN" altLang="zh-CN" dirty="0"/>
              <a:t>、自上向下</a:t>
            </a:r>
            <a:r>
              <a:rPr lang="en-US" altLang="zh-CN" dirty="0"/>
              <a:t>    C</a:t>
            </a:r>
            <a:r>
              <a:rPr lang="zh-CN" altLang="zh-CN" dirty="0"/>
              <a:t>、自下而上</a:t>
            </a:r>
            <a:r>
              <a:rPr lang="en-US" altLang="zh-CN" dirty="0"/>
              <a:t>     D</a:t>
            </a:r>
            <a:r>
              <a:rPr lang="zh-CN" altLang="zh-CN" dirty="0"/>
              <a:t>、自右向左</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LR(1</a:t>
            </a:r>
            <a:r>
              <a:rPr lang="en-US" altLang="zh-CN" dirty="0"/>
              <a:t>)</a:t>
            </a:r>
            <a:r>
              <a:rPr lang="zh-CN" altLang="zh-CN" dirty="0"/>
              <a:t>项目由两部分组成</a:t>
            </a:r>
            <a:r>
              <a:rPr lang="en-US" altLang="zh-CN" dirty="0"/>
              <a:t>LR(0)</a:t>
            </a:r>
            <a:r>
              <a:rPr lang="zh-CN" altLang="zh-CN" dirty="0"/>
              <a:t>项目和搜索符，搜索符对哪类</a:t>
            </a:r>
            <a:r>
              <a:rPr lang="en-US" altLang="zh-CN" dirty="0"/>
              <a:t>LR(0)</a:t>
            </a:r>
            <a:r>
              <a:rPr lang="zh-CN" altLang="zh-CN" dirty="0"/>
              <a:t>项目有直接作用。（</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、移进项目</a:t>
            </a:r>
            <a:r>
              <a:rPr lang="en-US" altLang="zh-CN" dirty="0"/>
              <a:t>     B</a:t>
            </a:r>
            <a:r>
              <a:rPr lang="zh-CN" altLang="zh-CN" dirty="0"/>
              <a:t>、归约项目</a:t>
            </a:r>
            <a:r>
              <a:rPr lang="en-US" altLang="zh-CN" dirty="0"/>
              <a:t>     C</a:t>
            </a:r>
            <a:r>
              <a:rPr lang="zh-CN" altLang="zh-CN" dirty="0"/>
              <a:t>、待约项目</a:t>
            </a:r>
            <a:r>
              <a:rPr lang="en-US" altLang="zh-CN" dirty="0"/>
              <a:t>      D</a:t>
            </a:r>
            <a:r>
              <a:rPr lang="zh-CN" altLang="zh-CN" dirty="0"/>
              <a:t>、扩展项目</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递归</a:t>
            </a:r>
            <a:r>
              <a:rPr lang="zh-CN" altLang="zh-CN" dirty="0"/>
              <a:t>下降分析法中关于程序的编写描述不正确的是（　　）。【</a:t>
            </a:r>
            <a:r>
              <a:rPr lang="en-US" altLang="zh-CN" dirty="0"/>
              <a:t>C</a:t>
            </a:r>
            <a:r>
              <a:rPr lang="zh-CN" altLang="zh-CN" dirty="0"/>
              <a:t>】</a:t>
            </a:r>
            <a:endParaRPr lang="zh-CN" altLang="zh-CN" dirty="0"/>
          </a:p>
          <a:p>
            <a:r>
              <a:rPr lang="en-US" altLang="zh-CN" dirty="0"/>
              <a:t>A</a:t>
            </a:r>
            <a:r>
              <a:rPr lang="zh-CN" altLang="zh-CN" dirty="0"/>
              <a:t>、函数体的编写中，当遇到终结符</a:t>
            </a:r>
            <a:r>
              <a:rPr lang="en-US" altLang="zh-CN" dirty="0"/>
              <a:t>a</a:t>
            </a:r>
            <a:r>
              <a:rPr lang="zh-CN" altLang="zh-CN" dirty="0"/>
              <a:t>时，则编写语句：</a:t>
            </a:r>
            <a:endParaRPr lang="zh-CN" altLang="zh-CN" dirty="0"/>
          </a:p>
          <a:p>
            <a:r>
              <a:rPr lang="en-US" altLang="zh-CN" dirty="0"/>
              <a:t>if  (</a:t>
            </a:r>
            <a:r>
              <a:rPr lang="zh-CN" altLang="zh-CN" dirty="0"/>
              <a:t>当前读来的输入符号</a:t>
            </a:r>
            <a:r>
              <a:rPr lang="en-US" altLang="zh-CN" dirty="0"/>
              <a:t>==a)     </a:t>
            </a:r>
            <a:endParaRPr lang="zh-CN" altLang="zh-CN" dirty="0"/>
          </a:p>
          <a:p>
            <a:r>
              <a:rPr lang="en-US" altLang="zh-CN" dirty="0"/>
              <a:t>     </a:t>
            </a:r>
            <a:r>
              <a:rPr lang="zh-CN" altLang="zh-CN" dirty="0"/>
              <a:t>读下一个输入符号。</a:t>
            </a:r>
            <a:endParaRPr lang="zh-CN" altLang="zh-CN" dirty="0"/>
          </a:p>
          <a:p>
            <a:r>
              <a:rPr lang="en-US" altLang="zh-CN" dirty="0"/>
              <a:t>B</a:t>
            </a:r>
            <a:r>
              <a:rPr lang="zh-CN" altLang="zh-CN" dirty="0"/>
              <a:t>、函数体的编写中，当遇到非终结符</a:t>
            </a:r>
            <a:r>
              <a:rPr lang="en-US" altLang="zh-CN" dirty="0"/>
              <a:t>A</a:t>
            </a:r>
            <a:r>
              <a:rPr lang="zh-CN" altLang="zh-CN" dirty="0"/>
              <a:t>时，则编写语句调用 </a:t>
            </a:r>
            <a:r>
              <a:rPr lang="en-US" altLang="zh-CN" dirty="0"/>
              <a:t>A( ) </a:t>
            </a:r>
            <a:r>
              <a:rPr lang="zh-CN" altLang="zh-CN" dirty="0"/>
              <a:t>。</a:t>
            </a:r>
            <a:endParaRPr lang="zh-CN" altLang="zh-CN" dirty="0"/>
          </a:p>
          <a:p>
            <a:r>
              <a:rPr lang="en-US" altLang="zh-CN" dirty="0"/>
              <a:t>C</a:t>
            </a:r>
            <a:r>
              <a:rPr lang="zh-CN" altLang="zh-CN" dirty="0"/>
              <a:t>、函数体的编写中，当遇到规则</a:t>
            </a:r>
            <a:r>
              <a:rPr lang="en-US" altLang="zh-CN" dirty="0" err="1"/>
              <a:t>A→ε</a:t>
            </a:r>
            <a:r>
              <a:rPr lang="en-US" altLang="zh-CN" dirty="0"/>
              <a:t> </a:t>
            </a:r>
            <a:r>
              <a:rPr lang="zh-CN" altLang="zh-CN" dirty="0"/>
              <a:t>时，则编写语句读下一个输入符号。</a:t>
            </a:r>
            <a:endParaRPr lang="zh-CN" altLang="zh-CN" dirty="0"/>
          </a:p>
          <a:p>
            <a:r>
              <a:rPr lang="en-US" altLang="zh-CN" dirty="0"/>
              <a:t>D</a:t>
            </a:r>
            <a:r>
              <a:rPr lang="zh-CN" altLang="zh-CN" dirty="0"/>
              <a:t>、为每个非终结符编制一个递归下降分析函数，每个函数名是相应的非终结符。</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为了</a:t>
            </a:r>
            <a:r>
              <a:rPr lang="zh-CN" altLang="zh-CN" dirty="0"/>
              <a:t>使编译程序能对程序设计语言进行正确编译，必须采用（</a:t>
            </a:r>
            <a:r>
              <a:rPr lang="en-US" altLang="zh-CN" dirty="0"/>
              <a:t>    </a:t>
            </a:r>
            <a:r>
              <a:rPr lang="zh-CN" altLang="zh-CN" dirty="0"/>
              <a:t>）方法定义程序设计语言。【</a:t>
            </a:r>
            <a:r>
              <a:rPr lang="en-US" altLang="zh-CN" dirty="0"/>
              <a:t>C</a:t>
            </a:r>
            <a:r>
              <a:rPr lang="zh-CN" altLang="zh-CN" dirty="0"/>
              <a:t>】</a:t>
            </a:r>
            <a:endParaRPr lang="zh-CN" altLang="zh-CN" dirty="0"/>
          </a:p>
          <a:p>
            <a:r>
              <a:rPr lang="en-US" altLang="zh-CN" dirty="0"/>
              <a:t>A</a:t>
            </a:r>
            <a:r>
              <a:rPr lang="zh-CN" altLang="zh-CN" dirty="0"/>
              <a:t>）非形式化</a:t>
            </a:r>
            <a:r>
              <a:rPr lang="en-US" altLang="zh-CN" dirty="0"/>
              <a:t>          B</a:t>
            </a:r>
            <a:r>
              <a:rPr lang="zh-CN" altLang="zh-CN" dirty="0"/>
              <a:t>）自然语言描述问题</a:t>
            </a:r>
            <a:endParaRPr lang="zh-CN" altLang="zh-CN" dirty="0"/>
          </a:p>
          <a:p>
            <a:r>
              <a:rPr lang="en-US" altLang="zh-CN" dirty="0"/>
              <a:t>C</a:t>
            </a:r>
            <a:r>
              <a:rPr lang="zh-CN" altLang="zh-CN" dirty="0"/>
              <a:t>）形式化</a:t>
            </a:r>
            <a:r>
              <a:rPr lang="en-US" altLang="zh-CN" dirty="0"/>
              <a:t>            D</a:t>
            </a:r>
            <a:r>
              <a:rPr lang="zh-CN" altLang="zh-CN" dirty="0"/>
              <a:t>）自然语言和符号体系相结合</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lnSpcReduction="10000"/>
          </a:bodyPr>
          <a:lstStyle/>
          <a:p>
            <a:r>
              <a:rPr lang="zh-CN" altLang="zh-CN" dirty="0" smtClean="0"/>
              <a:t>以下</a:t>
            </a:r>
            <a:r>
              <a:rPr lang="zh-CN" altLang="zh-CN" dirty="0"/>
              <a:t>关于</a:t>
            </a:r>
            <a:r>
              <a:rPr lang="en-US" altLang="zh-CN" dirty="0"/>
              <a:t>LALR(1)</a:t>
            </a:r>
            <a:r>
              <a:rPr lang="zh-CN" altLang="zh-CN" dirty="0"/>
              <a:t>说法不正确的有（　　）。【</a:t>
            </a:r>
            <a:r>
              <a:rPr lang="en-US" altLang="zh-CN" dirty="0"/>
              <a:t>D</a:t>
            </a:r>
            <a:r>
              <a:rPr lang="zh-CN" altLang="zh-CN" dirty="0"/>
              <a:t>】</a:t>
            </a:r>
            <a:endParaRPr lang="zh-CN" altLang="zh-CN" dirty="0"/>
          </a:p>
          <a:p>
            <a:r>
              <a:rPr lang="en-US" altLang="zh-CN" dirty="0"/>
              <a:t>A</a:t>
            </a:r>
            <a:r>
              <a:rPr lang="zh-CN" altLang="zh-CN" dirty="0"/>
              <a:t>、一个</a:t>
            </a:r>
            <a:r>
              <a:rPr lang="en-US" altLang="zh-CN" dirty="0"/>
              <a:t>LR(1)</a:t>
            </a:r>
            <a:r>
              <a:rPr lang="zh-CN" altLang="zh-CN" dirty="0"/>
              <a:t>文法项目集的同心集合并后心仍相同，只是搜索符进行合并。</a:t>
            </a:r>
            <a:endParaRPr lang="zh-CN" altLang="zh-CN" dirty="0"/>
          </a:p>
          <a:p>
            <a:r>
              <a:rPr lang="en-US" altLang="zh-CN" dirty="0"/>
              <a:t>B</a:t>
            </a:r>
            <a:r>
              <a:rPr lang="zh-CN" altLang="zh-CN" dirty="0"/>
              <a:t>、</a:t>
            </a:r>
            <a:r>
              <a:rPr lang="en-US" altLang="zh-CN" dirty="0"/>
              <a:t>LALR(1)</a:t>
            </a:r>
            <a:r>
              <a:rPr lang="zh-CN" altLang="zh-CN" dirty="0"/>
              <a:t>分析表的状态个数与</a:t>
            </a:r>
            <a:r>
              <a:rPr lang="en-US" altLang="zh-CN" dirty="0"/>
              <a:t>SLR(1)</a:t>
            </a:r>
            <a:r>
              <a:rPr lang="zh-CN" altLang="zh-CN" dirty="0"/>
              <a:t>分析表的状态个数一样多。</a:t>
            </a:r>
            <a:endParaRPr lang="zh-CN" altLang="zh-CN" dirty="0"/>
          </a:p>
          <a:p>
            <a:r>
              <a:rPr lang="en-US" altLang="zh-CN" dirty="0"/>
              <a:t>C</a:t>
            </a:r>
            <a:r>
              <a:rPr lang="zh-CN" altLang="zh-CN" dirty="0"/>
              <a:t>、一个</a:t>
            </a:r>
            <a:r>
              <a:rPr lang="en-US" altLang="zh-CN" dirty="0"/>
              <a:t>LR(1)</a:t>
            </a:r>
            <a:r>
              <a:rPr lang="zh-CN" altLang="zh-CN" dirty="0"/>
              <a:t>文法合并同心集后只可能出现归约</a:t>
            </a:r>
            <a:r>
              <a:rPr lang="en-US" altLang="zh-CN" dirty="0"/>
              <a:t>-</a:t>
            </a:r>
            <a:r>
              <a:rPr lang="zh-CN" altLang="zh-CN" dirty="0"/>
              <a:t>归约冲突，而没有移进</a:t>
            </a:r>
            <a:r>
              <a:rPr lang="en-US" altLang="zh-CN" dirty="0"/>
              <a:t>-</a:t>
            </a:r>
            <a:r>
              <a:rPr lang="zh-CN" altLang="zh-CN" dirty="0"/>
              <a:t>归约冲突。</a:t>
            </a:r>
            <a:endParaRPr lang="zh-CN" altLang="zh-CN" dirty="0"/>
          </a:p>
          <a:p>
            <a:r>
              <a:rPr lang="en-US" altLang="zh-CN" dirty="0"/>
              <a:t>D</a:t>
            </a:r>
            <a:r>
              <a:rPr lang="zh-CN" altLang="zh-CN" dirty="0"/>
              <a:t>、一个</a:t>
            </a:r>
            <a:r>
              <a:rPr lang="en-US" altLang="zh-CN" dirty="0"/>
              <a:t>LR(1)</a:t>
            </a:r>
            <a:r>
              <a:rPr lang="zh-CN" altLang="zh-CN" dirty="0"/>
              <a:t>文法合并同心集后，</a:t>
            </a:r>
            <a:r>
              <a:rPr lang="en-US" altLang="zh-CN" dirty="0"/>
              <a:t>LALR(1)</a:t>
            </a:r>
            <a:r>
              <a:rPr lang="zh-CN" altLang="zh-CN" dirty="0"/>
              <a:t>对错误的输入串分析可能使错误出现的位置不准确。</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85000" lnSpcReduction="10000"/>
          </a:bodyPr>
          <a:lstStyle/>
          <a:p>
            <a:r>
              <a:rPr lang="zh-CN" altLang="zh-CN" dirty="0" smtClean="0"/>
              <a:t>已知</a:t>
            </a:r>
            <a:r>
              <a:rPr lang="zh-CN" altLang="zh-CN" dirty="0"/>
              <a:t>拓广文法</a:t>
            </a:r>
            <a:r>
              <a:rPr lang="en-US" altLang="zh-CN" dirty="0"/>
              <a:t>G[S']</a:t>
            </a:r>
            <a:r>
              <a:rPr lang="zh-CN" altLang="zh-CN" dirty="0"/>
              <a:t>如下：</a:t>
            </a:r>
            <a:endParaRPr lang="zh-CN" altLang="zh-CN" dirty="0"/>
          </a:p>
          <a:p>
            <a:r>
              <a:rPr lang="en-US" altLang="zh-CN" dirty="0"/>
              <a:t>S'→S</a:t>
            </a:r>
            <a:endParaRPr lang="zh-CN" altLang="zh-CN" dirty="0"/>
          </a:p>
          <a:p>
            <a:r>
              <a:rPr lang="en-US" altLang="zh-CN" dirty="0"/>
              <a:t>S→BB</a:t>
            </a:r>
            <a:endParaRPr lang="zh-CN" altLang="zh-CN" dirty="0"/>
          </a:p>
          <a:p>
            <a:r>
              <a:rPr lang="en-US" altLang="zh-CN" dirty="0" err="1"/>
              <a:t>B→aB</a:t>
            </a:r>
            <a:endParaRPr lang="zh-CN" altLang="zh-CN" dirty="0"/>
          </a:p>
          <a:p>
            <a:r>
              <a:rPr lang="en-US" altLang="zh-CN" dirty="0" err="1"/>
              <a:t>B→b</a:t>
            </a:r>
            <a:endParaRPr lang="zh-CN" altLang="zh-CN" dirty="0"/>
          </a:p>
          <a:p>
            <a:r>
              <a:rPr lang="zh-CN" altLang="zh-CN" dirty="0"/>
              <a:t>求文法</a:t>
            </a:r>
            <a:r>
              <a:rPr lang="en-US" altLang="zh-CN" dirty="0"/>
              <a:t>LR(1)</a:t>
            </a:r>
            <a:r>
              <a:rPr lang="zh-CN" altLang="zh-CN" dirty="0"/>
              <a:t>识别规范句型活前缀</a:t>
            </a:r>
            <a:r>
              <a:rPr lang="en-US" altLang="zh-CN" dirty="0"/>
              <a:t>DFA</a:t>
            </a:r>
            <a:r>
              <a:rPr lang="zh-CN" altLang="zh-CN" dirty="0"/>
              <a:t>的初始项目集</a:t>
            </a:r>
            <a:r>
              <a:rPr lang="en-US" altLang="zh-CN" dirty="0"/>
              <a:t>I0(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a:t>S'→•S, $    S→•BB, $</a:t>
            </a:r>
            <a:endParaRPr lang="zh-CN" altLang="zh-CN" dirty="0"/>
          </a:p>
          <a:p>
            <a:r>
              <a:rPr lang="en-US" altLang="zh-CN" dirty="0"/>
              <a:t>B</a:t>
            </a:r>
            <a:r>
              <a:rPr lang="zh-CN" altLang="zh-CN" dirty="0"/>
              <a:t>、</a:t>
            </a:r>
            <a:r>
              <a:rPr lang="en-US" altLang="zh-CN" dirty="0"/>
              <a:t>S→•BB, $   B→•</a:t>
            </a:r>
            <a:r>
              <a:rPr lang="en-US" altLang="zh-CN" dirty="0" err="1"/>
              <a:t>aB</a:t>
            </a:r>
            <a:r>
              <a:rPr lang="en-US" altLang="zh-CN" dirty="0"/>
              <a:t>,$   B→•b,$</a:t>
            </a:r>
            <a:endParaRPr lang="zh-CN" altLang="zh-CN" dirty="0"/>
          </a:p>
          <a:p>
            <a:r>
              <a:rPr lang="en-US" altLang="zh-CN" dirty="0"/>
              <a:t>C</a:t>
            </a:r>
            <a:r>
              <a:rPr lang="zh-CN" altLang="zh-CN" dirty="0"/>
              <a:t>、</a:t>
            </a:r>
            <a:r>
              <a:rPr lang="en-US" altLang="zh-CN" dirty="0"/>
              <a:t>S'→•S, $    S→•BB, $   B→•</a:t>
            </a:r>
            <a:r>
              <a:rPr lang="en-US" altLang="zh-CN" dirty="0" err="1"/>
              <a:t>aB,a</a:t>
            </a:r>
            <a:r>
              <a:rPr lang="en-US" altLang="zh-CN" dirty="0"/>
              <a:t>/b    B→•b, a/b</a:t>
            </a:r>
            <a:endParaRPr lang="zh-CN" altLang="zh-CN" dirty="0"/>
          </a:p>
          <a:p>
            <a:r>
              <a:rPr lang="en-US" altLang="zh-CN" dirty="0"/>
              <a:t>D</a:t>
            </a:r>
            <a:r>
              <a:rPr lang="zh-CN" altLang="zh-CN" dirty="0"/>
              <a:t>、</a:t>
            </a:r>
            <a:r>
              <a:rPr lang="en-US" altLang="zh-CN" dirty="0"/>
              <a:t>S'→•S, $    S→•BB, $   B→•</a:t>
            </a:r>
            <a:r>
              <a:rPr lang="en-US" altLang="zh-CN" dirty="0" err="1"/>
              <a:t>aB</a:t>
            </a:r>
            <a:r>
              <a:rPr lang="en-US" altLang="zh-CN" dirty="0"/>
              <a:t>,$/a/b   B→•b, $/a/b</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下列</a:t>
            </a:r>
            <a:r>
              <a:rPr lang="zh-CN" altLang="zh-CN" dirty="0"/>
              <a:t>文法中，</a:t>
            </a:r>
            <a:r>
              <a:rPr lang="en-US" altLang="zh-CN" dirty="0"/>
              <a:t>(      )</a:t>
            </a:r>
            <a:r>
              <a:rPr lang="zh-CN" altLang="zh-CN" dirty="0"/>
              <a:t>是</a:t>
            </a:r>
            <a:r>
              <a:rPr lang="en-US" altLang="zh-CN" dirty="0"/>
              <a:t>LL(1)</a:t>
            </a:r>
            <a:r>
              <a:rPr lang="zh-CN" altLang="zh-CN" dirty="0"/>
              <a:t>文法。【</a:t>
            </a:r>
            <a:r>
              <a:rPr lang="en-US" altLang="zh-CN" dirty="0"/>
              <a:t>D</a:t>
            </a:r>
            <a:r>
              <a:rPr lang="zh-CN" altLang="zh-CN" dirty="0"/>
              <a:t>】</a:t>
            </a:r>
            <a:endParaRPr lang="zh-CN" altLang="zh-CN" dirty="0"/>
          </a:p>
          <a:p>
            <a:r>
              <a:rPr lang="en-US" altLang="zh-CN" dirty="0"/>
              <a:t>A</a:t>
            </a:r>
            <a:r>
              <a:rPr lang="zh-CN" altLang="zh-CN" dirty="0"/>
              <a:t>、</a:t>
            </a:r>
            <a:r>
              <a:rPr lang="en-US" altLang="zh-CN" dirty="0" err="1"/>
              <a:t>S→aSb</a:t>
            </a:r>
            <a:r>
              <a:rPr lang="en-US" altLang="zh-CN" dirty="0"/>
              <a:t> | </a:t>
            </a:r>
            <a:r>
              <a:rPr lang="en-US" altLang="zh-CN" dirty="0" err="1"/>
              <a:t>ab</a:t>
            </a:r>
            <a:r>
              <a:rPr lang="en-US" altLang="zh-CN" dirty="0"/>
              <a:t>    B</a:t>
            </a:r>
            <a:r>
              <a:rPr lang="zh-CN" altLang="zh-CN" dirty="0"/>
              <a:t>、</a:t>
            </a:r>
            <a:r>
              <a:rPr lang="en-US" altLang="zh-CN" dirty="0" err="1"/>
              <a:t>S→Sab</a:t>
            </a:r>
            <a:r>
              <a:rPr lang="en-US" altLang="zh-CN" dirty="0"/>
              <a:t> | </a:t>
            </a:r>
            <a:r>
              <a:rPr lang="en-US" altLang="zh-CN" dirty="0" err="1"/>
              <a:t>ab</a:t>
            </a:r>
            <a:r>
              <a:rPr lang="en-US" altLang="zh-CN" dirty="0"/>
              <a:t>    C</a:t>
            </a:r>
            <a:r>
              <a:rPr lang="zh-CN" altLang="zh-CN" dirty="0"/>
              <a:t>、</a:t>
            </a:r>
            <a:r>
              <a:rPr lang="en-US" altLang="zh-CN" dirty="0" err="1"/>
              <a:t>S→aS</a:t>
            </a:r>
            <a:r>
              <a:rPr lang="en-US" altLang="zh-CN" dirty="0"/>
              <a:t> | a    D</a:t>
            </a:r>
            <a:r>
              <a:rPr lang="zh-CN" altLang="zh-CN" dirty="0"/>
              <a:t>、</a:t>
            </a:r>
            <a:r>
              <a:rPr lang="en-US" altLang="zh-CN" dirty="0" err="1"/>
              <a:t>S→aS</a:t>
            </a:r>
            <a:r>
              <a:rPr lang="en-US" altLang="zh-CN" dirty="0"/>
              <a:t> | </a:t>
            </a:r>
            <a:r>
              <a:rPr lang="en-US" altLang="zh-CN" dirty="0" err="1"/>
              <a:t>ba</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文法的产生式：</a:t>
            </a:r>
            <a:r>
              <a:rPr lang="en-US" altLang="zh-CN" dirty="0"/>
              <a:t>A-&gt;a | ε</a:t>
            </a:r>
            <a:r>
              <a:rPr lang="zh-CN" altLang="zh-CN" dirty="0"/>
              <a:t>，则在自上而下语法分析中，对</a:t>
            </a:r>
            <a:r>
              <a:rPr lang="en-US" altLang="zh-CN" dirty="0"/>
              <a:t>A</a:t>
            </a:r>
            <a:r>
              <a:rPr lang="zh-CN" altLang="zh-CN" dirty="0"/>
              <a:t>推导不带回溯的条件是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a:t>
            </a:r>
            <a:r>
              <a:rPr lang="en-US" altLang="zh-CN" dirty="0"/>
              <a:t>First(a)</a:t>
            </a:r>
            <a:r>
              <a:rPr lang="zh-CN" altLang="zh-CN" dirty="0"/>
              <a:t>∩</a:t>
            </a:r>
            <a:r>
              <a:rPr lang="en-US" altLang="zh-CN" dirty="0"/>
              <a:t>First(A)=</a:t>
            </a:r>
            <a:r>
              <a:rPr lang="zh-CN" altLang="zh-CN" dirty="0"/>
              <a:t>Φ</a:t>
            </a:r>
            <a:r>
              <a:rPr lang="en-US" altLang="zh-CN" dirty="0"/>
              <a:t>          B</a:t>
            </a:r>
            <a:r>
              <a:rPr lang="zh-CN" altLang="zh-CN" dirty="0"/>
              <a:t>、</a:t>
            </a:r>
            <a:r>
              <a:rPr lang="en-US" altLang="zh-CN" dirty="0"/>
              <a:t>First(a)</a:t>
            </a:r>
            <a:r>
              <a:rPr lang="zh-CN" altLang="zh-CN" dirty="0"/>
              <a:t>∩</a:t>
            </a:r>
            <a:r>
              <a:rPr lang="en-US" altLang="zh-CN" dirty="0"/>
              <a:t>Follow(A)=</a:t>
            </a:r>
            <a:r>
              <a:rPr lang="zh-CN" altLang="zh-CN" dirty="0"/>
              <a:t>Φ </a:t>
            </a:r>
            <a:endParaRPr lang="zh-CN" altLang="zh-CN" dirty="0"/>
          </a:p>
          <a:p>
            <a:r>
              <a:rPr lang="en-US" altLang="zh-CN" dirty="0"/>
              <a:t>C</a:t>
            </a:r>
            <a:r>
              <a:rPr lang="zh-CN" altLang="zh-CN" dirty="0"/>
              <a:t>、</a:t>
            </a:r>
            <a:r>
              <a:rPr lang="en-US" altLang="zh-CN" dirty="0"/>
              <a:t>First(a)</a:t>
            </a:r>
            <a:r>
              <a:rPr lang="zh-CN" altLang="zh-CN" dirty="0"/>
              <a:t>∪</a:t>
            </a:r>
            <a:r>
              <a:rPr lang="en-US" altLang="zh-CN" dirty="0"/>
              <a:t>Follow(A)=</a:t>
            </a:r>
            <a:r>
              <a:rPr lang="zh-CN" altLang="zh-CN" dirty="0"/>
              <a:t>Φ </a:t>
            </a:r>
            <a:r>
              <a:rPr lang="en-US" altLang="zh-CN" dirty="0"/>
              <a:t>       D</a:t>
            </a:r>
            <a:r>
              <a:rPr lang="zh-CN" altLang="zh-CN" dirty="0"/>
              <a:t>、上述三个都不是</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某文法是</a:t>
            </a:r>
            <a:r>
              <a:rPr lang="en-US" altLang="zh-CN" dirty="0"/>
              <a:t>LR(1)</a:t>
            </a:r>
            <a:r>
              <a:rPr lang="zh-CN" altLang="zh-CN" dirty="0"/>
              <a:t>文法，则使用</a:t>
            </a:r>
            <a:r>
              <a:rPr lang="en-US" altLang="zh-CN" dirty="0"/>
              <a:t>LALR(1)</a:t>
            </a:r>
            <a:r>
              <a:rPr lang="zh-CN" altLang="zh-CN" dirty="0"/>
              <a:t>分析法合并同心集后的情况描述正确的有</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、合并同心集后一定不会有冲突</a:t>
            </a:r>
            <a:r>
              <a:rPr lang="en-US" altLang="zh-CN" dirty="0"/>
              <a:t>        B</a:t>
            </a:r>
            <a:r>
              <a:rPr lang="zh-CN" altLang="zh-CN" dirty="0"/>
              <a:t>、合并同心集后可能有移进</a:t>
            </a:r>
            <a:r>
              <a:rPr lang="en-US" altLang="zh-CN" dirty="0"/>
              <a:t>-</a:t>
            </a:r>
            <a:r>
              <a:rPr lang="zh-CN" altLang="zh-CN" dirty="0"/>
              <a:t>移进冲突</a:t>
            </a:r>
            <a:endParaRPr lang="zh-CN" altLang="zh-CN" dirty="0"/>
          </a:p>
          <a:p>
            <a:r>
              <a:rPr lang="en-US" altLang="zh-CN" dirty="0"/>
              <a:t>C</a:t>
            </a:r>
            <a:r>
              <a:rPr lang="zh-CN" altLang="zh-CN" dirty="0"/>
              <a:t>、合并同心集后可能有移进</a:t>
            </a:r>
            <a:r>
              <a:rPr lang="en-US" altLang="zh-CN" dirty="0"/>
              <a:t>-</a:t>
            </a:r>
            <a:r>
              <a:rPr lang="zh-CN" altLang="zh-CN" dirty="0"/>
              <a:t>归约冲突</a:t>
            </a:r>
            <a:r>
              <a:rPr lang="en-US" altLang="zh-CN" dirty="0"/>
              <a:t>   D</a:t>
            </a:r>
            <a:r>
              <a:rPr lang="zh-CN" altLang="zh-CN" dirty="0"/>
              <a:t>、合并同心集后可能有归约</a:t>
            </a:r>
            <a:r>
              <a:rPr lang="en-US" altLang="zh-CN" dirty="0"/>
              <a:t>-</a:t>
            </a:r>
            <a:r>
              <a:rPr lang="zh-CN" altLang="zh-CN" dirty="0"/>
              <a:t>归约冲突</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关于算符优先分析法描述不正确的是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、算符优先文法中没有</a:t>
            </a:r>
            <a:r>
              <a:rPr lang="en-US" altLang="zh-CN" dirty="0"/>
              <a:t>ε</a:t>
            </a:r>
            <a:r>
              <a:rPr lang="zh-CN" altLang="zh-CN" dirty="0"/>
              <a:t>规则。</a:t>
            </a:r>
            <a:endParaRPr lang="zh-CN" altLang="zh-CN" dirty="0"/>
          </a:p>
          <a:p>
            <a:r>
              <a:rPr lang="en-US" altLang="zh-CN" dirty="0"/>
              <a:t>B</a:t>
            </a:r>
            <a:r>
              <a:rPr lang="zh-CN" altLang="zh-CN" dirty="0"/>
              <a:t>、算符优先文法中任何句型都不含有两个相邻的非终结符。</a:t>
            </a:r>
            <a:endParaRPr lang="zh-CN" altLang="zh-CN" dirty="0"/>
          </a:p>
          <a:p>
            <a:r>
              <a:rPr lang="en-US" altLang="zh-CN" dirty="0"/>
              <a:t>C</a:t>
            </a:r>
            <a:r>
              <a:rPr lang="zh-CN" altLang="zh-CN" dirty="0"/>
              <a:t>、算符优先分析法对所有的文法都适用。</a:t>
            </a:r>
            <a:endParaRPr lang="zh-CN" altLang="zh-CN" dirty="0"/>
          </a:p>
          <a:p>
            <a:r>
              <a:rPr lang="en-US" altLang="zh-CN" dirty="0"/>
              <a:t>D</a:t>
            </a:r>
            <a:r>
              <a:rPr lang="zh-CN" altLang="zh-CN" dirty="0"/>
              <a:t>、算符优先分析法在归约过程中，可能导致把本来不是句子的输入串误认为是文法的句子。</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算符</a:t>
            </a:r>
            <a:r>
              <a:rPr lang="zh-CN" altLang="zh-CN" dirty="0"/>
              <a:t>优先分析中，可归约串是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、句柄</a:t>
            </a:r>
            <a:r>
              <a:rPr lang="en-US" altLang="zh-CN" dirty="0"/>
              <a:t>      B</a:t>
            </a:r>
            <a:r>
              <a:rPr lang="zh-CN" altLang="zh-CN" dirty="0"/>
              <a:t>、活前缀</a:t>
            </a:r>
            <a:r>
              <a:rPr lang="en-US" altLang="zh-CN" dirty="0"/>
              <a:t>     C</a:t>
            </a:r>
            <a:r>
              <a:rPr lang="zh-CN" altLang="zh-CN" dirty="0"/>
              <a:t>、最左素短语</a:t>
            </a:r>
            <a:r>
              <a:rPr lang="en-US" altLang="zh-CN" dirty="0"/>
              <a:t>      D</a:t>
            </a:r>
            <a:r>
              <a:rPr lang="zh-CN" altLang="zh-CN" dirty="0"/>
              <a:t>、素短语</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自下而上</a:t>
            </a:r>
            <a:r>
              <a:rPr lang="zh-CN" altLang="zh-CN" dirty="0"/>
              <a:t>语法分析法的原理（</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、“移进</a:t>
            </a:r>
            <a:r>
              <a:rPr lang="en-US" altLang="zh-CN" dirty="0"/>
              <a:t>-</a:t>
            </a:r>
            <a:r>
              <a:rPr lang="zh-CN" altLang="zh-CN" dirty="0"/>
              <a:t>推导法”</a:t>
            </a:r>
            <a:r>
              <a:rPr lang="en-US" altLang="zh-CN" dirty="0"/>
              <a:t>                  B</a:t>
            </a:r>
            <a:r>
              <a:rPr lang="zh-CN" altLang="zh-CN" dirty="0"/>
              <a:t>、“移进</a:t>
            </a:r>
            <a:r>
              <a:rPr lang="en-US" altLang="zh-CN" dirty="0"/>
              <a:t>-</a:t>
            </a:r>
            <a:r>
              <a:rPr lang="zh-CN" altLang="zh-CN" dirty="0"/>
              <a:t>归约法”</a:t>
            </a:r>
            <a:endParaRPr lang="zh-CN" altLang="zh-CN" dirty="0"/>
          </a:p>
          <a:p>
            <a:r>
              <a:rPr lang="en-US" altLang="zh-CN" dirty="0"/>
              <a:t>C</a:t>
            </a:r>
            <a:r>
              <a:rPr lang="zh-CN" altLang="zh-CN" dirty="0"/>
              <a:t>、“最左推导法”</a:t>
            </a:r>
            <a:r>
              <a:rPr lang="en-US" altLang="zh-CN" dirty="0"/>
              <a:t>                   D</a:t>
            </a:r>
            <a:r>
              <a:rPr lang="zh-CN" altLang="zh-CN" dirty="0"/>
              <a:t>、“推导</a:t>
            </a:r>
            <a:r>
              <a:rPr lang="en-US" altLang="zh-CN" dirty="0"/>
              <a:t>-</a:t>
            </a:r>
            <a:r>
              <a:rPr lang="zh-CN" altLang="zh-CN" dirty="0"/>
              <a:t>归约法”</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自顶向下</a:t>
            </a:r>
            <a:r>
              <a:rPr lang="zh-CN" altLang="zh-CN" dirty="0"/>
              <a:t>的语法分析方法中，分析的关键是</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、寻找句柄</a:t>
            </a:r>
            <a:r>
              <a:rPr lang="en-US" altLang="zh-CN" dirty="0"/>
              <a:t>      B</a:t>
            </a:r>
            <a:r>
              <a:rPr lang="zh-CN" altLang="zh-CN" dirty="0"/>
              <a:t>、寻找句型</a:t>
            </a:r>
            <a:r>
              <a:rPr lang="en-US" altLang="zh-CN" dirty="0"/>
              <a:t>     C</a:t>
            </a:r>
            <a:r>
              <a:rPr lang="zh-CN" altLang="zh-CN" dirty="0"/>
              <a:t>、消除递归</a:t>
            </a:r>
            <a:r>
              <a:rPr lang="en-US" altLang="zh-CN" dirty="0"/>
              <a:t>    D</a:t>
            </a:r>
            <a:r>
              <a:rPr lang="zh-CN" altLang="zh-CN" dirty="0"/>
              <a:t>、选择候选式</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分析法是一种（</a:t>
            </a:r>
            <a:r>
              <a:rPr lang="en-US" altLang="zh-CN" dirty="0"/>
              <a:t>   </a:t>
            </a:r>
            <a:r>
              <a:rPr lang="zh-CN" altLang="zh-CN" dirty="0"/>
              <a:t>）归约方法。【</a:t>
            </a:r>
            <a:r>
              <a:rPr lang="en-US" altLang="zh-CN" dirty="0"/>
              <a:t>C</a:t>
            </a:r>
            <a:r>
              <a:rPr lang="zh-CN" altLang="zh-CN" dirty="0"/>
              <a:t>】</a:t>
            </a:r>
            <a:endParaRPr lang="zh-CN" altLang="zh-CN" dirty="0"/>
          </a:p>
          <a:p>
            <a:r>
              <a:rPr lang="zh-CN" altLang="zh-CN" dirty="0"/>
              <a:t>（</a:t>
            </a:r>
            <a:r>
              <a:rPr lang="en-US" altLang="zh-CN" dirty="0"/>
              <a:t>A</a:t>
            </a:r>
            <a:r>
              <a:rPr lang="zh-CN" altLang="zh-CN" dirty="0"/>
              <a:t>）不规范</a:t>
            </a:r>
            <a:r>
              <a:rPr lang="en-US" altLang="zh-CN" dirty="0"/>
              <a:t>         </a:t>
            </a:r>
            <a:r>
              <a:rPr lang="zh-CN" altLang="zh-CN" dirty="0"/>
              <a:t>（</a:t>
            </a:r>
            <a:r>
              <a:rPr lang="en-US" altLang="zh-CN" dirty="0"/>
              <a:t>B</a:t>
            </a:r>
            <a:r>
              <a:rPr lang="zh-CN" altLang="zh-CN" dirty="0"/>
              <a:t>）不确定是否规范</a:t>
            </a:r>
            <a:endParaRPr lang="zh-CN" altLang="zh-CN" dirty="0"/>
          </a:p>
          <a:p>
            <a:r>
              <a:rPr lang="zh-CN" altLang="zh-CN" dirty="0"/>
              <a:t>（</a:t>
            </a:r>
            <a:r>
              <a:rPr lang="en-US" altLang="zh-CN" dirty="0"/>
              <a:t>C</a:t>
            </a:r>
            <a:r>
              <a:rPr lang="zh-CN" altLang="zh-CN" dirty="0"/>
              <a:t>）规范</a:t>
            </a:r>
            <a:r>
              <a:rPr lang="en-US" altLang="zh-CN" dirty="0"/>
              <a:t>           </a:t>
            </a:r>
            <a:r>
              <a:rPr lang="zh-CN" altLang="zh-CN" dirty="0"/>
              <a:t>（</a:t>
            </a:r>
            <a:r>
              <a:rPr lang="en-US" altLang="zh-CN" dirty="0"/>
              <a:t>D</a:t>
            </a:r>
            <a:r>
              <a:rPr lang="zh-CN" altLang="zh-CN" dirty="0"/>
              <a:t>）以上皆不对</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编译程序生成的目标程序是机器代码程序，则源程序的执行分为两大阶段</a:t>
            </a:r>
            <a:r>
              <a:rPr lang="en-US" altLang="zh-CN" u="sng"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）编译阶段和运行阶段</a:t>
            </a:r>
            <a:r>
              <a:rPr lang="en-US" altLang="zh-CN" dirty="0"/>
              <a:t>      </a:t>
            </a:r>
            <a:r>
              <a:rPr lang="zh-CN" altLang="zh-CN" dirty="0"/>
              <a:t>（</a:t>
            </a:r>
            <a:r>
              <a:rPr lang="en-US" altLang="zh-CN" dirty="0"/>
              <a:t>B</a:t>
            </a:r>
            <a:r>
              <a:rPr lang="zh-CN" altLang="zh-CN" dirty="0"/>
              <a:t>）编译阶段和汇编阶段</a:t>
            </a:r>
            <a:endParaRPr lang="zh-CN" altLang="zh-CN" dirty="0"/>
          </a:p>
          <a:p>
            <a:r>
              <a:rPr lang="zh-CN" altLang="zh-CN" dirty="0"/>
              <a:t>（</a:t>
            </a:r>
            <a:r>
              <a:rPr lang="en-US" altLang="zh-CN" dirty="0"/>
              <a:t>C</a:t>
            </a:r>
            <a:r>
              <a:rPr lang="zh-CN" altLang="zh-CN" dirty="0"/>
              <a:t>）汇编阶段和运行阶段</a:t>
            </a:r>
            <a:r>
              <a:rPr lang="en-US" altLang="zh-CN" dirty="0"/>
              <a:t>      </a:t>
            </a:r>
            <a:r>
              <a:rPr lang="zh-CN" altLang="zh-CN" dirty="0"/>
              <a:t>（</a:t>
            </a:r>
            <a:r>
              <a:rPr lang="en-US" altLang="zh-CN" dirty="0"/>
              <a:t>D</a:t>
            </a:r>
            <a:r>
              <a:rPr lang="zh-CN" altLang="zh-CN" dirty="0"/>
              <a:t>）连接阶段和运行阶段</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递归</a:t>
            </a:r>
            <a:r>
              <a:rPr lang="zh-CN" altLang="zh-CN" dirty="0"/>
              <a:t>下降分析法和预测分析法要求描述语言的文法是（</a:t>
            </a:r>
            <a:r>
              <a:rPr lang="en-US" altLang="zh-CN"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）正规文法</a:t>
            </a:r>
            <a:r>
              <a:rPr lang="en-US" altLang="zh-CN" dirty="0"/>
              <a:t>       </a:t>
            </a:r>
            <a:r>
              <a:rPr lang="zh-CN" altLang="zh-CN" dirty="0"/>
              <a:t>（</a:t>
            </a:r>
            <a:r>
              <a:rPr lang="en-US" altLang="zh-CN" dirty="0"/>
              <a:t>B</a:t>
            </a:r>
            <a:r>
              <a:rPr lang="zh-CN" altLang="zh-CN" dirty="0"/>
              <a:t>）</a:t>
            </a:r>
            <a:r>
              <a:rPr lang="en-US" altLang="zh-CN" dirty="0"/>
              <a:t>LR</a:t>
            </a:r>
            <a:r>
              <a:rPr lang="zh-CN" altLang="zh-CN" dirty="0"/>
              <a:t>（</a:t>
            </a:r>
            <a:r>
              <a:rPr lang="en-US" altLang="zh-CN" dirty="0"/>
              <a:t>1</a:t>
            </a:r>
            <a:r>
              <a:rPr lang="zh-CN" altLang="zh-CN" dirty="0"/>
              <a:t>）文法</a:t>
            </a:r>
            <a:endParaRPr lang="zh-CN" altLang="zh-CN" dirty="0"/>
          </a:p>
          <a:p>
            <a:r>
              <a:rPr lang="zh-CN" altLang="zh-CN" dirty="0"/>
              <a:t>（</a:t>
            </a:r>
            <a:r>
              <a:rPr lang="en-US" altLang="zh-CN" dirty="0"/>
              <a:t>C</a:t>
            </a:r>
            <a:r>
              <a:rPr lang="zh-CN" altLang="zh-CN" dirty="0"/>
              <a:t>）</a:t>
            </a:r>
            <a:r>
              <a:rPr lang="en-US" altLang="zh-CN" dirty="0"/>
              <a:t>LL</a:t>
            </a:r>
            <a:r>
              <a:rPr lang="zh-CN" altLang="zh-CN" dirty="0"/>
              <a:t>（</a:t>
            </a:r>
            <a:r>
              <a:rPr lang="en-US" altLang="zh-CN" dirty="0"/>
              <a:t>1</a:t>
            </a:r>
            <a:r>
              <a:rPr lang="zh-CN" altLang="zh-CN" dirty="0"/>
              <a:t>）文法</a:t>
            </a:r>
            <a:r>
              <a:rPr lang="en-US" altLang="zh-CN" dirty="0"/>
              <a:t>    </a:t>
            </a:r>
            <a:r>
              <a:rPr lang="zh-CN" altLang="zh-CN" dirty="0"/>
              <a:t>（</a:t>
            </a:r>
            <a:r>
              <a:rPr lang="en-US" altLang="zh-CN" dirty="0"/>
              <a:t>D</a:t>
            </a:r>
            <a:r>
              <a:rPr lang="zh-CN" altLang="zh-CN" dirty="0"/>
              <a:t>）右线性文法</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语法分析栈中存放的状态是识别文法规范句型（</a:t>
            </a:r>
            <a:r>
              <a:rPr lang="en-US" altLang="zh-CN" dirty="0"/>
              <a:t>   </a:t>
            </a:r>
            <a:r>
              <a:rPr lang="zh-CN" altLang="zh-CN" dirty="0"/>
              <a:t>）的</a:t>
            </a:r>
            <a:r>
              <a:rPr lang="en-US" altLang="zh-CN" dirty="0"/>
              <a:t>DFA</a:t>
            </a:r>
            <a:r>
              <a:rPr lang="zh-CN" altLang="zh-CN" dirty="0"/>
              <a:t>状态。【</a:t>
            </a:r>
            <a:r>
              <a:rPr lang="en-US" altLang="zh-CN" dirty="0"/>
              <a:t>B</a:t>
            </a:r>
            <a:r>
              <a:rPr lang="zh-CN" altLang="zh-CN" dirty="0"/>
              <a:t>】</a:t>
            </a:r>
            <a:endParaRPr lang="zh-CN" altLang="zh-CN" dirty="0"/>
          </a:p>
          <a:p>
            <a:r>
              <a:rPr lang="zh-CN" altLang="zh-CN" dirty="0"/>
              <a:t>（</a:t>
            </a:r>
            <a:r>
              <a:rPr lang="en-US" altLang="zh-CN" dirty="0"/>
              <a:t>A</a:t>
            </a:r>
            <a:r>
              <a:rPr lang="zh-CN" altLang="zh-CN" dirty="0"/>
              <a:t>）前缀</a:t>
            </a:r>
            <a:r>
              <a:rPr lang="en-US" altLang="zh-CN" dirty="0"/>
              <a:t>           </a:t>
            </a:r>
            <a:r>
              <a:rPr lang="zh-CN" altLang="zh-CN" dirty="0"/>
              <a:t>（</a:t>
            </a:r>
            <a:r>
              <a:rPr lang="en-US" altLang="zh-CN" dirty="0"/>
              <a:t>B</a:t>
            </a:r>
            <a:r>
              <a:rPr lang="zh-CN" altLang="zh-CN" dirty="0"/>
              <a:t>）活前缀</a:t>
            </a:r>
            <a:endParaRPr lang="zh-CN" altLang="zh-CN" dirty="0"/>
          </a:p>
          <a:p>
            <a:r>
              <a:rPr lang="zh-CN" altLang="zh-CN" dirty="0"/>
              <a:t>（</a:t>
            </a:r>
            <a:r>
              <a:rPr lang="en-US" altLang="zh-CN" dirty="0"/>
              <a:t>C</a:t>
            </a:r>
            <a:r>
              <a:rPr lang="zh-CN" altLang="zh-CN" dirty="0"/>
              <a:t>）项目</a:t>
            </a:r>
            <a:r>
              <a:rPr lang="en-US" altLang="zh-CN" dirty="0"/>
              <a:t>           </a:t>
            </a:r>
            <a:r>
              <a:rPr lang="zh-CN" altLang="zh-CN" dirty="0"/>
              <a:t>（</a:t>
            </a:r>
            <a:r>
              <a:rPr lang="en-US" altLang="zh-CN" dirty="0"/>
              <a:t>D</a:t>
            </a:r>
            <a:r>
              <a:rPr lang="zh-CN" altLang="zh-CN" dirty="0"/>
              <a:t>）句柄</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高级语言编译程序常用的语法分析方法中，递归下降分析法属于</a:t>
            </a:r>
            <a:r>
              <a:rPr lang="en-US" altLang="zh-CN" u="sng" dirty="0"/>
              <a:t>    </a:t>
            </a:r>
            <a:r>
              <a:rPr lang="zh-CN" altLang="zh-CN" dirty="0"/>
              <a:t>分析方法。【</a:t>
            </a:r>
            <a:r>
              <a:rPr lang="en-US" altLang="zh-CN" dirty="0"/>
              <a:t>B</a:t>
            </a:r>
            <a:r>
              <a:rPr lang="zh-CN" altLang="zh-CN" dirty="0"/>
              <a:t>】</a:t>
            </a:r>
            <a:endParaRPr lang="zh-CN" altLang="zh-CN" dirty="0"/>
          </a:p>
          <a:p>
            <a:r>
              <a:rPr lang="zh-CN" altLang="zh-CN" dirty="0"/>
              <a:t>（</a:t>
            </a:r>
            <a:r>
              <a:rPr lang="en-US" altLang="zh-CN" dirty="0"/>
              <a:t>A</a:t>
            </a:r>
            <a:r>
              <a:rPr lang="zh-CN" altLang="zh-CN" dirty="0"/>
              <a:t>）自左至右</a:t>
            </a:r>
            <a:r>
              <a:rPr lang="en-US" altLang="zh-CN" dirty="0"/>
              <a:t>       </a:t>
            </a:r>
            <a:r>
              <a:rPr lang="zh-CN" altLang="zh-CN" dirty="0"/>
              <a:t>（</a:t>
            </a:r>
            <a:r>
              <a:rPr lang="en-US" altLang="zh-CN" dirty="0"/>
              <a:t>B</a:t>
            </a:r>
            <a:r>
              <a:rPr lang="zh-CN" altLang="zh-CN" dirty="0"/>
              <a:t>）自上而下</a:t>
            </a:r>
            <a:endParaRPr lang="zh-CN" altLang="zh-CN" dirty="0"/>
          </a:p>
          <a:p>
            <a:r>
              <a:rPr lang="zh-CN" altLang="zh-CN" dirty="0"/>
              <a:t>（</a:t>
            </a:r>
            <a:r>
              <a:rPr lang="en-US" altLang="zh-CN" dirty="0"/>
              <a:t>C</a:t>
            </a:r>
            <a:r>
              <a:rPr lang="zh-CN" altLang="zh-CN" dirty="0"/>
              <a:t>）自下而上</a:t>
            </a:r>
            <a:r>
              <a:rPr lang="en-US" altLang="zh-CN" dirty="0"/>
              <a:t>       </a:t>
            </a:r>
            <a:r>
              <a:rPr lang="zh-CN" altLang="zh-CN" dirty="0"/>
              <a:t>（</a:t>
            </a:r>
            <a:r>
              <a:rPr lang="en-US" altLang="zh-CN" dirty="0"/>
              <a:t>D</a:t>
            </a:r>
            <a:r>
              <a:rPr lang="zh-CN" altLang="zh-CN" dirty="0"/>
              <a:t>）自右至左</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递归</a:t>
            </a:r>
            <a:r>
              <a:rPr lang="zh-CN" altLang="zh-CN" dirty="0"/>
              <a:t>下降分析法和预测分析法要求描述语言的文法是</a:t>
            </a:r>
            <a:r>
              <a:rPr lang="en-US" altLang="zh-CN" u="sng"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）正规文法</a:t>
            </a:r>
            <a:r>
              <a:rPr lang="en-US" altLang="zh-CN" dirty="0"/>
              <a:t>       </a:t>
            </a:r>
            <a:r>
              <a:rPr lang="zh-CN" altLang="zh-CN" dirty="0"/>
              <a:t>（</a:t>
            </a:r>
            <a:r>
              <a:rPr lang="en-US" altLang="zh-CN" dirty="0"/>
              <a:t>B</a:t>
            </a:r>
            <a:r>
              <a:rPr lang="zh-CN" altLang="zh-CN" dirty="0"/>
              <a:t>）</a:t>
            </a:r>
            <a:r>
              <a:rPr lang="en-US" altLang="zh-CN" dirty="0"/>
              <a:t>LR</a:t>
            </a:r>
            <a:r>
              <a:rPr lang="zh-CN" altLang="zh-CN" dirty="0"/>
              <a:t>（</a:t>
            </a:r>
            <a:r>
              <a:rPr lang="en-US" altLang="zh-CN" dirty="0"/>
              <a:t>1</a:t>
            </a:r>
            <a:r>
              <a:rPr lang="zh-CN" altLang="zh-CN" dirty="0"/>
              <a:t>）文法</a:t>
            </a:r>
            <a:endParaRPr lang="zh-CN" altLang="zh-CN" dirty="0"/>
          </a:p>
          <a:p>
            <a:r>
              <a:rPr lang="zh-CN" altLang="zh-CN" dirty="0"/>
              <a:t>（</a:t>
            </a:r>
            <a:r>
              <a:rPr lang="en-US" altLang="zh-CN" dirty="0"/>
              <a:t>C</a:t>
            </a:r>
            <a:r>
              <a:rPr lang="zh-CN" altLang="zh-CN" dirty="0"/>
              <a:t>）</a:t>
            </a:r>
            <a:r>
              <a:rPr lang="en-US" altLang="zh-CN" dirty="0"/>
              <a:t>LL</a:t>
            </a:r>
            <a:r>
              <a:rPr lang="zh-CN" altLang="zh-CN" dirty="0"/>
              <a:t>（</a:t>
            </a:r>
            <a:r>
              <a:rPr lang="en-US" altLang="zh-CN" dirty="0"/>
              <a:t>1</a:t>
            </a:r>
            <a:r>
              <a:rPr lang="zh-CN" altLang="zh-CN" dirty="0"/>
              <a:t>）文法</a:t>
            </a:r>
            <a:r>
              <a:rPr lang="en-US" altLang="zh-CN" dirty="0"/>
              <a:t>    </a:t>
            </a:r>
            <a:r>
              <a:rPr lang="zh-CN" altLang="zh-CN" dirty="0"/>
              <a:t>（</a:t>
            </a:r>
            <a:r>
              <a:rPr lang="en-US" altLang="zh-CN" dirty="0"/>
              <a:t>D</a:t>
            </a:r>
            <a:r>
              <a:rPr lang="zh-CN" altLang="zh-CN" dirty="0"/>
              <a:t>）右线性文法</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下列文法</a:t>
            </a:r>
            <a:r>
              <a:rPr lang="en-US" altLang="zh-CN" dirty="0"/>
              <a:t>G[S]</a:t>
            </a:r>
            <a:r>
              <a:rPr lang="zh-CN" altLang="zh-CN" dirty="0"/>
              <a:t>，求</a:t>
            </a:r>
            <a:r>
              <a:rPr lang="en-US" altLang="zh-CN" dirty="0" err="1"/>
              <a:t>FirstVT</a:t>
            </a:r>
            <a:r>
              <a:rPr lang="en-US" altLang="zh-CN" dirty="0"/>
              <a:t>(T)</a:t>
            </a:r>
            <a:r>
              <a:rPr lang="zh-CN" altLang="zh-CN" dirty="0"/>
              <a:t>的集合为（</a:t>
            </a:r>
            <a:r>
              <a:rPr lang="en-US" altLang="zh-CN" dirty="0"/>
              <a:t>    </a:t>
            </a:r>
            <a:r>
              <a:rPr lang="zh-CN" altLang="zh-CN" dirty="0"/>
              <a:t>）。【</a:t>
            </a:r>
            <a:r>
              <a:rPr lang="en-US" altLang="zh-CN" dirty="0"/>
              <a:t>D</a:t>
            </a:r>
            <a:r>
              <a:rPr lang="zh-CN" altLang="zh-CN" dirty="0"/>
              <a:t>】</a:t>
            </a:r>
            <a:endParaRPr lang="zh-CN" altLang="zh-CN" dirty="0"/>
          </a:p>
          <a:p>
            <a:r>
              <a:rPr lang="en-US" altLang="zh-CN" dirty="0"/>
              <a:t>G[S]: S-&gt;a | </a:t>
            </a:r>
            <a:r>
              <a:rPr lang="zh-CN" altLang="zh-CN" dirty="0"/>
              <a:t>↑</a:t>
            </a:r>
            <a:r>
              <a:rPr lang="en-US" altLang="zh-CN" dirty="0"/>
              <a:t> |</a:t>
            </a:r>
            <a:r>
              <a:rPr lang="zh-CN" altLang="zh-CN" dirty="0"/>
              <a:t>（</a:t>
            </a:r>
            <a:r>
              <a:rPr lang="en-US" altLang="zh-CN" dirty="0"/>
              <a:t>T</a:t>
            </a:r>
            <a:r>
              <a:rPr lang="zh-CN" altLang="zh-CN" dirty="0"/>
              <a:t>）</a:t>
            </a:r>
            <a:endParaRPr lang="zh-CN" altLang="zh-CN" dirty="0"/>
          </a:p>
          <a:p>
            <a:r>
              <a:rPr lang="en-US" altLang="zh-CN" dirty="0"/>
              <a:t>T-&gt;T+S |S           </a:t>
            </a:r>
            <a:endParaRPr lang="zh-CN" altLang="zh-CN" dirty="0"/>
          </a:p>
          <a:p>
            <a:r>
              <a:rPr lang="en-US" altLang="zh-CN" dirty="0"/>
              <a:t>A</a:t>
            </a:r>
            <a:r>
              <a:rPr lang="zh-CN" altLang="zh-CN" dirty="0"/>
              <a:t>）</a:t>
            </a:r>
            <a:r>
              <a:rPr lang="en-US" altLang="zh-CN" dirty="0"/>
              <a:t> {</a:t>
            </a:r>
            <a:r>
              <a:rPr lang="zh-CN" altLang="zh-CN" dirty="0"/>
              <a:t>（，</a:t>
            </a:r>
            <a:r>
              <a:rPr lang="en-US" altLang="zh-CN" dirty="0"/>
              <a:t>a</a:t>
            </a:r>
            <a:r>
              <a:rPr lang="zh-CN" altLang="zh-CN" dirty="0"/>
              <a:t>，）</a:t>
            </a:r>
            <a:r>
              <a:rPr lang="en-US" altLang="zh-CN" dirty="0"/>
              <a:t>}  B</a:t>
            </a:r>
            <a:r>
              <a:rPr lang="zh-CN" altLang="zh-CN" dirty="0"/>
              <a:t>）</a:t>
            </a:r>
            <a:r>
              <a:rPr lang="en-US" altLang="zh-CN" dirty="0"/>
              <a:t> {</a:t>
            </a:r>
            <a:r>
              <a:rPr lang="zh-CN" altLang="zh-CN" dirty="0"/>
              <a:t>（，</a:t>
            </a:r>
            <a:r>
              <a:rPr lang="en-US" altLang="zh-CN" dirty="0"/>
              <a:t>a</a:t>
            </a:r>
            <a:r>
              <a:rPr lang="zh-CN" altLang="zh-CN" dirty="0"/>
              <a:t>，↑</a:t>
            </a:r>
            <a:r>
              <a:rPr lang="en-US" altLang="zh-CN" dirty="0"/>
              <a:t>}  C</a:t>
            </a:r>
            <a:r>
              <a:rPr lang="zh-CN" altLang="zh-CN" dirty="0"/>
              <a:t>）</a:t>
            </a:r>
            <a:r>
              <a:rPr lang="en-US" altLang="zh-CN" dirty="0"/>
              <a:t> {a</a:t>
            </a:r>
            <a:r>
              <a:rPr lang="zh-CN" altLang="zh-CN" dirty="0"/>
              <a:t>，（，</a:t>
            </a:r>
            <a:r>
              <a:rPr lang="en-US" altLang="zh-CN" dirty="0"/>
              <a:t>+}  D</a:t>
            </a:r>
            <a:r>
              <a:rPr lang="zh-CN" altLang="zh-CN" dirty="0"/>
              <a:t>）</a:t>
            </a:r>
            <a:r>
              <a:rPr lang="en-US" altLang="zh-CN" dirty="0"/>
              <a:t> { a</a:t>
            </a:r>
            <a:r>
              <a:rPr lang="zh-CN" altLang="zh-CN" dirty="0"/>
              <a:t>，（，</a:t>
            </a:r>
            <a:r>
              <a:rPr lang="en-US" altLang="zh-CN" dirty="0"/>
              <a:t>+, </a:t>
            </a:r>
            <a:r>
              <a:rPr lang="zh-CN" altLang="zh-CN" dirty="0"/>
              <a:t>↑</a:t>
            </a:r>
            <a:r>
              <a:rPr lang="en-US" altLang="zh-CN" dirty="0"/>
              <a:t>}</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算符</a:t>
            </a:r>
            <a:r>
              <a:rPr lang="zh-CN" altLang="zh-CN" dirty="0"/>
              <a:t>优先分析法从左到右扫描输入串，当栈顶出现（</a:t>
            </a:r>
            <a:r>
              <a:rPr lang="en-US" altLang="zh-CN" dirty="0"/>
              <a:t>   </a:t>
            </a:r>
            <a:r>
              <a:rPr lang="zh-CN" altLang="zh-CN" dirty="0"/>
              <a:t>）时进行归约。【</a:t>
            </a:r>
            <a:r>
              <a:rPr lang="en-US" altLang="zh-CN" dirty="0"/>
              <a:t>D</a:t>
            </a:r>
            <a:r>
              <a:rPr lang="zh-CN" altLang="zh-CN" dirty="0"/>
              <a:t>】</a:t>
            </a:r>
            <a:endParaRPr lang="zh-CN" altLang="zh-CN" dirty="0"/>
          </a:p>
          <a:p>
            <a:r>
              <a:rPr lang="en-US" altLang="zh-CN" dirty="0"/>
              <a:t>A</a:t>
            </a:r>
            <a:r>
              <a:rPr lang="zh-CN" altLang="zh-CN" dirty="0"/>
              <a:t>）素短语</a:t>
            </a:r>
            <a:r>
              <a:rPr lang="en-US" altLang="zh-CN" dirty="0"/>
              <a:t>	     B</a:t>
            </a:r>
            <a:r>
              <a:rPr lang="zh-CN" altLang="zh-CN" dirty="0"/>
              <a:t>）直接短语</a:t>
            </a:r>
            <a:r>
              <a:rPr lang="en-US" altLang="zh-CN" dirty="0"/>
              <a:t>      C</a:t>
            </a:r>
            <a:r>
              <a:rPr lang="zh-CN" altLang="zh-CN" dirty="0"/>
              <a:t>）句柄</a:t>
            </a:r>
            <a:r>
              <a:rPr lang="en-US" altLang="zh-CN" dirty="0"/>
              <a:t>		D</a:t>
            </a:r>
            <a:r>
              <a:rPr lang="zh-CN" altLang="zh-CN" dirty="0"/>
              <a:t>）最左素短语</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自下而上</a:t>
            </a:r>
            <a:r>
              <a:rPr lang="zh-CN" altLang="zh-CN" dirty="0"/>
              <a:t>语法分析法的原理是</a:t>
            </a:r>
            <a:r>
              <a:rPr lang="en-US" altLang="zh-CN" u="sng" dirty="0"/>
              <a:t>    </a:t>
            </a:r>
            <a:r>
              <a:rPr lang="zh-CN" altLang="zh-CN" dirty="0"/>
              <a:t>。【</a:t>
            </a:r>
            <a:r>
              <a:rPr lang="en-US" altLang="zh-CN" dirty="0"/>
              <a:t>B</a:t>
            </a:r>
            <a:r>
              <a:rPr lang="zh-CN" altLang="zh-CN" dirty="0"/>
              <a:t>】</a:t>
            </a:r>
            <a:endParaRPr lang="zh-CN" altLang="zh-CN" dirty="0"/>
          </a:p>
          <a:p>
            <a:r>
              <a:rPr lang="zh-CN" altLang="zh-CN" dirty="0"/>
              <a:t>（</a:t>
            </a:r>
            <a:r>
              <a:rPr lang="en-US" altLang="zh-CN" dirty="0"/>
              <a:t>A</a:t>
            </a:r>
            <a:r>
              <a:rPr lang="zh-CN" altLang="zh-CN" dirty="0"/>
              <a:t>）“移进</a:t>
            </a:r>
            <a:r>
              <a:rPr lang="en-US" altLang="zh-CN" dirty="0"/>
              <a:t>-</a:t>
            </a:r>
            <a:r>
              <a:rPr lang="zh-CN" altLang="zh-CN" dirty="0"/>
              <a:t>推导法”</a:t>
            </a:r>
            <a:r>
              <a:rPr lang="en-US" altLang="zh-CN" dirty="0"/>
              <a:t>       </a:t>
            </a:r>
            <a:r>
              <a:rPr lang="zh-CN" altLang="zh-CN" dirty="0"/>
              <a:t>（</a:t>
            </a:r>
            <a:r>
              <a:rPr lang="en-US" altLang="zh-CN" dirty="0"/>
              <a:t>B</a:t>
            </a:r>
            <a:r>
              <a:rPr lang="zh-CN" altLang="zh-CN" dirty="0"/>
              <a:t>）“移进</a:t>
            </a:r>
            <a:r>
              <a:rPr lang="en-US" altLang="zh-CN" dirty="0"/>
              <a:t>-</a:t>
            </a:r>
            <a:r>
              <a:rPr lang="zh-CN" altLang="zh-CN" dirty="0"/>
              <a:t>归约法”</a:t>
            </a:r>
            <a:endParaRPr lang="zh-CN" altLang="zh-CN" dirty="0"/>
          </a:p>
          <a:p>
            <a:r>
              <a:rPr lang="zh-CN" altLang="zh-CN" dirty="0"/>
              <a:t>（</a:t>
            </a:r>
            <a:r>
              <a:rPr lang="en-US" altLang="zh-CN" dirty="0"/>
              <a:t>C</a:t>
            </a:r>
            <a:r>
              <a:rPr lang="zh-CN" altLang="zh-CN" dirty="0"/>
              <a:t>）“最左推导法”</a:t>
            </a:r>
            <a:r>
              <a:rPr lang="en-US" altLang="zh-CN" dirty="0"/>
              <a:t>        </a:t>
            </a:r>
            <a:r>
              <a:rPr lang="zh-CN" altLang="zh-CN" dirty="0"/>
              <a:t>（</a:t>
            </a:r>
            <a:r>
              <a:rPr lang="en-US" altLang="zh-CN" dirty="0"/>
              <a:t>D</a:t>
            </a:r>
            <a:r>
              <a:rPr lang="zh-CN" altLang="zh-CN" dirty="0"/>
              <a:t>）“推导</a:t>
            </a:r>
            <a:r>
              <a:rPr lang="en-US" altLang="zh-CN" dirty="0"/>
              <a:t>-</a:t>
            </a:r>
            <a:r>
              <a:rPr lang="zh-CN" altLang="zh-CN" dirty="0"/>
              <a:t>归约法”</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一文法</a:t>
            </a:r>
            <a:r>
              <a:rPr lang="en-US" altLang="zh-CN" dirty="0"/>
              <a:t>G</a:t>
            </a:r>
            <a:r>
              <a:rPr lang="zh-CN" altLang="zh-CN" dirty="0"/>
              <a:t>，如果文法</a:t>
            </a:r>
            <a:r>
              <a:rPr lang="en-US" altLang="zh-CN" dirty="0"/>
              <a:t>G</a:t>
            </a:r>
            <a:r>
              <a:rPr lang="zh-CN" altLang="zh-CN" dirty="0"/>
              <a:t>中没有形如</a:t>
            </a:r>
            <a:r>
              <a:rPr lang="en-US" altLang="zh-CN" dirty="0"/>
              <a:t>A→</a:t>
            </a:r>
            <a:r>
              <a:rPr lang="zh-CN" altLang="zh-CN" dirty="0"/>
              <a:t>…</a:t>
            </a:r>
            <a:r>
              <a:rPr lang="en-US" altLang="zh-CN" dirty="0"/>
              <a:t>BC</a:t>
            </a:r>
            <a:r>
              <a:rPr lang="zh-CN" altLang="zh-CN" dirty="0"/>
              <a:t>…的规则，其中</a:t>
            </a:r>
            <a:r>
              <a:rPr lang="en-US" altLang="zh-CN" dirty="0"/>
              <a:t>A</a:t>
            </a:r>
            <a:r>
              <a:rPr lang="zh-CN" altLang="zh-CN" dirty="0"/>
              <a:t>、</a:t>
            </a:r>
            <a:r>
              <a:rPr lang="en-US" altLang="zh-CN" dirty="0"/>
              <a:t>B</a:t>
            </a:r>
            <a:r>
              <a:rPr lang="zh-CN" altLang="zh-CN" dirty="0"/>
              <a:t>、</a:t>
            </a:r>
            <a:r>
              <a:rPr lang="en-US" altLang="zh-CN" dirty="0"/>
              <a:t>C</a:t>
            </a:r>
            <a:r>
              <a:rPr lang="zh-CN" altLang="zh-CN" dirty="0"/>
              <a:t>为非终结符，则称文法</a:t>
            </a:r>
            <a:r>
              <a:rPr lang="en-US" altLang="zh-CN" dirty="0"/>
              <a:t>G</a:t>
            </a:r>
            <a:r>
              <a:rPr lang="zh-CN" altLang="zh-CN" dirty="0"/>
              <a:t>为</a:t>
            </a:r>
            <a:r>
              <a:rPr lang="en-US" altLang="zh-CN" u="sng"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）算符优先文法</a:t>
            </a:r>
            <a:r>
              <a:rPr lang="en-US" altLang="zh-CN" dirty="0"/>
              <a:t>       </a:t>
            </a:r>
            <a:r>
              <a:rPr lang="zh-CN" altLang="zh-CN" dirty="0"/>
              <a:t>（</a:t>
            </a:r>
            <a:r>
              <a:rPr lang="en-US" altLang="zh-CN" dirty="0"/>
              <a:t>B</a:t>
            </a:r>
            <a:r>
              <a:rPr lang="zh-CN" altLang="zh-CN" dirty="0"/>
              <a:t>）</a:t>
            </a:r>
            <a:r>
              <a:rPr lang="en-US" altLang="zh-CN" dirty="0"/>
              <a:t>LR</a:t>
            </a:r>
            <a:r>
              <a:rPr lang="zh-CN" altLang="zh-CN" dirty="0"/>
              <a:t>（</a:t>
            </a:r>
            <a:r>
              <a:rPr lang="en-US" altLang="zh-CN" dirty="0"/>
              <a:t>1</a:t>
            </a:r>
            <a:r>
              <a:rPr lang="zh-CN" altLang="zh-CN" dirty="0"/>
              <a:t>）文法</a:t>
            </a:r>
            <a:endParaRPr lang="zh-CN" altLang="zh-CN" dirty="0"/>
          </a:p>
          <a:p>
            <a:r>
              <a:rPr lang="zh-CN" altLang="zh-CN" dirty="0"/>
              <a:t>（</a:t>
            </a:r>
            <a:r>
              <a:rPr lang="en-US" altLang="zh-CN" dirty="0"/>
              <a:t>C</a:t>
            </a:r>
            <a:r>
              <a:rPr lang="zh-CN" altLang="zh-CN" dirty="0"/>
              <a:t>）</a:t>
            </a:r>
            <a:r>
              <a:rPr lang="en-US" altLang="zh-CN" dirty="0"/>
              <a:t>LL</a:t>
            </a:r>
            <a:r>
              <a:rPr lang="zh-CN" altLang="zh-CN" dirty="0"/>
              <a:t>（</a:t>
            </a:r>
            <a:r>
              <a:rPr lang="en-US" altLang="zh-CN" dirty="0"/>
              <a:t>1</a:t>
            </a:r>
            <a:r>
              <a:rPr lang="zh-CN" altLang="zh-CN" dirty="0"/>
              <a:t>）文法</a:t>
            </a:r>
            <a:r>
              <a:rPr lang="en-US" altLang="zh-CN" dirty="0"/>
              <a:t>        </a:t>
            </a:r>
            <a:r>
              <a:rPr lang="zh-CN" altLang="zh-CN" dirty="0"/>
              <a:t>（</a:t>
            </a:r>
            <a:r>
              <a:rPr lang="en-US" altLang="zh-CN" dirty="0"/>
              <a:t>D</a:t>
            </a:r>
            <a:r>
              <a:rPr lang="zh-CN" altLang="zh-CN" dirty="0"/>
              <a:t>）算符文法</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一个</a:t>
            </a:r>
            <a:r>
              <a:rPr lang="en-US" altLang="zh-CN" dirty="0"/>
              <a:t>LR</a:t>
            </a:r>
            <a:r>
              <a:rPr lang="zh-CN" altLang="zh-CN" dirty="0"/>
              <a:t>（</a:t>
            </a:r>
            <a:r>
              <a:rPr lang="en-US" altLang="zh-CN" dirty="0"/>
              <a:t>0</a:t>
            </a:r>
            <a:r>
              <a:rPr lang="zh-CN" altLang="zh-CN" dirty="0"/>
              <a:t>）项目集</a:t>
            </a:r>
            <a:r>
              <a:rPr lang="en-US" altLang="zh-CN" dirty="0"/>
              <a:t>I={X-&gt;</a:t>
            </a:r>
            <a:r>
              <a:rPr lang="zh-CN" altLang="zh-CN" dirty="0"/>
              <a:t>α</a:t>
            </a:r>
            <a:r>
              <a:rPr lang="en-US" altLang="zh-CN" dirty="0"/>
              <a:t>.b</a:t>
            </a:r>
            <a:r>
              <a:rPr lang="zh-CN" altLang="zh-CN" dirty="0"/>
              <a:t>β，</a:t>
            </a:r>
            <a:r>
              <a:rPr lang="en-US" altLang="zh-CN" dirty="0"/>
              <a:t>A-&gt;</a:t>
            </a:r>
            <a:r>
              <a:rPr lang="zh-CN" altLang="zh-CN" dirty="0"/>
              <a:t>α</a:t>
            </a:r>
            <a:r>
              <a:rPr lang="en-US" altLang="zh-CN" dirty="0"/>
              <a:t>.</a:t>
            </a:r>
            <a:r>
              <a:rPr lang="zh-CN" altLang="zh-CN" dirty="0"/>
              <a:t>，</a:t>
            </a:r>
            <a:r>
              <a:rPr lang="en-US" altLang="zh-CN" dirty="0"/>
              <a:t>B-&gt;</a:t>
            </a:r>
            <a:r>
              <a:rPr lang="zh-CN" altLang="zh-CN" dirty="0"/>
              <a:t>α</a:t>
            </a:r>
            <a:r>
              <a:rPr lang="en-US" altLang="zh-CN" dirty="0"/>
              <a:t>.}</a:t>
            </a:r>
            <a:r>
              <a:rPr lang="zh-CN" altLang="zh-CN" dirty="0"/>
              <a:t>该项目集合中冲突项目是（</a:t>
            </a:r>
            <a:r>
              <a:rPr lang="en-US" altLang="zh-CN" dirty="0"/>
              <a:t>    </a:t>
            </a:r>
            <a:r>
              <a:rPr lang="zh-CN" altLang="zh-CN" dirty="0"/>
              <a:t>）。【</a:t>
            </a:r>
            <a:r>
              <a:rPr lang="en-US" altLang="zh-CN" dirty="0"/>
              <a:t>AD</a:t>
            </a:r>
            <a:r>
              <a:rPr lang="zh-CN" altLang="zh-CN" dirty="0"/>
              <a:t>】</a:t>
            </a:r>
            <a:endParaRPr lang="zh-CN" altLang="zh-CN" dirty="0"/>
          </a:p>
          <a:p>
            <a:r>
              <a:rPr lang="en-US" altLang="zh-CN" dirty="0"/>
              <a:t>A</a:t>
            </a:r>
            <a:r>
              <a:rPr lang="zh-CN" altLang="zh-CN" dirty="0"/>
              <a:t>）“移进</a:t>
            </a:r>
            <a:r>
              <a:rPr lang="en-US" altLang="zh-CN" dirty="0"/>
              <a:t>-</a:t>
            </a:r>
            <a:r>
              <a:rPr lang="zh-CN" altLang="zh-CN" dirty="0"/>
              <a:t>归约”冲突</a:t>
            </a:r>
            <a:r>
              <a:rPr lang="en-US" altLang="zh-CN" dirty="0"/>
              <a:t>       B</a:t>
            </a:r>
            <a:r>
              <a:rPr lang="zh-CN" altLang="zh-CN" dirty="0"/>
              <a:t>）“移进</a:t>
            </a:r>
            <a:r>
              <a:rPr lang="en-US" altLang="zh-CN" dirty="0"/>
              <a:t>-</a:t>
            </a:r>
            <a:r>
              <a:rPr lang="zh-CN" altLang="zh-CN" dirty="0"/>
              <a:t>接受”冲突</a:t>
            </a:r>
            <a:endParaRPr lang="zh-CN" altLang="zh-CN" dirty="0"/>
          </a:p>
          <a:p>
            <a:r>
              <a:rPr lang="en-US" altLang="zh-CN" dirty="0"/>
              <a:t>C</a:t>
            </a:r>
            <a:r>
              <a:rPr lang="zh-CN" altLang="zh-CN" dirty="0"/>
              <a:t>）“移进</a:t>
            </a:r>
            <a:r>
              <a:rPr lang="en-US" altLang="zh-CN" dirty="0"/>
              <a:t>-</a:t>
            </a:r>
            <a:r>
              <a:rPr lang="zh-CN" altLang="zh-CN" dirty="0"/>
              <a:t>待约”冲突</a:t>
            </a:r>
            <a:r>
              <a:rPr lang="en-US" altLang="zh-CN" dirty="0"/>
              <a:t>       D</a:t>
            </a:r>
            <a:r>
              <a:rPr lang="zh-CN" altLang="zh-CN" dirty="0"/>
              <a:t>）“归约</a:t>
            </a:r>
            <a:r>
              <a:rPr lang="en-US" altLang="zh-CN" dirty="0"/>
              <a:t>-</a:t>
            </a:r>
            <a:r>
              <a:rPr lang="zh-CN" altLang="zh-CN" dirty="0"/>
              <a:t>归约”冲突</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a:t>
            </a:r>
            <a:r>
              <a:rPr lang="en-US" altLang="zh-CN" dirty="0"/>
              <a:t>0</a:t>
            </a:r>
            <a:r>
              <a:rPr lang="zh-CN" altLang="zh-CN" dirty="0"/>
              <a:t>）项目集规范族的项目的类型可分为</a:t>
            </a:r>
            <a:r>
              <a:rPr lang="en-US" altLang="zh-CN" u="sng" dirty="0"/>
              <a:t>    </a:t>
            </a:r>
            <a:r>
              <a:rPr lang="zh-CN" altLang="zh-CN" dirty="0"/>
              <a:t>。【</a:t>
            </a:r>
            <a:r>
              <a:rPr lang="en-US" altLang="zh-CN" dirty="0"/>
              <a:t>ABCD</a:t>
            </a:r>
            <a:r>
              <a:rPr lang="zh-CN" altLang="zh-CN" dirty="0"/>
              <a:t>】</a:t>
            </a:r>
            <a:endParaRPr lang="zh-CN" altLang="zh-CN" dirty="0"/>
          </a:p>
          <a:p>
            <a:r>
              <a:rPr lang="zh-CN" altLang="zh-CN" dirty="0"/>
              <a:t>（</a:t>
            </a:r>
            <a:r>
              <a:rPr lang="en-US" altLang="zh-CN" dirty="0"/>
              <a:t>A</a:t>
            </a:r>
            <a:r>
              <a:rPr lang="zh-CN" altLang="zh-CN" dirty="0"/>
              <a:t>）移进项目</a:t>
            </a:r>
            <a:r>
              <a:rPr lang="en-US" altLang="zh-CN" dirty="0"/>
              <a:t>           </a:t>
            </a:r>
            <a:r>
              <a:rPr lang="zh-CN" altLang="zh-CN" dirty="0"/>
              <a:t>（</a:t>
            </a:r>
            <a:r>
              <a:rPr lang="en-US" altLang="zh-CN" dirty="0"/>
              <a:t>B</a:t>
            </a:r>
            <a:r>
              <a:rPr lang="zh-CN" altLang="zh-CN" dirty="0"/>
              <a:t>）归约项目</a:t>
            </a:r>
            <a:endParaRPr lang="zh-CN" altLang="zh-CN" dirty="0"/>
          </a:p>
          <a:p>
            <a:r>
              <a:rPr lang="zh-CN" altLang="zh-CN" dirty="0"/>
              <a:t>（</a:t>
            </a:r>
            <a:r>
              <a:rPr lang="en-US" altLang="zh-CN" dirty="0"/>
              <a:t>C</a:t>
            </a:r>
            <a:r>
              <a:rPr lang="zh-CN" altLang="zh-CN" dirty="0"/>
              <a:t>）待约项目</a:t>
            </a:r>
            <a:r>
              <a:rPr lang="en-US" altLang="zh-CN" dirty="0"/>
              <a:t>           </a:t>
            </a:r>
            <a:r>
              <a:rPr lang="zh-CN" altLang="zh-CN" dirty="0"/>
              <a:t>（</a:t>
            </a:r>
            <a:r>
              <a:rPr lang="en-US" altLang="zh-CN" dirty="0"/>
              <a:t>D</a:t>
            </a:r>
            <a:r>
              <a:rPr lang="zh-CN" altLang="zh-CN" dirty="0"/>
              <a:t>）接受项目</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a:t>
            </a:r>
            <a:r>
              <a:rPr lang="zh-CN" altLang="zh-CN" dirty="0"/>
              <a:t>　　）是指一个源语言在宿主机（运行编译程序的计算机）上经过编译产生目标机的机器语言或汇编语言代码。【</a:t>
            </a:r>
            <a:r>
              <a:rPr lang="en-US" altLang="zh-CN" dirty="0"/>
              <a:t>A</a:t>
            </a:r>
            <a:r>
              <a:rPr lang="zh-CN" altLang="zh-CN" dirty="0"/>
              <a:t>】</a:t>
            </a:r>
            <a:endParaRPr lang="zh-CN" altLang="zh-CN" dirty="0"/>
          </a:p>
          <a:p>
            <a:r>
              <a:rPr lang="en-US" altLang="zh-CN" dirty="0"/>
              <a:t>A</a:t>
            </a:r>
            <a:r>
              <a:rPr lang="zh-CN" altLang="zh-CN" dirty="0"/>
              <a:t>、交叉编译</a:t>
            </a:r>
            <a:r>
              <a:rPr lang="en-US" altLang="zh-CN" dirty="0"/>
              <a:t>      B</a:t>
            </a:r>
            <a:r>
              <a:rPr lang="zh-CN" altLang="zh-CN" dirty="0"/>
              <a:t>、移植</a:t>
            </a:r>
            <a:r>
              <a:rPr lang="en-US" altLang="zh-CN" dirty="0"/>
              <a:t>     C</a:t>
            </a:r>
            <a:r>
              <a:rPr lang="zh-CN" altLang="zh-CN" dirty="0"/>
              <a:t>、自编译</a:t>
            </a:r>
            <a:r>
              <a:rPr lang="en-US" altLang="zh-CN" dirty="0"/>
              <a:t>     D</a:t>
            </a:r>
            <a:r>
              <a:rPr lang="zh-CN" altLang="zh-CN" dirty="0"/>
              <a:t>、机器语言编写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的工作可分为以下五个阶段：词法分析、语法分析、语义分析和中间代码生成、</a:t>
            </a:r>
            <a:r>
              <a:rPr lang="en-US" altLang="zh-CN" u="sng" dirty="0"/>
              <a:t>    </a:t>
            </a:r>
            <a:r>
              <a:rPr lang="zh-CN" altLang="zh-CN" dirty="0"/>
              <a:t>和目标代码生成。【</a:t>
            </a:r>
            <a:r>
              <a:rPr lang="en-US" altLang="zh-CN" dirty="0"/>
              <a:t>B</a:t>
            </a:r>
            <a:r>
              <a:rPr lang="zh-CN" altLang="zh-CN" dirty="0"/>
              <a:t>】</a:t>
            </a:r>
            <a:endParaRPr lang="zh-CN" altLang="zh-CN" dirty="0"/>
          </a:p>
          <a:p>
            <a:r>
              <a:rPr lang="zh-CN" altLang="zh-CN" dirty="0"/>
              <a:t>（</a:t>
            </a:r>
            <a:r>
              <a:rPr lang="en-US" altLang="zh-CN" dirty="0"/>
              <a:t>A</a:t>
            </a:r>
            <a:r>
              <a:rPr lang="zh-CN" altLang="zh-CN" dirty="0"/>
              <a:t>）出错处理</a:t>
            </a:r>
            <a:r>
              <a:rPr lang="en-US" altLang="zh-CN" dirty="0"/>
              <a:t>          </a:t>
            </a:r>
            <a:r>
              <a:rPr lang="zh-CN" altLang="zh-CN" dirty="0"/>
              <a:t>（</a:t>
            </a:r>
            <a:r>
              <a:rPr lang="en-US" altLang="zh-CN" dirty="0"/>
              <a:t>B</a:t>
            </a:r>
            <a:r>
              <a:rPr lang="zh-CN" altLang="zh-CN" dirty="0"/>
              <a:t>）代码优化</a:t>
            </a:r>
            <a:endParaRPr lang="zh-CN" altLang="zh-CN" dirty="0"/>
          </a:p>
          <a:p>
            <a:r>
              <a:rPr lang="zh-CN" altLang="zh-CN" dirty="0"/>
              <a:t>（</a:t>
            </a:r>
            <a:r>
              <a:rPr lang="en-US" altLang="zh-CN" dirty="0"/>
              <a:t>C</a:t>
            </a:r>
            <a:r>
              <a:rPr lang="zh-CN" altLang="zh-CN" dirty="0"/>
              <a:t>）错误预警</a:t>
            </a:r>
            <a:r>
              <a:rPr lang="en-US" altLang="zh-CN" dirty="0"/>
              <a:t>          </a:t>
            </a:r>
            <a:r>
              <a:rPr lang="zh-CN" altLang="zh-CN" dirty="0"/>
              <a:t>（</a:t>
            </a:r>
            <a:r>
              <a:rPr lang="en-US" altLang="zh-CN" dirty="0"/>
              <a:t>D</a:t>
            </a:r>
            <a:r>
              <a:rPr lang="zh-CN" altLang="zh-CN" dirty="0"/>
              <a:t>）表格管理</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a:t>
            </a:r>
            <a:r>
              <a:rPr lang="en-US" altLang="zh-CN" dirty="0"/>
              <a:t>0</a:t>
            </a:r>
            <a:r>
              <a:rPr lang="zh-CN" altLang="zh-CN" dirty="0"/>
              <a:t>）分析器的核心部分是一张分析表，这张分析表包括两部分</a:t>
            </a:r>
            <a:r>
              <a:rPr lang="en-US" altLang="zh-CN" u="sng" dirty="0"/>
              <a:t>    </a:t>
            </a:r>
            <a:r>
              <a:rPr lang="zh-CN" altLang="zh-CN" dirty="0"/>
              <a:t>。【</a:t>
            </a:r>
            <a:r>
              <a:rPr lang="en-US" altLang="zh-CN" dirty="0"/>
              <a:t>BD</a:t>
            </a:r>
            <a:r>
              <a:rPr lang="zh-CN" altLang="zh-CN" dirty="0"/>
              <a:t>】</a:t>
            </a:r>
            <a:endParaRPr lang="zh-CN" altLang="zh-CN" dirty="0"/>
          </a:p>
          <a:p>
            <a:r>
              <a:rPr lang="zh-CN" altLang="zh-CN" dirty="0"/>
              <a:t>（</a:t>
            </a:r>
            <a:r>
              <a:rPr lang="en-US" altLang="zh-CN" dirty="0"/>
              <a:t>A</a:t>
            </a:r>
            <a:r>
              <a:rPr lang="zh-CN" altLang="zh-CN" dirty="0"/>
              <a:t>）</a:t>
            </a:r>
            <a:r>
              <a:rPr lang="en-US" altLang="zh-CN" dirty="0"/>
              <a:t>LL</a:t>
            </a:r>
            <a:r>
              <a:rPr lang="zh-CN" altLang="zh-CN" dirty="0"/>
              <a:t>（</a:t>
            </a:r>
            <a:r>
              <a:rPr lang="en-US" altLang="zh-CN" dirty="0"/>
              <a:t>1</a:t>
            </a:r>
            <a:r>
              <a:rPr lang="zh-CN" altLang="zh-CN" dirty="0"/>
              <a:t>）分析表</a:t>
            </a:r>
            <a:r>
              <a:rPr lang="en-US" altLang="zh-CN" dirty="0"/>
              <a:t>       </a:t>
            </a:r>
            <a:r>
              <a:rPr lang="zh-CN" altLang="zh-CN" dirty="0"/>
              <a:t>（</a:t>
            </a:r>
            <a:r>
              <a:rPr lang="en-US" altLang="zh-CN" dirty="0"/>
              <a:t>B</a:t>
            </a:r>
            <a:r>
              <a:rPr lang="zh-CN" altLang="zh-CN" dirty="0"/>
              <a:t>）分析动作表</a:t>
            </a:r>
            <a:endParaRPr lang="zh-CN" altLang="zh-CN" dirty="0"/>
          </a:p>
          <a:p>
            <a:r>
              <a:rPr lang="zh-CN" altLang="zh-CN" dirty="0"/>
              <a:t>（</a:t>
            </a:r>
            <a:r>
              <a:rPr lang="en-US" altLang="zh-CN" dirty="0"/>
              <a:t>C</a:t>
            </a:r>
            <a:r>
              <a:rPr lang="zh-CN" altLang="zh-CN" dirty="0"/>
              <a:t>）状态转换表</a:t>
            </a:r>
            <a:r>
              <a:rPr lang="en-US" altLang="zh-CN" dirty="0"/>
              <a:t>          </a:t>
            </a:r>
            <a:r>
              <a:rPr lang="zh-CN" altLang="zh-CN" dirty="0"/>
              <a:t>（</a:t>
            </a:r>
            <a:r>
              <a:rPr lang="en-US" altLang="zh-CN" dirty="0"/>
              <a:t>D</a:t>
            </a:r>
            <a:r>
              <a:rPr lang="zh-CN" altLang="zh-CN" dirty="0"/>
              <a:t>）移进分析表</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的错误通常是在语法分析阶段发现的有哪些（　　）。【</a:t>
            </a:r>
            <a:r>
              <a:rPr lang="en-US" altLang="zh-CN" dirty="0"/>
              <a:t>AC</a:t>
            </a:r>
            <a:r>
              <a:rPr lang="zh-CN" altLang="zh-CN" dirty="0"/>
              <a:t>】</a:t>
            </a:r>
            <a:endParaRPr lang="zh-CN" altLang="zh-CN" dirty="0"/>
          </a:p>
          <a:p>
            <a:r>
              <a:rPr lang="en-US" altLang="zh-CN" dirty="0"/>
              <a:t>A</a:t>
            </a:r>
            <a:r>
              <a:rPr lang="zh-CN" altLang="zh-CN" dirty="0"/>
              <a:t>、关键字拼写错误，如把</a:t>
            </a:r>
            <a:r>
              <a:rPr lang="en-US" altLang="zh-CN" dirty="0"/>
              <a:t>while</a:t>
            </a:r>
            <a:r>
              <a:rPr lang="zh-CN" altLang="zh-CN" dirty="0"/>
              <a:t>误写成</a:t>
            </a:r>
            <a:r>
              <a:rPr lang="en-US" altLang="zh-CN" dirty="0" err="1"/>
              <a:t>whlie</a:t>
            </a:r>
            <a:r>
              <a:rPr lang="zh-CN" altLang="zh-CN" dirty="0"/>
              <a:t>。</a:t>
            </a:r>
            <a:endParaRPr lang="zh-CN" altLang="zh-CN" dirty="0"/>
          </a:p>
          <a:p>
            <a:r>
              <a:rPr lang="en-US" altLang="zh-CN" dirty="0"/>
              <a:t>B</a:t>
            </a:r>
            <a:r>
              <a:rPr lang="zh-CN" altLang="zh-CN" dirty="0"/>
              <a:t>、所引用的变量没有定义。</a:t>
            </a:r>
            <a:endParaRPr lang="zh-CN" altLang="zh-CN" dirty="0"/>
          </a:p>
          <a:p>
            <a:r>
              <a:rPr lang="en-US" altLang="zh-CN" dirty="0"/>
              <a:t>C</a:t>
            </a:r>
            <a:r>
              <a:rPr lang="zh-CN" altLang="zh-CN" dirty="0"/>
              <a:t>、缺少运算对象，如把</a:t>
            </a:r>
            <a:r>
              <a:rPr lang="en-US" altLang="zh-CN" dirty="0"/>
              <a:t>a=3+b</a:t>
            </a:r>
            <a:r>
              <a:rPr lang="zh-CN" altLang="zh-CN" dirty="0"/>
              <a:t>；误写成</a:t>
            </a:r>
            <a:r>
              <a:rPr lang="en-US" altLang="zh-CN" dirty="0"/>
              <a:t>a=3+</a:t>
            </a:r>
            <a:r>
              <a:rPr lang="zh-CN" altLang="zh-CN" dirty="0"/>
              <a:t>；</a:t>
            </a:r>
            <a:endParaRPr lang="zh-CN" altLang="zh-CN" dirty="0"/>
          </a:p>
          <a:p>
            <a:r>
              <a:rPr lang="en-US" altLang="zh-CN" dirty="0"/>
              <a:t>D</a:t>
            </a:r>
            <a:r>
              <a:rPr lang="zh-CN" altLang="zh-CN" dirty="0"/>
              <a:t>、实参和形参类型不一致。</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a:t>
            </a:r>
            <a:r>
              <a:rPr lang="en-US" altLang="zh-CN" dirty="0"/>
              <a:t>0</a:t>
            </a:r>
            <a:r>
              <a:rPr lang="zh-CN" altLang="zh-CN" dirty="0"/>
              <a:t>）项目集规范族的项目的类型可分为（</a:t>
            </a:r>
            <a:r>
              <a:rPr lang="en-US" altLang="zh-CN" dirty="0"/>
              <a:t>   </a:t>
            </a:r>
            <a:r>
              <a:rPr lang="zh-CN" altLang="zh-CN" dirty="0"/>
              <a:t>）。【</a:t>
            </a:r>
            <a:r>
              <a:rPr lang="en-US" altLang="zh-CN" dirty="0"/>
              <a:t>ABCD</a:t>
            </a:r>
            <a:r>
              <a:rPr lang="zh-CN" altLang="zh-CN" dirty="0"/>
              <a:t>】</a:t>
            </a:r>
            <a:endParaRPr lang="zh-CN" altLang="zh-CN" dirty="0"/>
          </a:p>
          <a:p>
            <a:r>
              <a:rPr lang="zh-CN" altLang="zh-CN" dirty="0"/>
              <a:t>（</a:t>
            </a:r>
            <a:r>
              <a:rPr lang="en-US" altLang="zh-CN" dirty="0"/>
              <a:t>A</a:t>
            </a:r>
            <a:r>
              <a:rPr lang="zh-CN" altLang="zh-CN" dirty="0"/>
              <a:t>）移进项目</a:t>
            </a:r>
            <a:r>
              <a:rPr lang="en-US" altLang="zh-CN" dirty="0"/>
              <a:t>           </a:t>
            </a:r>
            <a:r>
              <a:rPr lang="zh-CN" altLang="zh-CN" dirty="0"/>
              <a:t>（</a:t>
            </a:r>
            <a:r>
              <a:rPr lang="en-US" altLang="zh-CN" dirty="0"/>
              <a:t>B</a:t>
            </a:r>
            <a:r>
              <a:rPr lang="zh-CN" altLang="zh-CN" dirty="0"/>
              <a:t>）归约项目</a:t>
            </a:r>
            <a:endParaRPr lang="zh-CN" altLang="zh-CN" dirty="0"/>
          </a:p>
          <a:p>
            <a:r>
              <a:rPr lang="zh-CN" altLang="zh-CN" dirty="0"/>
              <a:t>（</a:t>
            </a:r>
            <a:r>
              <a:rPr lang="en-US" altLang="zh-CN" dirty="0"/>
              <a:t>C</a:t>
            </a:r>
            <a:r>
              <a:rPr lang="zh-CN" altLang="zh-CN" dirty="0"/>
              <a:t>）待约项目</a:t>
            </a:r>
            <a:r>
              <a:rPr lang="en-US" altLang="zh-CN" dirty="0"/>
              <a:t>           </a:t>
            </a:r>
            <a:r>
              <a:rPr lang="zh-CN" altLang="zh-CN" dirty="0"/>
              <a:t>（</a:t>
            </a:r>
            <a:r>
              <a:rPr lang="en-US" altLang="zh-CN" dirty="0"/>
              <a:t>D</a:t>
            </a:r>
            <a:r>
              <a:rPr lang="zh-CN" altLang="zh-CN" dirty="0"/>
              <a:t>）接受项目</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中语法分析常用的方法有（</a:t>
            </a:r>
            <a:r>
              <a:rPr lang="en-US" altLang="zh-CN" dirty="0"/>
              <a:t>   </a:t>
            </a:r>
            <a:r>
              <a:rPr lang="zh-CN" altLang="zh-CN" dirty="0"/>
              <a:t>）。【</a:t>
            </a:r>
            <a:r>
              <a:rPr lang="en-US" altLang="zh-CN" dirty="0"/>
              <a:t>AB</a:t>
            </a:r>
            <a:r>
              <a:rPr lang="zh-CN" altLang="zh-CN" dirty="0"/>
              <a:t>】</a:t>
            </a:r>
            <a:endParaRPr lang="zh-CN" altLang="zh-CN" dirty="0"/>
          </a:p>
          <a:p>
            <a:r>
              <a:rPr lang="zh-CN" altLang="zh-CN" dirty="0"/>
              <a:t>（</a:t>
            </a:r>
            <a:r>
              <a:rPr lang="en-US" altLang="zh-CN" dirty="0"/>
              <a:t>A</a:t>
            </a:r>
            <a:r>
              <a:rPr lang="zh-CN" altLang="zh-CN" dirty="0"/>
              <a:t>）自上而下分析法</a:t>
            </a:r>
            <a:r>
              <a:rPr lang="en-US" altLang="zh-CN" dirty="0"/>
              <a:t>        </a:t>
            </a:r>
            <a:r>
              <a:rPr lang="zh-CN" altLang="zh-CN" dirty="0"/>
              <a:t>（</a:t>
            </a:r>
            <a:r>
              <a:rPr lang="en-US" altLang="zh-CN" dirty="0"/>
              <a:t>B</a:t>
            </a:r>
            <a:r>
              <a:rPr lang="zh-CN" altLang="zh-CN" dirty="0"/>
              <a:t>）自下而上分析法</a:t>
            </a:r>
            <a:endParaRPr lang="zh-CN" altLang="zh-CN" dirty="0"/>
          </a:p>
          <a:p>
            <a:r>
              <a:rPr lang="zh-CN" altLang="zh-CN" dirty="0"/>
              <a:t>（</a:t>
            </a:r>
            <a:r>
              <a:rPr lang="en-US" altLang="zh-CN" dirty="0"/>
              <a:t>C</a:t>
            </a:r>
            <a:r>
              <a:rPr lang="zh-CN" altLang="zh-CN" dirty="0"/>
              <a:t>）自左向右分析法</a:t>
            </a:r>
            <a:r>
              <a:rPr lang="en-US" altLang="zh-CN" dirty="0"/>
              <a:t>        </a:t>
            </a:r>
            <a:r>
              <a:rPr lang="zh-CN" altLang="zh-CN" dirty="0"/>
              <a:t>（</a:t>
            </a:r>
            <a:r>
              <a:rPr lang="en-US" altLang="zh-CN" dirty="0"/>
              <a:t>D</a:t>
            </a:r>
            <a:r>
              <a:rPr lang="zh-CN" altLang="zh-CN" dirty="0"/>
              <a:t>）自右向左分析法</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a:t>
            </a:r>
            <a:r>
              <a:rPr lang="en-US" altLang="zh-CN" dirty="0"/>
              <a:t>0</a:t>
            </a:r>
            <a:r>
              <a:rPr lang="zh-CN" altLang="zh-CN" dirty="0"/>
              <a:t>）分析器的核心部分是一张分析表，这张分析表包括两部分（</a:t>
            </a:r>
            <a:r>
              <a:rPr lang="en-US" altLang="zh-CN" dirty="0"/>
              <a:t>    </a:t>
            </a:r>
            <a:r>
              <a:rPr lang="zh-CN" altLang="zh-CN" dirty="0"/>
              <a:t>）。【</a:t>
            </a:r>
            <a:r>
              <a:rPr lang="en-US" altLang="zh-CN" dirty="0"/>
              <a:t>BC</a:t>
            </a:r>
            <a:r>
              <a:rPr lang="zh-CN" altLang="zh-CN" dirty="0"/>
              <a:t>】</a:t>
            </a:r>
            <a:endParaRPr lang="zh-CN" altLang="zh-CN" dirty="0"/>
          </a:p>
          <a:p>
            <a:r>
              <a:rPr lang="zh-CN" altLang="zh-CN" dirty="0"/>
              <a:t>（</a:t>
            </a:r>
            <a:r>
              <a:rPr lang="en-US" altLang="zh-CN" dirty="0"/>
              <a:t>A</a:t>
            </a:r>
            <a:r>
              <a:rPr lang="zh-CN" altLang="zh-CN" dirty="0"/>
              <a:t>）</a:t>
            </a:r>
            <a:r>
              <a:rPr lang="en-US" altLang="zh-CN" dirty="0"/>
              <a:t>LL</a:t>
            </a:r>
            <a:r>
              <a:rPr lang="zh-CN" altLang="zh-CN" dirty="0"/>
              <a:t>（</a:t>
            </a:r>
            <a:r>
              <a:rPr lang="en-US" altLang="zh-CN" dirty="0"/>
              <a:t>1</a:t>
            </a:r>
            <a:r>
              <a:rPr lang="zh-CN" altLang="zh-CN" dirty="0"/>
              <a:t>）分析表</a:t>
            </a:r>
            <a:r>
              <a:rPr lang="en-US" altLang="zh-CN" dirty="0"/>
              <a:t>       </a:t>
            </a:r>
            <a:r>
              <a:rPr lang="zh-CN" altLang="zh-CN" dirty="0"/>
              <a:t>（</a:t>
            </a:r>
            <a:r>
              <a:rPr lang="en-US" altLang="zh-CN" dirty="0"/>
              <a:t>B</a:t>
            </a:r>
            <a:r>
              <a:rPr lang="zh-CN" altLang="zh-CN" dirty="0"/>
              <a:t>）分析动作表</a:t>
            </a:r>
            <a:endParaRPr lang="zh-CN" altLang="zh-CN" dirty="0"/>
          </a:p>
          <a:p>
            <a:r>
              <a:rPr lang="zh-CN" altLang="zh-CN" dirty="0"/>
              <a:t>（</a:t>
            </a:r>
            <a:r>
              <a:rPr lang="en-US" altLang="zh-CN" dirty="0"/>
              <a:t>C</a:t>
            </a:r>
            <a:r>
              <a:rPr lang="zh-CN" altLang="zh-CN" dirty="0"/>
              <a:t>）状态转换表</a:t>
            </a:r>
            <a:r>
              <a:rPr lang="en-US" altLang="zh-CN" dirty="0"/>
              <a:t>          </a:t>
            </a:r>
            <a:r>
              <a:rPr lang="zh-CN" altLang="zh-CN" dirty="0"/>
              <a:t>（</a:t>
            </a:r>
            <a:r>
              <a:rPr lang="en-US" altLang="zh-CN" dirty="0"/>
              <a:t>D</a:t>
            </a:r>
            <a:r>
              <a:rPr lang="zh-CN" altLang="zh-CN" dirty="0"/>
              <a:t>）移进分析表</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LL</a:t>
            </a:r>
            <a:r>
              <a:rPr lang="zh-CN" altLang="zh-CN" dirty="0"/>
              <a:t>（</a:t>
            </a:r>
            <a:r>
              <a:rPr lang="en-US" altLang="zh-CN" dirty="0"/>
              <a:t>1</a:t>
            </a:r>
            <a:r>
              <a:rPr lang="zh-CN" altLang="zh-CN" dirty="0"/>
              <a:t>）文法是无左递归的、无二义性的文法。（）【对】</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算符</a:t>
            </a:r>
            <a:r>
              <a:rPr lang="zh-CN" altLang="zh-CN" dirty="0"/>
              <a:t>优先分析法最适合于分析算术表达式。（）【错】</a:t>
            </a:r>
            <a:endParaRPr lang="en-US" altLang="zh-CN" dirty="0" smtClean="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算符</a:t>
            </a:r>
            <a:r>
              <a:rPr lang="zh-CN" altLang="zh-CN" dirty="0"/>
              <a:t>优先分析法是一种规范归约分析法。（）【错】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无</a:t>
            </a:r>
            <a:r>
              <a:rPr lang="zh-CN" altLang="zh-CN" dirty="0"/>
              <a:t>左递归的文法是</a:t>
            </a:r>
            <a:r>
              <a:rPr lang="en-US" altLang="zh-CN" dirty="0"/>
              <a:t>LL</a:t>
            </a:r>
            <a:r>
              <a:rPr lang="zh-CN" altLang="zh-CN" dirty="0"/>
              <a:t>（</a:t>
            </a:r>
            <a:r>
              <a:rPr lang="en-US" altLang="zh-CN" dirty="0"/>
              <a:t>1</a:t>
            </a:r>
            <a:r>
              <a:rPr lang="zh-CN" altLang="zh-CN" dirty="0"/>
              <a:t>）文法。（）【错】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一</a:t>
            </a:r>
            <a:r>
              <a:rPr lang="zh-CN" altLang="zh-CN" dirty="0"/>
              <a:t>个</a:t>
            </a:r>
            <a:r>
              <a:rPr lang="en-US" altLang="zh-CN" dirty="0"/>
              <a:t>LR(1)</a:t>
            </a:r>
            <a:r>
              <a:rPr lang="zh-CN" altLang="zh-CN" dirty="0"/>
              <a:t>文法合并同心集后只可能出现归约</a:t>
            </a:r>
            <a:r>
              <a:rPr lang="en-US" altLang="zh-CN" dirty="0"/>
              <a:t>-</a:t>
            </a:r>
            <a:r>
              <a:rPr lang="zh-CN" altLang="zh-CN" dirty="0"/>
              <a:t>归约冲突，而没有移进</a:t>
            </a:r>
            <a:r>
              <a:rPr lang="en-US" altLang="zh-CN" dirty="0"/>
              <a:t>-</a:t>
            </a:r>
            <a:r>
              <a:rPr lang="zh-CN" altLang="zh-CN" dirty="0"/>
              <a:t>归约冲突。【对】</a:t>
            </a:r>
            <a:endParaRPr lang="en-US" altLang="zh-CN" dirty="0" smtClean="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的五个阶段中，以下</a:t>
            </a:r>
            <a:r>
              <a:rPr lang="en-US" altLang="zh-CN" u="sng" dirty="0"/>
              <a:t>    </a:t>
            </a:r>
            <a:r>
              <a:rPr lang="zh-CN" altLang="zh-CN" dirty="0"/>
              <a:t>阶段并不是不可或缺的部分。【</a:t>
            </a:r>
            <a:r>
              <a:rPr lang="en-US" altLang="zh-CN" dirty="0"/>
              <a:t>B</a:t>
            </a:r>
            <a:r>
              <a:rPr lang="zh-CN" altLang="zh-CN" dirty="0"/>
              <a:t>】</a:t>
            </a:r>
            <a:endParaRPr lang="zh-CN" altLang="zh-CN" dirty="0"/>
          </a:p>
          <a:p>
            <a:r>
              <a:rPr lang="zh-CN" altLang="zh-CN" dirty="0"/>
              <a:t>（</a:t>
            </a:r>
            <a:r>
              <a:rPr lang="en-US" altLang="zh-CN" dirty="0"/>
              <a:t>A</a:t>
            </a:r>
            <a:r>
              <a:rPr lang="zh-CN" altLang="zh-CN" dirty="0"/>
              <a:t>）出错处理</a:t>
            </a:r>
            <a:r>
              <a:rPr lang="en-US" altLang="zh-CN" dirty="0"/>
              <a:t>          </a:t>
            </a:r>
            <a:r>
              <a:rPr lang="zh-CN" altLang="zh-CN" dirty="0"/>
              <a:t>（</a:t>
            </a:r>
            <a:r>
              <a:rPr lang="en-US" altLang="zh-CN" dirty="0"/>
              <a:t>B</a:t>
            </a:r>
            <a:r>
              <a:rPr lang="zh-CN" altLang="zh-CN" dirty="0"/>
              <a:t>）代码优化</a:t>
            </a:r>
            <a:endParaRPr lang="zh-CN" altLang="zh-CN" dirty="0"/>
          </a:p>
          <a:p>
            <a:r>
              <a:rPr lang="zh-CN" altLang="zh-CN" dirty="0"/>
              <a:t>（</a:t>
            </a:r>
            <a:r>
              <a:rPr lang="en-US" altLang="zh-CN" dirty="0"/>
              <a:t>C</a:t>
            </a:r>
            <a:r>
              <a:rPr lang="zh-CN" altLang="zh-CN" dirty="0"/>
              <a:t>）错误预警</a:t>
            </a:r>
            <a:r>
              <a:rPr lang="en-US" altLang="zh-CN" dirty="0"/>
              <a:t>          </a:t>
            </a:r>
            <a:r>
              <a:rPr lang="zh-CN" altLang="zh-CN" dirty="0"/>
              <a:t>（</a:t>
            </a:r>
            <a:r>
              <a:rPr lang="en-US" altLang="zh-CN" dirty="0"/>
              <a:t>D</a:t>
            </a:r>
            <a:r>
              <a:rPr lang="zh-CN" altLang="zh-CN" dirty="0"/>
              <a:t>）表格管理</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SLR</a:t>
            </a:r>
            <a:r>
              <a:rPr lang="zh-CN" altLang="zh-CN" dirty="0"/>
              <a:t>（</a:t>
            </a:r>
            <a:r>
              <a:rPr lang="en-US" altLang="zh-CN" dirty="0"/>
              <a:t>1</a:t>
            </a:r>
            <a:r>
              <a:rPr lang="zh-CN" altLang="zh-CN" dirty="0"/>
              <a:t>）文法是二义性文法。【错】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高级语言编译程序常用的语法分析方法中，递归下降分析法属于自上而下的语法分析方法。【对】</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某个</a:t>
            </a:r>
            <a:r>
              <a:rPr lang="en-US" altLang="zh-CN" dirty="0"/>
              <a:t>LR(1)</a:t>
            </a:r>
            <a:r>
              <a:rPr lang="zh-CN" altLang="zh-CN" dirty="0"/>
              <a:t>文法，使用</a:t>
            </a:r>
            <a:r>
              <a:rPr lang="en-US" altLang="zh-CN" dirty="0"/>
              <a:t>LALR(1)</a:t>
            </a:r>
            <a:r>
              <a:rPr lang="zh-CN" altLang="zh-CN" dirty="0"/>
              <a:t>进行分析，则</a:t>
            </a:r>
            <a:r>
              <a:rPr lang="en-US" altLang="zh-CN" dirty="0"/>
              <a:t>LALR(1)</a:t>
            </a:r>
            <a:r>
              <a:rPr lang="zh-CN" altLang="zh-CN" dirty="0"/>
              <a:t>合并同心集后项目集中可能存在“移进</a:t>
            </a:r>
            <a:r>
              <a:rPr lang="en-US" altLang="zh-CN" dirty="0"/>
              <a:t>-</a:t>
            </a:r>
            <a:r>
              <a:rPr lang="zh-CN" altLang="zh-CN" dirty="0"/>
              <a:t>归约”和“归约</a:t>
            </a:r>
            <a:r>
              <a:rPr lang="en-US" altLang="zh-CN" dirty="0"/>
              <a:t>-</a:t>
            </a:r>
            <a:r>
              <a:rPr lang="zh-CN" altLang="zh-CN" dirty="0"/>
              <a:t>归约”冲突。【错】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文法</a:t>
            </a:r>
            <a:r>
              <a:rPr lang="en-US" altLang="zh-CN" dirty="0"/>
              <a:t>G</a:t>
            </a:r>
            <a:r>
              <a:rPr lang="zh-CN" altLang="zh-CN" dirty="0"/>
              <a:t>是</a:t>
            </a:r>
            <a:r>
              <a:rPr lang="en-US" altLang="zh-CN" dirty="0"/>
              <a:t>LALR(1)</a:t>
            </a:r>
            <a:r>
              <a:rPr lang="zh-CN" altLang="zh-CN" dirty="0"/>
              <a:t>文法，则文法</a:t>
            </a:r>
            <a:r>
              <a:rPr lang="en-US" altLang="zh-CN" dirty="0"/>
              <a:t>G</a:t>
            </a:r>
            <a:r>
              <a:rPr lang="zh-CN" altLang="zh-CN" dirty="0"/>
              <a:t>必是</a:t>
            </a:r>
            <a:r>
              <a:rPr lang="en-US" altLang="zh-CN" dirty="0"/>
              <a:t>LR(1)</a:t>
            </a:r>
            <a:r>
              <a:rPr lang="zh-CN" altLang="zh-CN" dirty="0"/>
              <a:t>文法。【对】</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高级语言编译程序常见的语法分析方法中，递归下降分析法属于自上而下的语法分析方法。【对】</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当</a:t>
            </a:r>
            <a:r>
              <a:rPr lang="zh-CN" altLang="zh-CN" dirty="0"/>
              <a:t>遇到错误时，</a:t>
            </a:r>
            <a:r>
              <a:rPr lang="en-US" altLang="zh-CN" dirty="0"/>
              <a:t>LR(1)</a:t>
            </a:r>
            <a:r>
              <a:rPr lang="zh-CN" altLang="zh-CN" dirty="0"/>
              <a:t>分析程序和</a:t>
            </a:r>
            <a:r>
              <a:rPr lang="en-US" altLang="zh-CN" dirty="0"/>
              <a:t>LALR(1)</a:t>
            </a:r>
            <a:r>
              <a:rPr lang="zh-CN" altLang="zh-CN" dirty="0"/>
              <a:t>分析程序都能够立即报告错误。【错】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高级语言编译程序常见的语法分析方法中，算符优先分析法属于自上而下的语法方法。【错】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分析法是一种规范归约分析法。【对】</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自上而下</a:t>
            </a:r>
            <a:r>
              <a:rPr lang="zh-CN" altLang="zh-CN" dirty="0"/>
              <a:t>语法分析实施的是最右推导。【错】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SLR</a:t>
            </a:r>
            <a:r>
              <a:rPr lang="zh-CN" altLang="zh-CN" dirty="0"/>
              <a:t>（</a:t>
            </a:r>
            <a:r>
              <a:rPr lang="en-US" altLang="zh-CN" dirty="0"/>
              <a:t>1</a:t>
            </a:r>
            <a:r>
              <a:rPr lang="zh-CN" altLang="zh-CN" dirty="0"/>
              <a:t>）文法是二义性文法。【错】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一般</a:t>
            </a:r>
            <a:r>
              <a:rPr lang="zh-CN" altLang="zh-CN" dirty="0"/>
              <a:t>程序设计语言的描述都涉及（</a:t>
            </a:r>
            <a:r>
              <a:rPr lang="en-US" altLang="zh-CN" dirty="0"/>
              <a:t>    </a:t>
            </a:r>
            <a:r>
              <a:rPr lang="zh-CN" altLang="zh-CN" dirty="0"/>
              <a:t>）几个方面。【</a:t>
            </a:r>
            <a:r>
              <a:rPr lang="en-US" altLang="zh-CN" dirty="0"/>
              <a:t>ABC</a:t>
            </a:r>
            <a:r>
              <a:rPr lang="zh-CN" altLang="zh-CN" dirty="0"/>
              <a:t>】</a:t>
            </a:r>
            <a:endParaRPr lang="zh-CN" altLang="zh-CN" dirty="0"/>
          </a:p>
          <a:p>
            <a:r>
              <a:rPr lang="en-US" altLang="zh-CN" dirty="0"/>
              <a:t>A</a:t>
            </a:r>
            <a:r>
              <a:rPr lang="zh-CN" altLang="zh-CN" dirty="0"/>
              <a:t>）语法</a:t>
            </a:r>
            <a:r>
              <a:rPr lang="en-US" altLang="zh-CN" dirty="0"/>
              <a:t>       B</a:t>
            </a:r>
            <a:r>
              <a:rPr lang="zh-CN" altLang="zh-CN" dirty="0"/>
              <a:t>）语用</a:t>
            </a:r>
            <a:r>
              <a:rPr lang="en-US" altLang="zh-CN" dirty="0"/>
              <a:t>     C</a:t>
            </a:r>
            <a:r>
              <a:rPr lang="zh-CN" altLang="zh-CN" dirty="0"/>
              <a:t>）语义</a:t>
            </a:r>
            <a:r>
              <a:rPr lang="en-US" altLang="zh-CN" dirty="0"/>
              <a:t>      D</a:t>
            </a:r>
            <a:r>
              <a:rPr lang="zh-CN" altLang="zh-CN" dirty="0"/>
              <a:t>）基本符号的确定</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算符</a:t>
            </a:r>
            <a:r>
              <a:rPr lang="zh-CN" altLang="zh-CN" dirty="0"/>
              <a:t>优先分析法是一种规范归约分析法。【错】</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递归</a:t>
            </a:r>
            <a:r>
              <a:rPr lang="zh-CN" altLang="zh-CN" dirty="0"/>
              <a:t>下降分析法和预测分析法要求描述语言的文法是（</a:t>
            </a:r>
            <a:r>
              <a:rPr lang="en-US" altLang="zh-CN" dirty="0"/>
              <a:t> 10 </a:t>
            </a:r>
            <a:r>
              <a:rPr lang="zh-CN" altLang="zh-CN" dirty="0"/>
              <a:t>）。 【</a:t>
            </a:r>
            <a:r>
              <a:rPr lang="en-US" altLang="zh-CN" dirty="0"/>
              <a:t>LL</a:t>
            </a:r>
            <a:r>
              <a:rPr lang="zh-CN" altLang="zh-CN" dirty="0"/>
              <a:t>（</a:t>
            </a:r>
            <a:r>
              <a:rPr lang="en-US" altLang="zh-CN" dirty="0"/>
              <a:t>1</a:t>
            </a:r>
            <a:r>
              <a:rPr lang="zh-CN" altLang="zh-CN" dirty="0"/>
              <a:t>）文法】</a:t>
            </a:r>
            <a:endParaRPr lang="en-US" altLang="zh-CN" dirty="0" smtClean="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一个</a:t>
            </a:r>
            <a:r>
              <a:rPr lang="en-US" altLang="zh-CN" dirty="0"/>
              <a:t>LR</a:t>
            </a:r>
            <a:r>
              <a:rPr lang="zh-CN" altLang="zh-CN" dirty="0"/>
              <a:t>（</a:t>
            </a:r>
            <a:r>
              <a:rPr lang="en-US" altLang="zh-CN" dirty="0"/>
              <a:t>0</a:t>
            </a:r>
            <a:r>
              <a:rPr lang="zh-CN" altLang="zh-CN" dirty="0"/>
              <a:t>）项目集</a:t>
            </a:r>
            <a:r>
              <a:rPr lang="en-US" altLang="zh-CN" dirty="0"/>
              <a:t>I={X → </a:t>
            </a:r>
            <a:r>
              <a:rPr lang="zh-CN" altLang="zh-CN" dirty="0"/>
              <a:t>α·</a:t>
            </a:r>
            <a:r>
              <a:rPr lang="en-US" altLang="zh-CN" dirty="0"/>
              <a:t>b</a:t>
            </a:r>
            <a:r>
              <a:rPr lang="zh-CN" altLang="zh-CN" dirty="0"/>
              <a:t>β</a:t>
            </a:r>
            <a:r>
              <a:rPr lang="en-US" altLang="zh-CN" dirty="0"/>
              <a:t>, A → </a:t>
            </a:r>
            <a:r>
              <a:rPr lang="zh-CN" altLang="zh-CN" dirty="0"/>
              <a:t>α·</a:t>
            </a:r>
            <a:r>
              <a:rPr lang="en-US" altLang="zh-CN" dirty="0"/>
              <a:t>, B → </a:t>
            </a:r>
            <a:r>
              <a:rPr lang="zh-CN" altLang="zh-CN" dirty="0"/>
              <a:t>β·</a:t>
            </a:r>
            <a:r>
              <a:rPr lang="en-US" altLang="zh-CN" dirty="0"/>
              <a:t>}</a:t>
            </a:r>
            <a:r>
              <a:rPr lang="zh-CN" altLang="zh-CN" dirty="0"/>
              <a:t>，该项目集含有冲突项目，它们是“移进</a:t>
            </a:r>
            <a:r>
              <a:rPr lang="en-US" altLang="zh-CN" dirty="0"/>
              <a:t>-</a:t>
            </a:r>
            <a:r>
              <a:rPr lang="zh-CN" altLang="zh-CN" dirty="0"/>
              <a:t>归约”冲突和“</a:t>
            </a:r>
            <a:r>
              <a:rPr lang="en-US" altLang="zh-CN" u="sng" dirty="0"/>
              <a:t>  </a:t>
            </a:r>
            <a:r>
              <a:rPr lang="zh-CN" altLang="zh-CN" u="sng" dirty="0"/>
              <a:t>（</a:t>
            </a:r>
            <a:r>
              <a:rPr lang="en-US" altLang="zh-CN" u="sng" dirty="0"/>
              <a:t>5</a:t>
            </a:r>
            <a:r>
              <a:rPr lang="zh-CN" altLang="zh-CN" u="sng" dirty="0"/>
              <a:t>）</a:t>
            </a:r>
            <a:r>
              <a:rPr lang="en-US" altLang="zh-CN" u="sng" dirty="0"/>
              <a:t>  </a:t>
            </a:r>
            <a:r>
              <a:rPr lang="zh-CN" altLang="zh-CN" dirty="0"/>
              <a:t>”冲突。【</a:t>
            </a:r>
            <a:r>
              <a:rPr lang="zh-CN" altLang="zh-CN" u="sng" dirty="0"/>
              <a:t>归约</a:t>
            </a:r>
            <a:r>
              <a:rPr lang="en-US" altLang="zh-CN" u="sng" dirty="0"/>
              <a:t>-</a:t>
            </a:r>
            <a:r>
              <a:rPr lang="zh-CN" altLang="zh-CN" u="sng" dirty="0"/>
              <a:t>归约</a:t>
            </a:r>
            <a:r>
              <a:rPr lang="zh-CN" altLang="zh-CN" dirty="0"/>
              <a:t>】</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算符</a:t>
            </a:r>
            <a:r>
              <a:rPr lang="zh-CN" altLang="zh-CN" dirty="0"/>
              <a:t>优先分析法从左到右扫描输入串，当栈顶出现</a:t>
            </a:r>
            <a:r>
              <a:rPr lang="en-US" altLang="zh-CN" u="sng" dirty="0"/>
              <a:t>  </a:t>
            </a:r>
            <a:r>
              <a:rPr lang="zh-CN" altLang="zh-CN" u="sng" dirty="0"/>
              <a:t>（</a:t>
            </a:r>
            <a:r>
              <a:rPr lang="en-US" altLang="zh-CN" u="sng" dirty="0"/>
              <a:t>4</a:t>
            </a:r>
            <a:r>
              <a:rPr lang="zh-CN" altLang="zh-CN" u="sng" dirty="0"/>
              <a:t>）</a:t>
            </a:r>
            <a:r>
              <a:rPr lang="en-US" altLang="zh-CN" u="sng" dirty="0"/>
              <a:t>  </a:t>
            </a:r>
            <a:r>
              <a:rPr lang="zh-CN" altLang="zh-CN" dirty="0"/>
              <a:t>时进行归约。【最左素短语】</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LR</a:t>
            </a:r>
            <a:r>
              <a:rPr lang="zh-CN" altLang="zh-CN" dirty="0"/>
              <a:t>语法分析栈中存放的状态是识别文法规范句型</a:t>
            </a:r>
            <a:r>
              <a:rPr lang="en-US" altLang="zh-CN" u="sng" dirty="0"/>
              <a:t>  </a:t>
            </a:r>
            <a:r>
              <a:rPr lang="zh-CN" altLang="zh-CN" u="sng" dirty="0"/>
              <a:t>（</a:t>
            </a:r>
            <a:r>
              <a:rPr lang="en-US" altLang="zh-CN" u="sng" dirty="0"/>
              <a:t>5</a:t>
            </a:r>
            <a:r>
              <a:rPr lang="zh-CN" altLang="zh-CN" u="sng" dirty="0"/>
              <a:t>）</a:t>
            </a:r>
            <a:r>
              <a:rPr lang="en-US" altLang="zh-CN" u="sng" dirty="0"/>
              <a:t>  </a:t>
            </a:r>
            <a:r>
              <a:rPr lang="zh-CN" altLang="zh-CN" dirty="0"/>
              <a:t>的</a:t>
            </a:r>
            <a:r>
              <a:rPr lang="en-US" altLang="zh-CN" dirty="0"/>
              <a:t>DFA</a:t>
            </a:r>
            <a:r>
              <a:rPr lang="zh-CN" altLang="zh-CN" dirty="0"/>
              <a:t>状态。【活前缀】</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中语法分析常用的方法有自上而下分析法和</a:t>
            </a:r>
            <a:r>
              <a:rPr lang="en-US" altLang="zh-CN" u="sng" dirty="0"/>
              <a:t>  </a:t>
            </a:r>
            <a:r>
              <a:rPr lang="zh-CN" altLang="zh-CN" u="sng" dirty="0"/>
              <a:t>（</a:t>
            </a:r>
            <a:r>
              <a:rPr lang="en-US" altLang="zh-CN" u="sng" dirty="0"/>
              <a:t>4</a:t>
            </a:r>
            <a:r>
              <a:rPr lang="zh-CN" altLang="zh-CN" u="sng" dirty="0"/>
              <a:t>）</a:t>
            </a:r>
            <a:r>
              <a:rPr lang="en-US" altLang="zh-CN" u="sng" dirty="0"/>
              <a:t>  </a:t>
            </a:r>
            <a:r>
              <a:rPr lang="zh-CN" altLang="zh-CN" dirty="0"/>
              <a:t>分析法。【自下而上】</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下面文法消除文法的回溯，改写后的文法</a:t>
            </a:r>
            <a:r>
              <a:rPr lang="en-US" altLang="zh-CN" dirty="0"/>
              <a:t>(</a:t>
            </a:r>
            <a:r>
              <a:rPr lang="en-US" altLang="zh-CN" u="sng" dirty="0"/>
              <a:t>     3      </a:t>
            </a:r>
            <a:r>
              <a:rPr lang="en-US" altLang="zh-CN" dirty="0"/>
              <a:t>)</a:t>
            </a:r>
            <a:r>
              <a:rPr lang="zh-CN" altLang="zh-CN" dirty="0"/>
              <a:t>。【</a:t>
            </a:r>
            <a:r>
              <a:rPr lang="en-US" altLang="zh-CN" dirty="0"/>
              <a:t>A-&gt;</a:t>
            </a:r>
            <a:r>
              <a:rPr lang="en-US" altLang="zh-CN" dirty="0" err="1"/>
              <a:t>aA</a:t>
            </a:r>
            <a:r>
              <a:rPr lang="en-US" altLang="zh-CN" dirty="0"/>
              <a:t>’      A’-&gt;</a:t>
            </a:r>
            <a:r>
              <a:rPr lang="en-US" altLang="zh-CN" dirty="0" err="1"/>
              <a:t>Ad|ε</a:t>
            </a:r>
            <a:r>
              <a:rPr lang="zh-CN" altLang="zh-CN" dirty="0"/>
              <a:t>】</a:t>
            </a:r>
            <a:endParaRPr lang="zh-CN" altLang="zh-CN" dirty="0"/>
          </a:p>
          <a:p>
            <a:r>
              <a:rPr lang="en-US" altLang="zh-CN" dirty="0"/>
              <a:t>G[A]</a:t>
            </a:r>
            <a:r>
              <a:rPr lang="zh-CN" altLang="zh-CN" dirty="0"/>
              <a:t>：</a:t>
            </a:r>
            <a:r>
              <a:rPr lang="en-US" altLang="zh-CN" dirty="0"/>
              <a:t>A</a:t>
            </a:r>
            <a:r>
              <a:rPr lang="zh-CN" altLang="zh-CN" dirty="0"/>
              <a:t>→</a:t>
            </a:r>
            <a:r>
              <a:rPr lang="en-US" altLang="zh-CN" dirty="0" err="1"/>
              <a:t>aAd|a</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4</a:t>
            </a:r>
            <a:r>
              <a:rPr lang="zh-CN" altLang="en-US" dirty="0" smtClean="0"/>
              <a:t>语法部分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算符文法中任何句型都不含有两个相邻的（</a:t>
            </a:r>
            <a:r>
              <a:rPr lang="en-US" altLang="zh-CN" dirty="0"/>
              <a:t>  5  </a:t>
            </a:r>
            <a:r>
              <a:rPr lang="zh-CN" altLang="zh-CN" dirty="0"/>
              <a:t>）。【非终结符】</a:t>
            </a:r>
            <a:endParaRPr lang="zh-CN" altLang="zh-CN" dirty="0"/>
          </a:p>
        </p:txBody>
      </p:sp>
      <p:sp>
        <p:nvSpPr>
          <p:cNvPr id="4" name="灯片编号占位符 11"/>
          <p:cNvSpPr txBox="1"/>
          <p:nvPr/>
        </p:nvSpPr>
        <p:spPr>
          <a:xfrm>
            <a:off x="10343678" y="260648"/>
            <a:ext cx="1584176"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布尔表达式</a:t>
            </a:r>
            <a:r>
              <a:rPr lang="zh-CN" altLang="zh-CN" dirty="0"/>
              <a:t>的数值翻译方法中，关系表达式</a:t>
            </a:r>
            <a:r>
              <a:rPr lang="en-US" altLang="zh-CN" dirty="0"/>
              <a:t>a&lt;b </a:t>
            </a:r>
            <a:r>
              <a:rPr lang="zh-CN" altLang="zh-CN" dirty="0"/>
              <a:t>翻译成中间代码序列如下，空白处应该填写的序号是：【</a:t>
            </a:r>
            <a:r>
              <a:rPr lang="en-US" altLang="zh-CN" dirty="0"/>
              <a:t>C</a:t>
            </a:r>
            <a:r>
              <a:rPr lang="zh-CN" altLang="zh-CN" dirty="0"/>
              <a:t>】</a:t>
            </a:r>
            <a:endParaRPr lang="zh-CN" altLang="zh-CN" dirty="0"/>
          </a:p>
          <a:p>
            <a:r>
              <a:rPr lang="en-US" altLang="zh-CN" dirty="0"/>
              <a:t>100</a:t>
            </a:r>
            <a:r>
              <a:rPr lang="zh-CN" altLang="zh-CN" dirty="0"/>
              <a:t>：</a:t>
            </a:r>
            <a:r>
              <a:rPr lang="en-US" altLang="zh-CN" dirty="0"/>
              <a:t> if a</a:t>
            </a:r>
            <a:r>
              <a:rPr lang="zh-CN" altLang="zh-CN" dirty="0"/>
              <a:t>＜</a:t>
            </a:r>
            <a:r>
              <a:rPr lang="en-US" altLang="zh-CN" dirty="0"/>
              <a:t>b </a:t>
            </a:r>
            <a:r>
              <a:rPr lang="en-US" altLang="zh-CN" dirty="0" err="1"/>
              <a:t>goto</a:t>
            </a:r>
            <a:r>
              <a:rPr lang="en-US" altLang="zh-CN" dirty="0"/>
              <a:t> </a:t>
            </a:r>
            <a:r>
              <a:rPr lang="zh-CN" altLang="zh-CN" dirty="0"/>
              <a:t>（</a:t>
            </a:r>
            <a:r>
              <a:rPr lang="en-US" altLang="zh-CN" dirty="0"/>
              <a:t>      </a:t>
            </a:r>
            <a:r>
              <a:rPr lang="zh-CN" altLang="zh-CN" dirty="0"/>
              <a:t>）</a:t>
            </a:r>
            <a:endParaRPr lang="zh-CN" altLang="zh-CN" dirty="0"/>
          </a:p>
          <a:p>
            <a:r>
              <a:rPr lang="en-US" altLang="zh-CN" dirty="0"/>
              <a:t>101</a:t>
            </a:r>
            <a:r>
              <a:rPr lang="zh-CN" altLang="zh-CN" dirty="0"/>
              <a:t>：</a:t>
            </a:r>
            <a:r>
              <a:rPr lang="en-US" altLang="zh-CN" dirty="0"/>
              <a:t>t=0</a:t>
            </a:r>
            <a:endParaRPr lang="zh-CN" altLang="zh-CN" dirty="0"/>
          </a:p>
          <a:p>
            <a:r>
              <a:rPr lang="en-US" altLang="zh-CN" dirty="0"/>
              <a:t>102</a:t>
            </a:r>
            <a:r>
              <a:rPr lang="zh-CN" altLang="zh-CN" dirty="0"/>
              <a:t>：</a:t>
            </a:r>
            <a:r>
              <a:rPr lang="en-US" altLang="zh-CN" dirty="0"/>
              <a:t> </a:t>
            </a:r>
            <a:r>
              <a:rPr lang="en-US" altLang="zh-CN" dirty="0" err="1"/>
              <a:t>goto</a:t>
            </a:r>
            <a:r>
              <a:rPr lang="en-US" altLang="zh-CN" dirty="0"/>
              <a:t> 104</a:t>
            </a:r>
            <a:endParaRPr lang="zh-CN" altLang="zh-CN" dirty="0"/>
          </a:p>
          <a:p>
            <a:r>
              <a:rPr lang="en-US" altLang="zh-CN" dirty="0"/>
              <a:t>103 :  t=1</a:t>
            </a:r>
            <a:endParaRPr lang="zh-CN" altLang="zh-CN" dirty="0"/>
          </a:p>
          <a:p>
            <a:r>
              <a:rPr lang="en-US" altLang="zh-CN" dirty="0"/>
              <a:t>104</a:t>
            </a:r>
            <a:r>
              <a:rPr lang="zh-CN" altLang="zh-CN" dirty="0"/>
              <a:t>：</a:t>
            </a:r>
            <a:r>
              <a:rPr lang="en-US" altLang="zh-CN" dirty="0"/>
              <a:t>c=</a:t>
            </a:r>
            <a:r>
              <a:rPr lang="en-US" altLang="zh-CN" dirty="0" err="1"/>
              <a:t>a+b</a:t>
            </a:r>
            <a:endParaRPr lang="zh-CN" altLang="zh-CN" dirty="0"/>
          </a:p>
          <a:p>
            <a:r>
              <a:rPr lang="en-US" altLang="zh-CN" dirty="0"/>
              <a:t>A</a:t>
            </a:r>
            <a:r>
              <a:rPr lang="zh-CN" altLang="zh-CN" dirty="0"/>
              <a:t>、</a:t>
            </a:r>
            <a:r>
              <a:rPr lang="en-US" altLang="zh-CN" dirty="0"/>
              <a:t>101      B</a:t>
            </a:r>
            <a:r>
              <a:rPr lang="zh-CN" altLang="zh-CN" dirty="0"/>
              <a:t>、</a:t>
            </a:r>
            <a:r>
              <a:rPr lang="en-US" altLang="zh-CN" dirty="0"/>
              <a:t>102     C</a:t>
            </a:r>
            <a:r>
              <a:rPr lang="zh-CN" altLang="zh-CN" dirty="0"/>
              <a:t>、</a:t>
            </a:r>
            <a:r>
              <a:rPr lang="en-US" altLang="zh-CN" dirty="0"/>
              <a:t>103    D</a:t>
            </a:r>
            <a:r>
              <a:rPr lang="zh-CN" altLang="zh-CN" dirty="0"/>
              <a:t>、</a:t>
            </a:r>
            <a:r>
              <a:rPr lang="en-US" altLang="zh-CN" dirty="0"/>
              <a:t>104</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编译程序生成的目标程序是机器代码程序，则源程序的执行分为以下阶段：</a:t>
            </a:r>
            <a:r>
              <a:rPr lang="en-US" altLang="zh-CN" u="sng" dirty="0"/>
              <a:t>    </a:t>
            </a:r>
            <a:r>
              <a:rPr lang="zh-CN" altLang="zh-CN" u="sng" dirty="0"/>
              <a:t>。</a:t>
            </a:r>
            <a:r>
              <a:rPr lang="zh-CN" altLang="zh-CN" dirty="0"/>
              <a:t>【</a:t>
            </a:r>
            <a:r>
              <a:rPr lang="en-US" altLang="zh-CN" dirty="0"/>
              <a:t>AC</a:t>
            </a:r>
            <a:r>
              <a:rPr lang="zh-CN" altLang="zh-CN" dirty="0"/>
              <a:t>】</a:t>
            </a:r>
            <a:endParaRPr lang="zh-CN" altLang="zh-CN" dirty="0"/>
          </a:p>
          <a:p>
            <a:r>
              <a:rPr lang="zh-CN" altLang="zh-CN" dirty="0"/>
              <a:t>（</a:t>
            </a:r>
            <a:r>
              <a:rPr lang="en-US" altLang="zh-CN" dirty="0"/>
              <a:t>A</a:t>
            </a:r>
            <a:r>
              <a:rPr lang="zh-CN" altLang="zh-CN" dirty="0"/>
              <a:t>）编译阶段</a:t>
            </a:r>
            <a:endParaRPr lang="zh-CN" altLang="zh-CN" dirty="0"/>
          </a:p>
          <a:p>
            <a:r>
              <a:rPr lang="zh-CN" altLang="zh-CN" dirty="0"/>
              <a:t>（</a:t>
            </a:r>
            <a:r>
              <a:rPr lang="en-US" altLang="zh-CN" dirty="0"/>
              <a:t>B</a:t>
            </a:r>
            <a:r>
              <a:rPr lang="zh-CN" altLang="zh-CN" dirty="0"/>
              <a:t>）汇编阶段</a:t>
            </a:r>
            <a:endParaRPr lang="zh-CN" altLang="zh-CN" dirty="0"/>
          </a:p>
          <a:p>
            <a:r>
              <a:rPr lang="zh-CN" altLang="zh-CN" dirty="0"/>
              <a:t>（</a:t>
            </a:r>
            <a:r>
              <a:rPr lang="en-US" altLang="zh-CN" dirty="0"/>
              <a:t>C</a:t>
            </a:r>
            <a:r>
              <a:rPr lang="zh-CN" altLang="zh-CN" dirty="0"/>
              <a:t>）运行阶段</a:t>
            </a:r>
            <a:endParaRPr lang="zh-CN" altLang="zh-CN" dirty="0"/>
          </a:p>
          <a:p>
            <a:r>
              <a:rPr lang="zh-CN" altLang="zh-CN" dirty="0"/>
              <a:t>（</a:t>
            </a:r>
            <a:r>
              <a:rPr lang="en-US" altLang="zh-CN" dirty="0"/>
              <a:t>D</a:t>
            </a:r>
            <a:r>
              <a:rPr lang="zh-CN" altLang="zh-CN" dirty="0"/>
              <a:t>）置初值阶段</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sz="2400" dirty="0" smtClean="0"/>
              <a:t>设</a:t>
            </a:r>
            <a:r>
              <a:rPr lang="en-US" altLang="zh-CN" sz="2400" dirty="0"/>
              <a:t>AS </a:t>
            </a:r>
            <a:r>
              <a:rPr lang="zh-CN" altLang="zh-CN" sz="2400" dirty="0"/>
              <a:t>为文法的综合属性集，</a:t>
            </a:r>
            <a:r>
              <a:rPr lang="en-US" altLang="zh-CN" sz="2400" dirty="0"/>
              <a:t>AI </a:t>
            </a:r>
            <a:r>
              <a:rPr lang="zh-CN" altLang="zh-CN" sz="2400" dirty="0"/>
              <a:t>为继承属性集，则对于下面的属性文法</a:t>
            </a:r>
            <a:r>
              <a:rPr lang="en-US" altLang="zh-CN" sz="2400" dirty="0"/>
              <a:t>G(P)</a:t>
            </a:r>
            <a:r>
              <a:rPr lang="zh-CN" altLang="zh-CN" sz="2400" dirty="0"/>
              <a:t>定义中，</a:t>
            </a:r>
            <a:r>
              <a:rPr lang="en-US" altLang="zh-CN" sz="2400" dirty="0"/>
              <a:t>AS</a:t>
            </a:r>
            <a:r>
              <a:rPr lang="zh-CN" altLang="zh-CN" sz="2400" dirty="0"/>
              <a:t>和</a:t>
            </a:r>
            <a:r>
              <a:rPr lang="en-US" altLang="zh-CN" sz="2400" dirty="0"/>
              <a:t>AI</a:t>
            </a:r>
            <a:r>
              <a:rPr lang="zh-CN" altLang="zh-CN" sz="2400" dirty="0"/>
              <a:t>正确描述是（</a:t>
            </a:r>
            <a:r>
              <a:rPr lang="en-US" altLang="zh-CN" sz="2400" dirty="0"/>
              <a:t>    </a:t>
            </a:r>
            <a:r>
              <a:rPr lang="zh-CN" altLang="zh-CN" sz="2400" dirty="0"/>
              <a:t>）。【</a:t>
            </a:r>
            <a:r>
              <a:rPr lang="en-US" altLang="zh-CN" sz="2400" dirty="0"/>
              <a:t>D</a:t>
            </a:r>
            <a:r>
              <a:rPr lang="zh-CN" altLang="zh-CN" sz="2400" dirty="0" smtClean="0"/>
              <a:t>】</a:t>
            </a:r>
            <a:endParaRPr lang="en-US" altLang="zh-CN" sz="2400" dirty="0" smtClean="0"/>
          </a:p>
          <a:p>
            <a:r>
              <a:rPr lang="en-US" altLang="zh-CN" sz="2400" dirty="0"/>
              <a:t>A</a:t>
            </a:r>
            <a:r>
              <a:rPr lang="zh-CN" altLang="zh-CN" sz="2400" dirty="0"/>
              <a:t>、</a:t>
            </a:r>
            <a:r>
              <a:rPr lang="en-US" altLang="zh-CN" sz="2400" dirty="0"/>
              <a:t>AS={ </a:t>
            </a:r>
            <a:r>
              <a:rPr lang="en-US" altLang="zh-CN" sz="2400" dirty="0" err="1"/>
              <a:t>Q.a</a:t>
            </a:r>
            <a:r>
              <a:rPr lang="en-US" altLang="zh-CN" sz="2400" dirty="0"/>
              <a:t>, </a:t>
            </a:r>
            <a:r>
              <a:rPr lang="en-US" altLang="zh-CN" sz="2400" dirty="0" err="1"/>
              <a:t>Q.b</a:t>
            </a:r>
            <a:r>
              <a:rPr lang="en-US" altLang="zh-CN" sz="2400" dirty="0"/>
              <a:t> }       AI={ </a:t>
            </a:r>
            <a:r>
              <a:rPr lang="en-US" altLang="zh-CN" sz="2400" dirty="0" err="1"/>
              <a:t>R.c</a:t>
            </a:r>
            <a:r>
              <a:rPr lang="en-US" altLang="zh-CN" sz="2400" dirty="0"/>
              <a:t>, </a:t>
            </a:r>
            <a:r>
              <a:rPr lang="en-US" altLang="zh-CN" sz="2400" dirty="0" err="1"/>
              <a:t>R.d</a:t>
            </a:r>
            <a:r>
              <a:rPr lang="en-US" altLang="zh-CN" sz="2400" dirty="0"/>
              <a:t>, </a:t>
            </a:r>
            <a:r>
              <a:rPr lang="en-US" altLang="zh-CN" sz="2400" dirty="0" err="1"/>
              <a:t>R.e</a:t>
            </a:r>
            <a:r>
              <a:rPr lang="en-US" altLang="zh-CN" sz="2400" dirty="0"/>
              <a:t>, </a:t>
            </a:r>
            <a:r>
              <a:rPr lang="en-US" altLang="zh-CN" sz="2400" dirty="0" err="1"/>
              <a:t>R.f</a:t>
            </a:r>
            <a:r>
              <a:rPr lang="en-US" altLang="zh-CN" sz="2400" dirty="0"/>
              <a:t> }</a:t>
            </a:r>
            <a:endParaRPr lang="zh-CN" altLang="zh-CN" sz="2400" dirty="0"/>
          </a:p>
          <a:p>
            <a:r>
              <a:rPr lang="en-US" altLang="zh-CN" sz="2400" dirty="0"/>
              <a:t>B</a:t>
            </a:r>
            <a:r>
              <a:rPr lang="zh-CN" altLang="zh-CN" sz="2400" dirty="0"/>
              <a:t>、</a:t>
            </a:r>
            <a:r>
              <a:rPr lang="en-US" altLang="zh-CN" sz="2400" dirty="0"/>
              <a:t>AS={ </a:t>
            </a:r>
            <a:r>
              <a:rPr lang="en-US" altLang="zh-CN" sz="2400" dirty="0" err="1"/>
              <a:t>Q.b</a:t>
            </a:r>
            <a:r>
              <a:rPr lang="en-US" altLang="zh-CN" sz="2400" dirty="0"/>
              <a:t>, </a:t>
            </a:r>
            <a:r>
              <a:rPr lang="en-US" altLang="zh-CN" sz="2400" dirty="0" err="1"/>
              <a:t>R.c</a:t>
            </a:r>
            <a:r>
              <a:rPr lang="en-US" altLang="zh-CN" sz="2400" dirty="0"/>
              <a:t>, </a:t>
            </a:r>
            <a:r>
              <a:rPr lang="en-US" altLang="zh-CN" sz="2400" dirty="0" err="1"/>
              <a:t>R.f</a:t>
            </a:r>
            <a:r>
              <a:rPr lang="en-US" altLang="zh-CN" sz="2400" dirty="0"/>
              <a:t> }    AI={ </a:t>
            </a:r>
            <a:r>
              <a:rPr lang="en-US" altLang="zh-CN" sz="2400" dirty="0" err="1"/>
              <a:t>Q.a</a:t>
            </a:r>
            <a:r>
              <a:rPr lang="en-US" altLang="zh-CN" sz="2400" dirty="0"/>
              <a:t>, </a:t>
            </a:r>
            <a:r>
              <a:rPr lang="en-US" altLang="zh-CN" sz="2400" dirty="0" err="1"/>
              <a:t>R.d</a:t>
            </a:r>
            <a:r>
              <a:rPr lang="en-US" altLang="zh-CN" sz="2400" dirty="0"/>
              <a:t>, </a:t>
            </a:r>
            <a:r>
              <a:rPr lang="en-US" altLang="zh-CN" sz="2400" dirty="0" err="1"/>
              <a:t>R.e</a:t>
            </a:r>
            <a:r>
              <a:rPr lang="en-US" altLang="zh-CN" sz="2400" dirty="0"/>
              <a:t> }</a:t>
            </a:r>
            <a:endParaRPr lang="zh-CN" altLang="zh-CN" sz="2400" dirty="0"/>
          </a:p>
          <a:p>
            <a:r>
              <a:rPr lang="en-US" altLang="zh-CN" sz="2400" dirty="0"/>
              <a:t>C</a:t>
            </a:r>
            <a:r>
              <a:rPr lang="zh-CN" altLang="zh-CN" sz="2400" dirty="0"/>
              <a:t>、</a:t>
            </a:r>
            <a:r>
              <a:rPr lang="en-US" altLang="zh-CN" sz="2400" dirty="0"/>
              <a:t>AS={ </a:t>
            </a:r>
            <a:r>
              <a:rPr lang="en-US" altLang="zh-CN" sz="2400" dirty="0" err="1"/>
              <a:t>Q.a</a:t>
            </a:r>
            <a:r>
              <a:rPr lang="en-US" altLang="zh-CN" sz="2400" dirty="0"/>
              <a:t>, </a:t>
            </a:r>
            <a:r>
              <a:rPr lang="en-US" altLang="zh-CN" sz="2400" dirty="0" err="1"/>
              <a:t>R.c</a:t>
            </a:r>
            <a:r>
              <a:rPr lang="en-US" altLang="zh-CN" sz="2400" dirty="0"/>
              <a:t>, </a:t>
            </a:r>
            <a:r>
              <a:rPr lang="en-US" altLang="zh-CN" sz="2400" dirty="0" err="1"/>
              <a:t>R.e</a:t>
            </a:r>
            <a:r>
              <a:rPr lang="en-US" altLang="zh-CN" sz="2400" dirty="0"/>
              <a:t> }    AI={ </a:t>
            </a:r>
            <a:r>
              <a:rPr lang="en-US" altLang="zh-CN" sz="2400" dirty="0" err="1"/>
              <a:t>Q.b</a:t>
            </a:r>
            <a:r>
              <a:rPr lang="en-US" altLang="zh-CN" sz="2400" dirty="0"/>
              <a:t>, </a:t>
            </a:r>
            <a:r>
              <a:rPr lang="en-US" altLang="zh-CN" sz="2400" dirty="0" err="1"/>
              <a:t>R.d</a:t>
            </a:r>
            <a:r>
              <a:rPr lang="en-US" altLang="zh-CN" sz="2400" dirty="0"/>
              <a:t>, </a:t>
            </a:r>
            <a:r>
              <a:rPr lang="en-US" altLang="zh-CN" sz="2400" dirty="0" err="1"/>
              <a:t>R.f</a:t>
            </a:r>
            <a:r>
              <a:rPr lang="en-US" altLang="zh-CN" sz="2400" dirty="0"/>
              <a:t> }</a:t>
            </a:r>
            <a:endParaRPr lang="zh-CN" altLang="zh-CN" sz="2400" dirty="0"/>
          </a:p>
          <a:p>
            <a:r>
              <a:rPr lang="en-US" altLang="zh-CN" sz="2400" dirty="0"/>
              <a:t>D</a:t>
            </a:r>
            <a:r>
              <a:rPr lang="zh-CN" altLang="zh-CN" sz="2400" dirty="0"/>
              <a:t>、</a:t>
            </a:r>
            <a:r>
              <a:rPr lang="en-US" altLang="zh-CN" sz="2400" dirty="0"/>
              <a:t>AS={ </a:t>
            </a:r>
            <a:r>
              <a:rPr lang="en-US" altLang="zh-CN" sz="2400" dirty="0" err="1"/>
              <a:t>Q.a</a:t>
            </a:r>
            <a:r>
              <a:rPr lang="en-US" altLang="zh-CN" sz="2400" dirty="0"/>
              <a:t>, </a:t>
            </a:r>
            <a:r>
              <a:rPr lang="en-US" altLang="zh-CN" sz="2400" dirty="0" err="1"/>
              <a:t>R.d</a:t>
            </a:r>
            <a:r>
              <a:rPr lang="en-US" altLang="zh-CN" sz="2400" dirty="0"/>
              <a:t>, </a:t>
            </a:r>
            <a:r>
              <a:rPr lang="en-US" altLang="zh-CN" sz="2400" dirty="0" err="1"/>
              <a:t>R.f</a:t>
            </a:r>
            <a:r>
              <a:rPr lang="en-US" altLang="zh-CN" sz="2400" dirty="0"/>
              <a:t> }    AI={ </a:t>
            </a:r>
            <a:r>
              <a:rPr lang="en-US" altLang="zh-CN" sz="2400" dirty="0" err="1"/>
              <a:t>Q.b</a:t>
            </a:r>
            <a:r>
              <a:rPr lang="en-US" altLang="zh-CN" sz="2400" dirty="0"/>
              <a:t>, </a:t>
            </a:r>
            <a:r>
              <a:rPr lang="en-US" altLang="zh-CN" sz="2400" dirty="0" err="1"/>
              <a:t>R.c</a:t>
            </a:r>
            <a:r>
              <a:rPr lang="en-US" altLang="zh-CN" sz="2400" dirty="0"/>
              <a:t>, </a:t>
            </a:r>
            <a:r>
              <a:rPr lang="en-US" altLang="zh-CN" sz="2400" dirty="0" err="1"/>
              <a:t>R.e</a:t>
            </a:r>
            <a:r>
              <a:rPr lang="en-US" altLang="zh-CN" sz="2400" dirty="0"/>
              <a:t> }</a:t>
            </a:r>
            <a:endParaRPr lang="zh-CN" altLang="zh-CN" sz="2400" dirty="0"/>
          </a:p>
          <a:p>
            <a:pPr marL="0" indent="0">
              <a:buNone/>
            </a:pPr>
            <a:endParaRPr lang="en-US" altLang="zh-CN" sz="2400" dirty="0" smtClean="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4940632" y="3861048"/>
          <a:ext cx="6962764" cy="2882130"/>
        </p:xfrm>
        <a:graphic>
          <a:graphicData uri="http://schemas.openxmlformats.org/drawingml/2006/table">
            <a:tbl>
              <a:tblPr firstRow="1" firstCol="1" bandRow="1">
                <a:tableStyleId>{5C22544A-7EE6-4342-B048-85BDC9FD1C3A}</a:tableStyleId>
              </a:tblPr>
              <a:tblGrid>
                <a:gridCol w="2168508"/>
                <a:gridCol w="4794256"/>
              </a:tblGrid>
              <a:tr h="714282">
                <a:tc>
                  <a:txBody>
                    <a:bodyPr/>
                    <a:lstStyle/>
                    <a:p>
                      <a:pPr algn="just">
                        <a:lnSpc>
                          <a:spcPts val="2000"/>
                        </a:lnSpc>
                        <a:spcAft>
                          <a:spcPts val="0"/>
                        </a:spcAft>
                      </a:pPr>
                      <a:r>
                        <a:rPr lang="zh-CN" sz="2000" kern="100" dirty="0">
                          <a:effectLst/>
                        </a:rPr>
                        <a:t>产生式</a:t>
                      </a:r>
                      <a:r>
                        <a:rPr lang="en-US" sz="2000" kern="100" dirty="0">
                          <a:effectLst/>
                        </a:rPr>
                        <a:t>              </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lnSpc>
                          <a:spcPts val="2000"/>
                        </a:lnSpc>
                        <a:spcAft>
                          <a:spcPts val="0"/>
                        </a:spcAft>
                      </a:pPr>
                      <a:r>
                        <a:rPr lang="zh-CN" sz="2000" kern="100" dirty="0">
                          <a:effectLst/>
                        </a:rPr>
                        <a:t>语义规则</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722616">
                <a:tc>
                  <a:txBody>
                    <a:bodyPr/>
                    <a:lstStyle/>
                    <a:p>
                      <a:pPr algn="just">
                        <a:lnSpc>
                          <a:spcPts val="2000"/>
                        </a:lnSpc>
                        <a:spcAft>
                          <a:spcPts val="0"/>
                        </a:spcAft>
                      </a:pPr>
                      <a:r>
                        <a:rPr lang="en-US" sz="2000" kern="100">
                          <a:effectLst/>
                        </a:rPr>
                        <a:t>P → xQR</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lnSpc>
                          <a:spcPts val="2000"/>
                        </a:lnSpc>
                        <a:spcAft>
                          <a:spcPts val="0"/>
                        </a:spcAft>
                      </a:pPr>
                      <a:r>
                        <a:rPr lang="en-US" sz="2000" kern="100" dirty="0" err="1">
                          <a:effectLst/>
                        </a:rPr>
                        <a:t>Q.b</a:t>
                      </a:r>
                      <a:r>
                        <a:rPr lang="en-US" sz="2000" kern="100" dirty="0">
                          <a:effectLst/>
                        </a:rPr>
                        <a:t>:=</a:t>
                      </a:r>
                      <a:r>
                        <a:rPr lang="en-US" sz="2000" kern="100" dirty="0" err="1">
                          <a:effectLst/>
                        </a:rPr>
                        <a:t>R.d</a:t>
                      </a:r>
                      <a:r>
                        <a:rPr lang="zh-CN" sz="2000" kern="100" dirty="0">
                          <a:effectLst/>
                        </a:rPr>
                        <a:t>；</a:t>
                      </a:r>
                      <a:r>
                        <a:rPr lang="en-US" sz="2000" kern="100" dirty="0">
                          <a:effectLst/>
                        </a:rPr>
                        <a:t> </a:t>
                      </a:r>
                      <a:r>
                        <a:rPr lang="en-US" sz="2000" kern="100" dirty="0" err="1">
                          <a:effectLst/>
                        </a:rPr>
                        <a:t>R.c</a:t>
                      </a:r>
                      <a:r>
                        <a:rPr lang="en-US" sz="2000" kern="100" dirty="0">
                          <a:effectLst/>
                        </a:rPr>
                        <a:t>:=1</a:t>
                      </a:r>
                      <a:r>
                        <a:rPr lang="zh-CN" sz="2000" kern="100" dirty="0">
                          <a:effectLst/>
                        </a:rPr>
                        <a:t>；</a:t>
                      </a:r>
                      <a:r>
                        <a:rPr lang="en-US" sz="2000" kern="100" dirty="0">
                          <a:effectLst/>
                        </a:rPr>
                        <a:t> </a:t>
                      </a:r>
                      <a:r>
                        <a:rPr lang="en-US" sz="2000" kern="100" dirty="0" err="1">
                          <a:effectLst/>
                        </a:rPr>
                        <a:t>R.e</a:t>
                      </a:r>
                      <a:r>
                        <a:rPr lang="en-US" sz="2000" kern="100" dirty="0">
                          <a:effectLst/>
                        </a:rPr>
                        <a:t>:=</a:t>
                      </a:r>
                      <a:r>
                        <a:rPr lang="en-US" sz="2000" kern="100" dirty="0" err="1">
                          <a:effectLst/>
                        </a:rPr>
                        <a:t>Q.a</a:t>
                      </a:r>
                      <a:r>
                        <a:rPr lang="en-US" sz="2000" kern="100" dirty="0">
                          <a:effectLst/>
                        </a:rPr>
                        <a:t>                      </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722616">
                <a:tc>
                  <a:txBody>
                    <a:bodyPr/>
                    <a:lstStyle/>
                    <a:p>
                      <a:pPr algn="just">
                        <a:lnSpc>
                          <a:spcPts val="2000"/>
                        </a:lnSpc>
                        <a:spcAft>
                          <a:spcPts val="0"/>
                        </a:spcAft>
                      </a:pPr>
                      <a:r>
                        <a:rPr lang="en-US" sz="2000" kern="100">
                          <a:effectLst/>
                        </a:rPr>
                        <a:t>Q → u</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lnSpc>
                          <a:spcPts val="2000"/>
                        </a:lnSpc>
                        <a:spcAft>
                          <a:spcPts val="0"/>
                        </a:spcAft>
                      </a:pPr>
                      <a:r>
                        <a:rPr lang="en-US" sz="2000" kern="100" dirty="0" err="1">
                          <a:effectLst/>
                        </a:rPr>
                        <a:t>Q.a</a:t>
                      </a:r>
                      <a:r>
                        <a:rPr lang="en-US" sz="2000" kern="100" dirty="0">
                          <a:effectLst/>
                        </a:rPr>
                        <a:t>:=3</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722616">
                <a:tc>
                  <a:txBody>
                    <a:bodyPr/>
                    <a:lstStyle/>
                    <a:p>
                      <a:pPr algn="just">
                        <a:lnSpc>
                          <a:spcPts val="2000"/>
                        </a:lnSpc>
                        <a:spcAft>
                          <a:spcPts val="0"/>
                        </a:spcAft>
                      </a:pPr>
                      <a:r>
                        <a:rPr lang="en-US" sz="2000" kern="100">
                          <a:effectLst/>
                        </a:rPr>
                        <a:t>R → v</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lnSpc>
                          <a:spcPts val="2000"/>
                        </a:lnSpc>
                        <a:spcAft>
                          <a:spcPts val="0"/>
                        </a:spcAft>
                      </a:pPr>
                      <a:r>
                        <a:rPr lang="en-US" sz="2000" kern="100" dirty="0" err="1">
                          <a:effectLst/>
                        </a:rPr>
                        <a:t>R.d</a:t>
                      </a:r>
                      <a:r>
                        <a:rPr lang="en-US" sz="2000" kern="100" dirty="0">
                          <a:effectLst/>
                        </a:rPr>
                        <a:t>:=</a:t>
                      </a:r>
                      <a:r>
                        <a:rPr lang="en-US" sz="2000" kern="100" dirty="0" err="1">
                          <a:effectLst/>
                        </a:rPr>
                        <a:t>R.c</a:t>
                      </a:r>
                      <a:r>
                        <a:rPr lang="zh-CN" sz="2000" kern="100" dirty="0">
                          <a:effectLst/>
                        </a:rPr>
                        <a:t>；</a:t>
                      </a:r>
                      <a:r>
                        <a:rPr lang="en-US" sz="2000" kern="100" dirty="0">
                          <a:effectLst/>
                        </a:rPr>
                        <a:t> </a:t>
                      </a:r>
                      <a:r>
                        <a:rPr lang="en-US" sz="2000" kern="100" dirty="0" err="1">
                          <a:effectLst/>
                        </a:rPr>
                        <a:t>R.f</a:t>
                      </a:r>
                      <a:r>
                        <a:rPr lang="en-US" sz="2000" kern="100" dirty="0">
                          <a:effectLst/>
                        </a:rPr>
                        <a:t>:=</a:t>
                      </a:r>
                      <a:r>
                        <a:rPr lang="en-US" sz="2000" kern="100" dirty="0" err="1">
                          <a:effectLst/>
                        </a:rPr>
                        <a:t>R.e</a:t>
                      </a:r>
                      <a:r>
                        <a:rPr lang="en-US" sz="2000" kern="100" dirty="0">
                          <a:effectLst/>
                        </a:rPr>
                        <a:t>                           </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以下</a:t>
            </a:r>
            <a:r>
              <a:rPr lang="zh-CN" altLang="zh-CN" dirty="0"/>
              <a:t>说法正确的是（　　）。【</a:t>
            </a:r>
            <a:r>
              <a:rPr lang="en-US" altLang="zh-CN" dirty="0"/>
              <a:t>A</a:t>
            </a:r>
            <a:r>
              <a:rPr lang="zh-CN" altLang="zh-CN" dirty="0"/>
              <a:t>】</a:t>
            </a:r>
            <a:endParaRPr lang="zh-CN" altLang="zh-CN" dirty="0"/>
          </a:p>
          <a:p>
            <a:r>
              <a:rPr lang="en-US" altLang="zh-CN" dirty="0"/>
              <a:t>A</a:t>
            </a:r>
            <a:r>
              <a:rPr lang="zh-CN" altLang="zh-CN" dirty="0"/>
              <a:t>、语义规则中的属性有两种：综合属性和继承属性</a:t>
            </a:r>
            <a:endParaRPr lang="zh-CN" altLang="zh-CN" dirty="0"/>
          </a:p>
          <a:p>
            <a:r>
              <a:rPr lang="en-US" altLang="zh-CN" dirty="0"/>
              <a:t>B</a:t>
            </a:r>
            <a:r>
              <a:rPr lang="zh-CN" altLang="zh-CN" dirty="0"/>
              <a:t>、终结符只有继承属性，它由词法分析器提供</a:t>
            </a:r>
            <a:endParaRPr lang="zh-CN" altLang="zh-CN" dirty="0"/>
          </a:p>
          <a:p>
            <a:r>
              <a:rPr lang="en-US" altLang="zh-CN" dirty="0"/>
              <a:t>C</a:t>
            </a:r>
            <a:r>
              <a:rPr lang="zh-CN" altLang="zh-CN" dirty="0"/>
              <a:t>、非终结符可以有综合属性，但不能有继承属性</a:t>
            </a:r>
            <a:endParaRPr lang="zh-CN" altLang="zh-CN" dirty="0"/>
          </a:p>
          <a:p>
            <a:r>
              <a:rPr lang="en-US" altLang="zh-CN" dirty="0"/>
              <a:t>D</a:t>
            </a:r>
            <a:r>
              <a:rPr lang="zh-CN" altLang="zh-CN" dirty="0"/>
              <a:t>、属性值在分析过程中可以进行计算，但不能传递</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一语法制导翻译定义如下：</a:t>
            </a:r>
            <a:endParaRPr lang="zh-CN" altLang="zh-CN" dirty="0"/>
          </a:p>
          <a:p>
            <a:r>
              <a:rPr lang="en-US" altLang="zh-CN" dirty="0"/>
              <a:t>     S</a:t>
            </a:r>
            <a:r>
              <a:rPr lang="zh-CN" altLang="zh-CN" dirty="0"/>
              <a:t>→</a:t>
            </a:r>
            <a:r>
              <a:rPr lang="en-US" altLang="zh-CN" dirty="0" err="1"/>
              <a:t>bAb</a:t>
            </a:r>
            <a:r>
              <a:rPr lang="en-US" altLang="zh-CN" dirty="0"/>
              <a:t>         { print  </a:t>
            </a:r>
            <a:r>
              <a:rPr lang="zh-CN" altLang="zh-CN" dirty="0"/>
              <a:t>“</a:t>
            </a:r>
            <a:r>
              <a:rPr lang="en-US" altLang="zh-CN" dirty="0"/>
              <a:t>1</a:t>
            </a:r>
            <a:r>
              <a:rPr lang="zh-CN" altLang="zh-CN" dirty="0"/>
              <a:t>”</a:t>
            </a:r>
            <a:r>
              <a:rPr lang="en-US" altLang="zh-CN" dirty="0"/>
              <a:t>}</a:t>
            </a:r>
            <a:endParaRPr lang="zh-CN" altLang="zh-CN" dirty="0"/>
          </a:p>
          <a:p>
            <a:r>
              <a:rPr lang="en-US" altLang="zh-CN" dirty="0"/>
              <a:t>     A</a:t>
            </a:r>
            <a:r>
              <a:rPr lang="zh-CN" altLang="zh-CN" dirty="0"/>
              <a:t>→</a:t>
            </a:r>
            <a:r>
              <a:rPr lang="en-US" altLang="zh-CN" dirty="0"/>
              <a:t>( B          { print  </a:t>
            </a:r>
            <a:r>
              <a:rPr lang="zh-CN" altLang="zh-CN" dirty="0"/>
              <a:t>“</a:t>
            </a:r>
            <a:r>
              <a:rPr lang="en-US" altLang="zh-CN" dirty="0"/>
              <a:t>2</a:t>
            </a:r>
            <a:r>
              <a:rPr lang="zh-CN" altLang="zh-CN" dirty="0"/>
              <a:t>”</a:t>
            </a:r>
            <a:r>
              <a:rPr lang="en-US" altLang="zh-CN" dirty="0"/>
              <a:t>}</a:t>
            </a:r>
            <a:endParaRPr lang="zh-CN" altLang="zh-CN" dirty="0"/>
          </a:p>
          <a:p>
            <a:r>
              <a:rPr lang="en-US" altLang="zh-CN" dirty="0"/>
              <a:t>     A</a:t>
            </a:r>
            <a:r>
              <a:rPr lang="zh-CN" altLang="zh-CN" dirty="0"/>
              <a:t>→</a:t>
            </a:r>
            <a:r>
              <a:rPr lang="en-US" altLang="zh-CN" dirty="0"/>
              <a:t>a            { print  </a:t>
            </a:r>
            <a:r>
              <a:rPr lang="zh-CN" altLang="zh-CN" dirty="0"/>
              <a:t>“</a:t>
            </a:r>
            <a:r>
              <a:rPr lang="en-US" altLang="zh-CN" dirty="0"/>
              <a:t>3</a:t>
            </a:r>
            <a:r>
              <a:rPr lang="zh-CN" altLang="zh-CN" dirty="0"/>
              <a:t>”</a:t>
            </a:r>
            <a:r>
              <a:rPr lang="en-US" altLang="zh-CN" dirty="0"/>
              <a:t>}</a:t>
            </a:r>
            <a:endParaRPr lang="zh-CN" altLang="zh-CN" dirty="0"/>
          </a:p>
          <a:p>
            <a:r>
              <a:rPr lang="en-US" altLang="zh-CN" dirty="0"/>
              <a:t>     B</a:t>
            </a:r>
            <a:r>
              <a:rPr lang="zh-CN" altLang="zh-CN" dirty="0"/>
              <a:t>→</a:t>
            </a:r>
            <a:r>
              <a:rPr lang="en-US" altLang="zh-CN" dirty="0" err="1"/>
              <a:t>aA</a:t>
            </a:r>
            <a:r>
              <a:rPr lang="en-US" altLang="zh-CN" dirty="0"/>
              <a:t>)         { print  </a:t>
            </a:r>
            <a:r>
              <a:rPr lang="zh-CN" altLang="zh-CN" dirty="0"/>
              <a:t>“</a:t>
            </a:r>
            <a:r>
              <a:rPr lang="en-US" altLang="zh-CN" dirty="0"/>
              <a:t>4</a:t>
            </a:r>
            <a:r>
              <a:rPr lang="zh-CN" altLang="zh-CN" dirty="0"/>
              <a:t>”</a:t>
            </a:r>
            <a:r>
              <a:rPr lang="en-US" altLang="zh-CN" dirty="0"/>
              <a:t>}</a:t>
            </a:r>
            <a:endParaRPr lang="zh-CN" altLang="zh-CN" dirty="0"/>
          </a:p>
          <a:p>
            <a:r>
              <a:rPr lang="zh-CN" altLang="zh-CN" dirty="0"/>
              <a:t>若输入序列为</a:t>
            </a:r>
            <a:r>
              <a:rPr lang="en-US" altLang="zh-CN" dirty="0"/>
              <a:t>b(</a:t>
            </a:r>
            <a:r>
              <a:rPr lang="en-US" altLang="zh-CN" dirty="0" err="1"/>
              <a:t>aa</a:t>
            </a:r>
            <a:r>
              <a:rPr lang="en-US" altLang="zh-CN" dirty="0"/>
              <a:t>)b</a:t>
            </a:r>
            <a:r>
              <a:rPr lang="zh-CN" altLang="zh-CN" dirty="0"/>
              <a:t>，且采用自底向上的分析方法，则输出序列为（　　）。【</a:t>
            </a:r>
            <a:r>
              <a:rPr lang="en-US" altLang="zh-CN" dirty="0"/>
              <a:t>B</a:t>
            </a:r>
            <a:r>
              <a:rPr lang="zh-CN" altLang="zh-CN" dirty="0"/>
              <a:t>】</a:t>
            </a:r>
            <a:endParaRPr lang="zh-CN" altLang="zh-CN" dirty="0"/>
          </a:p>
          <a:p>
            <a:r>
              <a:rPr lang="en-US" altLang="zh-CN" dirty="0"/>
              <a:t>A</a:t>
            </a:r>
            <a:r>
              <a:rPr lang="zh-CN" altLang="zh-CN" dirty="0"/>
              <a:t>、</a:t>
            </a:r>
            <a:r>
              <a:rPr lang="en-US" altLang="zh-CN" dirty="0"/>
              <a:t>4321        B</a:t>
            </a:r>
            <a:r>
              <a:rPr lang="zh-CN" altLang="zh-CN" dirty="0"/>
              <a:t>、</a:t>
            </a:r>
            <a:r>
              <a:rPr lang="en-US" altLang="zh-CN" dirty="0"/>
              <a:t>3421     C</a:t>
            </a:r>
            <a:r>
              <a:rPr lang="zh-CN" altLang="zh-CN" dirty="0"/>
              <a:t>、</a:t>
            </a:r>
            <a:r>
              <a:rPr lang="en-US" altLang="zh-CN" dirty="0"/>
              <a:t>1234    D</a:t>
            </a:r>
            <a:r>
              <a:rPr lang="zh-CN" altLang="zh-CN" dirty="0"/>
              <a:t>、</a:t>
            </a:r>
            <a:r>
              <a:rPr lang="en-US" altLang="zh-CN" dirty="0"/>
              <a:t>3241</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lnSpcReduction="10000"/>
          </a:bodyPr>
          <a:lstStyle/>
          <a:p>
            <a:r>
              <a:rPr lang="zh-CN" altLang="zh-CN" dirty="0" smtClean="0"/>
              <a:t>有</a:t>
            </a:r>
            <a:r>
              <a:rPr lang="zh-CN" altLang="zh-CN" dirty="0"/>
              <a:t>一语法制导翻译定义如下：</a:t>
            </a:r>
            <a:endParaRPr lang="zh-CN" altLang="zh-CN" dirty="0"/>
          </a:p>
          <a:p>
            <a:r>
              <a:rPr lang="en-US" altLang="zh-CN" dirty="0"/>
              <a:t>S</a:t>
            </a:r>
            <a:r>
              <a:rPr lang="zh-CN" altLang="zh-CN" dirty="0"/>
              <a:t>→</a:t>
            </a:r>
            <a:r>
              <a:rPr lang="en-US" altLang="zh-CN" dirty="0" err="1"/>
              <a:t>bAb</a:t>
            </a:r>
            <a:r>
              <a:rPr lang="en-US" altLang="zh-CN" dirty="0"/>
              <a:t>       { print  </a:t>
            </a:r>
            <a:r>
              <a:rPr lang="zh-CN" altLang="zh-CN" dirty="0"/>
              <a:t>“</a:t>
            </a:r>
            <a:r>
              <a:rPr lang="en-US" altLang="zh-CN" dirty="0"/>
              <a:t>1</a:t>
            </a:r>
            <a:r>
              <a:rPr lang="zh-CN" altLang="zh-CN" dirty="0"/>
              <a:t>”</a:t>
            </a:r>
            <a:r>
              <a:rPr lang="en-US" altLang="zh-CN" dirty="0"/>
              <a:t>}</a:t>
            </a:r>
            <a:endParaRPr lang="zh-CN" altLang="zh-CN" dirty="0"/>
          </a:p>
          <a:p>
            <a:r>
              <a:rPr lang="en-US" altLang="zh-CN" dirty="0"/>
              <a:t>A</a:t>
            </a:r>
            <a:r>
              <a:rPr lang="zh-CN" altLang="zh-CN" dirty="0"/>
              <a:t>→</a:t>
            </a:r>
            <a:r>
              <a:rPr lang="en-US" altLang="zh-CN" dirty="0"/>
              <a:t>( B       { print  </a:t>
            </a:r>
            <a:r>
              <a:rPr lang="zh-CN" altLang="zh-CN" dirty="0"/>
              <a:t>“</a:t>
            </a:r>
            <a:r>
              <a:rPr lang="en-US" altLang="zh-CN" dirty="0"/>
              <a:t>2</a:t>
            </a:r>
            <a:r>
              <a:rPr lang="zh-CN" altLang="zh-CN" dirty="0"/>
              <a:t>”</a:t>
            </a:r>
            <a:r>
              <a:rPr lang="en-US" altLang="zh-CN" dirty="0"/>
              <a:t>}</a:t>
            </a:r>
            <a:endParaRPr lang="zh-CN" altLang="zh-CN" dirty="0"/>
          </a:p>
          <a:p>
            <a:r>
              <a:rPr lang="en-US" altLang="zh-CN" dirty="0"/>
              <a:t>A</a:t>
            </a:r>
            <a:r>
              <a:rPr lang="zh-CN" altLang="zh-CN" dirty="0"/>
              <a:t>→</a:t>
            </a:r>
            <a:r>
              <a:rPr lang="en-US" altLang="zh-CN" dirty="0"/>
              <a:t>a         { print  </a:t>
            </a:r>
            <a:r>
              <a:rPr lang="zh-CN" altLang="zh-CN" dirty="0"/>
              <a:t>“</a:t>
            </a:r>
            <a:r>
              <a:rPr lang="en-US" altLang="zh-CN" dirty="0"/>
              <a:t>3</a:t>
            </a:r>
            <a:r>
              <a:rPr lang="zh-CN" altLang="zh-CN" dirty="0"/>
              <a:t>”</a:t>
            </a:r>
            <a:r>
              <a:rPr lang="en-US" altLang="zh-CN" dirty="0"/>
              <a:t>}</a:t>
            </a:r>
            <a:endParaRPr lang="zh-CN" altLang="zh-CN" dirty="0"/>
          </a:p>
          <a:p>
            <a:r>
              <a:rPr lang="en-US" altLang="zh-CN" dirty="0"/>
              <a:t>B</a:t>
            </a:r>
            <a:r>
              <a:rPr lang="zh-CN" altLang="zh-CN" dirty="0"/>
              <a:t>→</a:t>
            </a:r>
            <a:r>
              <a:rPr lang="en-US" altLang="zh-CN" dirty="0" err="1"/>
              <a:t>aA</a:t>
            </a:r>
            <a:r>
              <a:rPr lang="en-US" altLang="zh-CN" dirty="0"/>
              <a:t>)       { print  </a:t>
            </a:r>
            <a:r>
              <a:rPr lang="zh-CN" altLang="zh-CN" dirty="0"/>
              <a:t>“</a:t>
            </a:r>
            <a:r>
              <a:rPr lang="en-US" altLang="zh-CN" dirty="0"/>
              <a:t>4</a:t>
            </a:r>
            <a:r>
              <a:rPr lang="zh-CN" altLang="zh-CN" dirty="0"/>
              <a:t>”</a:t>
            </a:r>
            <a:r>
              <a:rPr lang="en-US" altLang="zh-CN" dirty="0"/>
              <a:t>}</a:t>
            </a:r>
            <a:endParaRPr lang="zh-CN" altLang="zh-CN" dirty="0"/>
          </a:p>
          <a:p>
            <a:r>
              <a:rPr lang="zh-CN" altLang="zh-CN" dirty="0"/>
              <a:t>若输入序列为</a:t>
            </a:r>
            <a:r>
              <a:rPr lang="en-US" altLang="zh-CN" dirty="0"/>
              <a:t>b(a(</a:t>
            </a:r>
            <a:r>
              <a:rPr lang="en-US" altLang="zh-CN" dirty="0" err="1"/>
              <a:t>aa</a:t>
            </a:r>
            <a:r>
              <a:rPr lang="en-US" altLang="zh-CN" dirty="0"/>
              <a:t>))b</a:t>
            </a:r>
            <a:r>
              <a:rPr lang="zh-CN" altLang="zh-CN" dirty="0"/>
              <a:t>，且采用自底向上的分析方法，则输出序列为</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a:t>
            </a:r>
            <a:r>
              <a:rPr lang="en-US" altLang="zh-CN" dirty="0"/>
              <a:t>322441       B</a:t>
            </a:r>
            <a:r>
              <a:rPr lang="zh-CN" altLang="zh-CN" dirty="0"/>
              <a:t>、</a:t>
            </a:r>
            <a:r>
              <a:rPr lang="en-US" altLang="zh-CN" dirty="0"/>
              <a:t>342421       C</a:t>
            </a:r>
            <a:r>
              <a:rPr lang="zh-CN" altLang="zh-CN" dirty="0"/>
              <a:t>、</a:t>
            </a:r>
            <a:r>
              <a:rPr lang="en-US" altLang="zh-CN" dirty="0"/>
              <a:t>124243      D</a:t>
            </a:r>
            <a:r>
              <a:rPr lang="zh-CN" altLang="zh-CN" dirty="0"/>
              <a:t>、</a:t>
            </a:r>
            <a:r>
              <a:rPr lang="en-US" altLang="zh-CN" dirty="0"/>
              <a:t>344212</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文法</a:t>
            </a:r>
            <a:r>
              <a:rPr lang="en-US" altLang="zh-CN" dirty="0"/>
              <a:t>G</a:t>
            </a:r>
            <a:r>
              <a:rPr lang="zh-CN" altLang="zh-CN" dirty="0"/>
              <a:t>及其语法制导翻译定义如下：</a:t>
            </a:r>
            <a:endParaRPr lang="zh-CN" altLang="zh-CN" dirty="0"/>
          </a:p>
          <a:p>
            <a:r>
              <a:rPr lang="en-US" altLang="zh-CN" dirty="0"/>
              <a:t> </a:t>
            </a:r>
            <a:r>
              <a:rPr lang="zh-CN" altLang="zh-CN" dirty="0"/>
              <a:t>产生式</a:t>
            </a:r>
            <a:r>
              <a:rPr lang="en-US" altLang="zh-CN" dirty="0"/>
              <a:t>                   </a:t>
            </a:r>
            <a:r>
              <a:rPr lang="zh-CN" altLang="zh-CN" dirty="0"/>
              <a:t>语义动作</a:t>
            </a:r>
            <a:endParaRPr lang="zh-CN" altLang="zh-CN" dirty="0"/>
          </a:p>
          <a:p>
            <a:r>
              <a:rPr lang="en-US" altLang="zh-CN" dirty="0"/>
              <a:t>S'→ S                 print( </a:t>
            </a:r>
            <a:r>
              <a:rPr lang="en-US" altLang="zh-CN" dirty="0" err="1"/>
              <a:t>S.num</a:t>
            </a:r>
            <a:r>
              <a:rPr lang="en-US" altLang="zh-CN" dirty="0"/>
              <a:t>)</a:t>
            </a:r>
            <a:endParaRPr lang="zh-CN" altLang="zh-CN" dirty="0"/>
          </a:p>
          <a:p>
            <a:r>
              <a:rPr lang="en-US" altLang="zh-CN" dirty="0"/>
              <a:t>S → (L)               </a:t>
            </a:r>
            <a:r>
              <a:rPr lang="en-US" altLang="zh-CN" dirty="0" err="1"/>
              <a:t>S.num</a:t>
            </a:r>
            <a:r>
              <a:rPr lang="en-US" altLang="zh-CN" dirty="0"/>
              <a:t> = </a:t>
            </a:r>
            <a:r>
              <a:rPr lang="en-US" altLang="zh-CN" dirty="0" err="1"/>
              <a:t>L.num</a:t>
            </a:r>
            <a:r>
              <a:rPr lang="en-US" altLang="zh-CN" dirty="0"/>
              <a:t> +1</a:t>
            </a:r>
            <a:endParaRPr lang="zh-CN" altLang="zh-CN" dirty="0"/>
          </a:p>
          <a:p>
            <a:r>
              <a:rPr lang="en-US" altLang="zh-CN" dirty="0"/>
              <a:t>S → a                 </a:t>
            </a:r>
            <a:r>
              <a:rPr lang="en-US" altLang="zh-CN" dirty="0" err="1"/>
              <a:t>S.num</a:t>
            </a:r>
            <a:r>
              <a:rPr lang="en-US" altLang="zh-CN" dirty="0"/>
              <a:t> = 0</a:t>
            </a:r>
            <a:endParaRPr lang="zh-CN" altLang="zh-CN" dirty="0"/>
          </a:p>
          <a:p>
            <a:r>
              <a:rPr lang="en-US" altLang="zh-CN" dirty="0"/>
              <a:t>L →L</a:t>
            </a:r>
            <a:r>
              <a:rPr lang="en-US" altLang="zh-CN" baseline="30000" dirty="0"/>
              <a:t> 1</a:t>
            </a:r>
            <a:r>
              <a:rPr lang="zh-CN" altLang="zh-CN" dirty="0"/>
              <a:t>，</a:t>
            </a:r>
            <a:r>
              <a:rPr lang="en-US" altLang="zh-CN" dirty="0"/>
              <a:t>S             </a:t>
            </a:r>
            <a:r>
              <a:rPr lang="en-US" altLang="zh-CN" dirty="0" err="1"/>
              <a:t>L.num</a:t>
            </a:r>
            <a:r>
              <a:rPr lang="en-US" altLang="zh-CN" dirty="0"/>
              <a:t> = L</a:t>
            </a:r>
            <a:r>
              <a:rPr lang="en-US" altLang="zh-CN" baseline="30000" dirty="0"/>
              <a:t>1</a:t>
            </a:r>
            <a:r>
              <a:rPr lang="en-US" altLang="zh-CN" dirty="0"/>
              <a:t>.num + </a:t>
            </a:r>
            <a:r>
              <a:rPr lang="en-US" altLang="zh-CN" dirty="0" err="1"/>
              <a:t>S.num</a:t>
            </a:r>
            <a:endParaRPr lang="zh-CN" altLang="zh-CN" dirty="0"/>
          </a:p>
          <a:p>
            <a:r>
              <a:rPr lang="en-US" altLang="zh-CN" dirty="0"/>
              <a:t>L →S                 </a:t>
            </a:r>
            <a:r>
              <a:rPr lang="en-US" altLang="zh-CN" dirty="0" err="1"/>
              <a:t>L.num</a:t>
            </a:r>
            <a:r>
              <a:rPr lang="en-US" altLang="zh-CN" dirty="0"/>
              <a:t> = </a:t>
            </a:r>
            <a:r>
              <a:rPr lang="en-US" altLang="zh-CN" dirty="0" err="1"/>
              <a:t>S.num</a:t>
            </a:r>
            <a:endParaRPr lang="zh-CN" altLang="zh-CN" dirty="0"/>
          </a:p>
          <a:p>
            <a:r>
              <a:rPr lang="zh-CN" altLang="zh-CN" dirty="0"/>
              <a:t>若输入为</a:t>
            </a:r>
            <a:r>
              <a:rPr lang="en-US" altLang="zh-CN" dirty="0"/>
              <a:t>(a</a:t>
            </a:r>
            <a:r>
              <a:rPr lang="zh-CN" altLang="zh-CN" dirty="0"/>
              <a:t>，</a:t>
            </a:r>
            <a:r>
              <a:rPr lang="en-US" altLang="zh-CN" dirty="0"/>
              <a:t>(a))</a:t>
            </a:r>
            <a:r>
              <a:rPr lang="zh-CN" altLang="zh-CN" dirty="0"/>
              <a:t>，且采用自底向上的分析方法，则输出为</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a:t>0       B</a:t>
            </a:r>
            <a:r>
              <a:rPr lang="zh-CN" altLang="zh-CN" dirty="0"/>
              <a:t>、</a:t>
            </a:r>
            <a:r>
              <a:rPr lang="en-US" altLang="zh-CN" dirty="0"/>
              <a:t>1      C</a:t>
            </a:r>
            <a:r>
              <a:rPr lang="zh-CN" altLang="zh-CN" dirty="0"/>
              <a:t>、</a:t>
            </a:r>
            <a:r>
              <a:rPr lang="en-US" altLang="zh-CN" dirty="0"/>
              <a:t>2      D</a:t>
            </a:r>
            <a:r>
              <a:rPr lang="zh-CN" altLang="zh-CN" dirty="0"/>
              <a:t>、</a:t>
            </a:r>
            <a:r>
              <a:rPr lang="en-US" altLang="zh-CN" dirty="0"/>
              <a:t>4</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a:bodyPr>
          <a:lstStyle/>
          <a:p>
            <a:r>
              <a:rPr lang="zh-CN" altLang="zh-CN" dirty="0" smtClean="0"/>
              <a:t>有</a:t>
            </a:r>
            <a:r>
              <a:rPr lang="zh-CN" altLang="zh-CN" dirty="0"/>
              <a:t>一语法制导翻译定义如下，其中</a:t>
            </a:r>
            <a:r>
              <a:rPr lang="en-US" altLang="zh-CN" dirty="0"/>
              <a:t>+</a:t>
            </a:r>
            <a:r>
              <a:rPr lang="zh-CN" altLang="zh-CN" dirty="0"/>
              <a:t>表示符号连接运算。</a:t>
            </a:r>
            <a:endParaRPr lang="zh-CN" altLang="zh-CN" dirty="0"/>
          </a:p>
          <a:p>
            <a:r>
              <a:rPr lang="en-US" altLang="zh-CN" dirty="0"/>
              <a:t>S</a:t>
            </a:r>
            <a:r>
              <a:rPr lang="zh-CN" altLang="zh-CN" dirty="0"/>
              <a:t>→</a:t>
            </a:r>
            <a:r>
              <a:rPr lang="en-US" altLang="zh-CN" dirty="0"/>
              <a:t>B             { print  </a:t>
            </a:r>
            <a:r>
              <a:rPr lang="en-US" altLang="zh-CN" dirty="0" err="1"/>
              <a:t>B.vers</a:t>
            </a:r>
            <a:r>
              <a:rPr lang="en-US" altLang="zh-CN" dirty="0"/>
              <a:t> }</a:t>
            </a:r>
            <a:endParaRPr lang="zh-CN" altLang="zh-CN" dirty="0"/>
          </a:p>
          <a:p>
            <a:r>
              <a:rPr lang="en-US" altLang="zh-CN" dirty="0"/>
              <a:t>B</a:t>
            </a:r>
            <a:r>
              <a:rPr lang="zh-CN" altLang="zh-CN" dirty="0"/>
              <a:t>→</a:t>
            </a:r>
            <a:r>
              <a:rPr lang="en-US" altLang="zh-CN" dirty="0"/>
              <a:t>a             { </a:t>
            </a:r>
            <a:r>
              <a:rPr lang="en-US" altLang="zh-CN" dirty="0" err="1"/>
              <a:t>B.vers</a:t>
            </a:r>
            <a:r>
              <a:rPr lang="en-US" altLang="zh-CN" dirty="0"/>
              <a:t>=a     }</a:t>
            </a:r>
            <a:endParaRPr lang="zh-CN" altLang="zh-CN" dirty="0"/>
          </a:p>
          <a:p>
            <a:r>
              <a:rPr lang="en-US" altLang="zh-CN" dirty="0"/>
              <a:t>B</a:t>
            </a:r>
            <a:r>
              <a:rPr lang="zh-CN" altLang="zh-CN" dirty="0"/>
              <a:t>→</a:t>
            </a:r>
            <a:r>
              <a:rPr lang="en-US" altLang="zh-CN" dirty="0"/>
              <a:t>b             { </a:t>
            </a:r>
            <a:r>
              <a:rPr lang="en-US" altLang="zh-CN" dirty="0" err="1"/>
              <a:t>B.vers</a:t>
            </a:r>
            <a:r>
              <a:rPr lang="en-US" altLang="zh-CN" dirty="0"/>
              <a:t>=b     }</a:t>
            </a:r>
            <a:endParaRPr lang="zh-CN" altLang="zh-CN" dirty="0"/>
          </a:p>
          <a:p>
            <a:r>
              <a:rPr lang="en-US" altLang="zh-CN" dirty="0"/>
              <a:t>B</a:t>
            </a:r>
            <a:r>
              <a:rPr lang="zh-CN" altLang="zh-CN" dirty="0"/>
              <a:t>→</a:t>
            </a:r>
            <a:r>
              <a:rPr lang="en-US" altLang="zh-CN" dirty="0"/>
              <a:t>Ba            { </a:t>
            </a:r>
            <a:r>
              <a:rPr lang="en-US" altLang="zh-CN" dirty="0" err="1"/>
              <a:t>B.vers</a:t>
            </a:r>
            <a:r>
              <a:rPr lang="en-US" altLang="zh-CN" dirty="0"/>
              <a:t>=</a:t>
            </a:r>
            <a:r>
              <a:rPr lang="en-US" altLang="zh-CN" dirty="0" err="1"/>
              <a:t>a+B.vers</a:t>
            </a:r>
            <a:r>
              <a:rPr lang="en-US" altLang="zh-CN" dirty="0"/>
              <a:t> }</a:t>
            </a:r>
            <a:endParaRPr lang="zh-CN" altLang="zh-CN" dirty="0"/>
          </a:p>
          <a:p>
            <a:r>
              <a:rPr lang="en-US" altLang="zh-CN" dirty="0"/>
              <a:t>B</a:t>
            </a:r>
            <a:r>
              <a:rPr lang="zh-CN" altLang="zh-CN" dirty="0"/>
              <a:t>→</a:t>
            </a:r>
            <a:r>
              <a:rPr lang="en-US" altLang="zh-CN" dirty="0"/>
              <a:t>Bb            { </a:t>
            </a:r>
            <a:r>
              <a:rPr lang="en-US" altLang="zh-CN" dirty="0" err="1"/>
              <a:t>B.vers</a:t>
            </a:r>
            <a:r>
              <a:rPr lang="en-US" altLang="zh-CN" dirty="0"/>
              <a:t>=</a:t>
            </a:r>
            <a:r>
              <a:rPr lang="en-US" altLang="zh-CN" dirty="0" err="1"/>
              <a:t>b+B.vers</a:t>
            </a:r>
            <a:r>
              <a:rPr lang="en-US" altLang="zh-CN" dirty="0"/>
              <a:t> }</a:t>
            </a:r>
            <a:endParaRPr lang="zh-CN" altLang="zh-CN" dirty="0"/>
          </a:p>
          <a:p>
            <a:r>
              <a:rPr lang="zh-CN" altLang="zh-CN" dirty="0"/>
              <a:t>若输入序列为</a:t>
            </a:r>
            <a:r>
              <a:rPr lang="en-US" altLang="zh-CN" dirty="0" err="1"/>
              <a:t>abab</a:t>
            </a:r>
            <a:r>
              <a:rPr lang="zh-CN" altLang="zh-CN" dirty="0"/>
              <a:t>，且采用</a:t>
            </a:r>
            <a:r>
              <a:rPr lang="en-US" altLang="zh-CN" dirty="0"/>
              <a:t>LR</a:t>
            </a:r>
            <a:r>
              <a:rPr lang="zh-CN" altLang="zh-CN" dirty="0"/>
              <a:t>语法制导翻译法分析后输出序列为</a:t>
            </a:r>
            <a:r>
              <a:rPr lang="en-US" altLang="zh-CN" dirty="0"/>
              <a:t>(      )</a:t>
            </a:r>
            <a:r>
              <a:rPr lang="zh-CN" altLang="zh-CN" dirty="0"/>
              <a:t>。【</a:t>
            </a:r>
            <a:r>
              <a:rPr lang="en-US" altLang="zh-CN" dirty="0"/>
              <a:t>D</a:t>
            </a:r>
            <a:r>
              <a:rPr lang="zh-CN" altLang="zh-CN" dirty="0" smtClean="0"/>
              <a:t>】</a:t>
            </a:r>
            <a:endParaRPr lang="en-US" altLang="zh-CN" dirty="0" smtClean="0"/>
          </a:p>
          <a:p>
            <a:r>
              <a:rPr lang="en-US" altLang="zh-CN" dirty="0"/>
              <a:t>A</a:t>
            </a:r>
            <a:r>
              <a:rPr lang="zh-CN" altLang="zh-CN" dirty="0"/>
              <a:t>、</a:t>
            </a:r>
            <a:r>
              <a:rPr lang="en-US" altLang="zh-CN" dirty="0" err="1"/>
              <a:t>aabb</a:t>
            </a:r>
            <a:r>
              <a:rPr lang="en-US" altLang="zh-CN" dirty="0"/>
              <a:t>        B</a:t>
            </a:r>
            <a:r>
              <a:rPr lang="zh-CN" altLang="zh-CN" dirty="0"/>
              <a:t>、</a:t>
            </a:r>
            <a:r>
              <a:rPr lang="en-US" altLang="zh-CN" dirty="0" err="1"/>
              <a:t>bbaa</a:t>
            </a:r>
            <a:r>
              <a:rPr lang="en-US" altLang="zh-CN" dirty="0"/>
              <a:t>		C</a:t>
            </a:r>
            <a:r>
              <a:rPr lang="zh-CN" altLang="zh-CN" dirty="0"/>
              <a:t>、</a:t>
            </a:r>
            <a:r>
              <a:rPr lang="en-US" altLang="zh-CN" dirty="0" err="1"/>
              <a:t>abab</a:t>
            </a:r>
            <a:r>
              <a:rPr lang="en-US" altLang="zh-CN" dirty="0"/>
              <a:t>        D</a:t>
            </a:r>
            <a:r>
              <a:rPr lang="zh-CN" altLang="zh-CN" dirty="0"/>
              <a:t>、</a:t>
            </a:r>
            <a:r>
              <a:rPr lang="en-US" altLang="zh-CN" dirty="0"/>
              <a:t>baba</a:t>
            </a:r>
            <a:endParaRPr lang="zh-CN" altLang="zh-CN" dirty="0"/>
          </a:p>
          <a:p>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10000"/>
          </a:bodyPr>
          <a:lstStyle/>
          <a:p>
            <a:r>
              <a:rPr lang="zh-CN" altLang="zh-CN" dirty="0" smtClean="0"/>
              <a:t>有</a:t>
            </a:r>
            <a:r>
              <a:rPr lang="zh-CN" altLang="zh-CN" dirty="0"/>
              <a:t>一语法制导翻译定义如下，其中</a:t>
            </a:r>
            <a:r>
              <a:rPr lang="en-US" altLang="zh-CN" dirty="0"/>
              <a:t>+</a:t>
            </a:r>
            <a:r>
              <a:rPr lang="zh-CN" altLang="zh-CN" dirty="0"/>
              <a:t>表示符号连接运算。【</a:t>
            </a:r>
            <a:r>
              <a:rPr lang="en-US" altLang="zh-CN" dirty="0"/>
              <a:t>D</a:t>
            </a:r>
            <a:r>
              <a:rPr lang="zh-CN" altLang="zh-CN" dirty="0"/>
              <a:t>】</a:t>
            </a:r>
            <a:endParaRPr lang="zh-CN" altLang="zh-CN" dirty="0"/>
          </a:p>
          <a:p>
            <a:r>
              <a:rPr lang="en-US" altLang="zh-CN" dirty="0"/>
              <a:t>S</a:t>
            </a:r>
            <a:r>
              <a:rPr lang="zh-CN" altLang="zh-CN" dirty="0"/>
              <a:t>→</a:t>
            </a:r>
            <a:r>
              <a:rPr lang="en-US" altLang="zh-CN" dirty="0"/>
              <a:t>B             { print  </a:t>
            </a:r>
            <a:r>
              <a:rPr lang="en-US" altLang="zh-CN" dirty="0" err="1"/>
              <a:t>B.vers</a:t>
            </a:r>
            <a:r>
              <a:rPr lang="en-US" altLang="zh-CN" dirty="0"/>
              <a:t> }</a:t>
            </a:r>
            <a:endParaRPr lang="zh-CN" altLang="zh-CN" dirty="0"/>
          </a:p>
          <a:p>
            <a:r>
              <a:rPr lang="en-US" altLang="zh-CN" dirty="0"/>
              <a:t>B</a:t>
            </a:r>
            <a:r>
              <a:rPr lang="zh-CN" altLang="zh-CN" dirty="0"/>
              <a:t>→</a:t>
            </a:r>
            <a:r>
              <a:rPr lang="en-US" altLang="zh-CN" dirty="0"/>
              <a:t>a             { </a:t>
            </a:r>
            <a:r>
              <a:rPr lang="en-US" altLang="zh-CN" dirty="0" err="1"/>
              <a:t>B.vers</a:t>
            </a:r>
            <a:r>
              <a:rPr lang="en-US" altLang="zh-CN" dirty="0"/>
              <a:t>=a     }</a:t>
            </a:r>
            <a:endParaRPr lang="zh-CN" altLang="zh-CN" dirty="0"/>
          </a:p>
          <a:p>
            <a:r>
              <a:rPr lang="en-US" altLang="zh-CN" dirty="0"/>
              <a:t>B</a:t>
            </a:r>
            <a:r>
              <a:rPr lang="zh-CN" altLang="zh-CN" dirty="0"/>
              <a:t>→</a:t>
            </a:r>
            <a:r>
              <a:rPr lang="en-US" altLang="zh-CN" dirty="0"/>
              <a:t>b             { </a:t>
            </a:r>
            <a:r>
              <a:rPr lang="en-US" altLang="zh-CN" dirty="0" err="1"/>
              <a:t>B.vers</a:t>
            </a:r>
            <a:r>
              <a:rPr lang="en-US" altLang="zh-CN" dirty="0"/>
              <a:t>=b     }</a:t>
            </a:r>
            <a:endParaRPr lang="zh-CN" altLang="zh-CN" dirty="0"/>
          </a:p>
          <a:p>
            <a:r>
              <a:rPr lang="en-US" altLang="zh-CN" dirty="0"/>
              <a:t>B</a:t>
            </a:r>
            <a:r>
              <a:rPr lang="zh-CN" altLang="zh-CN" dirty="0"/>
              <a:t>→</a:t>
            </a:r>
            <a:r>
              <a:rPr lang="en-US" altLang="zh-CN" dirty="0"/>
              <a:t>Ba            { </a:t>
            </a:r>
            <a:r>
              <a:rPr lang="en-US" altLang="zh-CN" dirty="0" err="1"/>
              <a:t>B.vers</a:t>
            </a:r>
            <a:r>
              <a:rPr lang="en-US" altLang="zh-CN" dirty="0"/>
              <a:t>=</a:t>
            </a:r>
            <a:r>
              <a:rPr lang="en-US" altLang="zh-CN" dirty="0" err="1"/>
              <a:t>a+B.vers</a:t>
            </a:r>
            <a:r>
              <a:rPr lang="en-US" altLang="zh-CN" dirty="0"/>
              <a:t> }</a:t>
            </a:r>
            <a:endParaRPr lang="zh-CN" altLang="zh-CN" dirty="0"/>
          </a:p>
          <a:p>
            <a:r>
              <a:rPr lang="en-US" altLang="zh-CN" dirty="0"/>
              <a:t>B</a:t>
            </a:r>
            <a:r>
              <a:rPr lang="zh-CN" altLang="zh-CN" dirty="0"/>
              <a:t>→</a:t>
            </a:r>
            <a:r>
              <a:rPr lang="en-US" altLang="zh-CN" dirty="0"/>
              <a:t>Bb            { </a:t>
            </a:r>
            <a:r>
              <a:rPr lang="en-US" altLang="zh-CN" dirty="0" err="1"/>
              <a:t>B.vers</a:t>
            </a:r>
            <a:r>
              <a:rPr lang="en-US" altLang="zh-CN" dirty="0"/>
              <a:t>=</a:t>
            </a:r>
            <a:r>
              <a:rPr lang="en-US" altLang="zh-CN" dirty="0" err="1"/>
              <a:t>b+B.vers</a:t>
            </a:r>
            <a:r>
              <a:rPr lang="en-US" altLang="zh-CN" dirty="0"/>
              <a:t> }</a:t>
            </a:r>
            <a:endParaRPr lang="zh-CN" altLang="zh-CN" dirty="0"/>
          </a:p>
          <a:p>
            <a:r>
              <a:rPr lang="zh-CN" altLang="zh-CN" dirty="0"/>
              <a:t>若输入序列为</a:t>
            </a:r>
            <a:r>
              <a:rPr lang="en-US" altLang="zh-CN" dirty="0" err="1"/>
              <a:t>abab</a:t>
            </a:r>
            <a:r>
              <a:rPr lang="zh-CN" altLang="zh-CN" dirty="0"/>
              <a:t>，且采用</a:t>
            </a:r>
            <a:r>
              <a:rPr lang="en-US" altLang="zh-CN" dirty="0"/>
              <a:t>LR</a:t>
            </a:r>
            <a:r>
              <a:rPr lang="zh-CN" altLang="zh-CN" dirty="0"/>
              <a:t>语法制导翻译法分析后输出序列为</a:t>
            </a:r>
            <a:r>
              <a:rPr lang="en-US" altLang="zh-CN" dirty="0"/>
              <a:t>(    )</a:t>
            </a:r>
            <a:r>
              <a:rPr lang="zh-CN" altLang="zh-CN" dirty="0"/>
              <a:t>。</a:t>
            </a:r>
            <a:endParaRPr lang="zh-CN" altLang="zh-CN" dirty="0"/>
          </a:p>
          <a:p>
            <a:r>
              <a:rPr lang="en-US" altLang="zh-CN" dirty="0"/>
              <a:t>A</a:t>
            </a:r>
            <a:r>
              <a:rPr lang="zh-CN" altLang="zh-CN" dirty="0"/>
              <a:t>、</a:t>
            </a:r>
            <a:r>
              <a:rPr lang="en-US" altLang="zh-CN" dirty="0" err="1"/>
              <a:t>aabb</a:t>
            </a:r>
            <a:r>
              <a:rPr lang="en-US" altLang="zh-CN" dirty="0"/>
              <a:t>        B</a:t>
            </a:r>
            <a:r>
              <a:rPr lang="zh-CN" altLang="zh-CN" dirty="0"/>
              <a:t>、</a:t>
            </a:r>
            <a:r>
              <a:rPr lang="en-US" altLang="zh-CN" dirty="0" err="1"/>
              <a:t>bbaa</a:t>
            </a:r>
            <a:r>
              <a:rPr lang="en-US" altLang="zh-CN" dirty="0"/>
              <a:t>		C</a:t>
            </a:r>
            <a:r>
              <a:rPr lang="zh-CN" altLang="zh-CN" dirty="0"/>
              <a:t>、</a:t>
            </a:r>
            <a:r>
              <a:rPr lang="en-US" altLang="zh-CN" dirty="0" err="1"/>
              <a:t>abab</a:t>
            </a:r>
            <a:r>
              <a:rPr lang="en-US" altLang="zh-CN" dirty="0"/>
              <a:t>        D</a:t>
            </a:r>
            <a:r>
              <a:rPr lang="zh-CN" altLang="zh-CN" dirty="0"/>
              <a:t>、</a:t>
            </a:r>
            <a:r>
              <a:rPr lang="en-US" altLang="zh-CN" dirty="0"/>
              <a:t>baba</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有</a:t>
            </a:r>
            <a:r>
              <a:rPr lang="zh-CN" altLang="zh-CN" dirty="0"/>
              <a:t>文法</a:t>
            </a:r>
            <a:r>
              <a:rPr lang="en-US" altLang="zh-CN" dirty="0"/>
              <a:t>G</a:t>
            </a:r>
            <a:r>
              <a:rPr lang="zh-CN" altLang="zh-CN" dirty="0"/>
              <a:t>及其语法制导翻译如下所示</a:t>
            </a:r>
            <a:r>
              <a:rPr lang="en-US" altLang="zh-CN" dirty="0"/>
              <a:t>( </a:t>
            </a:r>
            <a:r>
              <a:rPr lang="zh-CN" altLang="zh-CN" dirty="0"/>
              <a:t>语义规则中的</a:t>
            </a:r>
            <a:r>
              <a:rPr lang="en-US" altLang="zh-CN" dirty="0"/>
              <a:t>*</a:t>
            </a:r>
            <a:r>
              <a:rPr lang="zh-CN" altLang="zh-CN" dirty="0"/>
              <a:t>和</a:t>
            </a:r>
            <a:r>
              <a:rPr lang="en-US" altLang="zh-CN" dirty="0"/>
              <a:t>+</a:t>
            </a:r>
            <a:r>
              <a:rPr lang="zh-CN" altLang="zh-CN" dirty="0"/>
              <a:t>分别是常规意义下的算术运算符</a:t>
            </a:r>
            <a:r>
              <a:rPr lang="en-US" altLang="zh-CN" dirty="0"/>
              <a:t>)</a:t>
            </a:r>
            <a:r>
              <a:rPr lang="zh-CN" altLang="zh-CN" dirty="0"/>
              <a:t>：</a:t>
            </a:r>
            <a:endParaRPr lang="zh-CN" altLang="zh-CN" dirty="0"/>
          </a:p>
          <a:p>
            <a:r>
              <a:rPr lang="en-US" altLang="zh-CN" dirty="0"/>
              <a:t>   E</a:t>
            </a:r>
            <a:r>
              <a:rPr lang="zh-CN" altLang="zh-CN" dirty="0"/>
              <a:t>→</a:t>
            </a:r>
            <a:r>
              <a:rPr lang="en-US" altLang="zh-CN" dirty="0"/>
              <a:t>E(1) </a:t>
            </a:r>
            <a:r>
              <a:rPr lang="zh-CN" altLang="zh-CN" dirty="0"/>
              <a:t>∧</a:t>
            </a:r>
            <a:r>
              <a:rPr lang="en-US" altLang="zh-CN" dirty="0"/>
              <a:t> T      {</a:t>
            </a:r>
            <a:r>
              <a:rPr lang="en-US" altLang="zh-CN" dirty="0" err="1"/>
              <a:t>E.val</a:t>
            </a:r>
            <a:r>
              <a:rPr lang="en-US" altLang="zh-CN" dirty="0"/>
              <a:t> = E(1).</a:t>
            </a:r>
            <a:r>
              <a:rPr lang="en-US" altLang="zh-CN" dirty="0" err="1"/>
              <a:t>val</a:t>
            </a:r>
            <a:r>
              <a:rPr lang="en-US" altLang="zh-CN" dirty="0"/>
              <a:t> * </a:t>
            </a:r>
            <a:r>
              <a:rPr lang="en-US" altLang="zh-CN" dirty="0" err="1"/>
              <a:t>T.val</a:t>
            </a:r>
            <a:r>
              <a:rPr lang="en-US" altLang="zh-CN" dirty="0"/>
              <a:t>}</a:t>
            </a:r>
            <a:endParaRPr lang="zh-CN" altLang="zh-CN" dirty="0"/>
          </a:p>
          <a:p>
            <a:r>
              <a:rPr lang="en-US" altLang="zh-CN" dirty="0"/>
              <a:t>   E</a:t>
            </a:r>
            <a:r>
              <a:rPr lang="zh-CN" altLang="zh-CN" dirty="0"/>
              <a:t>→</a:t>
            </a:r>
            <a:r>
              <a:rPr lang="en-US" altLang="zh-CN" dirty="0"/>
              <a:t>T             {</a:t>
            </a:r>
            <a:r>
              <a:rPr lang="en-US" altLang="zh-CN" dirty="0" err="1"/>
              <a:t>E.val</a:t>
            </a:r>
            <a:r>
              <a:rPr lang="en-US" altLang="zh-CN" dirty="0"/>
              <a:t> = </a:t>
            </a:r>
            <a:r>
              <a:rPr lang="en-US" altLang="zh-CN" dirty="0" err="1"/>
              <a:t>T.val</a:t>
            </a:r>
            <a:r>
              <a:rPr lang="en-US" altLang="zh-CN" dirty="0"/>
              <a:t>}</a:t>
            </a:r>
            <a:endParaRPr lang="zh-CN" altLang="zh-CN" dirty="0"/>
          </a:p>
          <a:p>
            <a:r>
              <a:rPr lang="en-US" altLang="zh-CN" dirty="0"/>
              <a:t>   T</a:t>
            </a:r>
            <a:r>
              <a:rPr lang="zh-CN" altLang="zh-CN" dirty="0"/>
              <a:t>→</a:t>
            </a:r>
            <a:r>
              <a:rPr lang="en-US" altLang="zh-CN" dirty="0"/>
              <a:t>T(1) # n        {</a:t>
            </a:r>
            <a:r>
              <a:rPr lang="en-US" altLang="zh-CN" dirty="0" err="1"/>
              <a:t>T.val</a:t>
            </a:r>
            <a:r>
              <a:rPr lang="en-US" altLang="zh-CN" dirty="0"/>
              <a:t> = T(1).</a:t>
            </a:r>
            <a:r>
              <a:rPr lang="en-US" altLang="zh-CN" dirty="0" err="1"/>
              <a:t>val</a:t>
            </a:r>
            <a:r>
              <a:rPr lang="en-US" altLang="zh-CN" dirty="0"/>
              <a:t> + </a:t>
            </a:r>
            <a:r>
              <a:rPr lang="en-US" altLang="zh-CN" dirty="0" err="1"/>
              <a:t>n.val</a:t>
            </a:r>
            <a:r>
              <a:rPr lang="en-US" altLang="zh-CN" dirty="0"/>
              <a:t> }</a:t>
            </a:r>
            <a:endParaRPr lang="zh-CN" altLang="zh-CN" dirty="0"/>
          </a:p>
          <a:p>
            <a:r>
              <a:rPr lang="en-US" altLang="zh-CN" dirty="0"/>
              <a:t>   T</a:t>
            </a:r>
            <a:r>
              <a:rPr lang="zh-CN" altLang="zh-CN" dirty="0"/>
              <a:t>→</a:t>
            </a:r>
            <a:r>
              <a:rPr lang="en-US" altLang="zh-CN" dirty="0"/>
              <a:t> n            {</a:t>
            </a:r>
            <a:r>
              <a:rPr lang="en-US" altLang="zh-CN" dirty="0" err="1"/>
              <a:t>T.val</a:t>
            </a:r>
            <a:r>
              <a:rPr lang="en-US" altLang="zh-CN" dirty="0"/>
              <a:t> = </a:t>
            </a:r>
            <a:r>
              <a:rPr lang="en-US" altLang="zh-CN" dirty="0" err="1"/>
              <a:t>n.val</a:t>
            </a:r>
            <a:r>
              <a:rPr lang="en-US" altLang="zh-CN" dirty="0"/>
              <a:t>}</a:t>
            </a:r>
            <a:endParaRPr lang="zh-CN" altLang="zh-CN" dirty="0"/>
          </a:p>
          <a:p>
            <a:r>
              <a:rPr lang="zh-CN" altLang="zh-CN" dirty="0"/>
              <a:t>则分析句子</a:t>
            </a:r>
            <a:r>
              <a:rPr lang="en-US" altLang="zh-CN" dirty="0"/>
              <a:t>3 </a:t>
            </a:r>
            <a:r>
              <a:rPr lang="zh-CN" altLang="zh-CN" dirty="0"/>
              <a:t>∧</a:t>
            </a:r>
            <a:r>
              <a:rPr lang="en-US" altLang="zh-CN" dirty="0"/>
              <a:t> 3 # 4</a:t>
            </a:r>
            <a:r>
              <a:rPr lang="zh-CN" altLang="zh-CN" dirty="0"/>
              <a:t>其值为</a:t>
            </a:r>
            <a:r>
              <a:rPr lang="en-US" altLang="zh-CN" dirty="0"/>
              <a:t>(    )</a:t>
            </a:r>
            <a:r>
              <a:rPr lang="zh-CN" altLang="zh-CN" dirty="0"/>
              <a:t>。【</a:t>
            </a:r>
            <a:r>
              <a:rPr lang="en-US" altLang="zh-CN" dirty="0"/>
              <a:t>B</a:t>
            </a:r>
            <a:r>
              <a:rPr lang="zh-CN" altLang="zh-CN" dirty="0" smtClean="0"/>
              <a:t>】</a:t>
            </a:r>
            <a:endParaRPr lang="en-US" altLang="zh-CN" dirty="0" smtClean="0"/>
          </a:p>
          <a:p>
            <a:r>
              <a:rPr lang="en-US" altLang="zh-CN" dirty="0"/>
              <a:t>A</a:t>
            </a:r>
            <a:r>
              <a:rPr lang="zh-CN" altLang="zh-CN" dirty="0"/>
              <a:t>、</a:t>
            </a:r>
            <a:r>
              <a:rPr lang="en-US" altLang="zh-CN" dirty="0"/>
              <a:t>10		B</a:t>
            </a:r>
            <a:r>
              <a:rPr lang="zh-CN" altLang="zh-CN" dirty="0"/>
              <a:t>、</a:t>
            </a:r>
            <a:r>
              <a:rPr lang="en-US" altLang="zh-CN" dirty="0"/>
              <a:t>21		C</a:t>
            </a:r>
            <a:r>
              <a:rPr lang="zh-CN" altLang="zh-CN" dirty="0"/>
              <a:t>、</a:t>
            </a:r>
            <a:r>
              <a:rPr lang="en-US" altLang="zh-CN" dirty="0"/>
              <a:t>14		D</a:t>
            </a:r>
            <a:r>
              <a:rPr lang="zh-CN" altLang="zh-CN" dirty="0"/>
              <a:t>、</a:t>
            </a:r>
            <a:r>
              <a:rPr lang="en-US" altLang="zh-CN" dirty="0"/>
              <a:t>24</a:t>
            </a:r>
            <a:endParaRPr lang="zh-CN" altLang="zh-CN" dirty="0"/>
          </a:p>
          <a:p>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文法</a:t>
            </a:r>
            <a:r>
              <a:rPr lang="en-US" altLang="zh-CN" dirty="0"/>
              <a:t>G[S]</a:t>
            </a:r>
            <a:r>
              <a:rPr lang="zh-CN" altLang="zh-CN" dirty="0"/>
              <a:t>及其语法制导翻译定义如下：</a:t>
            </a:r>
            <a:endParaRPr lang="zh-CN" altLang="zh-CN" dirty="0"/>
          </a:p>
          <a:p>
            <a:r>
              <a:rPr lang="en-US" altLang="zh-CN" dirty="0"/>
              <a:t> </a:t>
            </a:r>
            <a:r>
              <a:rPr lang="zh-CN" altLang="zh-CN" dirty="0"/>
              <a:t>产生式</a:t>
            </a:r>
            <a:r>
              <a:rPr lang="en-US" altLang="zh-CN" dirty="0"/>
              <a:t>                   </a:t>
            </a:r>
            <a:r>
              <a:rPr lang="zh-CN" altLang="zh-CN" dirty="0"/>
              <a:t>语义动作</a:t>
            </a:r>
            <a:endParaRPr lang="zh-CN" altLang="zh-CN" dirty="0"/>
          </a:p>
          <a:p>
            <a:r>
              <a:rPr lang="en-US" altLang="zh-CN" dirty="0"/>
              <a:t>S</a:t>
            </a:r>
            <a:r>
              <a:rPr lang="zh-CN" altLang="zh-CN" dirty="0"/>
              <a:t>’ →</a:t>
            </a:r>
            <a:r>
              <a:rPr lang="en-US" altLang="zh-CN" dirty="0"/>
              <a:t> S              print( </a:t>
            </a:r>
            <a:r>
              <a:rPr lang="en-US" altLang="zh-CN" dirty="0" err="1"/>
              <a:t>S.num</a:t>
            </a:r>
            <a:r>
              <a:rPr lang="en-US" altLang="zh-CN" dirty="0"/>
              <a:t>)</a:t>
            </a:r>
            <a:endParaRPr lang="zh-CN" altLang="zh-CN" dirty="0"/>
          </a:p>
          <a:p>
            <a:r>
              <a:rPr lang="en-US" altLang="zh-CN" dirty="0"/>
              <a:t>S </a:t>
            </a:r>
            <a:r>
              <a:rPr lang="zh-CN" altLang="zh-CN" dirty="0"/>
              <a:t>→</a:t>
            </a:r>
            <a:r>
              <a:rPr lang="en-US" altLang="zh-CN" dirty="0"/>
              <a:t> ( L)              </a:t>
            </a:r>
            <a:r>
              <a:rPr lang="en-US" altLang="zh-CN" dirty="0" err="1"/>
              <a:t>S.num</a:t>
            </a:r>
            <a:r>
              <a:rPr lang="en-US" altLang="zh-CN" dirty="0"/>
              <a:t> = </a:t>
            </a:r>
            <a:r>
              <a:rPr lang="en-US" altLang="zh-CN" dirty="0" err="1"/>
              <a:t>L.num</a:t>
            </a:r>
            <a:r>
              <a:rPr lang="en-US" altLang="zh-CN" dirty="0"/>
              <a:t> +1</a:t>
            </a:r>
            <a:endParaRPr lang="zh-CN" altLang="zh-CN" dirty="0"/>
          </a:p>
          <a:p>
            <a:r>
              <a:rPr lang="en-US" altLang="zh-CN" dirty="0"/>
              <a:t>S </a:t>
            </a:r>
            <a:r>
              <a:rPr lang="zh-CN" altLang="zh-CN" dirty="0"/>
              <a:t>→</a:t>
            </a:r>
            <a:r>
              <a:rPr lang="en-US" altLang="zh-CN" dirty="0"/>
              <a:t> a                </a:t>
            </a:r>
            <a:r>
              <a:rPr lang="en-US" altLang="zh-CN" dirty="0" err="1"/>
              <a:t>S.num</a:t>
            </a:r>
            <a:r>
              <a:rPr lang="en-US" altLang="zh-CN" dirty="0"/>
              <a:t> = 0</a:t>
            </a:r>
            <a:endParaRPr lang="zh-CN" altLang="zh-CN" dirty="0"/>
          </a:p>
          <a:p>
            <a:r>
              <a:rPr lang="en-US" altLang="zh-CN" dirty="0"/>
              <a:t>L </a:t>
            </a:r>
            <a:r>
              <a:rPr lang="zh-CN" altLang="zh-CN" dirty="0"/>
              <a:t>→</a:t>
            </a:r>
            <a:r>
              <a:rPr lang="en-US" altLang="zh-CN" dirty="0"/>
              <a:t>L( 1), S            </a:t>
            </a:r>
            <a:r>
              <a:rPr lang="en-US" altLang="zh-CN" dirty="0" err="1"/>
              <a:t>L.num</a:t>
            </a:r>
            <a:r>
              <a:rPr lang="en-US" altLang="zh-CN" dirty="0"/>
              <a:t> = L( 1).</a:t>
            </a:r>
            <a:r>
              <a:rPr lang="en-US" altLang="zh-CN" dirty="0" err="1"/>
              <a:t>num</a:t>
            </a:r>
            <a:r>
              <a:rPr lang="en-US" altLang="zh-CN" dirty="0"/>
              <a:t> + </a:t>
            </a:r>
            <a:r>
              <a:rPr lang="en-US" altLang="zh-CN" dirty="0" err="1"/>
              <a:t>S.num</a:t>
            </a:r>
            <a:endParaRPr lang="zh-CN" altLang="zh-CN" dirty="0"/>
          </a:p>
          <a:p>
            <a:r>
              <a:rPr lang="en-US" altLang="zh-CN" dirty="0"/>
              <a:t>L </a:t>
            </a:r>
            <a:r>
              <a:rPr lang="zh-CN" altLang="zh-CN" dirty="0"/>
              <a:t>→</a:t>
            </a:r>
            <a:r>
              <a:rPr lang="en-US" altLang="zh-CN" dirty="0"/>
              <a:t>S                 </a:t>
            </a:r>
            <a:r>
              <a:rPr lang="en-US" altLang="zh-CN" dirty="0" err="1"/>
              <a:t>L.num</a:t>
            </a:r>
            <a:r>
              <a:rPr lang="en-US" altLang="zh-CN" dirty="0"/>
              <a:t> = </a:t>
            </a:r>
            <a:r>
              <a:rPr lang="en-US" altLang="zh-CN" dirty="0" err="1"/>
              <a:t>S.num</a:t>
            </a:r>
            <a:endParaRPr lang="zh-CN" altLang="zh-CN" dirty="0"/>
          </a:p>
          <a:p>
            <a:r>
              <a:rPr lang="zh-CN" altLang="zh-CN" dirty="0"/>
              <a:t>若输入为</a:t>
            </a:r>
            <a:r>
              <a:rPr lang="en-US" altLang="zh-CN" dirty="0"/>
              <a:t>( a,( a))</a:t>
            </a:r>
            <a:r>
              <a:rPr lang="zh-CN" altLang="zh-CN" dirty="0"/>
              <a:t>，且采用自底向上的分析方法，则输出为</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a:t>
            </a:r>
            <a:r>
              <a:rPr lang="en-US" altLang="zh-CN" dirty="0"/>
              <a:t>0       B</a:t>
            </a:r>
            <a:r>
              <a:rPr lang="zh-CN" altLang="zh-CN" dirty="0"/>
              <a:t>、</a:t>
            </a:r>
            <a:r>
              <a:rPr lang="en-US" altLang="zh-CN" dirty="0"/>
              <a:t>1      C</a:t>
            </a:r>
            <a:r>
              <a:rPr lang="zh-CN" altLang="zh-CN" dirty="0"/>
              <a:t>、</a:t>
            </a:r>
            <a:r>
              <a:rPr lang="en-US" altLang="zh-CN" dirty="0"/>
              <a:t>2      D</a:t>
            </a:r>
            <a:r>
              <a:rPr lang="zh-CN" altLang="zh-CN" dirty="0"/>
              <a:t>、</a:t>
            </a:r>
            <a:r>
              <a:rPr lang="en-US" altLang="zh-CN" dirty="0"/>
              <a:t>4</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四</a:t>
            </a:r>
            <a:r>
              <a:rPr lang="zh-CN" altLang="zh-CN" dirty="0"/>
              <a:t>元式之间的联系是通过（</a:t>
            </a:r>
            <a:r>
              <a:rPr lang="en-US" altLang="zh-CN" dirty="0"/>
              <a:t>   </a:t>
            </a:r>
            <a:r>
              <a:rPr lang="zh-CN" altLang="zh-CN" dirty="0"/>
              <a:t>） 实现的。【</a:t>
            </a:r>
            <a:r>
              <a:rPr lang="en-US" altLang="zh-CN" dirty="0"/>
              <a:t>B</a:t>
            </a:r>
            <a:r>
              <a:rPr lang="zh-CN" altLang="zh-CN" dirty="0"/>
              <a:t>】</a:t>
            </a:r>
            <a:endParaRPr lang="zh-CN" altLang="zh-CN" dirty="0"/>
          </a:p>
          <a:p>
            <a:r>
              <a:rPr lang="zh-CN" altLang="zh-CN" dirty="0"/>
              <a:t>（</a:t>
            </a:r>
            <a:r>
              <a:rPr lang="en-US" altLang="zh-CN" dirty="0"/>
              <a:t>A</a:t>
            </a:r>
            <a:r>
              <a:rPr lang="zh-CN" altLang="zh-CN" dirty="0"/>
              <a:t>）指示器</a:t>
            </a:r>
            <a:r>
              <a:rPr lang="en-US" altLang="zh-CN" dirty="0"/>
              <a:t>		</a:t>
            </a:r>
            <a:r>
              <a:rPr lang="zh-CN" altLang="zh-CN" dirty="0"/>
              <a:t>（</a:t>
            </a:r>
            <a:r>
              <a:rPr lang="en-US" altLang="zh-CN" dirty="0"/>
              <a:t>B</a:t>
            </a:r>
            <a:r>
              <a:rPr lang="zh-CN" altLang="zh-CN" dirty="0"/>
              <a:t>）临时变量</a:t>
            </a:r>
            <a:r>
              <a:rPr lang="en-US" altLang="zh-CN" dirty="0"/>
              <a:t>	</a:t>
            </a:r>
            <a:r>
              <a:rPr lang="zh-CN" altLang="zh-CN" dirty="0"/>
              <a:t>（</a:t>
            </a:r>
            <a:r>
              <a:rPr lang="en-US" altLang="zh-CN" dirty="0"/>
              <a:t>C</a:t>
            </a:r>
            <a:r>
              <a:rPr lang="zh-CN" altLang="zh-CN" dirty="0"/>
              <a:t>）符号表</a:t>
            </a:r>
            <a:r>
              <a:rPr lang="en-US" altLang="zh-CN" dirty="0"/>
              <a:t>		</a:t>
            </a:r>
            <a:r>
              <a:rPr lang="zh-CN" altLang="zh-CN" dirty="0"/>
              <a:t>（</a:t>
            </a:r>
            <a:r>
              <a:rPr lang="en-US" altLang="zh-CN" dirty="0"/>
              <a:t>D</a:t>
            </a:r>
            <a:r>
              <a:rPr lang="zh-CN" altLang="zh-CN" dirty="0"/>
              <a:t>）程序变量</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的工作过程一般可划分为下列</a:t>
            </a:r>
            <a:r>
              <a:rPr lang="en-US" altLang="zh-CN" dirty="0"/>
              <a:t>5</a:t>
            </a:r>
            <a:r>
              <a:rPr lang="zh-CN" altLang="zh-CN" dirty="0"/>
              <a:t>个基本阶段：词法分析、（</a:t>
            </a:r>
            <a:r>
              <a:rPr lang="en-US" altLang="zh-CN" dirty="0"/>
              <a:t>  </a:t>
            </a:r>
            <a:r>
              <a:rPr lang="zh-CN" altLang="zh-CN" dirty="0"/>
              <a:t>）、（</a:t>
            </a:r>
            <a:r>
              <a:rPr lang="en-US" altLang="zh-CN" dirty="0"/>
              <a:t>  </a:t>
            </a:r>
            <a:r>
              <a:rPr lang="zh-CN" altLang="zh-CN" dirty="0"/>
              <a:t>）、代码优化和目标代码生成。【</a:t>
            </a:r>
            <a:r>
              <a:rPr lang="en-US" altLang="zh-CN" dirty="0"/>
              <a:t>BC</a:t>
            </a:r>
            <a:r>
              <a:rPr lang="zh-CN" altLang="zh-CN" dirty="0"/>
              <a:t>】</a:t>
            </a:r>
            <a:endParaRPr lang="zh-CN" altLang="zh-CN" dirty="0"/>
          </a:p>
          <a:p>
            <a:r>
              <a:rPr lang="en-US" altLang="zh-CN" dirty="0"/>
              <a:t>A</a:t>
            </a:r>
            <a:r>
              <a:rPr lang="zh-CN" altLang="zh-CN" dirty="0"/>
              <a:t>、出错处理</a:t>
            </a:r>
            <a:r>
              <a:rPr lang="en-US" altLang="zh-CN" dirty="0"/>
              <a:t>          B</a:t>
            </a:r>
            <a:r>
              <a:rPr lang="zh-CN" altLang="zh-CN" dirty="0"/>
              <a:t>、语义分析和中间代码生成</a:t>
            </a:r>
            <a:endParaRPr lang="zh-CN" altLang="zh-CN" dirty="0"/>
          </a:p>
          <a:p>
            <a:r>
              <a:rPr lang="en-US" altLang="zh-CN" dirty="0"/>
              <a:t>C</a:t>
            </a:r>
            <a:r>
              <a:rPr lang="zh-CN" altLang="zh-CN" dirty="0"/>
              <a:t>、语法分析</a:t>
            </a:r>
            <a:r>
              <a:rPr lang="en-US" altLang="zh-CN" dirty="0"/>
              <a:t>          D</a:t>
            </a:r>
            <a:r>
              <a:rPr lang="zh-CN" altLang="zh-CN" dirty="0"/>
              <a:t>、表格管理</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中缀</a:t>
            </a:r>
            <a:r>
              <a:rPr lang="zh-CN" altLang="zh-CN" dirty="0"/>
              <a:t>表达式</a:t>
            </a:r>
            <a:r>
              <a:rPr lang="en-US" altLang="zh-CN" dirty="0"/>
              <a:t>-</a:t>
            </a:r>
            <a:r>
              <a:rPr lang="en-US" altLang="zh-CN" dirty="0" err="1"/>
              <a:t>a+b</a:t>
            </a:r>
            <a:r>
              <a:rPr lang="en-US" altLang="zh-CN" dirty="0"/>
              <a:t>*(-</a:t>
            </a:r>
            <a:r>
              <a:rPr lang="en-US" altLang="zh-CN" dirty="0" err="1"/>
              <a:t>c+d</a:t>
            </a:r>
            <a:r>
              <a:rPr lang="en-US" altLang="zh-CN" dirty="0"/>
              <a:t>)</a:t>
            </a:r>
            <a:r>
              <a:rPr lang="zh-CN" altLang="zh-CN" dirty="0"/>
              <a:t>的逆波兰表示是</a:t>
            </a:r>
            <a:r>
              <a:rPr lang="en-US" altLang="zh-CN" u="sng"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a:t>
            </a:r>
            <a:r>
              <a:rPr lang="en-US" altLang="zh-CN" dirty="0" err="1"/>
              <a:t>a@bc@d</a:t>
            </a:r>
            <a:r>
              <a:rPr lang="en-US" altLang="zh-CN" dirty="0"/>
              <a:t>+*+      </a:t>
            </a:r>
            <a:r>
              <a:rPr lang="zh-CN" altLang="zh-CN" dirty="0"/>
              <a:t>（</a:t>
            </a:r>
            <a:r>
              <a:rPr lang="en-US" altLang="zh-CN" dirty="0"/>
              <a:t>B</a:t>
            </a:r>
            <a:r>
              <a:rPr lang="zh-CN" altLang="zh-CN" dirty="0"/>
              <a:t>）</a:t>
            </a:r>
            <a:r>
              <a:rPr lang="en-US" altLang="zh-CN" dirty="0" err="1"/>
              <a:t>abc@d</a:t>
            </a:r>
            <a:r>
              <a:rPr lang="en-US" altLang="zh-CN" dirty="0"/>
              <a:t>+*+@</a:t>
            </a:r>
            <a:endParaRPr lang="zh-CN" altLang="zh-CN" dirty="0"/>
          </a:p>
          <a:p>
            <a:r>
              <a:rPr lang="zh-CN" altLang="zh-CN" dirty="0"/>
              <a:t>（</a:t>
            </a:r>
            <a:r>
              <a:rPr lang="en-US" altLang="zh-CN" dirty="0"/>
              <a:t>C</a:t>
            </a:r>
            <a:r>
              <a:rPr lang="zh-CN" altLang="zh-CN" dirty="0"/>
              <a:t>）</a:t>
            </a:r>
            <a:r>
              <a:rPr lang="en-US" altLang="zh-CN" dirty="0" err="1"/>
              <a:t>a@bcd</a:t>
            </a:r>
            <a:r>
              <a:rPr lang="en-US" altLang="zh-CN" dirty="0"/>
              <a:t>+@*+      </a:t>
            </a:r>
            <a:r>
              <a:rPr lang="zh-CN" altLang="zh-CN" dirty="0"/>
              <a:t>（</a:t>
            </a:r>
            <a:r>
              <a:rPr lang="en-US" altLang="zh-CN" dirty="0"/>
              <a:t>D</a:t>
            </a:r>
            <a:r>
              <a:rPr lang="zh-CN" altLang="zh-CN" dirty="0"/>
              <a:t>）</a:t>
            </a:r>
            <a:r>
              <a:rPr lang="en-US" altLang="zh-CN" dirty="0" err="1"/>
              <a:t>abcd</a:t>
            </a:r>
            <a:r>
              <a:rPr lang="en-US"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中的语义处理有两个任务，一个是静态语义审查，另一个是</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）执行真正地翻译</a:t>
            </a:r>
            <a:r>
              <a:rPr lang="en-US" altLang="zh-CN" dirty="0"/>
              <a:t>	B</a:t>
            </a:r>
            <a:r>
              <a:rPr lang="zh-CN" altLang="zh-CN" dirty="0"/>
              <a:t>）审查语法结构</a:t>
            </a:r>
            <a:r>
              <a:rPr lang="en-US" altLang="zh-CN" dirty="0"/>
              <a:t>   C</a:t>
            </a:r>
            <a:r>
              <a:rPr lang="zh-CN" altLang="zh-CN" dirty="0"/>
              <a:t>）识别语句</a:t>
            </a:r>
            <a:r>
              <a:rPr lang="en-US" altLang="zh-CN" dirty="0"/>
              <a:t>	  D</a:t>
            </a:r>
            <a:r>
              <a:rPr lang="zh-CN" altLang="zh-CN" dirty="0"/>
              <a:t>）识别表达式</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中的语义处理有两个任务，一个是（</a:t>
            </a:r>
            <a:r>
              <a:rPr lang="en-US" altLang="zh-CN" dirty="0"/>
              <a:t>   </a:t>
            </a:r>
            <a:r>
              <a:rPr lang="zh-CN" altLang="zh-CN" dirty="0"/>
              <a:t>），另一个是执行真正地翻译。【</a:t>
            </a:r>
            <a:r>
              <a:rPr lang="en-US" altLang="zh-CN" dirty="0"/>
              <a:t>D</a:t>
            </a:r>
            <a:r>
              <a:rPr lang="zh-CN" altLang="zh-CN" dirty="0"/>
              <a:t>】</a:t>
            </a:r>
            <a:endParaRPr lang="zh-CN" altLang="zh-CN" dirty="0"/>
          </a:p>
          <a:p>
            <a:r>
              <a:rPr lang="en-US" altLang="zh-CN" dirty="0"/>
              <a:t>A</a:t>
            </a:r>
            <a:r>
              <a:rPr lang="zh-CN" altLang="zh-CN" dirty="0"/>
              <a:t>）识别表达式</a:t>
            </a:r>
            <a:r>
              <a:rPr lang="en-US" altLang="zh-CN" dirty="0"/>
              <a:t>			B</a:t>
            </a:r>
            <a:r>
              <a:rPr lang="zh-CN" altLang="zh-CN" dirty="0"/>
              <a:t>）审查语法结构</a:t>
            </a:r>
            <a:endParaRPr lang="zh-CN" altLang="zh-CN" dirty="0"/>
          </a:p>
          <a:p>
            <a:r>
              <a:rPr lang="en-US" altLang="zh-CN" dirty="0"/>
              <a:t>C</a:t>
            </a:r>
            <a:r>
              <a:rPr lang="zh-CN" altLang="zh-CN" dirty="0"/>
              <a:t>）识别语句</a:t>
            </a:r>
            <a:r>
              <a:rPr lang="en-US" altLang="zh-CN" dirty="0"/>
              <a:t>				D</a:t>
            </a:r>
            <a:r>
              <a:rPr lang="zh-CN" altLang="zh-CN" dirty="0"/>
              <a:t>）静态语义审查</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后缀</a:t>
            </a:r>
            <a:r>
              <a:rPr lang="zh-CN" altLang="zh-CN" dirty="0"/>
              <a:t>式</a:t>
            </a:r>
            <a:r>
              <a:rPr lang="en-US" altLang="zh-CN" dirty="0" err="1"/>
              <a:t>iiii</a:t>
            </a:r>
            <a:r>
              <a:rPr lang="en-US" altLang="zh-CN" dirty="0"/>
              <a:t>-/</a:t>
            </a:r>
            <a:r>
              <a:rPr lang="zh-CN" altLang="zh-CN" dirty="0"/>
              <a:t>↑的中缀表达式是</a:t>
            </a:r>
            <a:r>
              <a:rPr lang="en-US" altLang="zh-CN" u="sng"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a:t>
            </a:r>
            <a:r>
              <a:rPr lang="en-US" altLang="zh-CN" dirty="0"/>
              <a:t>i</a:t>
            </a:r>
            <a:r>
              <a:rPr lang="zh-CN" altLang="zh-CN" dirty="0"/>
              <a:t>↑</a:t>
            </a:r>
            <a:r>
              <a:rPr lang="en-US" altLang="zh-CN" dirty="0"/>
              <a:t>(i/(i-i))      </a:t>
            </a:r>
            <a:r>
              <a:rPr lang="zh-CN" altLang="zh-CN" dirty="0"/>
              <a:t>（</a:t>
            </a:r>
            <a:r>
              <a:rPr lang="en-US" altLang="zh-CN" dirty="0"/>
              <a:t>B</a:t>
            </a:r>
            <a:r>
              <a:rPr lang="zh-CN" altLang="zh-CN" dirty="0"/>
              <a:t>）</a:t>
            </a:r>
            <a:r>
              <a:rPr lang="en-US" altLang="zh-CN" dirty="0"/>
              <a:t>(i-i)/i</a:t>
            </a:r>
            <a:r>
              <a:rPr lang="zh-CN" altLang="zh-CN" dirty="0"/>
              <a:t>↑</a:t>
            </a:r>
            <a:r>
              <a:rPr lang="en-US" altLang="zh-CN" dirty="0"/>
              <a:t>i</a:t>
            </a:r>
            <a:endParaRPr lang="zh-CN" altLang="zh-CN" dirty="0"/>
          </a:p>
          <a:p>
            <a:r>
              <a:rPr lang="zh-CN" altLang="zh-CN" dirty="0"/>
              <a:t>（</a:t>
            </a:r>
            <a:r>
              <a:rPr lang="en-US" altLang="zh-CN" dirty="0"/>
              <a:t>C</a:t>
            </a:r>
            <a:r>
              <a:rPr lang="zh-CN" altLang="zh-CN" dirty="0"/>
              <a:t>）</a:t>
            </a:r>
            <a:r>
              <a:rPr lang="en-US" altLang="zh-CN" dirty="0"/>
              <a:t>i</a:t>
            </a:r>
            <a:r>
              <a:rPr lang="zh-CN" altLang="zh-CN" dirty="0"/>
              <a:t>↑</a:t>
            </a:r>
            <a:r>
              <a:rPr lang="en-US" altLang="zh-CN" dirty="0"/>
              <a:t>(i-i)/i        </a:t>
            </a:r>
            <a:r>
              <a:rPr lang="zh-CN" altLang="zh-CN" dirty="0"/>
              <a:t>（</a:t>
            </a:r>
            <a:r>
              <a:rPr lang="en-US" altLang="zh-CN" dirty="0"/>
              <a:t>D</a:t>
            </a:r>
            <a:r>
              <a:rPr lang="zh-CN" altLang="zh-CN" dirty="0"/>
              <a:t>）</a:t>
            </a:r>
            <a:r>
              <a:rPr lang="en-US" altLang="zh-CN" dirty="0"/>
              <a:t>(i-i)</a:t>
            </a:r>
            <a:r>
              <a:rPr lang="zh-CN" altLang="zh-CN" dirty="0"/>
              <a:t>↑</a:t>
            </a:r>
            <a:r>
              <a:rPr lang="en-US" altLang="zh-CN" dirty="0"/>
              <a:t>i/i</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产生</a:t>
            </a:r>
            <a:r>
              <a:rPr lang="zh-CN" altLang="zh-CN" dirty="0"/>
              <a:t>式</a:t>
            </a:r>
            <a:r>
              <a:rPr lang="en-US" altLang="zh-CN" dirty="0"/>
              <a:t>E→E</a:t>
            </a:r>
            <a:r>
              <a:rPr lang="en-US" altLang="zh-CN" baseline="30000" dirty="0"/>
              <a:t>1</a:t>
            </a:r>
            <a:r>
              <a:rPr lang="en-US" altLang="zh-CN" dirty="0"/>
              <a:t> + E</a:t>
            </a:r>
            <a:r>
              <a:rPr lang="en-US" altLang="zh-CN" baseline="30000" dirty="0"/>
              <a:t>2</a:t>
            </a:r>
            <a:r>
              <a:rPr lang="zh-CN" altLang="zh-CN" dirty="0"/>
              <a:t>的语义动作中关于</a:t>
            </a:r>
            <a:r>
              <a:rPr lang="en-US" altLang="zh-CN" dirty="0" err="1"/>
              <a:t>E.type</a:t>
            </a:r>
            <a:r>
              <a:rPr lang="zh-CN" altLang="zh-CN" dirty="0"/>
              <a:t>的语义规则可定义为：</a:t>
            </a:r>
            <a:endParaRPr lang="zh-CN" altLang="zh-CN" dirty="0"/>
          </a:p>
          <a:p>
            <a:r>
              <a:rPr lang="en-US" altLang="zh-CN" dirty="0"/>
              <a:t>{  if  E</a:t>
            </a:r>
            <a:r>
              <a:rPr lang="en-US" altLang="zh-CN" baseline="30000" dirty="0"/>
              <a:t>1</a:t>
            </a:r>
            <a:r>
              <a:rPr lang="en-US" altLang="zh-CN" dirty="0"/>
              <a:t>.type=integer and E</a:t>
            </a:r>
            <a:r>
              <a:rPr lang="en-US" altLang="zh-CN" baseline="30000" dirty="0"/>
              <a:t>2</a:t>
            </a:r>
            <a:r>
              <a:rPr lang="en-US" altLang="zh-CN" dirty="0"/>
              <a:t>.type=integer</a:t>
            </a:r>
            <a:endParaRPr lang="zh-CN" altLang="zh-CN" dirty="0"/>
          </a:p>
          <a:p>
            <a:r>
              <a:rPr lang="en-US" altLang="zh-CN" dirty="0"/>
              <a:t>        </a:t>
            </a:r>
            <a:r>
              <a:rPr lang="en-US" altLang="zh-CN" dirty="0" err="1"/>
              <a:t>E.type</a:t>
            </a:r>
            <a:r>
              <a:rPr lang="en-US" altLang="zh-CN" dirty="0"/>
              <a:t>:=integer</a:t>
            </a:r>
            <a:endParaRPr lang="zh-CN" altLang="zh-CN" dirty="0"/>
          </a:p>
          <a:p>
            <a:r>
              <a:rPr lang="en-US" altLang="zh-CN" dirty="0"/>
              <a:t>   else </a:t>
            </a:r>
            <a:r>
              <a:rPr lang="en-US" altLang="zh-CN" dirty="0" err="1"/>
              <a:t>E.type</a:t>
            </a:r>
            <a:r>
              <a:rPr lang="en-US" altLang="zh-CN" dirty="0"/>
              <a:t>:=real  }</a:t>
            </a:r>
            <a:endParaRPr lang="zh-CN" altLang="zh-CN" dirty="0"/>
          </a:p>
          <a:p>
            <a:r>
              <a:rPr lang="zh-CN" altLang="zh-CN" dirty="0"/>
              <a:t>下面的说法正确的是（　　）。【</a:t>
            </a:r>
            <a:r>
              <a:rPr lang="en-US" altLang="zh-CN" dirty="0"/>
              <a:t>AD</a:t>
            </a:r>
            <a:r>
              <a:rPr lang="zh-CN" altLang="zh-CN" dirty="0"/>
              <a:t>】</a:t>
            </a:r>
            <a:endParaRPr lang="zh-CN" altLang="zh-CN" dirty="0"/>
          </a:p>
          <a:p>
            <a:r>
              <a:rPr lang="en-US" altLang="zh-CN" dirty="0"/>
              <a:t>A</a:t>
            </a:r>
            <a:r>
              <a:rPr lang="zh-CN" altLang="zh-CN" dirty="0"/>
              <a:t>、整型表达式和整型表达式做加法，结果是整型。</a:t>
            </a:r>
            <a:endParaRPr lang="zh-CN" altLang="zh-CN" dirty="0"/>
          </a:p>
          <a:p>
            <a:r>
              <a:rPr lang="en-US" altLang="zh-CN" dirty="0"/>
              <a:t>B</a:t>
            </a:r>
            <a:r>
              <a:rPr lang="zh-CN" altLang="zh-CN" dirty="0"/>
              <a:t>、整型表达式和整型表达式做加法，结果是实型。</a:t>
            </a:r>
            <a:endParaRPr lang="zh-CN" altLang="zh-CN" dirty="0"/>
          </a:p>
          <a:p>
            <a:r>
              <a:rPr lang="en-US" altLang="zh-CN" dirty="0"/>
              <a:t>C</a:t>
            </a:r>
            <a:r>
              <a:rPr lang="zh-CN" altLang="zh-CN" dirty="0"/>
              <a:t>、整型表达式和实型表达式做加法，结果是整型。</a:t>
            </a:r>
            <a:endParaRPr lang="zh-CN" altLang="zh-CN" dirty="0"/>
          </a:p>
          <a:p>
            <a:r>
              <a:rPr lang="en-US" altLang="zh-CN" dirty="0"/>
              <a:t>D</a:t>
            </a:r>
            <a:r>
              <a:rPr lang="zh-CN" altLang="zh-CN" dirty="0"/>
              <a:t>、整型表达式和实型表达式做加法，结果是实型。</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关于</a:t>
            </a:r>
            <a:r>
              <a:rPr lang="zh-CN" altLang="zh-CN" dirty="0"/>
              <a:t>程序设计语言中的布尔表达式，下列说法中正确的是</a:t>
            </a:r>
            <a:r>
              <a:rPr lang="en-US" altLang="zh-CN" dirty="0"/>
              <a:t>(     )</a:t>
            </a:r>
            <a:r>
              <a:rPr lang="zh-CN" altLang="zh-CN" dirty="0"/>
              <a:t>。【</a:t>
            </a:r>
            <a:r>
              <a:rPr lang="en-US" altLang="zh-CN" dirty="0"/>
              <a:t>ACD</a:t>
            </a:r>
            <a:r>
              <a:rPr lang="zh-CN" altLang="zh-CN" dirty="0"/>
              <a:t>】</a:t>
            </a:r>
            <a:endParaRPr lang="zh-CN" altLang="zh-CN" dirty="0"/>
          </a:p>
          <a:p>
            <a:r>
              <a:rPr lang="en-US" altLang="zh-CN" dirty="0"/>
              <a:t>A</a:t>
            </a:r>
            <a:r>
              <a:rPr lang="zh-CN" altLang="zh-CN" dirty="0"/>
              <a:t>、布尔表达式在程序中可以用于逻辑演算、以及将逻辑计算的结果用作控制语句的条件。</a:t>
            </a:r>
            <a:endParaRPr lang="zh-CN" altLang="zh-CN" dirty="0"/>
          </a:p>
          <a:p>
            <a:r>
              <a:rPr lang="en-US" altLang="zh-CN" dirty="0"/>
              <a:t>B</a:t>
            </a:r>
            <a:r>
              <a:rPr lang="zh-CN" altLang="zh-CN" dirty="0"/>
              <a:t>、在不同的程序设计语言中，布尔表达式的计算规则是一样的。</a:t>
            </a:r>
            <a:endParaRPr lang="zh-CN" altLang="zh-CN" dirty="0"/>
          </a:p>
          <a:p>
            <a:r>
              <a:rPr lang="en-US" altLang="zh-CN" dirty="0"/>
              <a:t>C</a:t>
            </a:r>
            <a:r>
              <a:rPr lang="zh-CN" altLang="zh-CN" dirty="0"/>
              <a:t>、在不同的程序设计语言中，布尔表达式的计算规则可能是不同的。</a:t>
            </a:r>
            <a:endParaRPr lang="zh-CN" altLang="zh-CN" dirty="0"/>
          </a:p>
          <a:p>
            <a:r>
              <a:rPr lang="en-US" altLang="zh-CN" dirty="0"/>
              <a:t>D</a:t>
            </a:r>
            <a:r>
              <a:rPr lang="zh-CN" altLang="zh-CN" dirty="0"/>
              <a:t>、对于一个程序设计语言，布尔表达式的计算可以有不同的翻译方法，但是计算得到的逻辑结果</a:t>
            </a:r>
            <a:r>
              <a:rPr lang="en-US" altLang="zh-CN" dirty="0"/>
              <a:t>(</a:t>
            </a:r>
            <a:r>
              <a:rPr lang="zh-CN" altLang="zh-CN" dirty="0"/>
              <a:t>真假值</a:t>
            </a:r>
            <a:r>
              <a:rPr lang="en-US" altLang="zh-CN" dirty="0"/>
              <a:t>)</a:t>
            </a:r>
            <a:r>
              <a:rPr lang="zh-CN" altLang="zh-CN" dirty="0"/>
              <a:t>应当是一样的。</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已知</a:t>
            </a:r>
            <a:r>
              <a:rPr lang="zh-CN" altLang="zh-CN" dirty="0"/>
              <a:t>某文法的属性文法定义如下：</a:t>
            </a:r>
            <a:endParaRPr lang="zh-CN" altLang="zh-CN" dirty="0"/>
          </a:p>
          <a:p>
            <a:r>
              <a:rPr lang="zh-CN" altLang="zh-CN" dirty="0"/>
              <a:t>产生式</a:t>
            </a:r>
            <a:r>
              <a:rPr lang="en-US" altLang="zh-CN" dirty="0"/>
              <a:t>          </a:t>
            </a:r>
            <a:r>
              <a:rPr lang="zh-CN" altLang="zh-CN" dirty="0"/>
              <a:t>语义规则</a:t>
            </a:r>
            <a:endParaRPr lang="zh-CN" altLang="zh-CN" dirty="0"/>
          </a:p>
          <a:p>
            <a:r>
              <a:rPr lang="en-US" altLang="zh-CN" dirty="0"/>
              <a:t>S → ABC     {  </a:t>
            </a:r>
            <a:r>
              <a:rPr lang="en-US" altLang="zh-CN" dirty="0" err="1"/>
              <a:t>B.u</a:t>
            </a:r>
            <a:r>
              <a:rPr lang="en-US" altLang="zh-CN" dirty="0"/>
              <a:t>=</a:t>
            </a:r>
            <a:r>
              <a:rPr lang="en-US" altLang="zh-CN" dirty="0" err="1"/>
              <a:t>S.a</a:t>
            </a:r>
            <a:endParaRPr lang="zh-CN" altLang="zh-CN" dirty="0"/>
          </a:p>
          <a:p>
            <a:r>
              <a:rPr lang="en-US" altLang="zh-CN" dirty="0"/>
              <a:t>                </a:t>
            </a:r>
            <a:r>
              <a:rPr lang="en-US" altLang="zh-CN" dirty="0" err="1"/>
              <a:t>A.u</a:t>
            </a:r>
            <a:r>
              <a:rPr lang="en-US" altLang="zh-CN" dirty="0"/>
              <a:t>=</a:t>
            </a:r>
            <a:r>
              <a:rPr lang="en-US" altLang="zh-CN" dirty="0" err="1"/>
              <a:t>B.v+C.e</a:t>
            </a:r>
            <a:endParaRPr lang="zh-CN" altLang="zh-CN" dirty="0"/>
          </a:p>
          <a:p>
            <a:r>
              <a:rPr lang="en-US" altLang="zh-CN" dirty="0"/>
              <a:t>                </a:t>
            </a:r>
            <a:r>
              <a:rPr lang="en-US" altLang="zh-CN" dirty="0" err="1"/>
              <a:t>S.b</a:t>
            </a:r>
            <a:r>
              <a:rPr lang="en-US" altLang="zh-CN" dirty="0"/>
              <a:t>=</a:t>
            </a:r>
            <a:r>
              <a:rPr lang="en-US" altLang="zh-CN" dirty="0" err="1"/>
              <a:t>A.v</a:t>
            </a:r>
            <a:r>
              <a:rPr lang="en-US" altLang="zh-CN" dirty="0"/>
              <a:t>  }</a:t>
            </a:r>
            <a:endParaRPr lang="zh-CN" altLang="zh-CN" dirty="0"/>
          </a:p>
          <a:p>
            <a:r>
              <a:rPr lang="en-US" altLang="zh-CN" dirty="0"/>
              <a:t>A → a          {</a:t>
            </a:r>
            <a:r>
              <a:rPr lang="en-US" altLang="zh-CN" dirty="0" err="1"/>
              <a:t>A.v</a:t>
            </a:r>
            <a:r>
              <a:rPr lang="en-US" altLang="zh-CN" dirty="0"/>
              <a:t>:=2*</a:t>
            </a:r>
            <a:r>
              <a:rPr lang="en-US" altLang="zh-CN" dirty="0" err="1"/>
              <a:t>A.u</a:t>
            </a:r>
            <a:r>
              <a:rPr lang="en-US" altLang="zh-CN" dirty="0"/>
              <a:t>}</a:t>
            </a:r>
            <a:endParaRPr lang="zh-CN" altLang="zh-CN" dirty="0"/>
          </a:p>
          <a:p>
            <a:r>
              <a:rPr lang="en-US" altLang="zh-CN" dirty="0"/>
              <a:t>B → b          {</a:t>
            </a:r>
            <a:r>
              <a:rPr lang="en-US" altLang="zh-CN" dirty="0" err="1"/>
              <a:t>B.v</a:t>
            </a:r>
            <a:r>
              <a:rPr lang="en-US" altLang="zh-CN" dirty="0"/>
              <a:t>=</a:t>
            </a:r>
            <a:r>
              <a:rPr lang="en-US" altLang="zh-CN" dirty="0" err="1"/>
              <a:t>B.u</a:t>
            </a:r>
            <a:r>
              <a:rPr lang="en-US" altLang="zh-CN" dirty="0"/>
              <a:t>}</a:t>
            </a:r>
            <a:endParaRPr lang="zh-CN" altLang="zh-CN" dirty="0"/>
          </a:p>
          <a:p>
            <a:r>
              <a:rPr lang="en-US" altLang="zh-CN" dirty="0"/>
              <a:t>C → c          {</a:t>
            </a:r>
            <a:r>
              <a:rPr lang="en-US" altLang="zh-CN" dirty="0" err="1"/>
              <a:t>C.e</a:t>
            </a:r>
            <a:r>
              <a:rPr lang="en-US" altLang="zh-CN" dirty="0"/>
              <a:t>=2}</a:t>
            </a:r>
            <a:endParaRPr lang="zh-CN" altLang="zh-CN" dirty="0"/>
          </a:p>
          <a:p>
            <a:r>
              <a:rPr lang="zh-CN" altLang="zh-CN" dirty="0"/>
              <a:t>以下哪些属性是该属性文法的综合属性</a:t>
            </a:r>
            <a:r>
              <a:rPr lang="en-US" altLang="zh-CN" dirty="0"/>
              <a:t>(    )</a:t>
            </a:r>
            <a:r>
              <a:rPr lang="zh-CN" altLang="zh-CN" dirty="0"/>
              <a:t>。【</a:t>
            </a:r>
            <a:r>
              <a:rPr lang="en-US" altLang="zh-CN" dirty="0"/>
              <a:t>ACD</a:t>
            </a:r>
            <a:r>
              <a:rPr lang="zh-CN" altLang="zh-CN" dirty="0"/>
              <a:t>】</a:t>
            </a:r>
            <a:endParaRPr lang="zh-CN" altLang="zh-CN" dirty="0"/>
          </a:p>
          <a:p>
            <a:r>
              <a:rPr lang="en-US" altLang="zh-CN" dirty="0"/>
              <a:t>A</a:t>
            </a:r>
            <a:r>
              <a:rPr lang="zh-CN" altLang="zh-CN" dirty="0"/>
              <a:t>、</a:t>
            </a:r>
            <a:r>
              <a:rPr lang="en-US" altLang="zh-CN" dirty="0" err="1"/>
              <a:t>S.b</a:t>
            </a:r>
            <a:r>
              <a:rPr lang="en-US" altLang="zh-CN" dirty="0"/>
              <a:t>       B</a:t>
            </a:r>
            <a:r>
              <a:rPr lang="zh-CN" altLang="zh-CN" dirty="0"/>
              <a:t>、</a:t>
            </a:r>
            <a:r>
              <a:rPr lang="en-US" altLang="zh-CN" dirty="0" err="1"/>
              <a:t>A.u</a:t>
            </a:r>
            <a:r>
              <a:rPr lang="en-US" altLang="zh-CN" dirty="0"/>
              <a:t>      C</a:t>
            </a:r>
            <a:r>
              <a:rPr lang="zh-CN" altLang="zh-CN" dirty="0"/>
              <a:t>、</a:t>
            </a:r>
            <a:r>
              <a:rPr lang="en-US" altLang="zh-CN" dirty="0" err="1"/>
              <a:t>B.v</a:t>
            </a:r>
            <a:r>
              <a:rPr lang="en-US" altLang="zh-CN" dirty="0"/>
              <a:t>      D</a:t>
            </a:r>
            <a:r>
              <a:rPr lang="zh-CN" altLang="zh-CN" dirty="0"/>
              <a:t>、</a:t>
            </a:r>
            <a:r>
              <a:rPr lang="en-US" altLang="zh-CN" dirty="0" err="1"/>
              <a:t>C.e</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已知</a:t>
            </a:r>
            <a:r>
              <a:rPr lang="zh-CN" altLang="zh-CN" dirty="0"/>
              <a:t>某文法的属性文法定义如下：【</a:t>
            </a:r>
            <a:r>
              <a:rPr lang="en-US" altLang="zh-CN" dirty="0"/>
              <a:t>AC</a:t>
            </a:r>
            <a:r>
              <a:rPr lang="zh-CN" altLang="zh-CN" dirty="0"/>
              <a:t>】</a:t>
            </a:r>
            <a:endParaRPr lang="zh-CN" altLang="zh-CN" dirty="0"/>
          </a:p>
          <a:p>
            <a:r>
              <a:rPr lang="zh-CN" altLang="zh-CN" dirty="0"/>
              <a:t>产生式</a:t>
            </a:r>
            <a:r>
              <a:rPr lang="en-US" altLang="zh-CN" dirty="0"/>
              <a:t>          </a:t>
            </a:r>
            <a:r>
              <a:rPr lang="zh-CN" altLang="zh-CN" dirty="0"/>
              <a:t>语义规则</a:t>
            </a:r>
            <a:endParaRPr lang="zh-CN" altLang="zh-CN" dirty="0"/>
          </a:p>
          <a:p>
            <a:r>
              <a:rPr lang="en-US" altLang="zh-CN" dirty="0"/>
              <a:t>S </a:t>
            </a:r>
            <a:r>
              <a:rPr lang="zh-CN" altLang="zh-CN" dirty="0"/>
              <a:t>→</a:t>
            </a:r>
            <a:r>
              <a:rPr lang="en-US" altLang="zh-CN" dirty="0"/>
              <a:t> ABC     { </a:t>
            </a:r>
            <a:r>
              <a:rPr lang="en-US" altLang="zh-CN" dirty="0" err="1"/>
              <a:t>B.c</a:t>
            </a:r>
            <a:r>
              <a:rPr lang="en-US" altLang="zh-CN" dirty="0"/>
              <a:t>=</a:t>
            </a:r>
            <a:r>
              <a:rPr lang="en-US" altLang="zh-CN" dirty="0" err="1"/>
              <a:t>S.a</a:t>
            </a:r>
            <a:endParaRPr lang="zh-CN" altLang="zh-CN" dirty="0"/>
          </a:p>
          <a:p>
            <a:r>
              <a:rPr lang="en-US" altLang="zh-CN" dirty="0"/>
              <a:t>                </a:t>
            </a:r>
            <a:r>
              <a:rPr lang="en-US" altLang="zh-CN" dirty="0" err="1"/>
              <a:t>A.u</a:t>
            </a:r>
            <a:r>
              <a:rPr lang="en-US" altLang="zh-CN" dirty="0"/>
              <a:t>=</a:t>
            </a:r>
            <a:r>
              <a:rPr lang="en-US" altLang="zh-CN" dirty="0" err="1"/>
              <a:t>B.d+C.e</a:t>
            </a:r>
            <a:endParaRPr lang="zh-CN" altLang="zh-CN" dirty="0"/>
          </a:p>
          <a:p>
            <a:r>
              <a:rPr lang="en-US" altLang="zh-CN" dirty="0"/>
              <a:t>                </a:t>
            </a:r>
            <a:r>
              <a:rPr lang="en-US" altLang="zh-CN" dirty="0" err="1"/>
              <a:t>S.b</a:t>
            </a:r>
            <a:r>
              <a:rPr lang="en-US" altLang="zh-CN" dirty="0"/>
              <a:t>=</a:t>
            </a:r>
            <a:r>
              <a:rPr lang="en-US" altLang="zh-CN" dirty="0" err="1"/>
              <a:t>A.v</a:t>
            </a:r>
            <a:r>
              <a:rPr lang="en-US" altLang="zh-CN" dirty="0"/>
              <a:t>}</a:t>
            </a:r>
            <a:endParaRPr lang="zh-CN" altLang="zh-CN" dirty="0"/>
          </a:p>
          <a:p>
            <a:r>
              <a:rPr lang="en-US" altLang="zh-CN" dirty="0"/>
              <a:t>A </a:t>
            </a:r>
            <a:r>
              <a:rPr lang="zh-CN" altLang="zh-CN" dirty="0"/>
              <a:t>→</a:t>
            </a:r>
            <a:r>
              <a:rPr lang="en-US" altLang="zh-CN" dirty="0"/>
              <a:t> a          {</a:t>
            </a:r>
            <a:r>
              <a:rPr lang="en-US" altLang="zh-CN" dirty="0" err="1"/>
              <a:t>A.v</a:t>
            </a:r>
            <a:r>
              <a:rPr lang="en-US" altLang="zh-CN" dirty="0"/>
              <a:t>:=2*</a:t>
            </a:r>
            <a:r>
              <a:rPr lang="en-US" altLang="zh-CN" dirty="0" err="1"/>
              <a:t>A.u</a:t>
            </a:r>
            <a:r>
              <a:rPr lang="en-US" altLang="zh-CN" dirty="0"/>
              <a:t>}</a:t>
            </a:r>
            <a:endParaRPr lang="zh-CN" altLang="zh-CN" dirty="0"/>
          </a:p>
          <a:p>
            <a:r>
              <a:rPr lang="en-US" altLang="zh-CN" dirty="0"/>
              <a:t>B </a:t>
            </a:r>
            <a:r>
              <a:rPr lang="zh-CN" altLang="zh-CN" dirty="0"/>
              <a:t>→</a:t>
            </a:r>
            <a:r>
              <a:rPr lang="en-US" altLang="zh-CN" dirty="0"/>
              <a:t> b          {</a:t>
            </a:r>
            <a:r>
              <a:rPr lang="en-US" altLang="zh-CN" dirty="0" err="1"/>
              <a:t>B.d</a:t>
            </a:r>
            <a:r>
              <a:rPr lang="en-US" altLang="zh-CN" dirty="0"/>
              <a:t>=</a:t>
            </a:r>
            <a:r>
              <a:rPr lang="en-US" altLang="zh-CN" dirty="0" err="1"/>
              <a:t>B.c</a:t>
            </a:r>
            <a:r>
              <a:rPr lang="en-US" altLang="zh-CN" dirty="0"/>
              <a:t>}</a:t>
            </a:r>
            <a:endParaRPr lang="zh-CN" altLang="zh-CN" dirty="0"/>
          </a:p>
          <a:p>
            <a:r>
              <a:rPr lang="en-US" altLang="zh-CN" dirty="0"/>
              <a:t>C </a:t>
            </a:r>
            <a:r>
              <a:rPr lang="zh-CN" altLang="zh-CN" dirty="0"/>
              <a:t>→</a:t>
            </a:r>
            <a:r>
              <a:rPr lang="en-US" altLang="zh-CN" dirty="0"/>
              <a:t> c          {</a:t>
            </a:r>
            <a:r>
              <a:rPr lang="en-US" altLang="zh-CN" dirty="0" err="1"/>
              <a:t>C.e</a:t>
            </a:r>
            <a:r>
              <a:rPr lang="en-US" altLang="zh-CN" dirty="0"/>
              <a:t>=2}</a:t>
            </a:r>
            <a:endParaRPr lang="zh-CN" altLang="zh-CN" dirty="0"/>
          </a:p>
          <a:p>
            <a:r>
              <a:rPr lang="zh-CN" altLang="zh-CN" dirty="0"/>
              <a:t>下面哪些属性是该文法的继承属性</a:t>
            </a:r>
            <a:r>
              <a:rPr lang="en-US" altLang="zh-CN" dirty="0"/>
              <a:t>(     )</a:t>
            </a:r>
            <a:r>
              <a:rPr lang="zh-CN" altLang="zh-CN" dirty="0"/>
              <a:t>。</a:t>
            </a:r>
            <a:endParaRPr lang="zh-CN" altLang="zh-CN" dirty="0"/>
          </a:p>
          <a:p>
            <a:r>
              <a:rPr lang="en-US" altLang="zh-CN" dirty="0"/>
              <a:t>A</a:t>
            </a:r>
            <a:r>
              <a:rPr lang="zh-CN" altLang="zh-CN" dirty="0"/>
              <a:t>、</a:t>
            </a:r>
            <a:r>
              <a:rPr lang="en-US" altLang="zh-CN" dirty="0" err="1"/>
              <a:t>B.c</a:t>
            </a:r>
            <a:r>
              <a:rPr lang="en-US" altLang="zh-CN" dirty="0"/>
              <a:t>    B</a:t>
            </a:r>
            <a:r>
              <a:rPr lang="zh-CN" altLang="zh-CN" dirty="0"/>
              <a:t>、</a:t>
            </a:r>
            <a:r>
              <a:rPr lang="en-US" altLang="zh-CN" dirty="0" err="1"/>
              <a:t>S.b</a:t>
            </a:r>
            <a:r>
              <a:rPr lang="en-US" altLang="zh-CN" dirty="0"/>
              <a:t>    C</a:t>
            </a:r>
            <a:r>
              <a:rPr lang="zh-CN" altLang="zh-CN" dirty="0"/>
              <a:t>、</a:t>
            </a:r>
            <a:r>
              <a:rPr lang="en-US" altLang="zh-CN" dirty="0" err="1"/>
              <a:t>A.u</a:t>
            </a:r>
            <a:r>
              <a:rPr lang="en-US" altLang="zh-CN" dirty="0"/>
              <a:t>    D</a:t>
            </a:r>
            <a:r>
              <a:rPr lang="zh-CN" altLang="zh-CN" dirty="0"/>
              <a:t>、</a:t>
            </a:r>
            <a:r>
              <a:rPr lang="en-US" altLang="zh-CN" dirty="0" err="1"/>
              <a:t>C.e</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某文法的属性文法定义如下：【</a:t>
            </a:r>
            <a:r>
              <a:rPr lang="en-US" altLang="zh-CN" dirty="0"/>
              <a:t>ABC</a:t>
            </a:r>
            <a:r>
              <a:rPr lang="zh-CN" altLang="zh-CN" dirty="0"/>
              <a:t>】</a:t>
            </a:r>
            <a:endParaRPr lang="zh-CN" altLang="zh-CN" dirty="0"/>
          </a:p>
          <a:p>
            <a:r>
              <a:rPr lang="zh-CN" altLang="zh-CN" dirty="0"/>
              <a:t>产生式</a:t>
            </a:r>
            <a:r>
              <a:rPr lang="en-US" altLang="zh-CN" dirty="0"/>
              <a:t>          </a:t>
            </a:r>
            <a:r>
              <a:rPr lang="zh-CN" altLang="zh-CN" dirty="0"/>
              <a:t>语义规则</a:t>
            </a:r>
            <a:endParaRPr lang="zh-CN" altLang="zh-CN" dirty="0"/>
          </a:p>
          <a:p>
            <a:r>
              <a:rPr lang="en-US" altLang="zh-CN" dirty="0"/>
              <a:t>P </a:t>
            </a:r>
            <a:r>
              <a:rPr lang="zh-CN" altLang="zh-CN" dirty="0"/>
              <a:t>→</a:t>
            </a:r>
            <a:r>
              <a:rPr lang="en-US" altLang="zh-CN" dirty="0"/>
              <a:t> </a:t>
            </a:r>
            <a:r>
              <a:rPr lang="en-US" altLang="zh-CN" dirty="0" err="1"/>
              <a:t>xQR</a:t>
            </a:r>
            <a:r>
              <a:rPr lang="en-US" altLang="zh-CN" dirty="0"/>
              <a:t>     { </a:t>
            </a:r>
            <a:r>
              <a:rPr lang="en-US" altLang="zh-CN" dirty="0" err="1"/>
              <a:t>Q.b</a:t>
            </a:r>
            <a:r>
              <a:rPr lang="en-US" altLang="zh-CN" dirty="0"/>
              <a:t>:=</a:t>
            </a:r>
            <a:r>
              <a:rPr lang="en-US" altLang="zh-CN" dirty="0" err="1"/>
              <a:t>R.d</a:t>
            </a:r>
            <a:r>
              <a:rPr lang="en-US" altLang="zh-CN" dirty="0"/>
              <a:t> </a:t>
            </a:r>
            <a:r>
              <a:rPr lang="zh-CN" altLang="zh-CN" dirty="0"/>
              <a:t>；</a:t>
            </a:r>
            <a:r>
              <a:rPr lang="en-US" altLang="zh-CN" dirty="0"/>
              <a:t>   </a:t>
            </a:r>
            <a:r>
              <a:rPr lang="en-US" altLang="zh-CN" dirty="0" err="1"/>
              <a:t>R.e</a:t>
            </a:r>
            <a:r>
              <a:rPr lang="en-US" altLang="zh-CN" dirty="0"/>
              <a:t>:=</a:t>
            </a:r>
            <a:r>
              <a:rPr lang="en-US" altLang="zh-CN" dirty="0" err="1"/>
              <a:t>Q.a</a:t>
            </a:r>
            <a:r>
              <a:rPr lang="en-US" altLang="zh-CN" dirty="0"/>
              <a:t>*2 </a:t>
            </a:r>
            <a:r>
              <a:rPr lang="zh-CN" altLang="zh-CN" dirty="0"/>
              <a:t>；</a:t>
            </a:r>
            <a:r>
              <a:rPr lang="en-US" altLang="zh-CN" dirty="0"/>
              <a:t>    </a:t>
            </a:r>
            <a:r>
              <a:rPr lang="en-US" altLang="zh-CN" dirty="0" err="1"/>
              <a:t>R.c</a:t>
            </a:r>
            <a:r>
              <a:rPr lang="en-US" altLang="zh-CN" dirty="0"/>
              <a:t>:=4+R.e}</a:t>
            </a:r>
            <a:endParaRPr lang="zh-CN" altLang="zh-CN" dirty="0"/>
          </a:p>
          <a:p>
            <a:r>
              <a:rPr lang="en-US" altLang="zh-CN" dirty="0"/>
              <a:t>Q </a:t>
            </a:r>
            <a:r>
              <a:rPr lang="zh-CN" altLang="zh-CN" dirty="0"/>
              <a:t>→</a:t>
            </a:r>
            <a:r>
              <a:rPr lang="en-US" altLang="zh-CN" dirty="0"/>
              <a:t> u        { </a:t>
            </a:r>
            <a:r>
              <a:rPr lang="en-US" altLang="zh-CN" dirty="0" err="1"/>
              <a:t>Q.a</a:t>
            </a:r>
            <a:r>
              <a:rPr lang="en-US" altLang="zh-CN" dirty="0"/>
              <a:t>:=3 }</a:t>
            </a:r>
            <a:endParaRPr lang="zh-CN" altLang="zh-CN" dirty="0"/>
          </a:p>
          <a:p>
            <a:r>
              <a:rPr lang="en-US" altLang="zh-CN" dirty="0"/>
              <a:t>R </a:t>
            </a:r>
            <a:r>
              <a:rPr lang="zh-CN" altLang="zh-CN" dirty="0"/>
              <a:t>→</a:t>
            </a:r>
            <a:r>
              <a:rPr lang="en-US" altLang="zh-CN" dirty="0"/>
              <a:t> v        { </a:t>
            </a:r>
            <a:r>
              <a:rPr lang="en-US" altLang="zh-CN" dirty="0" err="1"/>
              <a:t>R.d</a:t>
            </a:r>
            <a:r>
              <a:rPr lang="en-US" altLang="zh-CN" dirty="0"/>
              <a:t>:=</a:t>
            </a:r>
            <a:r>
              <a:rPr lang="en-US" altLang="zh-CN" dirty="0" err="1"/>
              <a:t>R.c</a:t>
            </a:r>
            <a:r>
              <a:rPr lang="en-US" altLang="zh-CN" dirty="0"/>
              <a:t> </a:t>
            </a:r>
            <a:r>
              <a:rPr lang="zh-CN" altLang="zh-CN" dirty="0"/>
              <a:t>；</a:t>
            </a:r>
            <a:r>
              <a:rPr lang="en-US" altLang="zh-CN" dirty="0"/>
              <a:t>   </a:t>
            </a:r>
            <a:r>
              <a:rPr lang="en-US" altLang="zh-CN" dirty="0" err="1"/>
              <a:t>R.f</a:t>
            </a:r>
            <a:r>
              <a:rPr lang="en-US" altLang="zh-CN" dirty="0"/>
              <a:t>:=</a:t>
            </a:r>
            <a:r>
              <a:rPr lang="en-US" altLang="zh-CN" dirty="0" err="1"/>
              <a:t>R.e</a:t>
            </a:r>
            <a:r>
              <a:rPr lang="en-US" altLang="zh-CN" dirty="0"/>
              <a:t>  }</a:t>
            </a:r>
            <a:endParaRPr lang="zh-CN" altLang="zh-CN" dirty="0"/>
          </a:p>
          <a:p>
            <a:r>
              <a:rPr lang="zh-CN" altLang="zh-CN" dirty="0"/>
              <a:t>该属性文法的综合属性有哪些</a:t>
            </a:r>
            <a:r>
              <a:rPr lang="en-US" altLang="zh-CN" dirty="0"/>
              <a:t>(    )</a:t>
            </a:r>
            <a:r>
              <a:rPr lang="zh-CN" altLang="zh-CN" dirty="0"/>
              <a:t>。</a:t>
            </a:r>
            <a:endParaRPr lang="zh-CN" altLang="zh-CN" dirty="0"/>
          </a:p>
          <a:p>
            <a:r>
              <a:rPr lang="en-US" altLang="zh-CN" dirty="0"/>
              <a:t>A</a:t>
            </a:r>
            <a:r>
              <a:rPr lang="zh-CN" altLang="zh-CN" dirty="0"/>
              <a:t>、</a:t>
            </a:r>
            <a:r>
              <a:rPr lang="en-US" altLang="zh-CN" dirty="0" err="1"/>
              <a:t>Q.a</a:t>
            </a:r>
            <a:r>
              <a:rPr lang="en-US" altLang="zh-CN" dirty="0"/>
              <a:t>          B</a:t>
            </a:r>
            <a:r>
              <a:rPr lang="zh-CN" altLang="zh-CN" dirty="0"/>
              <a:t>、</a:t>
            </a:r>
            <a:r>
              <a:rPr lang="en-US" altLang="zh-CN" dirty="0" err="1"/>
              <a:t>R.d</a:t>
            </a:r>
            <a:r>
              <a:rPr lang="en-US" altLang="zh-CN" dirty="0"/>
              <a:t>        C</a:t>
            </a:r>
            <a:r>
              <a:rPr lang="zh-CN" altLang="zh-CN" dirty="0"/>
              <a:t>、</a:t>
            </a:r>
            <a:r>
              <a:rPr lang="en-US" altLang="zh-CN" dirty="0" err="1"/>
              <a:t>R.f</a:t>
            </a:r>
            <a:r>
              <a:rPr lang="en-US" altLang="zh-CN" dirty="0"/>
              <a:t>         D</a:t>
            </a:r>
            <a:r>
              <a:rPr lang="zh-CN" altLang="zh-CN" dirty="0"/>
              <a:t>、</a:t>
            </a:r>
            <a:r>
              <a:rPr lang="en-US" altLang="zh-CN" dirty="0"/>
              <a:t> </a:t>
            </a:r>
            <a:r>
              <a:rPr lang="en-US" altLang="zh-CN" dirty="0" err="1"/>
              <a:t>Q.b</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已知</a:t>
            </a:r>
            <a:r>
              <a:rPr lang="zh-CN" altLang="zh-CN" dirty="0"/>
              <a:t>某文法的属性文法定义如下：</a:t>
            </a:r>
            <a:endParaRPr lang="zh-CN" altLang="zh-CN" dirty="0"/>
          </a:p>
          <a:p>
            <a:r>
              <a:rPr lang="zh-CN" altLang="zh-CN" dirty="0"/>
              <a:t>产生式</a:t>
            </a:r>
            <a:r>
              <a:rPr lang="en-US" altLang="zh-CN" dirty="0"/>
              <a:t>          </a:t>
            </a:r>
            <a:r>
              <a:rPr lang="zh-CN" altLang="zh-CN" dirty="0"/>
              <a:t>语义规则</a:t>
            </a:r>
            <a:endParaRPr lang="zh-CN" altLang="zh-CN" dirty="0"/>
          </a:p>
          <a:p>
            <a:r>
              <a:rPr lang="en-US" altLang="zh-CN" dirty="0"/>
              <a:t>P </a:t>
            </a:r>
            <a:r>
              <a:rPr lang="zh-CN" altLang="zh-CN" dirty="0"/>
              <a:t>→</a:t>
            </a:r>
            <a:r>
              <a:rPr lang="en-US" altLang="zh-CN" dirty="0"/>
              <a:t> </a:t>
            </a:r>
            <a:r>
              <a:rPr lang="en-US" altLang="zh-CN" dirty="0" err="1"/>
              <a:t>xQR</a:t>
            </a:r>
            <a:r>
              <a:rPr lang="en-US" altLang="zh-CN" dirty="0"/>
              <a:t>     { </a:t>
            </a:r>
            <a:r>
              <a:rPr lang="en-US" altLang="zh-CN" dirty="0" err="1"/>
              <a:t>Q.b</a:t>
            </a:r>
            <a:r>
              <a:rPr lang="en-US" altLang="zh-CN" dirty="0"/>
              <a:t>:=</a:t>
            </a:r>
            <a:r>
              <a:rPr lang="en-US" altLang="zh-CN" dirty="0" err="1"/>
              <a:t>R.d</a:t>
            </a:r>
            <a:r>
              <a:rPr lang="en-US" altLang="zh-CN" dirty="0"/>
              <a:t> </a:t>
            </a:r>
            <a:r>
              <a:rPr lang="zh-CN" altLang="zh-CN" dirty="0"/>
              <a:t>；</a:t>
            </a:r>
            <a:r>
              <a:rPr lang="en-US" altLang="zh-CN" dirty="0"/>
              <a:t>   </a:t>
            </a:r>
            <a:r>
              <a:rPr lang="en-US" altLang="zh-CN" dirty="0" err="1"/>
              <a:t>R.e</a:t>
            </a:r>
            <a:r>
              <a:rPr lang="en-US" altLang="zh-CN" dirty="0"/>
              <a:t>:=</a:t>
            </a:r>
            <a:r>
              <a:rPr lang="en-US" altLang="zh-CN" dirty="0" err="1"/>
              <a:t>Q.a</a:t>
            </a:r>
            <a:r>
              <a:rPr lang="en-US" altLang="zh-CN" dirty="0"/>
              <a:t>*2 </a:t>
            </a:r>
            <a:r>
              <a:rPr lang="zh-CN" altLang="zh-CN" dirty="0"/>
              <a:t>；</a:t>
            </a:r>
            <a:r>
              <a:rPr lang="en-US" altLang="zh-CN" dirty="0"/>
              <a:t>    </a:t>
            </a:r>
            <a:r>
              <a:rPr lang="en-US" altLang="zh-CN" dirty="0" err="1"/>
              <a:t>R.c</a:t>
            </a:r>
            <a:r>
              <a:rPr lang="en-US" altLang="zh-CN" dirty="0"/>
              <a:t>:=4+R.e}</a:t>
            </a:r>
            <a:endParaRPr lang="zh-CN" altLang="zh-CN" dirty="0"/>
          </a:p>
          <a:p>
            <a:r>
              <a:rPr lang="en-US" altLang="zh-CN" dirty="0"/>
              <a:t>Q </a:t>
            </a:r>
            <a:r>
              <a:rPr lang="zh-CN" altLang="zh-CN" dirty="0"/>
              <a:t>→</a:t>
            </a:r>
            <a:r>
              <a:rPr lang="en-US" altLang="zh-CN" dirty="0"/>
              <a:t> u        { </a:t>
            </a:r>
            <a:r>
              <a:rPr lang="en-US" altLang="zh-CN" dirty="0" err="1"/>
              <a:t>Q.a</a:t>
            </a:r>
            <a:r>
              <a:rPr lang="en-US" altLang="zh-CN" dirty="0"/>
              <a:t>:=3 }</a:t>
            </a:r>
            <a:endParaRPr lang="zh-CN" altLang="zh-CN" dirty="0"/>
          </a:p>
          <a:p>
            <a:r>
              <a:rPr lang="en-US" altLang="zh-CN" dirty="0"/>
              <a:t>R </a:t>
            </a:r>
            <a:r>
              <a:rPr lang="zh-CN" altLang="zh-CN" dirty="0"/>
              <a:t>→</a:t>
            </a:r>
            <a:r>
              <a:rPr lang="en-US" altLang="zh-CN" dirty="0"/>
              <a:t> v        { </a:t>
            </a:r>
            <a:r>
              <a:rPr lang="en-US" altLang="zh-CN" dirty="0" err="1"/>
              <a:t>R.d</a:t>
            </a:r>
            <a:r>
              <a:rPr lang="en-US" altLang="zh-CN" dirty="0"/>
              <a:t>:=</a:t>
            </a:r>
            <a:r>
              <a:rPr lang="en-US" altLang="zh-CN" dirty="0" err="1"/>
              <a:t>R.c</a:t>
            </a:r>
            <a:r>
              <a:rPr lang="en-US" altLang="zh-CN" dirty="0"/>
              <a:t> </a:t>
            </a:r>
            <a:r>
              <a:rPr lang="zh-CN" altLang="zh-CN" dirty="0"/>
              <a:t>；</a:t>
            </a:r>
            <a:r>
              <a:rPr lang="en-US" altLang="zh-CN" dirty="0"/>
              <a:t>   </a:t>
            </a:r>
            <a:r>
              <a:rPr lang="en-US" altLang="zh-CN" dirty="0" err="1"/>
              <a:t>R.f</a:t>
            </a:r>
            <a:r>
              <a:rPr lang="en-US" altLang="zh-CN" dirty="0"/>
              <a:t>:=</a:t>
            </a:r>
            <a:r>
              <a:rPr lang="en-US" altLang="zh-CN" dirty="0" err="1"/>
              <a:t>R.e</a:t>
            </a:r>
            <a:r>
              <a:rPr lang="en-US" altLang="zh-CN" dirty="0"/>
              <a:t>  }</a:t>
            </a:r>
            <a:endParaRPr lang="zh-CN" altLang="zh-CN" dirty="0"/>
          </a:p>
          <a:p>
            <a:r>
              <a:rPr lang="zh-CN" altLang="zh-CN" dirty="0"/>
              <a:t>该属性文法的继承属性有哪些</a:t>
            </a:r>
            <a:r>
              <a:rPr lang="en-US" altLang="zh-CN" dirty="0"/>
              <a:t>(    )</a:t>
            </a:r>
            <a:r>
              <a:rPr lang="zh-CN" altLang="zh-CN" dirty="0"/>
              <a:t>。【</a:t>
            </a:r>
            <a:r>
              <a:rPr lang="en-US" altLang="zh-CN" dirty="0"/>
              <a:t>BCD</a:t>
            </a:r>
            <a:r>
              <a:rPr lang="zh-CN" altLang="zh-CN" dirty="0"/>
              <a:t>】</a:t>
            </a:r>
            <a:endParaRPr lang="zh-CN" altLang="zh-CN" dirty="0"/>
          </a:p>
          <a:p>
            <a:r>
              <a:rPr lang="en-US" altLang="zh-CN" dirty="0"/>
              <a:t>A</a:t>
            </a:r>
            <a:r>
              <a:rPr lang="zh-CN" altLang="zh-CN" dirty="0"/>
              <a:t>、</a:t>
            </a:r>
            <a:r>
              <a:rPr lang="en-US" altLang="zh-CN" dirty="0" err="1"/>
              <a:t>Q.a</a:t>
            </a:r>
            <a:r>
              <a:rPr lang="en-US" altLang="zh-CN" dirty="0"/>
              <a:t>          B</a:t>
            </a:r>
            <a:r>
              <a:rPr lang="zh-CN" altLang="zh-CN" dirty="0"/>
              <a:t>、</a:t>
            </a:r>
            <a:r>
              <a:rPr lang="en-US" altLang="zh-CN" dirty="0" err="1"/>
              <a:t>Q.b</a:t>
            </a:r>
            <a:r>
              <a:rPr lang="en-US" altLang="zh-CN" dirty="0"/>
              <a:t>        C</a:t>
            </a:r>
            <a:r>
              <a:rPr lang="zh-CN" altLang="zh-CN" dirty="0"/>
              <a:t>、</a:t>
            </a:r>
            <a:r>
              <a:rPr lang="en-US" altLang="zh-CN" dirty="0" err="1"/>
              <a:t>R.e</a:t>
            </a:r>
            <a:r>
              <a:rPr lang="en-US" altLang="zh-CN" dirty="0"/>
              <a:t>         D</a:t>
            </a:r>
            <a:r>
              <a:rPr lang="zh-CN" altLang="zh-CN" dirty="0"/>
              <a:t>、</a:t>
            </a:r>
            <a:r>
              <a:rPr lang="en-US" altLang="zh-CN" dirty="0"/>
              <a:t> </a:t>
            </a:r>
            <a:r>
              <a:rPr lang="en-US" altLang="zh-CN" dirty="0" err="1"/>
              <a:t>R.c</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编译程序生成的目标程序是汇编代码程序，则源程序的执行分为哪些阶段</a:t>
            </a:r>
            <a:r>
              <a:rPr lang="en-US" altLang="zh-CN" dirty="0"/>
              <a:t>(     )</a:t>
            </a:r>
            <a:r>
              <a:rPr lang="zh-CN" altLang="zh-CN" dirty="0"/>
              <a:t>。【</a:t>
            </a:r>
            <a:r>
              <a:rPr lang="en-US" altLang="zh-CN" dirty="0"/>
              <a:t>ABC</a:t>
            </a:r>
            <a:r>
              <a:rPr lang="zh-CN" altLang="zh-CN" dirty="0"/>
              <a:t>】</a:t>
            </a:r>
            <a:endParaRPr lang="zh-CN" altLang="zh-CN" dirty="0"/>
          </a:p>
          <a:p>
            <a:r>
              <a:rPr lang="en-US" altLang="zh-CN" dirty="0"/>
              <a:t>A</a:t>
            </a:r>
            <a:r>
              <a:rPr lang="zh-CN" altLang="zh-CN" dirty="0"/>
              <a:t>、编译阶段</a:t>
            </a:r>
            <a:r>
              <a:rPr lang="en-US" altLang="zh-CN" dirty="0"/>
              <a:t>    B</a:t>
            </a:r>
            <a:r>
              <a:rPr lang="zh-CN" altLang="zh-CN" dirty="0"/>
              <a:t>、汇编阶段</a:t>
            </a:r>
            <a:r>
              <a:rPr lang="en-US" altLang="zh-CN" dirty="0"/>
              <a:t>    C</a:t>
            </a:r>
            <a:r>
              <a:rPr lang="zh-CN" altLang="zh-CN" dirty="0"/>
              <a:t>、运行阶段</a:t>
            </a:r>
            <a:r>
              <a:rPr lang="en-US" altLang="zh-CN" dirty="0"/>
              <a:t>    D</a:t>
            </a:r>
            <a:r>
              <a:rPr lang="zh-CN" altLang="zh-CN" dirty="0"/>
              <a:t>、置初值阶段</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已知</a:t>
            </a:r>
            <a:r>
              <a:rPr lang="zh-CN" altLang="zh-CN" dirty="0"/>
              <a:t>某文法的属性文法定义如下：</a:t>
            </a:r>
            <a:endParaRPr lang="zh-CN" altLang="zh-CN" dirty="0"/>
          </a:p>
          <a:p>
            <a:r>
              <a:rPr lang="zh-CN" altLang="zh-CN" dirty="0"/>
              <a:t>产生式</a:t>
            </a:r>
            <a:r>
              <a:rPr lang="en-US" altLang="zh-CN" dirty="0"/>
              <a:t>          </a:t>
            </a:r>
            <a:r>
              <a:rPr lang="zh-CN" altLang="zh-CN" dirty="0"/>
              <a:t>语义规则</a:t>
            </a:r>
            <a:endParaRPr lang="zh-CN" altLang="zh-CN" dirty="0"/>
          </a:p>
          <a:p>
            <a:r>
              <a:rPr lang="en-US" altLang="zh-CN" dirty="0"/>
              <a:t>S </a:t>
            </a:r>
            <a:r>
              <a:rPr lang="zh-CN" altLang="zh-CN" dirty="0"/>
              <a:t>→</a:t>
            </a:r>
            <a:r>
              <a:rPr lang="en-US" altLang="zh-CN" dirty="0"/>
              <a:t> ABC     { </a:t>
            </a:r>
            <a:r>
              <a:rPr lang="en-US" altLang="zh-CN" dirty="0" err="1"/>
              <a:t>B.c</a:t>
            </a:r>
            <a:r>
              <a:rPr lang="en-US" altLang="zh-CN" dirty="0"/>
              <a:t>=</a:t>
            </a:r>
            <a:r>
              <a:rPr lang="en-US" altLang="zh-CN" dirty="0" err="1"/>
              <a:t>S.a</a:t>
            </a:r>
            <a:endParaRPr lang="zh-CN" altLang="zh-CN" dirty="0"/>
          </a:p>
          <a:p>
            <a:r>
              <a:rPr lang="en-US" altLang="zh-CN" dirty="0"/>
              <a:t>                </a:t>
            </a:r>
            <a:r>
              <a:rPr lang="en-US" altLang="zh-CN" dirty="0" err="1"/>
              <a:t>A.u</a:t>
            </a:r>
            <a:r>
              <a:rPr lang="en-US" altLang="zh-CN" dirty="0"/>
              <a:t>=</a:t>
            </a:r>
            <a:r>
              <a:rPr lang="en-US" altLang="zh-CN" dirty="0" err="1"/>
              <a:t>B.d+C.e</a:t>
            </a:r>
            <a:endParaRPr lang="zh-CN" altLang="zh-CN" dirty="0"/>
          </a:p>
          <a:p>
            <a:r>
              <a:rPr lang="en-US" altLang="zh-CN" dirty="0"/>
              <a:t>                </a:t>
            </a:r>
            <a:r>
              <a:rPr lang="en-US" altLang="zh-CN" dirty="0" err="1"/>
              <a:t>S.b</a:t>
            </a:r>
            <a:r>
              <a:rPr lang="en-US" altLang="zh-CN" dirty="0"/>
              <a:t>=</a:t>
            </a:r>
            <a:r>
              <a:rPr lang="en-US" altLang="zh-CN" dirty="0" err="1"/>
              <a:t>A.v</a:t>
            </a:r>
            <a:r>
              <a:rPr lang="en-US" altLang="zh-CN" dirty="0"/>
              <a:t> }</a:t>
            </a:r>
            <a:endParaRPr lang="zh-CN" altLang="zh-CN" dirty="0"/>
          </a:p>
          <a:p>
            <a:r>
              <a:rPr lang="en-US" altLang="zh-CN" dirty="0"/>
              <a:t>A </a:t>
            </a:r>
            <a:r>
              <a:rPr lang="zh-CN" altLang="zh-CN" dirty="0"/>
              <a:t>→</a:t>
            </a:r>
            <a:r>
              <a:rPr lang="en-US" altLang="zh-CN" dirty="0"/>
              <a:t> a        {</a:t>
            </a:r>
            <a:r>
              <a:rPr lang="en-US" altLang="zh-CN" dirty="0" err="1"/>
              <a:t>A.v</a:t>
            </a:r>
            <a:r>
              <a:rPr lang="en-US" altLang="zh-CN" dirty="0"/>
              <a:t>:=2*</a:t>
            </a:r>
            <a:r>
              <a:rPr lang="en-US" altLang="zh-CN" dirty="0" err="1"/>
              <a:t>A.u</a:t>
            </a:r>
            <a:r>
              <a:rPr lang="en-US" altLang="zh-CN" dirty="0"/>
              <a:t>}</a:t>
            </a:r>
            <a:endParaRPr lang="zh-CN" altLang="zh-CN" dirty="0"/>
          </a:p>
          <a:p>
            <a:r>
              <a:rPr lang="en-US" altLang="zh-CN" dirty="0"/>
              <a:t>B </a:t>
            </a:r>
            <a:r>
              <a:rPr lang="zh-CN" altLang="zh-CN" dirty="0"/>
              <a:t>→</a:t>
            </a:r>
            <a:r>
              <a:rPr lang="en-US" altLang="zh-CN" dirty="0"/>
              <a:t> b        {</a:t>
            </a:r>
            <a:r>
              <a:rPr lang="en-US" altLang="zh-CN" dirty="0" err="1"/>
              <a:t>B.d</a:t>
            </a:r>
            <a:r>
              <a:rPr lang="en-US" altLang="zh-CN" dirty="0"/>
              <a:t>=</a:t>
            </a:r>
            <a:r>
              <a:rPr lang="en-US" altLang="zh-CN" dirty="0" err="1"/>
              <a:t>B.c</a:t>
            </a:r>
            <a:r>
              <a:rPr lang="en-US" altLang="zh-CN" dirty="0"/>
              <a:t>}</a:t>
            </a:r>
            <a:endParaRPr lang="zh-CN" altLang="zh-CN" dirty="0"/>
          </a:p>
          <a:p>
            <a:r>
              <a:rPr lang="en-US" altLang="zh-CN" dirty="0"/>
              <a:t>C </a:t>
            </a:r>
            <a:r>
              <a:rPr lang="zh-CN" altLang="zh-CN" dirty="0"/>
              <a:t>→</a:t>
            </a:r>
            <a:r>
              <a:rPr lang="en-US" altLang="zh-CN" dirty="0"/>
              <a:t> c        {</a:t>
            </a:r>
            <a:r>
              <a:rPr lang="en-US" altLang="zh-CN" dirty="0" err="1"/>
              <a:t>C.e</a:t>
            </a:r>
            <a:r>
              <a:rPr lang="en-US" altLang="zh-CN" dirty="0"/>
              <a:t>=2}</a:t>
            </a:r>
            <a:endParaRPr lang="zh-CN" altLang="zh-CN" dirty="0"/>
          </a:p>
          <a:p>
            <a:r>
              <a:rPr lang="zh-CN" altLang="zh-CN" dirty="0"/>
              <a:t>下面哪些属性是该文法的继承属性</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a:t>
            </a:r>
            <a:r>
              <a:rPr lang="en-US" altLang="zh-CN" dirty="0" err="1"/>
              <a:t>B.c</a:t>
            </a:r>
            <a:r>
              <a:rPr lang="en-US" altLang="zh-CN" dirty="0"/>
              <a:t>       B</a:t>
            </a:r>
            <a:r>
              <a:rPr lang="zh-CN" altLang="zh-CN" dirty="0"/>
              <a:t>、</a:t>
            </a:r>
            <a:r>
              <a:rPr lang="en-US" altLang="zh-CN" dirty="0" err="1"/>
              <a:t>S.b</a:t>
            </a:r>
            <a:r>
              <a:rPr lang="en-US" altLang="zh-CN" dirty="0"/>
              <a:t>     C</a:t>
            </a:r>
            <a:r>
              <a:rPr lang="zh-CN" altLang="zh-CN" dirty="0"/>
              <a:t>、</a:t>
            </a:r>
            <a:r>
              <a:rPr lang="en-US" altLang="zh-CN" dirty="0" err="1"/>
              <a:t>A.u</a:t>
            </a:r>
            <a:r>
              <a:rPr lang="en-US" altLang="zh-CN" dirty="0"/>
              <a:t>      D</a:t>
            </a:r>
            <a:r>
              <a:rPr lang="zh-CN" altLang="zh-CN" dirty="0"/>
              <a:t>、</a:t>
            </a:r>
            <a:r>
              <a:rPr lang="en-US" altLang="zh-CN" dirty="0" err="1"/>
              <a:t>C.e</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20000"/>
          </a:bodyPr>
          <a:lstStyle/>
          <a:p>
            <a:r>
              <a:rPr lang="zh-CN" altLang="zh-CN" dirty="0" smtClean="0"/>
              <a:t>已知</a:t>
            </a:r>
            <a:r>
              <a:rPr lang="zh-CN" altLang="zh-CN" dirty="0"/>
              <a:t>某文法的属性文法定义如下：</a:t>
            </a:r>
            <a:endParaRPr lang="zh-CN" altLang="zh-CN" dirty="0"/>
          </a:p>
          <a:p>
            <a:r>
              <a:rPr lang="zh-CN" altLang="zh-CN" dirty="0"/>
              <a:t>产生式</a:t>
            </a:r>
            <a:r>
              <a:rPr lang="en-US" altLang="zh-CN" dirty="0"/>
              <a:t>          </a:t>
            </a:r>
            <a:r>
              <a:rPr lang="zh-CN" altLang="zh-CN" dirty="0"/>
              <a:t>语义规则</a:t>
            </a:r>
            <a:endParaRPr lang="zh-CN" altLang="zh-CN" dirty="0"/>
          </a:p>
          <a:p>
            <a:r>
              <a:rPr lang="en-US" altLang="zh-CN" dirty="0"/>
              <a:t>S </a:t>
            </a:r>
            <a:r>
              <a:rPr lang="zh-CN" altLang="zh-CN" dirty="0"/>
              <a:t>→</a:t>
            </a:r>
            <a:r>
              <a:rPr lang="en-US" altLang="zh-CN" dirty="0"/>
              <a:t> ABC     { </a:t>
            </a:r>
            <a:r>
              <a:rPr lang="en-US" altLang="zh-CN" dirty="0" err="1"/>
              <a:t>B.u</a:t>
            </a:r>
            <a:r>
              <a:rPr lang="en-US" altLang="zh-CN" dirty="0"/>
              <a:t>=</a:t>
            </a:r>
            <a:r>
              <a:rPr lang="en-US" altLang="zh-CN" dirty="0" err="1"/>
              <a:t>S.a</a:t>
            </a:r>
            <a:endParaRPr lang="zh-CN" altLang="zh-CN" dirty="0"/>
          </a:p>
          <a:p>
            <a:r>
              <a:rPr lang="en-US" altLang="zh-CN" dirty="0"/>
              <a:t>               </a:t>
            </a:r>
            <a:r>
              <a:rPr lang="en-US" altLang="zh-CN" dirty="0" err="1"/>
              <a:t>A.u</a:t>
            </a:r>
            <a:r>
              <a:rPr lang="en-US" altLang="zh-CN" dirty="0"/>
              <a:t>=</a:t>
            </a:r>
            <a:r>
              <a:rPr lang="en-US" altLang="zh-CN" dirty="0" err="1"/>
              <a:t>B.v+C.e</a:t>
            </a:r>
            <a:endParaRPr lang="zh-CN" altLang="zh-CN" dirty="0"/>
          </a:p>
          <a:p>
            <a:r>
              <a:rPr lang="en-US" altLang="zh-CN" dirty="0"/>
              <a:t>               </a:t>
            </a:r>
            <a:r>
              <a:rPr lang="en-US" altLang="zh-CN" dirty="0" err="1"/>
              <a:t>S.b</a:t>
            </a:r>
            <a:r>
              <a:rPr lang="en-US" altLang="zh-CN" dirty="0"/>
              <a:t>=</a:t>
            </a:r>
            <a:r>
              <a:rPr lang="en-US" altLang="zh-CN" dirty="0" err="1"/>
              <a:t>A.v</a:t>
            </a:r>
            <a:r>
              <a:rPr lang="en-US" altLang="zh-CN" dirty="0"/>
              <a:t>}</a:t>
            </a:r>
            <a:endParaRPr lang="zh-CN" altLang="zh-CN" dirty="0"/>
          </a:p>
          <a:p>
            <a:r>
              <a:rPr lang="en-US" altLang="zh-CN" dirty="0"/>
              <a:t>A </a:t>
            </a:r>
            <a:r>
              <a:rPr lang="zh-CN" altLang="zh-CN" dirty="0"/>
              <a:t>→</a:t>
            </a:r>
            <a:r>
              <a:rPr lang="en-US" altLang="zh-CN" dirty="0"/>
              <a:t> a        {</a:t>
            </a:r>
            <a:r>
              <a:rPr lang="en-US" altLang="zh-CN" dirty="0" err="1"/>
              <a:t>A.v</a:t>
            </a:r>
            <a:r>
              <a:rPr lang="en-US" altLang="zh-CN" dirty="0"/>
              <a:t>:=2*</a:t>
            </a:r>
            <a:r>
              <a:rPr lang="en-US" altLang="zh-CN" dirty="0" err="1"/>
              <a:t>A.u</a:t>
            </a:r>
            <a:r>
              <a:rPr lang="en-US" altLang="zh-CN" dirty="0"/>
              <a:t>}</a:t>
            </a:r>
            <a:endParaRPr lang="zh-CN" altLang="zh-CN" dirty="0"/>
          </a:p>
          <a:p>
            <a:r>
              <a:rPr lang="en-US" altLang="zh-CN" dirty="0"/>
              <a:t>B </a:t>
            </a:r>
            <a:r>
              <a:rPr lang="zh-CN" altLang="zh-CN" dirty="0"/>
              <a:t>→</a:t>
            </a:r>
            <a:r>
              <a:rPr lang="en-US" altLang="zh-CN" dirty="0"/>
              <a:t> b        {</a:t>
            </a:r>
            <a:r>
              <a:rPr lang="en-US" altLang="zh-CN" dirty="0" err="1"/>
              <a:t>B.v</a:t>
            </a:r>
            <a:r>
              <a:rPr lang="en-US" altLang="zh-CN" dirty="0"/>
              <a:t>=</a:t>
            </a:r>
            <a:r>
              <a:rPr lang="en-US" altLang="zh-CN" dirty="0" err="1"/>
              <a:t>B.u</a:t>
            </a:r>
            <a:r>
              <a:rPr lang="en-US" altLang="zh-CN" dirty="0"/>
              <a:t>}</a:t>
            </a:r>
            <a:endParaRPr lang="zh-CN" altLang="zh-CN" dirty="0"/>
          </a:p>
          <a:p>
            <a:r>
              <a:rPr lang="en-US" altLang="zh-CN" dirty="0"/>
              <a:t>C </a:t>
            </a:r>
            <a:r>
              <a:rPr lang="zh-CN" altLang="zh-CN" dirty="0"/>
              <a:t>→</a:t>
            </a:r>
            <a:r>
              <a:rPr lang="en-US" altLang="zh-CN" dirty="0"/>
              <a:t> c        {</a:t>
            </a:r>
            <a:r>
              <a:rPr lang="en-US" altLang="zh-CN" dirty="0" err="1"/>
              <a:t>C.e</a:t>
            </a:r>
            <a:r>
              <a:rPr lang="en-US" altLang="zh-CN" dirty="0"/>
              <a:t>=2}</a:t>
            </a:r>
            <a:endParaRPr lang="zh-CN" altLang="zh-CN" dirty="0"/>
          </a:p>
          <a:p>
            <a:r>
              <a:rPr lang="zh-CN" altLang="zh-CN" dirty="0"/>
              <a:t>以下哪些属性是该属性文法的综合属性（　　）。【</a:t>
            </a:r>
            <a:r>
              <a:rPr lang="en-US" altLang="zh-CN" dirty="0"/>
              <a:t>ACD</a:t>
            </a:r>
            <a:r>
              <a:rPr lang="zh-CN" altLang="zh-CN" dirty="0"/>
              <a:t>】</a:t>
            </a:r>
            <a:endParaRPr lang="zh-CN" altLang="zh-CN" dirty="0"/>
          </a:p>
          <a:p>
            <a:r>
              <a:rPr lang="en-US" altLang="zh-CN" dirty="0"/>
              <a:t>A</a:t>
            </a:r>
            <a:r>
              <a:rPr lang="zh-CN" altLang="zh-CN" dirty="0"/>
              <a:t>、</a:t>
            </a:r>
            <a:r>
              <a:rPr lang="en-US" altLang="zh-CN" dirty="0" err="1"/>
              <a:t>S.b</a:t>
            </a:r>
            <a:r>
              <a:rPr lang="en-US" altLang="zh-CN" dirty="0"/>
              <a:t>      B</a:t>
            </a:r>
            <a:r>
              <a:rPr lang="zh-CN" altLang="zh-CN" dirty="0"/>
              <a:t>、</a:t>
            </a:r>
            <a:r>
              <a:rPr lang="en-US" altLang="zh-CN" dirty="0" err="1"/>
              <a:t>A.u</a:t>
            </a:r>
            <a:r>
              <a:rPr lang="en-US" altLang="zh-CN" dirty="0"/>
              <a:t>     C</a:t>
            </a:r>
            <a:r>
              <a:rPr lang="zh-CN" altLang="zh-CN" dirty="0"/>
              <a:t>、</a:t>
            </a:r>
            <a:r>
              <a:rPr lang="en-US" altLang="zh-CN" dirty="0" err="1"/>
              <a:t>B.v</a:t>
            </a:r>
            <a:r>
              <a:rPr lang="en-US" altLang="zh-CN" dirty="0"/>
              <a:t>      D</a:t>
            </a:r>
            <a:r>
              <a:rPr lang="zh-CN" altLang="zh-CN" dirty="0"/>
              <a:t>、</a:t>
            </a:r>
            <a:r>
              <a:rPr lang="en-US" altLang="zh-CN" dirty="0" err="1"/>
              <a:t>C.e</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中的语义处理有两个任务，分别是（</a:t>
            </a:r>
            <a:r>
              <a:rPr lang="en-US" altLang="zh-CN" dirty="0"/>
              <a:t>   </a:t>
            </a:r>
            <a:r>
              <a:rPr lang="zh-CN" altLang="zh-CN" dirty="0"/>
              <a:t>）。【</a:t>
            </a:r>
            <a:r>
              <a:rPr lang="en-US" altLang="zh-CN" dirty="0"/>
              <a:t>AC</a:t>
            </a:r>
            <a:r>
              <a:rPr lang="zh-CN" altLang="zh-CN" dirty="0"/>
              <a:t>】</a:t>
            </a:r>
            <a:endParaRPr lang="zh-CN" altLang="zh-CN" dirty="0"/>
          </a:p>
          <a:p>
            <a:r>
              <a:rPr lang="zh-CN" altLang="zh-CN" dirty="0"/>
              <a:t>（</a:t>
            </a:r>
            <a:r>
              <a:rPr lang="en-US" altLang="zh-CN" dirty="0"/>
              <a:t>A</a:t>
            </a:r>
            <a:r>
              <a:rPr lang="zh-CN" altLang="zh-CN" dirty="0"/>
              <a:t>）静态语义审查</a:t>
            </a:r>
            <a:r>
              <a:rPr lang="en-US" altLang="zh-CN" dirty="0"/>
              <a:t>   		</a:t>
            </a:r>
            <a:r>
              <a:rPr lang="zh-CN" altLang="zh-CN" dirty="0"/>
              <a:t>（</a:t>
            </a:r>
            <a:r>
              <a:rPr lang="en-US" altLang="zh-CN" dirty="0"/>
              <a:t>B</a:t>
            </a:r>
            <a:r>
              <a:rPr lang="zh-CN" altLang="zh-CN" dirty="0"/>
              <a:t>）审查语法结构</a:t>
            </a:r>
            <a:endParaRPr lang="zh-CN" altLang="zh-CN" dirty="0"/>
          </a:p>
          <a:p>
            <a:r>
              <a:rPr lang="zh-CN" altLang="zh-CN" dirty="0"/>
              <a:t>（</a:t>
            </a:r>
            <a:r>
              <a:rPr lang="en-US" altLang="zh-CN" dirty="0"/>
              <a:t>C</a:t>
            </a:r>
            <a:r>
              <a:rPr lang="zh-CN" altLang="zh-CN" dirty="0"/>
              <a:t>）执行真正的翻译</a:t>
            </a:r>
            <a:r>
              <a:rPr lang="en-US" altLang="zh-CN" dirty="0"/>
              <a:t>		</a:t>
            </a:r>
            <a:r>
              <a:rPr lang="zh-CN" altLang="zh-CN" dirty="0"/>
              <a:t>（</a:t>
            </a:r>
            <a:r>
              <a:rPr lang="en-US" altLang="zh-CN" dirty="0"/>
              <a:t>D</a:t>
            </a:r>
            <a:r>
              <a:rPr lang="zh-CN" altLang="zh-CN" dirty="0"/>
              <a:t>）审查语义结构</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属性文法</a:t>
            </a:r>
            <a:r>
              <a:rPr lang="zh-CN" altLang="zh-CN" dirty="0"/>
              <a:t>中文法符号的属性有（</a:t>
            </a:r>
            <a:r>
              <a:rPr lang="en-US" altLang="zh-CN" dirty="0"/>
              <a:t>   </a:t>
            </a:r>
            <a:r>
              <a:rPr lang="zh-CN" altLang="zh-CN" dirty="0"/>
              <a:t>）等若干种。【</a:t>
            </a:r>
            <a:r>
              <a:rPr lang="en-US" altLang="zh-CN" dirty="0"/>
              <a:t>BC</a:t>
            </a:r>
            <a:r>
              <a:rPr lang="zh-CN" altLang="zh-CN" dirty="0"/>
              <a:t>】</a:t>
            </a:r>
            <a:endParaRPr lang="zh-CN" altLang="zh-CN" dirty="0"/>
          </a:p>
          <a:p>
            <a:r>
              <a:rPr lang="zh-CN" altLang="zh-CN" dirty="0"/>
              <a:t>（</a:t>
            </a:r>
            <a:r>
              <a:rPr lang="en-US" altLang="zh-CN" dirty="0"/>
              <a:t>A</a:t>
            </a:r>
            <a:r>
              <a:rPr lang="zh-CN" altLang="zh-CN" dirty="0"/>
              <a:t>）条件属性</a:t>
            </a:r>
            <a:r>
              <a:rPr lang="en-US" altLang="zh-CN" dirty="0"/>
              <a:t>           </a:t>
            </a:r>
            <a:r>
              <a:rPr lang="zh-CN" altLang="zh-CN" dirty="0"/>
              <a:t>（</a:t>
            </a:r>
            <a:r>
              <a:rPr lang="en-US" altLang="zh-CN" dirty="0"/>
              <a:t>B</a:t>
            </a:r>
            <a:r>
              <a:rPr lang="zh-CN" altLang="zh-CN" dirty="0"/>
              <a:t>）继承属性</a:t>
            </a:r>
            <a:endParaRPr lang="zh-CN" altLang="zh-CN" dirty="0"/>
          </a:p>
          <a:p>
            <a:r>
              <a:rPr lang="zh-CN" altLang="zh-CN" dirty="0"/>
              <a:t>（</a:t>
            </a:r>
            <a:r>
              <a:rPr lang="en-US" altLang="zh-CN" dirty="0"/>
              <a:t>C</a:t>
            </a:r>
            <a:r>
              <a:rPr lang="zh-CN" altLang="zh-CN" dirty="0"/>
              <a:t>）综合属性</a:t>
            </a:r>
            <a:r>
              <a:rPr lang="en-US" altLang="zh-CN" dirty="0"/>
              <a:t>           </a:t>
            </a:r>
            <a:r>
              <a:rPr lang="zh-CN" altLang="zh-CN" dirty="0"/>
              <a:t>（</a:t>
            </a:r>
            <a:r>
              <a:rPr lang="en-US" altLang="zh-CN" dirty="0"/>
              <a:t>D</a:t>
            </a:r>
            <a:r>
              <a:rPr lang="zh-CN" altLang="zh-CN" dirty="0"/>
              <a:t>）跳转属性</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过程中比较常见的中间语言有（</a:t>
            </a:r>
            <a:r>
              <a:rPr lang="en-US" altLang="zh-CN" dirty="0"/>
              <a:t>    </a:t>
            </a:r>
            <a:r>
              <a:rPr lang="zh-CN" altLang="zh-CN" dirty="0"/>
              <a:t>）。【</a:t>
            </a:r>
            <a:r>
              <a:rPr lang="en-US" altLang="zh-CN" dirty="0"/>
              <a:t>ABCD</a:t>
            </a:r>
            <a:r>
              <a:rPr lang="zh-CN" altLang="zh-CN" dirty="0"/>
              <a:t>】</a:t>
            </a:r>
            <a:endParaRPr lang="zh-CN" altLang="zh-CN" dirty="0"/>
          </a:p>
          <a:p>
            <a:r>
              <a:rPr lang="zh-CN" altLang="zh-CN" dirty="0"/>
              <a:t>（</a:t>
            </a:r>
            <a:r>
              <a:rPr lang="en-US" altLang="zh-CN" dirty="0"/>
              <a:t>A</a:t>
            </a:r>
            <a:r>
              <a:rPr lang="zh-CN" altLang="zh-CN" dirty="0"/>
              <a:t>）逆波兰式</a:t>
            </a:r>
            <a:r>
              <a:rPr lang="en-US" altLang="zh-CN" dirty="0"/>
              <a:t>		</a:t>
            </a:r>
            <a:r>
              <a:rPr lang="zh-CN" altLang="zh-CN" dirty="0"/>
              <a:t>（</a:t>
            </a:r>
            <a:r>
              <a:rPr lang="en-US" altLang="zh-CN" dirty="0"/>
              <a:t>B</a:t>
            </a:r>
            <a:r>
              <a:rPr lang="zh-CN" altLang="zh-CN" dirty="0"/>
              <a:t>）三元式</a:t>
            </a:r>
            <a:r>
              <a:rPr lang="en-US" altLang="zh-CN" dirty="0"/>
              <a:t>		</a:t>
            </a:r>
            <a:r>
              <a:rPr lang="zh-CN" altLang="zh-CN" dirty="0"/>
              <a:t>（</a:t>
            </a:r>
            <a:r>
              <a:rPr lang="en-US" altLang="zh-CN" dirty="0"/>
              <a:t>C</a:t>
            </a:r>
            <a:r>
              <a:rPr lang="zh-CN" altLang="zh-CN" dirty="0"/>
              <a:t>）四元式</a:t>
            </a:r>
            <a:r>
              <a:rPr lang="en-US" altLang="zh-CN" dirty="0"/>
              <a:t>		</a:t>
            </a:r>
            <a:r>
              <a:rPr lang="zh-CN" altLang="zh-CN" dirty="0"/>
              <a:t>（</a:t>
            </a:r>
            <a:r>
              <a:rPr lang="en-US" altLang="zh-CN" dirty="0"/>
              <a:t>D</a:t>
            </a:r>
            <a:r>
              <a:rPr lang="zh-CN" altLang="zh-CN" dirty="0"/>
              <a:t>）树形表示</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文法</a:t>
            </a:r>
            <a:r>
              <a:rPr lang="zh-CN" altLang="zh-CN" dirty="0"/>
              <a:t>符号的属性有两种，一种称为继承属性，另一种称为综合属性。【对】</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自下而上</a:t>
            </a:r>
            <a:r>
              <a:rPr lang="zh-CN" altLang="zh-CN" dirty="0"/>
              <a:t>语法制导翻译法的特点是语法分析栈和语义分析栈不需要同步操作。【错】</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目前</a:t>
            </a:r>
            <a:r>
              <a:rPr lang="zh-CN" altLang="zh-CN" dirty="0"/>
              <a:t>多数编译程序进行语义分析的方法采用语法制导翻译法，这是因为语法制导翻译法是一种形式化系统。【错】</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语法</a:t>
            </a:r>
            <a:r>
              <a:rPr lang="zh-CN" altLang="zh-CN" dirty="0"/>
              <a:t>制导翻译方法可用来产生各种中间代码，又可以用来产生目标代码。【对】</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属性文法</a:t>
            </a:r>
            <a:r>
              <a:rPr lang="zh-CN" altLang="zh-CN" dirty="0"/>
              <a:t>中终结符既可以有综合属性，也可以有继承属性。 【错】</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可以将编译程序划分为前端和后端两部分，以下哪些阶段属于编译程序的前端。</a:t>
            </a:r>
            <a:r>
              <a:rPr lang="en-US" altLang="zh-CN" dirty="0"/>
              <a:t>(    ) </a:t>
            </a:r>
            <a:r>
              <a:rPr lang="zh-CN" altLang="zh-CN" dirty="0"/>
              <a:t>【</a:t>
            </a:r>
            <a:r>
              <a:rPr lang="en-US" altLang="zh-CN" dirty="0"/>
              <a:t>ABC</a:t>
            </a:r>
            <a:r>
              <a:rPr lang="zh-CN" altLang="zh-CN" dirty="0"/>
              <a:t>】</a:t>
            </a:r>
            <a:endParaRPr lang="zh-CN" altLang="zh-CN" dirty="0"/>
          </a:p>
          <a:p>
            <a:r>
              <a:rPr lang="en-US" altLang="zh-CN" dirty="0"/>
              <a:t>A</a:t>
            </a:r>
            <a:r>
              <a:rPr lang="zh-CN" altLang="zh-CN" dirty="0"/>
              <a:t>、词法分析</a:t>
            </a:r>
            <a:r>
              <a:rPr lang="en-US" altLang="zh-CN" dirty="0"/>
              <a:t>     B</a:t>
            </a:r>
            <a:r>
              <a:rPr lang="zh-CN" altLang="zh-CN" dirty="0"/>
              <a:t>、语法分析</a:t>
            </a:r>
            <a:r>
              <a:rPr lang="en-US" altLang="zh-CN" dirty="0"/>
              <a:t>     C</a:t>
            </a:r>
            <a:r>
              <a:rPr lang="zh-CN" altLang="zh-CN" dirty="0"/>
              <a:t>、语义分析</a:t>
            </a:r>
            <a:r>
              <a:rPr lang="en-US" altLang="zh-CN" dirty="0"/>
              <a:t>      D</a:t>
            </a:r>
            <a:r>
              <a:rPr lang="zh-CN" altLang="zh-CN" dirty="0"/>
              <a:t>、目标代码生成</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语法</a:t>
            </a:r>
            <a:r>
              <a:rPr lang="zh-CN" altLang="zh-CN" dirty="0"/>
              <a:t>制导翻译方法可用来产生各种中间代码，又可以用来产生目标代码。 【对】</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自下而上</a:t>
            </a:r>
            <a:r>
              <a:rPr lang="zh-CN" altLang="zh-CN" dirty="0"/>
              <a:t>语法制导翻译法的特点是语法分析栈与语义分析栈不需同步操作。【错】</a:t>
            </a:r>
            <a:endParaRPr lang="en-US" altLang="zh-CN" dirty="0" smtClean="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属性文法中，属性可以代表数值型信息，语义规则只能进行数值型计算。【错】</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终结符</a:t>
            </a:r>
            <a:r>
              <a:rPr lang="zh-CN" altLang="zh-CN" dirty="0"/>
              <a:t>既可以有综合属性，也可以有继承属性。【错】</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个属性文法包含一个上下文无关文法和一系列语法规则。【错】</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自下而上</a:t>
            </a:r>
            <a:r>
              <a:rPr lang="zh-CN" altLang="zh-CN" dirty="0"/>
              <a:t>语法制导翻译法的特点是栈顶形成句柄，在归约之前执行相应的语义动作。【错】</a:t>
            </a:r>
            <a:endParaRPr lang="en-US" altLang="zh-CN" dirty="0" smtClean="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表达式</a:t>
            </a:r>
            <a:r>
              <a:rPr lang="en-US" altLang="zh-CN" dirty="0"/>
              <a:t>a +b*(</a:t>
            </a:r>
            <a:r>
              <a:rPr lang="en-US" altLang="zh-CN" dirty="0" err="1"/>
              <a:t>c+d</a:t>
            </a:r>
            <a:r>
              <a:rPr lang="en-US" altLang="zh-CN" dirty="0"/>
              <a:t>/e)</a:t>
            </a:r>
            <a:r>
              <a:rPr lang="zh-CN" altLang="zh-CN" dirty="0"/>
              <a:t>的逆波兰式为（</a:t>
            </a:r>
            <a:r>
              <a:rPr lang="en-US" altLang="zh-CN" dirty="0"/>
              <a:t> 7 </a:t>
            </a:r>
            <a:r>
              <a:rPr lang="zh-CN" altLang="zh-CN" dirty="0"/>
              <a:t>）。【</a:t>
            </a:r>
            <a:r>
              <a:rPr lang="en-US" altLang="zh-CN" dirty="0" err="1"/>
              <a:t>abcde</a:t>
            </a:r>
            <a:r>
              <a:rPr lang="en-US" altLang="zh-CN" dirty="0"/>
              <a:t>/+*+</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a:t>
            </a:r>
            <a:r>
              <a:rPr lang="zh-CN" altLang="zh-CN" dirty="0"/>
              <a:t>出下列文法的适合自下而上翻译的语义动作，使得当输入串是</a:t>
            </a:r>
            <a:r>
              <a:rPr lang="en-US" altLang="zh-CN" dirty="0" err="1"/>
              <a:t>aacbb</a:t>
            </a:r>
            <a:r>
              <a:rPr lang="zh-CN" altLang="zh-CN" dirty="0"/>
              <a:t>时其输出串是</a:t>
            </a:r>
            <a:r>
              <a:rPr lang="en-US" altLang="zh-CN" dirty="0"/>
              <a:t>12020</a:t>
            </a:r>
            <a:r>
              <a:rPr lang="zh-CN" altLang="zh-CN" dirty="0"/>
              <a:t>。【</a:t>
            </a:r>
            <a:r>
              <a:rPr lang="en-US" altLang="zh-CN" u="sng" dirty="0" err="1"/>
              <a:t>printf</a:t>
            </a:r>
            <a:r>
              <a:rPr lang="en-US" altLang="zh-CN" u="sng" dirty="0"/>
              <a:t>(‘0’)</a:t>
            </a:r>
            <a:r>
              <a:rPr lang="zh-CN" altLang="zh-CN" dirty="0"/>
              <a:t>】【</a:t>
            </a:r>
            <a:r>
              <a:rPr lang="en-US" altLang="zh-CN" u="sng" dirty="0" err="1"/>
              <a:t>printf</a:t>
            </a:r>
            <a:r>
              <a:rPr lang="en-US" altLang="zh-CN" u="sng" dirty="0"/>
              <a:t>(‘1’)</a:t>
            </a:r>
            <a:r>
              <a:rPr lang="zh-CN" altLang="zh-CN" dirty="0"/>
              <a:t>】【</a:t>
            </a:r>
            <a:r>
              <a:rPr lang="en-US" altLang="zh-CN" u="sng" dirty="0" err="1"/>
              <a:t>printf</a:t>
            </a:r>
            <a:r>
              <a:rPr lang="en-US" altLang="zh-CN" u="sng" dirty="0"/>
              <a:t>(‘2’)</a:t>
            </a:r>
            <a:r>
              <a:rPr lang="zh-CN" altLang="zh-CN" dirty="0"/>
              <a:t>】</a:t>
            </a:r>
            <a:endParaRPr lang="zh-CN" altLang="zh-CN" dirty="0"/>
          </a:p>
          <a:p>
            <a:r>
              <a:rPr lang="en-US" altLang="zh-CN" dirty="0"/>
              <a:t>	</a:t>
            </a:r>
            <a:r>
              <a:rPr lang="zh-CN" altLang="zh-CN" dirty="0"/>
              <a:t>① </a:t>
            </a:r>
            <a:r>
              <a:rPr lang="en-US" altLang="zh-CN" dirty="0"/>
              <a:t>A → </a:t>
            </a:r>
            <a:r>
              <a:rPr lang="en-US" altLang="zh-CN" dirty="0" err="1"/>
              <a:t>aB</a:t>
            </a:r>
            <a:r>
              <a:rPr lang="en-US" altLang="zh-CN" dirty="0"/>
              <a:t>      {</a:t>
            </a:r>
            <a:r>
              <a:rPr lang="en-US" altLang="zh-CN" u="sng" dirty="0"/>
              <a:t>  </a:t>
            </a:r>
            <a:r>
              <a:rPr lang="zh-CN" altLang="zh-CN" u="sng" dirty="0"/>
              <a:t>（</a:t>
            </a:r>
            <a:r>
              <a:rPr lang="en-US" altLang="zh-CN" u="sng" dirty="0"/>
              <a:t>6</a:t>
            </a:r>
            <a:r>
              <a:rPr lang="zh-CN" altLang="zh-CN" u="sng" dirty="0"/>
              <a:t>）</a:t>
            </a:r>
            <a:r>
              <a:rPr lang="en-US" altLang="zh-CN" u="sng" dirty="0"/>
              <a:t>  </a:t>
            </a:r>
            <a:r>
              <a:rPr lang="en-US" altLang="zh-CN" dirty="0"/>
              <a:t>}</a:t>
            </a:r>
            <a:endParaRPr lang="zh-CN" altLang="zh-CN" dirty="0"/>
          </a:p>
          <a:p>
            <a:r>
              <a:rPr lang="en-US" altLang="zh-CN" dirty="0"/>
              <a:t>	</a:t>
            </a:r>
            <a:r>
              <a:rPr lang="zh-CN" altLang="zh-CN" dirty="0"/>
              <a:t>② </a:t>
            </a:r>
            <a:r>
              <a:rPr lang="en-US" altLang="zh-CN" dirty="0"/>
              <a:t>A → c       {</a:t>
            </a:r>
            <a:r>
              <a:rPr lang="en-US" altLang="zh-CN" u="sng" dirty="0"/>
              <a:t>  </a:t>
            </a:r>
            <a:r>
              <a:rPr lang="zh-CN" altLang="zh-CN" u="sng" dirty="0"/>
              <a:t>（</a:t>
            </a:r>
            <a:r>
              <a:rPr lang="en-US" altLang="zh-CN" u="sng" dirty="0"/>
              <a:t>7</a:t>
            </a:r>
            <a:r>
              <a:rPr lang="zh-CN" altLang="zh-CN" u="sng" dirty="0"/>
              <a:t>）</a:t>
            </a:r>
            <a:r>
              <a:rPr lang="en-US" altLang="zh-CN" u="sng" dirty="0"/>
              <a:t>  </a:t>
            </a:r>
            <a:r>
              <a:rPr lang="en-US" altLang="zh-CN" dirty="0"/>
              <a:t>}</a:t>
            </a:r>
            <a:endParaRPr lang="zh-CN" altLang="zh-CN" dirty="0"/>
          </a:p>
          <a:p>
            <a:r>
              <a:rPr lang="en-US" altLang="zh-CN" dirty="0"/>
              <a:t>	</a:t>
            </a:r>
            <a:r>
              <a:rPr lang="zh-CN" altLang="zh-CN" dirty="0"/>
              <a:t>③ </a:t>
            </a:r>
            <a:r>
              <a:rPr lang="en-US" altLang="zh-CN" dirty="0"/>
              <a:t>B → </a:t>
            </a:r>
            <a:r>
              <a:rPr lang="en-US" altLang="zh-CN" dirty="0" err="1"/>
              <a:t>Ab</a:t>
            </a:r>
            <a:r>
              <a:rPr lang="en-US" altLang="zh-CN" dirty="0"/>
              <a:t>      {</a:t>
            </a:r>
            <a:r>
              <a:rPr lang="en-US" altLang="zh-CN" u="sng" dirty="0"/>
              <a:t>  </a:t>
            </a:r>
            <a:r>
              <a:rPr lang="zh-CN" altLang="zh-CN" u="sng" dirty="0"/>
              <a:t>（</a:t>
            </a:r>
            <a:r>
              <a:rPr lang="en-US" altLang="zh-CN" u="sng" dirty="0"/>
              <a:t>8</a:t>
            </a:r>
            <a:r>
              <a:rPr lang="zh-CN" altLang="zh-CN" u="sng" dirty="0"/>
              <a:t>）</a:t>
            </a:r>
            <a:r>
              <a:rPr lang="en-US" altLang="zh-CN" u="sng" dirty="0"/>
              <a:t>  </a:t>
            </a:r>
            <a:r>
              <a:rPr lang="en-US"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过程中比较常见的中间语言有</a:t>
            </a:r>
            <a:r>
              <a:rPr lang="en-US" altLang="zh-CN" u="sng" dirty="0"/>
              <a:t>  </a:t>
            </a:r>
            <a:r>
              <a:rPr lang="zh-CN" altLang="zh-CN" u="sng" dirty="0"/>
              <a:t>（</a:t>
            </a:r>
            <a:r>
              <a:rPr lang="en-US" altLang="zh-CN" u="sng" dirty="0"/>
              <a:t>6</a:t>
            </a:r>
            <a:r>
              <a:rPr lang="zh-CN" altLang="zh-CN" u="sng" dirty="0"/>
              <a:t>）</a:t>
            </a:r>
            <a:r>
              <a:rPr lang="en-US" altLang="zh-CN" u="sng" dirty="0"/>
              <a:t>  </a:t>
            </a:r>
            <a:r>
              <a:rPr lang="zh-CN" altLang="zh-CN" dirty="0"/>
              <a:t>、</a:t>
            </a:r>
            <a:r>
              <a:rPr lang="en-US" altLang="zh-CN" u="sng" dirty="0"/>
              <a:t>  </a:t>
            </a:r>
            <a:r>
              <a:rPr lang="zh-CN" altLang="zh-CN" u="sng" dirty="0"/>
              <a:t>（</a:t>
            </a:r>
            <a:r>
              <a:rPr lang="en-US" altLang="zh-CN" u="sng" dirty="0"/>
              <a:t>7</a:t>
            </a:r>
            <a:r>
              <a:rPr lang="zh-CN" altLang="zh-CN" u="sng" dirty="0"/>
              <a:t>）</a:t>
            </a:r>
            <a:r>
              <a:rPr lang="en-US" altLang="zh-CN" u="sng" dirty="0"/>
              <a:t>  </a:t>
            </a:r>
            <a:r>
              <a:rPr lang="zh-CN" altLang="zh-CN" dirty="0"/>
              <a:t>、</a:t>
            </a:r>
            <a:r>
              <a:rPr lang="en-US" altLang="zh-CN" u="sng" dirty="0"/>
              <a:t>  </a:t>
            </a:r>
            <a:r>
              <a:rPr lang="zh-CN" altLang="zh-CN" u="sng" dirty="0"/>
              <a:t>（</a:t>
            </a:r>
            <a:r>
              <a:rPr lang="en-US" altLang="zh-CN" u="sng" dirty="0"/>
              <a:t>8</a:t>
            </a:r>
            <a:r>
              <a:rPr lang="zh-CN" altLang="zh-CN" u="sng" dirty="0"/>
              <a:t>）</a:t>
            </a:r>
            <a:r>
              <a:rPr lang="en-US" altLang="zh-CN" u="sng" dirty="0"/>
              <a:t>  </a:t>
            </a:r>
            <a:r>
              <a:rPr lang="zh-CN" altLang="zh-CN" dirty="0"/>
              <a:t>和树形表示。【逆波兰式】【三元式】【四元式】</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85000" lnSpcReduction="10000"/>
          </a:bodyPr>
          <a:lstStyle/>
          <a:p>
            <a:r>
              <a:rPr lang="zh-CN" altLang="zh-CN" dirty="0" smtClean="0"/>
              <a:t>有</a:t>
            </a:r>
            <a:r>
              <a:rPr lang="zh-CN" altLang="zh-CN" dirty="0"/>
              <a:t>简单变量说明语句的文法</a:t>
            </a:r>
            <a:r>
              <a:rPr lang="en-US" altLang="zh-CN" dirty="0"/>
              <a:t>G[D]</a:t>
            </a:r>
            <a:r>
              <a:rPr lang="zh-CN" altLang="zh-CN" dirty="0"/>
              <a:t>，已知对文法设计语义函数和语义变量如下：</a:t>
            </a:r>
            <a:endParaRPr lang="zh-CN" altLang="zh-CN" dirty="0"/>
          </a:p>
          <a:p>
            <a:r>
              <a:rPr lang="zh-CN" altLang="zh-CN" dirty="0"/>
              <a:t>（</a:t>
            </a:r>
            <a:r>
              <a:rPr lang="en-US" altLang="zh-CN" dirty="0"/>
              <a:t>1</a:t>
            </a:r>
            <a:r>
              <a:rPr lang="zh-CN" altLang="zh-CN" dirty="0"/>
              <a:t>） 函数</a:t>
            </a:r>
            <a:r>
              <a:rPr lang="en-US" altLang="zh-CN" dirty="0"/>
              <a:t>FILL(id</a:t>
            </a:r>
            <a:r>
              <a:rPr lang="zh-CN" altLang="zh-CN" dirty="0"/>
              <a:t>，</a:t>
            </a:r>
            <a:r>
              <a:rPr lang="en-US" altLang="zh-CN" dirty="0"/>
              <a:t>A)</a:t>
            </a:r>
            <a:r>
              <a:rPr lang="zh-CN" altLang="zh-CN" dirty="0"/>
              <a:t>的功能是把名字</a:t>
            </a:r>
            <a:r>
              <a:rPr lang="en-US" altLang="zh-CN" dirty="0"/>
              <a:t>id</a:t>
            </a:r>
            <a:r>
              <a:rPr lang="zh-CN" altLang="zh-CN" dirty="0"/>
              <a:t>和性质</a:t>
            </a:r>
            <a:r>
              <a:rPr lang="en-US" altLang="zh-CN" dirty="0"/>
              <a:t>A</a:t>
            </a:r>
            <a:r>
              <a:rPr lang="zh-CN" altLang="zh-CN" dirty="0"/>
              <a:t>登录在符号表中。</a:t>
            </a:r>
            <a:endParaRPr lang="zh-CN" altLang="zh-CN" dirty="0"/>
          </a:p>
          <a:p>
            <a:r>
              <a:rPr lang="zh-CN" altLang="zh-CN" dirty="0"/>
              <a:t>（</a:t>
            </a:r>
            <a:r>
              <a:rPr lang="en-US" altLang="zh-CN" dirty="0"/>
              <a:t>2</a:t>
            </a:r>
            <a:r>
              <a:rPr lang="zh-CN" altLang="zh-CN" dirty="0"/>
              <a:t>）设置非终结符</a:t>
            </a:r>
            <a:r>
              <a:rPr lang="en-US" altLang="zh-CN" dirty="0"/>
              <a:t>D</a:t>
            </a:r>
            <a:r>
              <a:rPr lang="zh-CN" altLang="zh-CN" dirty="0"/>
              <a:t>的语义变量</a:t>
            </a:r>
            <a:r>
              <a:rPr lang="en-US" altLang="zh-CN" dirty="0" err="1"/>
              <a:t>D.type</a:t>
            </a:r>
            <a:r>
              <a:rPr lang="zh-CN" altLang="zh-CN" dirty="0"/>
              <a:t>，记录说明语句所规定的相关名字的数据类型。</a:t>
            </a:r>
            <a:endParaRPr lang="zh-CN" altLang="zh-CN" dirty="0"/>
          </a:p>
          <a:p>
            <a:r>
              <a:rPr lang="zh-CN" altLang="zh-CN" dirty="0"/>
              <a:t>填写产生式的语义子程序，完成将声明的变量名和数据类型登记到符号表的翻译工作。【</a:t>
            </a:r>
            <a:r>
              <a:rPr lang="en-US" altLang="zh-CN" u="sng" dirty="0"/>
              <a:t>FILL(id, D</a:t>
            </a:r>
            <a:r>
              <a:rPr lang="en-US" altLang="zh-CN" u="sng" baseline="30000" dirty="0"/>
              <a:t>1</a:t>
            </a:r>
            <a:r>
              <a:rPr lang="en-US" altLang="zh-CN" u="sng" dirty="0"/>
              <a:t>.type)</a:t>
            </a:r>
            <a:r>
              <a:rPr lang="zh-CN" altLang="zh-CN" dirty="0"/>
              <a:t>】【</a:t>
            </a:r>
            <a:r>
              <a:rPr lang="en-US" altLang="zh-CN" u="sng" dirty="0" err="1"/>
              <a:t>D.type</a:t>
            </a:r>
            <a:r>
              <a:rPr lang="en-US" altLang="zh-CN" u="sng" dirty="0"/>
              <a:t>=D</a:t>
            </a:r>
            <a:r>
              <a:rPr lang="en-US" altLang="zh-CN" u="sng" baseline="30000" dirty="0"/>
              <a:t>1</a:t>
            </a:r>
            <a:r>
              <a:rPr lang="en-US" altLang="zh-CN" u="sng" dirty="0"/>
              <a:t>.type</a:t>
            </a:r>
            <a:r>
              <a:rPr lang="zh-CN" altLang="zh-CN" dirty="0"/>
              <a:t>】</a:t>
            </a:r>
            <a:endParaRPr lang="zh-CN" altLang="zh-CN" dirty="0"/>
          </a:p>
          <a:p>
            <a:r>
              <a:rPr lang="en-US" altLang="zh-CN" dirty="0"/>
              <a:t>D</a:t>
            </a:r>
            <a:r>
              <a:rPr lang="zh-CN" altLang="zh-CN" dirty="0"/>
              <a:t>→</a:t>
            </a:r>
            <a:r>
              <a:rPr lang="en-US" altLang="zh-CN" dirty="0" err="1"/>
              <a:t>int</a:t>
            </a:r>
            <a:r>
              <a:rPr lang="en-US" altLang="zh-CN" dirty="0"/>
              <a:t>  id     {  FILL(id, </a:t>
            </a:r>
            <a:r>
              <a:rPr lang="en-US" altLang="zh-CN" dirty="0" err="1"/>
              <a:t>int</a:t>
            </a:r>
            <a:r>
              <a:rPr lang="en-US" altLang="zh-CN" dirty="0"/>
              <a:t>) </a:t>
            </a:r>
            <a:r>
              <a:rPr lang="zh-CN" altLang="zh-CN" dirty="0"/>
              <a:t>；</a:t>
            </a:r>
            <a:r>
              <a:rPr lang="en-US" altLang="zh-CN" dirty="0"/>
              <a:t> </a:t>
            </a:r>
            <a:r>
              <a:rPr lang="en-US" altLang="zh-CN" dirty="0" err="1"/>
              <a:t>D.type</a:t>
            </a:r>
            <a:r>
              <a:rPr lang="zh-CN" altLang="zh-CN" dirty="0"/>
              <a:t>＝</a:t>
            </a:r>
            <a:r>
              <a:rPr lang="en-US" altLang="zh-CN" dirty="0" err="1"/>
              <a:t>int</a:t>
            </a:r>
            <a:r>
              <a:rPr lang="en-US" altLang="zh-CN" dirty="0"/>
              <a:t> }</a:t>
            </a:r>
            <a:endParaRPr lang="zh-CN" altLang="zh-CN" dirty="0"/>
          </a:p>
          <a:p>
            <a:r>
              <a:rPr lang="en-US" altLang="zh-CN" dirty="0"/>
              <a:t>D</a:t>
            </a:r>
            <a:r>
              <a:rPr lang="zh-CN" altLang="zh-CN" dirty="0"/>
              <a:t>→</a:t>
            </a:r>
            <a:r>
              <a:rPr lang="en-US" altLang="zh-CN" dirty="0"/>
              <a:t>float  id   {  FILL(id, float) </a:t>
            </a:r>
            <a:r>
              <a:rPr lang="zh-CN" altLang="zh-CN" dirty="0"/>
              <a:t>；</a:t>
            </a:r>
            <a:r>
              <a:rPr lang="en-US" altLang="zh-CN" dirty="0"/>
              <a:t>  </a:t>
            </a:r>
            <a:r>
              <a:rPr lang="en-US" altLang="zh-CN" dirty="0" err="1"/>
              <a:t>D.type</a:t>
            </a:r>
            <a:r>
              <a:rPr lang="en-US" altLang="zh-CN" dirty="0"/>
              <a:t>=float }</a:t>
            </a:r>
            <a:endParaRPr lang="zh-CN" altLang="zh-CN" dirty="0"/>
          </a:p>
          <a:p>
            <a:r>
              <a:rPr lang="en-US" altLang="zh-CN" dirty="0"/>
              <a:t>D</a:t>
            </a:r>
            <a:r>
              <a:rPr lang="zh-CN" altLang="zh-CN" dirty="0"/>
              <a:t>→</a:t>
            </a:r>
            <a:r>
              <a:rPr lang="en-US" altLang="zh-CN" dirty="0"/>
              <a:t>D</a:t>
            </a:r>
            <a:r>
              <a:rPr lang="en-US" altLang="zh-CN" baseline="30000" dirty="0"/>
              <a:t>1</a:t>
            </a:r>
            <a:r>
              <a:rPr lang="en-US" altLang="zh-CN" dirty="0"/>
              <a:t>, id     {  (</a:t>
            </a:r>
            <a:r>
              <a:rPr lang="en-US" altLang="zh-CN" u="sng" dirty="0"/>
              <a:t>     3      </a:t>
            </a:r>
            <a:r>
              <a:rPr lang="en-US" altLang="zh-CN" dirty="0"/>
              <a:t>) </a:t>
            </a:r>
            <a:r>
              <a:rPr lang="zh-CN" altLang="zh-CN" dirty="0"/>
              <a:t>（</a:t>
            </a:r>
            <a:r>
              <a:rPr lang="en-US" altLang="zh-CN" dirty="0"/>
              <a:t>1</a:t>
            </a:r>
            <a:r>
              <a:rPr lang="zh-CN" altLang="zh-CN" dirty="0"/>
              <a:t>分）； </a:t>
            </a:r>
            <a:r>
              <a:rPr lang="en-US" altLang="zh-CN" dirty="0"/>
              <a:t>(</a:t>
            </a:r>
            <a:r>
              <a:rPr lang="en-US" altLang="zh-CN" u="sng" dirty="0"/>
              <a:t>     4      </a:t>
            </a:r>
            <a:r>
              <a:rPr lang="en-US" altLang="zh-CN" dirty="0"/>
              <a:t>)  </a:t>
            </a:r>
            <a:r>
              <a:rPr lang="zh-CN" altLang="zh-CN" dirty="0"/>
              <a:t>（</a:t>
            </a:r>
            <a:r>
              <a:rPr lang="en-US" altLang="zh-CN" dirty="0"/>
              <a:t>1</a:t>
            </a:r>
            <a:r>
              <a:rPr lang="zh-CN" altLang="zh-CN" dirty="0"/>
              <a:t>分）</a:t>
            </a:r>
            <a:r>
              <a:rPr lang="en-US"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编译程序生成的目标程序是机器代码程序，则源程序的执行分为哪些阶段：</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、编译阶段</a:t>
            </a:r>
            <a:r>
              <a:rPr lang="en-US" altLang="zh-CN" dirty="0"/>
              <a:t>   B</a:t>
            </a:r>
            <a:r>
              <a:rPr lang="zh-CN" altLang="zh-CN" dirty="0"/>
              <a:t>、汇编阶段</a:t>
            </a:r>
            <a:r>
              <a:rPr lang="en-US" altLang="zh-CN" dirty="0"/>
              <a:t>   C</a:t>
            </a:r>
            <a:r>
              <a:rPr lang="zh-CN" altLang="zh-CN" dirty="0"/>
              <a:t>、运行阶段</a:t>
            </a:r>
            <a:r>
              <a:rPr lang="en-US" altLang="zh-CN" dirty="0"/>
              <a:t>    D</a:t>
            </a:r>
            <a:r>
              <a:rPr lang="zh-CN" altLang="zh-CN" dirty="0"/>
              <a:t>、置初值阶段</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85000" lnSpcReduction="20000"/>
          </a:bodyPr>
          <a:lstStyle/>
          <a:p>
            <a:r>
              <a:rPr lang="zh-CN" altLang="zh-CN" dirty="0" smtClean="0"/>
              <a:t>有</a:t>
            </a:r>
            <a:r>
              <a:rPr lang="zh-CN" altLang="zh-CN" dirty="0"/>
              <a:t>如下简单算术表达式和赋值语句的文法</a:t>
            </a:r>
            <a:r>
              <a:rPr lang="en-US" altLang="zh-CN" dirty="0"/>
              <a:t>G[A]</a:t>
            </a:r>
            <a:r>
              <a:rPr lang="zh-CN" altLang="zh-CN" dirty="0"/>
              <a:t>和其语义动作，已知对文法设计语义函数和语义变量如下：【</a:t>
            </a:r>
            <a:r>
              <a:rPr lang="en-US" altLang="zh-CN" u="sng" dirty="0" err="1"/>
              <a:t>E.place</a:t>
            </a:r>
            <a:r>
              <a:rPr lang="en-US" altLang="zh-CN" u="sng" dirty="0"/>
              <a:t> </a:t>
            </a:r>
            <a:r>
              <a:rPr lang="zh-CN" altLang="zh-CN" u="sng" dirty="0"/>
              <a:t>＝</a:t>
            </a:r>
            <a:r>
              <a:rPr lang="en-US" altLang="zh-CN" u="sng" dirty="0"/>
              <a:t> </a:t>
            </a:r>
            <a:r>
              <a:rPr lang="en-US" altLang="zh-CN" u="sng" dirty="0" err="1"/>
              <a:t>newtemp</a:t>
            </a:r>
            <a:r>
              <a:rPr lang="en-US" altLang="zh-CN" u="sng" dirty="0"/>
              <a:t>( )</a:t>
            </a:r>
            <a:r>
              <a:rPr lang="zh-CN" altLang="zh-CN" dirty="0"/>
              <a:t>】【</a:t>
            </a:r>
            <a:r>
              <a:rPr lang="en-US" altLang="zh-CN" u="sng" dirty="0"/>
              <a:t>emit(</a:t>
            </a:r>
            <a:r>
              <a:rPr lang="en-US" altLang="zh-CN" u="sng" dirty="0" err="1"/>
              <a:t>E.place</a:t>
            </a:r>
            <a:r>
              <a:rPr lang="zh-CN" altLang="zh-CN" u="sng" dirty="0"/>
              <a:t>’＝’</a:t>
            </a:r>
            <a:r>
              <a:rPr lang="en-US" altLang="zh-CN" u="sng" dirty="0"/>
              <a:t>E</a:t>
            </a:r>
            <a:r>
              <a:rPr lang="en-US" altLang="zh-CN" u="sng" baseline="30000" dirty="0"/>
              <a:t>1</a:t>
            </a:r>
            <a:r>
              <a:rPr lang="en-US" altLang="zh-CN" u="sng" dirty="0"/>
              <a:t>.place</a:t>
            </a:r>
            <a:r>
              <a:rPr lang="zh-CN" altLang="zh-CN" u="sng" dirty="0"/>
              <a:t>’＋’</a:t>
            </a:r>
            <a:r>
              <a:rPr lang="en-US" altLang="zh-CN" u="sng" dirty="0"/>
              <a:t>E</a:t>
            </a:r>
            <a:r>
              <a:rPr lang="en-US" altLang="zh-CN" u="sng" baseline="30000" dirty="0"/>
              <a:t>2</a:t>
            </a:r>
            <a:r>
              <a:rPr lang="en-US" altLang="zh-CN" u="sng" dirty="0"/>
              <a:t>.place</a:t>
            </a:r>
            <a:r>
              <a:rPr lang="zh-CN" altLang="zh-CN" dirty="0"/>
              <a:t>】</a:t>
            </a:r>
            <a:endParaRPr lang="zh-CN" altLang="zh-CN" dirty="0"/>
          </a:p>
          <a:p>
            <a:r>
              <a:rPr lang="zh-CN" altLang="zh-CN" dirty="0"/>
              <a:t>属性</a:t>
            </a:r>
            <a:r>
              <a:rPr lang="en-US" altLang="zh-CN" dirty="0" err="1"/>
              <a:t>E.place</a:t>
            </a:r>
            <a:r>
              <a:rPr lang="zh-CN" altLang="zh-CN" dirty="0"/>
              <a:t>：存放布尔表达式</a:t>
            </a:r>
            <a:r>
              <a:rPr lang="en-US" altLang="zh-CN" dirty="0"/>
              <a:t>E</a:t>
            </a:r>
            <a:r>
              <a:rPr lang="zh-CN" altLang="zh-CN" dirty="0"/>
              <a:t>的值</a:t>
            </a:r>
            <a:endParaRPr lang="zh-CN" altLang="zh-CN" dirty="0"/>
          </a:p>
          <a:p>
            <a:r>
              <a:rPr lang="zh-CN" altLang="zh-CN" dirty="0"/>
              <a:t>函数</a:t>
            </a:r>
            <a:r>
              <a:rPr lang="en-US" altLang="zh-CN" dirty="0"/>
              <a:t>emit</a:t>
            </a:r>
            <a:r>
              <a:rPr lang="zh-CN" altLang="zh-CN" dirty="0"/>
              <a:t>（</a:t>
            </a:r>
            <a:r>
              <a:rPr lang="en-US" altLang="zh-CN" dirty="0"/>
              <a:t>T</a:t>
            </a:r>
            <a:r>
              <a:rPr lang="zh-CN" altLang="zh-CN" dirty="0"/>
              <a:t>＝</a:t>
            </a:r>
            <a:r>
              <a:rPr lang="en-US" altLang="zh-CN" dirty="0"/>
              <a:t>arg1  OP  arg2</a:t>
            </a:r>
            <a:r>
              <a:rPr lang="zh-CN" altLang="zh-CN" dirty="0"/>
              <a:t>）：产生并输出一条三地址语句， </a:t>
            </a:r>
            <a:endParaRPr lang="zh-CN" altLang="zh-CN" dirty="0"/>
          </a:p>
          <a:p>
            <a:r>
              <a:rPr lang="zh-CN" altLang="zh-CN" dirty="0"/>
              <a:t>函数</a:t>
            </a:r>
            <a:r>
              <a:rPr lang="en-US" altLang="zh-CN" dirty="0" err="1"/>
              <a:t>newtemp</a:t>
            </a:r>
            <a:r>
              <a:rPr lang="en-US" altLang="zh-CN" dirty="0"/>
              <a:t>( )</a:t>
            </a:r>
            <a:r>
              <a:rPr lang="zh-CN" altLang="zh-CN" dirty="0"/>
              <a:t>：功能是产生一个新的临时变量名字。</a:t>
            </a:r>
            <a:endParaRPr lang="zh-CN" altLang="zh-CN" dirty="0"/>
          </a:p>
          <a:p>
            <a:r>
              <a:rPr lang="zh-CN" altLang="zh-CN" dirty="0"/>
              <a:t>填写相应产生式的语义子程序，完成简单算术表达式和赋值语句的翻译工作。</a:t>
            </a:r>
            <a:endParaRPr lang="zh-CN" altLang="zh-CN" dirty="0"/>
          </a:p>
          <a:p>
            <a:r>
              <a:rPr lang="en-US" altLang="zh-CN" dirty="0"/>
              <a:t>A </a:t>
            </a:r>
            <a:r>
              <a:rPr lang="zh-CN" altLang="zh-CN" dirty="0"/>
              <a:t>→</a:t>
            </a:r>
            <a:r>
              <a:rPr lang="en-US" altLang="zh-CN" dirty="0"/>
              <a:t> i </a:t>
            </a:r>
            <a:r>
              <a:rPr lang="zh-CN" altLang="zh-CN" dirty="0"/>
              <a:t>＝</a:t>
            </a:r>
            <a:r>
              <a:rPr lang="en-US" altLang="zh-CN" dirty="0"/>
              <a:t> E   { emit ( </a:t>
            </a:r>
            <a:r>
              <a:rPr lang="en-US" altLang="zh-CN" dirty="0" err="1"/>
              <a:t>i.place</a:t>
            </a:r>
            <a:r>
              <a:rPr lang="zh-CN" altLang="zh-CN" dirty="0"/>
              <a:t>’＝’</a:t>
            </a:r>
            <a:r>
              <a:rPr lang="en-US" altLang="zh-CN" dirty="0" err="1"/>
              <a:t>E.place</a:t>
            </a:r>
            <a:r>
              <a:rPr lang="en-US" altLang="zh-CN" dirty="0"/>
              <a:t> ) }  </a:t>
            </a:r>
            <a:endParaRPr lang="zh-CN" altLang="zh-CN" dirty="0"/>
          </a:p>
          <a:p>
            <a:r>
              <a:rPr lang="en-US" altLang="zh-CN" dirty="0"/>
              <a:t>E</a:t>
            </a:r>
            <a:r>
              <a:rPr lang="zh-CN" altLang="zh-CN" dirty="0"/>
              <a:t>→</a:t>
            </a:r>
            <a:r>
              <a:rPr lang="en-US" altLang="zh-CN" dirty="0"/>
              <a:t> E</a:t>
            </a:r>
            <a:r>
              <a:rPr lang="en-US" altLang="zh-CN" baseline="30000" dirty="0"/>
              <a:t>1</a:t>
            </a:r>
            <a:r>
              <a:rPr lang="en-US" altLang="zh-CN" dirty="0"/>
              <a:t> + E</a:t>
            </a:r>
            <a:r>
              <a:rPr lang="en-US" altLang="zh-CN" baseline="30000" dirty="0"/>
              <a:t>2</a:t>
            </a:r>
            <a:r>
              <a:rPr lang="en-US" altLang="zh-CN" dirty="0"/>
              <a:t>   {   (</a:t>
            </a:r>
            <a:r>
              <a:rPr lang="en-US" altLang="zh-CN" u="sng" dirty="0"/>
              <a:t>     3      </a:t>
            </a:r>
            <a:r>
              <a:rPr lang="en-US" altLang="zh-CN" dirty="0"/>
              <a:t>) </a:t>
            </a:r>
            <a:r>
              <a:rPr lang="zh-CN" altLang="zh-CN" dirty="0"/>
              <a:t>（</a:t>
            </a:r>
            <a:r>
              <a:rPr lang="en-US" altLang="zh-CN" dirty="0"/>
              <a:t>1</a:t>
            </a:r>
            <a:r>
              <a:rPr lang="zh-CN" altLang="zh-CN" dirty="0"/>
              <a:t>分）； </a:t>
            </a:r>
            <a:r>
              <a:rPr lang="en-US" altLang="zh-CN" dirty="0"/>
              <a:t>(</a:t>
            </a:r>
            <a:r>
              <a:rPr lang="en-US" altLang="zh-CN" u="sng" dirty="0"/>
              <a:t>     4      </a:t>
            </a:r>
            <a:r>
              <a:rPr lang="en-US" altLang="zh-CN" dirty="0"/>
              <a:t>)  </a:t>
            </a:r>
            <a:r>
              <a:rPr lang="zh-CN" altLang="zh-CN" dirty="0"/>
              <a:t>（</a:t>
            </a:r>
            <a:r>
              <a:rPr lang="en-US" altLang="zh-CN" dirty="0"/>
              <a:t>1</a:t>
            </a:r>
            <a:r>
              <a:rPr lang="zh-CN" altLang="zh-CN" dirty="0"/>
              <a:t>分）</a:t>
            </a:r>
            <a:r>
              <a:rPr lang="en-US" altLang="zh-CN" dirty="0"/>
              <a:t>   }</a:t>
            </a:r>
            <a:endParaRPr lang="zh-CN" altLang="zh-CN" dirty="0"/>
          </a:p>
          <a:p>
            <a:r>
              <a:rPr lang="en-US" altLang="zh-CN" dirty="0"/>
              <a:t>E</a:t>
            </a:r>
            <a:r>
              <a:rPr lang="zh-CN" altLang="zh-CN" dirty="0"/>
              <a:t>→</a:t>
            </a:r>
            <a:r>
              <a:rPr lang="en-US" altLang="zh-CN" dirty="0"/>
              <a:t> (E</a:t>
            </a:r>
            <a:r>
              <a:rPr lang="en-US" altLang="zh-CN" baseline="30000" dirty="0"/>
              <a:t>1</a:t>
            </a:r>
            <a:r>
              <a:rPr lang="en-US" altLang="zh-CN" dirty="0"/>
              <a:t>)      {  </a:t>
            </a:r>
            <a:r>
              <a:rPr lang="en-US" altLang="zh-CN" dirty="0" err="1"/>
              <a:t>E.place</a:t>
            </a:r>
            <a:r>
              <a:rPr lang="en-US" altLang="zh-CN" dirty="0"/>
              <a:t> </a:t>
            </a:r>
            <a:r>
              <a:rPr lang="zh-CN" altLang="zh-CN" dirty="0"/>
              <a:t>＝</a:t>
            </a:r>
            <a:r>
              <a:rPr lang="en-US" altLang="zh-CN" dirty="0"/>
              <a:t> E</a:t>
            </a:r>
            <a:r>
              <a:rPr lang="en-US" altLang="zh-CN" baseline="30000" dirty="0"/>
              <a:t>1</a:t>
            </a:r>
            <a:r>
              <a:rPr lang="en-US" altLang="zh-CN" dirty="0"/>
              <a:t>.place</a:t>
            </a:r>
            <a:r>
              <a:rPr lang="zh-CN" altLang="zh-CN" dirty="0"/>
              <a:t>；</a:t>
            </a:r>
            <a:r>
              <a:rPr lang="en-US" altLang="zh-CN" dirty="0"/>
              <a:t>} </a:t>
            </a:r>
            <a:endParaRPr lang="zh-CN" altLang="zh-CN" dirty="0"/>
          </a:p>
          <a:p>
            <a:r>
              <a:rPr lang="en-US" altLang="zh-CN" dirty="0"/>
              <a:t>E</a:t>
            </a:r>
            <a:r>
              <a:rPr lang="zh-CN" altLang="zh-CN" dirty="0"/>
              <a:t>→</a:t>
            </a:r>
            <a:r>
              <a:rPr lang="en-US" altLang="zh-CN" dirty="0"/>
              <a:t>i        {  </a:t>
            </a:r>
            <a:r>
              <a:rPr lang="en-US" altLang="zh-CN" dirty="0" err="1"/>
              <a:t>E.place</a:t>
            </a:r>
            <a:r>
              <a:rPr lang="en-US" altLang="zh-CN" dirty="0"/>
              <a:t> </a:t>
            </a:r>
            <a:r>
              <a:rPr lang="zh-CN" altLang="zh-CN" dirty="0"/>
              <a:t>＝</a:t>
            </a:r>
            <a:r>
              <a:rPr lang="en-US" altLang="zh-CN" dirty="0"/>
              <a:t> </a:t>
            </a:r>
            <a:r>
              <a:rPr lang="en-US" altLang="zh-CN" dirty="0" err="1"/>
              <a:t>i.place</a:t>
            </a:r>
            <a:r>
              <a:rPr lang="en-US" altLang="zh-CN" dirty="0"/>
              <a:t>;   }</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lnSpcReduction="10000"/>
          </a:bodyPr>
          <a:lstStyle/>
          <a:p>
            <a:r>
              <a:rPr lang="zh-CN" altLang="zh-CN" dirty="0" smtClean="0"/>
              <a:t>有</a:t>
            </a:r>
            <a:r>
              <a:rPr lang="zh-CN" altLang="zh-CN" dirty="0"/>
              <a:t>如下简单变量类型说明的属性文法</a:t>
            </a:r>
            <a:r>
              <a:rPr lang="en-US" altLang="zh-CN" dirty="0"/>
              <a:t>G[D]</a:t>
            </a:r>
            <a:r>
              <a:rPr lang="zh-CN" altLang="zh-CN" dirty="0"/>
              <a:t>，其中</a:t>
            </a:r>
            <a:r>
              <a:rPr lang="en-US" altLang="zh-CN" dirty="0"/>
              <a:t>L.in</a:t>
            </a:r>
            <a:r>
              <a:rPr lang="zh-CN" altLang="zh-CN" dirty="0"/>
              <a:t>和</a:t>
            </a:r>
            <a:r>
              <a:rPr lang="en-US" altLang="zh-CN" dirty="0" err="1"/>
              <a:t>T.type</a:t>
            </a:r>
            <a:r>
              <a:rPr lang="zh-CN" altLang="zh-CN" dirty="0"/>
              <a:t>属性都用于表示文法符号的数据类型，请在空白处填写出语义规则：【</a:t>
            </a:r>
            <a:r>
              <a:rPr lang="en-US" altLang="zh-CN" dirty="0"/>
              <a:t>L.in=</a:t>
            </a:r>
            <a:r>
              <a:rPr lang="en-US" altLang="zh-CN" dirty="0" err="1"/>
              <a:t>T.type</a:t>
            </a:r>
            <a:r>
              <a:rPr lang="zh-CN" altLang="zh-CN" dirty="0"/>
              <a:t>】【</a:t>
            </a:r>
            <a:r>
              <a:rPr lang="en-US" altLang="zh-CN" dirty="0"/>
              <a:t>L</a:t>
            </a:r>
            <a:r>
              <a:rPr lang="en-US" altLang="zh-CN" baseline="30000" dirty="0"/>
              <a:t>1</a:t>
            </a:r>
            <a:r>
              <a:rPr lang="en-US" altLang="zh-CN" dirty="0"/>
              <a:t>.in=L.in</a:t>
            </a:r>
            <a:r>
              <a:rPr lang="zh-CN" altLang="zh-CN" dirty="0"/>
              <a:t>】</a:t>
            </a:r>
            <a:endParaRPr lang="zh-CN" altLang="zh-CN" dirty="0"/>
          </a:p>
          <a:p>
            <a:r>
              <a:rPr lang="en-US" altLang="zh-CN" dirty="0"/>
              <a:t>   </a:t>
            </a:r>
            <a:r>
              <a:rPr lang="zh-CN" altLang="zh-CN" dirty="0"/>
              <a:t>产生式</a:t>
            </a:r>
            <a:r>
              <a:rPr lang="en-US" altLang="zh-CN" dirty="0"/>
              <a:t>                    </a:t>
            </a:r>
            <a:r>
              <a:rPr lang="zh-CN" altLang="zh-CN" dirty="0"/>
              <a:t>语义规则</a:t>
            </a:r>
            <a:endParaRPr lang="zh-CN" altLang="zh-CN" dirty="0"/>
          </a:p>
          <a:p>
            <a:r>
              <a:rPr lang="en-US" altLang="zh-CN" dirty="0"/>
              <a:t>(1) D→TL                  (</a:t>
            </a:r>
            <a:r>
              <a:rPr lang="en-US" altLang="zh-CN" u="sng" dirty="0"/>
              <a:t>     4      </a:t>
            </a:r>
            <a:r>
              <a:rPr lang="en-US" altLang="zh-CN" dirty="0"/>
              <a:t>)</a:t>
            </a:r>
            <a:endParaRPr lang="zh-CN" altLang="zh-CN" dirty="0"/>
          </a:p>
          <a:p>
            <a:r>
              <a:rPr lang="en-US" altLang="zh-CN" dirty="0"/>
              <a:t>(2) </a:t>
            </a:r>
            <a:r>
              <a:rPr lang="en-US" altLang="zh-CN" dirty="0" err="1"/>
              <a:t>T→int</a:t>
            </a:r>
            <a:r>
              <a:rPr lang="en-US" altLang="zh-CN" dirty="0"/>
              <a:t>                   </a:t>
            </a:r>
            <a:r>
              <a:rPr lang="en-US" altLang="zh-CN" dirty="0" err="1"/>
              <a:t>T.type</a:t>
            </a:r>
            <a:r>
              <a:rPr lang="en-US" altLang="zh-CN" dirty="0"/>
              <a:t>=</a:t>
            </a:r>
            <a:r>
              <a:rPr lang="en-US" altLang="zh-CN" dirty="0" err="1"/>
              <a:t>int</a:t>
            </a:r>
            <a:endParaRPr lang="zh-CN" altLang="zh-CN" dirty="0"/>
          </a:p>
          <a:p>
            <a:r>
              <a:rPr lang="en-US" altLang="zh-CN" dirty="0"/>
              <a:t>(3) L→L</a:t>
            </a:r>
            <a:r>
              <a:rPr lang="en-US" altLang="zh-CN" baseline="30000" dirty="0"/>
              <a:t>1</a:t>
            </a:r>
            <a:r>
              <a:rPr lang="zh-CN" altLang="zh-CN" dirty="0"/>
              <a:t>，</a:t>
            </a:r>
            <a:r>
              <a:rPr lang="en-US" altLang="zh-CN" dirty="0"/>
              <a:t>id               (</a:t>
            </a:r>
            <a:r>
              <a:rPr lang="en-US" altLang="zh-CN" u="sng" dirty="0"/>
              <a:t>     5      </a:t>
            </a:r>
            <a:r>
              <a:rPr lang="en-US" altLang="zh-CN" dirty="0"/>
              <a:t>)</a:t>
            </a:r>
            <a:endParaRPr lang="zh-CN" altLang="zh-CN" dirty="0"/>
          </a:p>
          <a:p>
            <a:r>
              <a:rPr lang="en-US" altLang="zh-CN" dirty="0"/>
              <a:t>                           </a:t>
            </a:r>
            <a:r>
              <a:rPr lang="en-US" altLang="zh-CN" dirty="0" err="1"/>
              <a:t>addtype</a:t>
            </a:r>
            <a:r>
              <a:rPr lang="en-US" altLang="zh-CN" dirty="0"/>
              <a:t>(</a:t>
            </a:r>
            <a:r>
              <a:rPr lang="en-US" altLang="zh-CN" dirty="0" err="1"/>
              <a:t>id.entry,L.in</a:t>
            </a:r>
            <a:r>
              <a:rPr lang="en-US" altLang="zh-CN" dirty="0"/>
              <a:t>)</a:t>
            </a:r>
            <a:endParaRPr lang="zh-CN" altLang="zh-CN" dirty="0"/>
          </a:p>
          <a:p>
            <a:r>
              <a:rPr lang="en-US" altLang="zh-CN" dirty="0"/>
              <a:t>(4) </a:t>
            </a:r>
            <a:r>
              <a:rPr lang="en-US" altLang="zh-CN" dirty="0" err="1"/>
              <a:t>L→id</a:t>
            </a:r>
            <a:r>
              <a:rPr lang="en-US" altLang="zh-CN" dirty="0"/>
              <a:t>                    </a:t>
            </a:r>
            <a:r>
              <a:rPr lang="en-US" altLang="zh-CN" dirty="0" err="1"/>
              <a:t>addtype</a:t>
            </a:r>
            <a:r>
              <a:rPr lang="en-US" altLang="zh-CN" dirty="0"/>
              <a:t>(</a:t>
            </a:r>
            <a:r>
              <a:rPr lang="en-US" altLang="zh-CN" dirty="0" err="1"/>
              <a:t>id.entry,L.in</a:t>
            </a:r>
            <a:r>
              <a:rPr lang="en-US"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lnSpcReduction="10000"/>
          </a:bodyPr>
          <a:lstStyle/>
          <a:p>
            <a:r>
              <a:rPr lang="zh-CN" altLang="zh-CN" dirty="0" smtClean="0"/>
              <a:t>按照</a:t>
            </a:r>
            <a:r>
              <a:rPr lang="zh-CN" altLang="zh-CN" dirty="0"/>
              <a:t>计值方式翻译布尔表达式，将下面规则对应的语义子程序填写完整。 【</a:t>
            </a:r>
            <a:r>
              <a:rPr lang="en-US" altLang="zh-CN" dirty="0"/>
              <a:t>emit (‘</a:t>
            </a:r>
            <a:r>
              <a:rPr lang="en-US" altLang="zh-CN" dirty="0" err="1"/>
              <a:t>goto</a:t>
            </a:r>
            <a:r>
              <a:rPr lang="en-US" altLang="zh-CN" dirty="0"/>
              <a:t>’ nextq+2);</a:t>
            </a:r>
            <a:r>
              <a:rPr lang="zh-CN" altLang="zh-CN" dirty="0"/>
              <a:t>】【</a:t>
            </a:r>
            <a:r>
              <a:rPr lang="en-US" altLang="zh-CN" dirty="0"/>
              <a:t>emit ( </a:t>
            </a:r>
            <a:r>
              <a:rPr lang="en-US" altLang="zh-CN" dirty="0" err="1"/>
              <a:t>E.place</a:t>
            </a:r>
            <a:r>
              <a:rPr lang="en-US" altLang="zh-CN" dirty="0"/>
              <a:t>’</a:t>
            </a:r>
            <a:r>
              <a:rPr lang="zh-CN" altLang="zh-CN" dirty="0"/>
              <a:t>＝</a:t>
            </a:r>
            <a:r>
              <a:rPr lang="en-US" altLang="zh-CN" dirty="0"/>
              <a:t>’1 );</a:t>
            </a:r>
            <a:r>
              <a:rPr lang="zh-CN" altLang="zh-CN" dirty="0"/>
              <a:t>】</a:t>
            </a:r>
            <a:endParaRPr lang="zh-CN" altLang="zh-CN" dirty="0"/>
          </a:p>
          <a:p>
            <a:r>
              <a:rPr lang="en-US" altLang="zh-CN" dirty="0"/>
              <a:t>E</a:t>
            </a:r>
            <a:r>
              <a:rPr lang="zh-CN" altLang="zh-CN" dirty="0"/>
              <a:t>→</a:t>
            </a:r>
            <a:r>
              <a:rPr lang="en-US" altLang="zh-CN" dirty="0"/>
              <a:t> i</a:t>
            </a:r>
            <a:r>
              <a:rPr lang="en-US" altLang="zh-CN" baseline="30000" dirty="0"/>
              <a:t>1</a:t>
            </a:r>
            <a:r>
              <a:rPr lang="en-US" altLang="zh-CN" dirty="0"/>
              <a:t> </a:t>
            </a:r>
            <a:r>
              <a:rPr lang="en-US" altLang="zh-CN" dirty="0" err="1"/>
              <a:t>rop</a:t>
            </a:r>
            <a:r>
              <a:rPr lang="en-US" altLang="zh-CN" dirty="0"/>
              <a:t> i</a:t>
            </a:r>
            <a:r>
              <a:rPr lang="en-US" altLang="zh-CN" baseline="30000" dirty="0"/>
              <a:t>2</a:t>
            </a:r>
            <a:endParaRPr lang="zh-CN" altLang="zh-CN" dirty="0"/>
          </a:p>
          <a:p>
            <a:r>
              <a:rPr lang="en-US" altLang="zh-CN" dirty="0"/>
              <a:t>{   </a:t>
            </a:r>
            <a:r>
              <a:rPr lang="en-US" altLang="zh-CN" dirty="0" err="1"/>
              <a:t>E.place</a:t>
            </a:r>
            <a:r>
              <a:rPr lang="en-US" altLang="zh-CN" dirty="0"/>
              <a:t> </a:t>
            </a:r>
            <a:r>
              <a:rPr lang="zh-CN" altLang="zh-CN" dirty="0"/>
              <a:t>＝</a:t>
            </a:r>
            <a:r>
              <a:rPr lang="en-US" altLang="zh-CN" dirty="0"/>
              <a:t> </a:t>
            </a:r>
            <a:r>
              <a:rPr lang="en-US" altLang="zh-CN" dirty="0" err="1"/>
              <a:t>newtemp</a:t>
            </a:r>
            <a:r>
              <a:rPr lang="en-US" altLang="zh-CN" dirty="0"/>
              <a:t>( )</a:t>
            </a:r>
            <a:r>
              <a:rPr lang="zh-CN" altLang="zh-CN" dirty="0"/>
              <a:t>；</a:t>
            </a:r>
            <a:endParaRPr lang="zh-CN" altLang="zh-CN" dirty="0"/>
          </a:p>
          <a:p>
            <a:r>
              <a:rPr lang="en-US" altLang="zh-CN" dirty="0"/>
              <a:t>        emit (‘if ’ i</a:t>
            </a:r>
            <a:r>
              <a:rPr lang="en-US" altLang="zh-CN" baseline="30000" dirty="0"/>
              <a:t>1</a:t>
            </a:r>
            <a:r>
              <a:rPr lang="en-US" altLang="zh-CN" dirty="0"/>
              <a:t>.place </a:t>
            </a:r>
            <a:r>
              <a:rPr lang="en-US" altLang="zh-CN" dirty="0" err="1"/>
              <a:t>rop</a:t>
            </a:r>
            <a:r>
              <a:rPr lang="en-US" altLang="zh-CN" dirty="0"/>
              <a:t> i</a:t>
            </a:r>
            <a:r>
              <a:rPr lang="en-US" altLang="zh-CN" baseline="30000" dirty="0"/>
              <a:t>2</a:t>
            </a:r>
            <a:r>
              <a:rPr lang="en-US" altLang="zh-CN" dirty="0"/>
              <a:t>.place </a:t>
            </a:r>
            <a:endParaRPr lang="zh-CN" altLang="zh-CN" dirty="0"/>
          </a:p>
          <a:p>
            <a:r>
              <a:rPr lang="en-US" altLang="zh-CN" dirty="0"/>
              <a:t>              ‘</a:t>
            </a:r>
            <a:r>
              <a:rPr lang="en-US" altLang="zh-CN" dirty="0" err="1"/>
              <a:t>goto</a:t>
            </a:r>
            <a:r>
              <a:rPr lang="en-US" altLang="zh-CN" dirty="0"/>
              <a:t>’ nextq+3);</a:t>
            </a:r>
            <a:endParaRPr lang="zh-CN" altLang="zh-CN" dirty="0"/>
          </a:p>
          <a:p>
            <a:r>
              <a:rPr lang="en-US" altLang="zh-CN" dirty="0"/>
              <a:t>     emit ( </a:t>
            </a:r>
            <a:r>
              <a:rPr lang="en-US" altLang="zh-CN" dirty="0" err="1"/>
              <a:t>E.place</a:t>
            </a:r>
            <a:r>
              <a:rPr lang="en-US" altLang="zh-CN" dirty="0"/>
              <a:t>’</a:t>
            </a:r>
            <a:r>
              <a:rPr lang="zh-CN" altLang="zh-CN" dirty="0"/>
              <a:t>＝</a:t>
            </a:r>
            <a:r>
              <a:rPr lang="en-US" altLang="zh-CN" dirty="0"/>
              <a:t>’ 0 );</a:t>
            </a:r>
            <a:endParaRPr lang="zh-CN" altLang="zh-CN" dirty="0"/>
          </a:p>
          <a:p>
            <a:r>
              <a:rPr lang="en-US" altLang="zh-CN" dirty="0"/>
              <a:t>    (</a:t>
            </a:r>
            <a:r>
              <a:rPr lang="en-US" altLang="zh-CN" u="sng" dirty="0"/>
              <a:t>     4      </a:t>
            </a:r>
            <a:r>
              <a:rPr lang="en-US" altLang="zh-CN" dirty="0"/>
              <a:t>)    </a:t>
            </a:r>
            <a:endParaRPr lang="zh-CN" altLang="zh-CN" dirty="0"/>
          </a:p>
          <a:p>
            <a:r>
              <a:rPr lang="en-US" altLang="zh-CN" dirty="0"/>
              <a:t>    (</a:t>
            </a:r>
            <a:r>
              <a:rPr lang="en-US" altLang="zh-CN" u="sng" dirty="0"/>
              <a:t>     5      </a:t>
            </a:r>
            <a:r>
              <a:rPr lang="en-US" altLang="zh-CN" dirty="0"/>
              <a:t>) }</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表达式</a:t>
            </a:r>
            <a:r>
              <a:rPr lang="en-US" altLang="zh-CN" dirty="0"/>
              <a:t>x=</a:t>
            </a:r>
            <a:r>
              <a:rPr lang="en-US" altLang="zh-CN" dirty="0" err="1"/>
              <a:t>c+b</a:t>
            </a:r>
            <a:r>
              <a:rPr lang="en-US" altLang="zh-CN" dirty="0"/>
              <a:t>*(</a:t>
            </a:r>
            <a:r>
              <a:rPr lang="en-US" altLang="zh-CN" dirty="0" err="1"/>
              <a:t>a+d</a:t>
            </a:r>
            <a:r>
              <a:rPr lang="en-US" altLang="zh-CN" dirty="0"/>
              <a:t>)</a:t>
            </a:r>
            <a:r>
              <a:rPr lang="zh-CN" altLang="zh-CN" dirty="0"/>
              <a:t>的逆波兰式为（</a:t>
            </a:r>
            <a:r>
              <a:rPr lang="en-US" altLang="zh-CN" dirty="0"/>
              <a:t>  3  </a:t>
            </a:r>
            <a:r>
              <a:rPr lang="zh-CN" altLang="zh-CN" dirty="0"/>
              <a:t>）。【</a:t>
            </a:r>
            <a:r>
              <a:rPr lang="en-US" altLang="zh-CN" dirty="0" err="1"/>
              <a:t>xcbad</a:t>
            </a:r>
            <a:r>
              <a:rPr lang="en-US" altLang="zh-CN" dirty="0"/>
              <a:t>+*+=</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表达式</a:t>
            </a:r>
            <a:r>
              <a:rPr lang="en-US" altLang="zh-CN" dirty="0"/>
              <a:t>x=a*(b-c)+(c-d)</a:t>
            </a:r>
            <a:r>
              <a:rPr lang="zh-CN" altLang="zh-CN" dirty="0"/>
              <a:t>的逆波兰式为（</a:t>
            </a:r>
            <a:r>
              <a:rPr lang="en-US" altLang="zh-CN" dirty="0"/>
              <a:t>  3  </a:t>
            </a:r>
            <a:r>
              <a:rPr lang="zh-CN" altLang="zh-CN" dirty="0"/>
              <a:t>）。【</a:t>
            </a:r>
            <a:r>
              <a:rPr lang="en-US" altLang="zh-CN" dirty="0" err="1"/>
              <a:t>xabc</a:t>
            </a:r>
            <a:r>
              <a:rPr lang="en-US" altLang="zh-CN" dirty="0"/>
              <a:t>-*cd-+=</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表达式</a:t>
            </a:r>
            <a:r>
              <a:rPr lang="en-US" altLang="zh-CN" dirty="0" err="1"/>
              <a:t>a+b</a:t>
            </a:r>
            <a:r>
              <a:rPr lang="en-US" altLang="zh-CN" dirty="0"/>
              <a:t>*(</a:t>
            </a:r>
            <a:r>
              <a:rPr lang="en-US" altLang="zh-CN" dirty="0" err="1"/>
              <a:t>c+d</a:t>
            </a:r>
            <a:r>
              <a:rPr lang="en-US" altLang="zh-CN" dirty="0"/>
              <a:t>)</a:t>
            </a:r>
            <a:r>
              <a:rPr lang="zh-CN" altLang="zh-CN" dirty="0"/>
              <a:t>的逆波兰式为（</a:t>
            </a:r>
            <a:r>
              <a:rPr lang="en-US" altLang="zh-CN" dirty="0"/>
              <a:t>  3  </a:t>
            </a:r>
            <a:r>
              <a:rPr lang="zh-CN" altLang="zh-CN" dirty="0"/>
              <a:t>）。【</a:t>
            </a:r>
            <a:r>
              <a:rPr lang="en-US" altLang="zh-CN" dirty="0" err="1"/>
              <a:t>abcd</a:t>
            </a:r>
            <a:r>
              <a:rPr lang="en-US" altLang="zh-CN" dirty="0"/>
              <a:t>+*+</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写出</a:t>
            </a:r>
            <a:r>
              <a:rPr lang="zh-CN" altLang="zh-CN" dirty="0"/>
              <a:t>表达式</a:t>
            </a:r>
            <a:r>
              <a:rPr lang="en-US" altLang="zh-CN" dirty="0"/>
              <a:t>a*(-</a:t>
            </a:r>
            <a:r>
              <a:rPr lang="en-US" altLang="zh-CN" dirty="0" err="1"/>
              <a:t>b+c</a:t>
            </a:r>
            <a:r>
              <a:rPr lang="en-US" altLang="zh-CN" dirty="0"/>
              <a:t>)</a:t>
            </a:r>
            <a:r>
              <a:rPr lang="zh-CN" altLang="zh-CN" dirty="0"/>
              <a:t>的逆波兰表示（</a:t>
            </a:r>
            <a:r>
              <a:rPr lang="en-US" altLang="zh-CN" dirty="0"/>
              <a:t>  3  </a:t>
            </a:r>
            <a:r>
              <a:rPr lang="zh-CN" altLang="zh-CN" dirty="0"/>
              <a:t>）。【</a:t>
            </a:r>
            <a:r>
              <a:rPr lang="en-US" altLang="zh-CN" dirty="0" err="1"/>
              <a:t>ab@c</a:t>
            </a:r>
            <a:r>
              <a:rPr lang="en-US" altLang="zh-CN" dirty="0"/>
              <a:t>+*</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中缀</a:t>
            </a:r>
            <a:r>
              <a:rPr lang="zh-CN" altLang="zh-CN" dirty="0"/>
              <a:t>表达式</a:t>
            </a:r>
            <a:r>
              <a:rPr lang="en-US" altLang="zh-CN" dirty="0"/>
              <a:t>a*(</a:t>
            </a:r>
            <a:r>
              <a:rPr lang="en-US" altLang="zh-CN" dirty="0" err="1"/>
              <a:t>b+c</a:t>
            </a:r>
            <a:r>
              <a:rPr lang="en-US" altLang="zh-CN" dirty="0"/>
              <a:t>/d)</a:t>
            </a:r>
            <a:r>
              <a:rPr lang="zh-CN" altLang="zh-CN" dirty="0"/>
              <a:t>的逆波兰式表示为（</a:t>
            </a:r>
            <a:r>
              <a:rPr lang="en-US" altLang="zh-CN" dirty="0"/>
              <a:t>  6  </a:t>
            </a:r>
            <a:r>
              <a:rPr lang="zh-CN" altLang="zh-CN" dirty="0"/>
              <a:t>）。【</a:t>
            </a:r>
            <a:r>
              <a:rPr lang="en-US" altLang="zh-CN" dirty="0" err="1"/>
              <a:t>abcd</a:t>
            </a:r>
            <a:r>
              <a:rPr lang="en-US" altLang="zh-CN" dirty="0"/>
              <a:t>/+*</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表达式</a:t>
            </a:r>
            <a:r>
              <a:rPr lang="zh-CN" altLang="zh-CN" dirty="0"/>
              <a:t>（</a:t>
            </a:r>
            <a:r>
              <a:rPr lang="en-US" altLang="zh-CN" dirty="0" err="1"/>
              <a:t>a+b</a:t>
            </a:r>
            <a:r>
              <a:rPr lang="zh-CN" altLang="zh-CN" dirty="0"/>
              <a:t>）</a:t>
            </a:r>
            <a:r>
              <a:rPr lang="en-US" altLang="zh-CN" dirty="0"/>
              <a:t>*(c-d)</a:t>
            </a:r>
            <a:r>
              <a:rPr lang="zh-CN" altLang="zh-CN" dirty="0"/>
              <a:t>的逆波兰式为（</a:t>
            </a:r>
            <a:r>
              <a:rPr lang="en-US" altLang="zh-CN" dirty="0"/>
              <a:t>  7  </a:t>
            </a:r>
            <a:r>
              <a:rPr lang="zh-CN" altLang="zh-CN" dirty="0"/>
              <a:t>）。【</a:t>
            </a:r>
            <a:r>
              <a:rPr lang="en-US" altLang="zh-CN" dirty="0" err="1"/>
              <a:t>ab+cd</a:t>
            </a:r>
            <a:r>
              <a:rPr lang="en-US" altLang="zh-CN" dirty="0"/>
              <a:t>-*</a:t>
            </a:r>
            <a:r>
              <a:rPr lang="zh-CN" altLang="zh-CN" dirty="0"/>
              <a:t>】</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5</a:t>
            </a:r>
            <a:r>
              <a:rPr lang="zh-CN" altLang="en-US" dirty="0" smtClean="0"/>
              <a:t>语义部分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a:t>
            </a:r>
            <a:r>
              <a:rPr lang="en-US" altLang="zh-CN" dirty="0" smtClean="0"/>
              <a:t>  </a:t>
            </a:r>
            <a:r>
              <a:rPr lang="en-US" altLang="zh-CN" dirty="0"/>
              <a:t>10  </a:t>
            </a:r>
            <a:r>
              <a:rPr lang="zh-CN" altLang="zh-CN" dirty="0"/>
              <a:t>）是在上下文无关文法的基础上，允许每个文法符号</a:t>
            </a:r>
            <a:r>
              <a:rPr lang="en-US" altLang="zh-CN" dirty="0"/>
              <a:t>X</a:t>
            </a:r>
            <a:r>
              <a:rPr lang="zh-CN" altLang="zh-CN" dirty="0"/>
              <a:t>根据处理的需要，定义与</a:t>
            </a:r>
            <a:r>
              <a:rPr lang="en-US" altLang="zh-CN" dirty="0"/>
              <a:t>X</a:t>
            </a:r>
            <a:r>
              <a:rPr lang="zh-CN" altLang="zh-CN" dirty="0"/>
              <a:t>相关联的属性。【属性文法】</a:t>
            </a:r>
            <a:endParaRPr lang="zh-CN" altLang="zh-CN" dirty="0"/>
          </a:p>
        </p:txBody>
      </p:sp>
      <p:sp>
        <p:nvSpPr>
          <p:cNvPr id="4" name="灯片编号占位符 11"/>
          <p:cNvSpPr txBox="1"/>
          <p:nvPr/>
        </p:nvSpPr>
        <p:spPr>
          <a:xfrm>
            <a:off x="10559702" y="260648"/>
            <a:ext cx="136815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可以将编译程序划分为前端和后端两部分，以下哪些阶段属于编译程序的前端。</a:t>
            </a:r>
            <a:r>
              <a:rPr lang="en-US" altLang="zh-CN" dirty="0"/>
              <a:t>(    ) </a:t>
            </a:r>
            <a:r>
              <a:rPr lang="zh-CN" altLang="zh-CN" dirty="0"/>
              <a:t>【</a:t>
            </a:r>
            <a:r>
              <a:rPr lang="en-US" altLang="zh-CN" dirty="0"/>
              <a:t>ABC</a:t>
            </a:r>
            <a:r>
              <a:rPr lang="zh-CN" altLang="zh-CN" dirty="0"/>
              <a:t>】</a:t>
            </a:r>
            <a:endParaRPr lang="zh-CN" altLang="zh-CN" dirty="0"/>
          </a:p>
          <a:p>
            <a:r>
              <a:rPr lang="en-US" altLang="zh-CN" dirty="0"/>
              <a:t>A</a:t>
            </a:r>
            <a:r>
              <a:rPr lang="zh-CN" altLang="zh-CN" dirty="0"/>
              <a:t>、词法分析</a:t>
            </a:r>
            <a:r>
              <a:rPr lang="en-US" altLang="zh-CN" dirty="0"/>
              <a:t>     B</a:t>
            </a:r>
            <a:r>
              <a:rPr lang="zh-CN" altLang="zh-CN" dirty="0"/>
              <a:t>、语法分析</a:t>
            </a:r>
            <a:r>
              <a:rPr lang="en-US" altLang="zh-CN" dirty="0"/>
              <a:t>     C</a:t>
            </a:r>
            <a:r>
              <a:rPr lang="zh-CN" altLang="zh-CN" dirty="0"/>
              <a:t>、语义分析</a:t>
            </a:r>
            <a:r>
              <a:rPr lang="en-US" altLang="zh-CN" dirty="0"/>
              <a:t>      D</a:t>
            </a:r>
            <a:r>
              <a:rPr lang="zh-CN" altLang="zh-CN" dirty="0"/>
              <a:t>、目标代码生成</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85000" lnSpcReduction="20000"/>
          </a:bodyPr>
          <a:lstStyle/>
          <a:p>
            <a:r>
              <a:rPr lang="zh-CN" altLang="zh-CN" dirty="0" smtClean="0"/>
              <a:t>对</a:t>
            </a:r>
            <a:r>
              <a:rPr lang="zh-CN" altLang="zh-CN" dirty="0"/>
              <a:t>下面的语句序列【</a:t>
            </a:r>
            <a:r>
              <a:rPr lang="en-US" altLang="zh-CN" dirty="0"/>
              <a:t>B</a:t>
            </a:r>
            <a:r>
              <a:rPr lang="zh-CN" altLang="zh-CN" dirty="0"/>
              <a:t>】</a:t>
            </a:r>
            <a:endParaRPr lang="zh-CN" altLang="zh-CN" dirty="0"/>
          </a:p>
          <a:p>
            <a:r>
              <a:rPr lang="en-US" altLang="zh-CN" dirty="0"/>
              <a:t>x=1;</a:t>
            </a:r>
            <a:endParaRPr lang="zh-CN" altLang="zh-CN" dirty="0"/>
          </a:p>
          <a:p>
            <a:r>
              <a:rPr lang="en-US" altLang="zh-CN" dirty="0"/>
              <a:t>x=2;</a:t>
            </a:r>
            <a:endParaRPr lang="zh-CN" altLang="zh-CN" dirty="0"/>
          </a:p>
          <a:p>
            <a:r>
              <a:rPr lang="en-US" altLang="zh-CN" dirty="0"/>
              <a:t>y=x*x+4*x+4;</a:t>
            </a:r>
            <a:endParaRPr lang="zh-CN" altLang="zh-CN" dirty="0"/>
          </a:p>
          <a:p>
            <a:r>
              <a:rPr lang="en-US" altLang="zh-CN" dirty="0"/>
              <a:t>if y&gt;x then</a:t>
            </a:r>
            <a:endParaRPr lang="zh-CN" altLang="zh-CN" dirty="0"/>
          </a:p>
          <a:p>
            <a:r>
              <a:rPr lang="en-US" altLang="zh-CN" dirty="0"/>
              <a:t>    z=y-x;</a:t>
            </a:r>
            <a:endParaRPr lang="zh-CN" altLang="zh-CN" dirty="0"/>
          </a:p>
          <a:p>
            <a:r>
              <a:rPr lang="en-US" altLang="zh-CN" dirty="0"/>
              <a:t>else</a:t>
            </a:r>
            <a:endParaRPr lang="zh-CN" altLang="zh-CN" dirty="0"/>
          </a:p>
          <a:p>
            <a:r>
              <a:rPr lang="en-US" altLang="zh-CN" dirty="0"/>
              <a:t>    z=z-y;</a:t>
            </a:r>
            <a:endParaRPr lang="zh-CN" altLang="zh-CN" dirty="0"/>
          </a:p>
          <a:p>
            <a:r>
              <a:rPr lang="zh-CN" altLang="zh-CN" dirty="0"/>
              <a:t>可以实施的优化措施不包括（</a:t>
            </a:r>
            <a:r>
              <a:rPr lang="en-US" altLang="zh-CN" dirty="0"/>
              <a:t>      </a:t>
            </a:r>
            <a:r>
              <a:rPr lang="zh-CN" altLang="zh-CN" dirty="0"/>
              <a:t>）。</a:t>
            </a:r>
            <a:endParaRPr lang="zh-CN" altLang="zh-CN" dirty="0"/>
          </a:p>
          <a:p>
            <a:r>
              <a:rPr lang="en-US" altLang="zh-CN" dirty="0"/>
              <a:t>A</a:t>
            </a:r>
            <a:r>
              <a:rPr lang="zh-CN" altLang="zh-CN" dirty="0"/>
              <a:t>、合并已知量</a:t>
            </a:r>
            <a:r>
              <a:rPr lang="en-US" altLang="zh-CN" dirty="0"/>
              <a:t>      B</a:t>
            </a:r>
            <a:r>
              <a:rPr lang="zh-CN" altLang="zh-CN" dirty="0"/>
              <a:t>、代码外提</a:t>
            </a:r>
            <a:r>
              <a:rPr lang="en-US" altLang="zh-CN" dirty="0"/>
              <a:t>    C</a:t>
            </a:r>
            <a:r>
              <a:rPr lang="zh-CN" altLang="zh-CN" dirty="0"/>
              <a:t>、死代码删除</a:t>
            </a:r>
            <a:r>
              <a:rPr lang="en-US" altLang="zh-CN" dirty="0"/>
              <a:t>    D</a:t>
            </a:r>
            <a:r>
              <a:rPr lang="zh-CN" altLang="zh-CN" dirty="0"/>
              <a:t>、删除无用赋值</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70000" lnSpcReduction="20000"/>
          </a:bodyPr>
          <a:lstStyle/>
          <a:p>
            <a:r>
              <a:rPr lang="zh-CN" altLang="zh-CN" dirty="0" smtClean="0"/>
              <a:t>对</a:t>
            </a:r>
            <a:r>
              <a:rPr lang="zh-CN" altLang="zh-CN" dirty="0"/>
              <a:t>以下四元式程序，对其中循环进行优化，可采取的循环优化措施不包括（　　）。【</a:t>
            </a:r>
            <a:r>
              <a:rPr lang="en-US" altLang="zh-CN" dirty="0"/>
              <a:t>A</a:t>
            </a:r>
            <a:r>
              <a:rPr lang="zh-CN" altLang="zh-CN" dirty="0"/>
              <a:t>】</a:t>
            </a:r>
            <a:endParaRPr lang="zh-CN" altLang="zh-CN" dirty="0"/>
          </a:p>
          <a:p>
            <a:r>
              <a:rPr lang="en-US" altLang="zh-CN" dirty="0"/>
              <a:t>      I :=1</a:t>
            </a:r>
            <a:endParaRPr lang="zh-CN" altLang="zh-CN" dirty="0"/>
          </a:p>
          <a:p>
            <a:r>
              <a:rPr lang="en-US" altLang="zh-CN" dirty="0"/>
              <a:t>      read J, K</a:t>
            </a:r>
            <a:endParaRPr lang="zh-CN" altLang="zh-CN" dirty="0"/>
          </a:p>
          <a:p>
            <a:r>
              <a:rPr lang="en-US" altLang="zh-CN" dirty="0"/>
              <a:t>L:   A := K * I</a:t>
            </a:r>
            <a:endParaRPr lang="zh-CN" altLang="zh-CN" dirty="0"/>
          </a:p>
          <a:p>
            <a:r>
              <a:rPr lang="en-US" altLang="zh-CN" dirty="0"/>
              <a:t>      B := J * I</a:t>
            </a:r>
            <a:endParaRPr lang="zh-CN" altLang="zh-CN" dirty="0"/>
          </a:p>
          <a:p>
            <a:r>
              <a:rPr lang="en-US" altLang="zh-CN" dirty="0"/>
              <a:t>      X := J + K</a:t>
            </a:r>
            <a:endParaRPr lang="zh-CN" altLang="zh-CN" dirty="0"/>
          </a:p>
          <a:p>
            <a:r>
              <a:rPr lang="en-US" altLang="zh-CN" dirty="0"/>
              <a:t>      C := A * B</a:t>
            </a:r>
            <a:endParaRPr lang="zh-CN" altLang="zh-CN" dirty="0"/>
          </a:p>
          <a:p>
            <a:r>
              <a:rPr lang="en-US" altLang="zh-CN" dirty="0"/>
              <a:t> </a:t>
            </a:r>
            <a:endParaRPr lang="zh-CN" altLang="zh-CN" dirty="0"/>
          </a:p>
          <a:p>
            <a:r>
              <a:rPr lang="en-US" altLang="zh-CN" dirty="0"/>
              <a:t>      write  C</a:t>
            </a:r>
            <a:endParaRPr lang="zh-CN" altLang="zh-CN" dirty="0"/>
          </a:p>
          <a:p>
            <a:r>
              <a:rPr lang="en-US" altLang="zh-CN" dirty="0"/>
              <a:t>      I := I + 1</a:t>
            </a:r>
            <a:endParaRPr lang="zh-CN" altLang="zh-CN" dirty="0"/>
          </a:p>
          <a:p>
            <a:r>
              <a:rPr lang="en-US" altLang="zh-CN" dirty="0"/>
              <a:t>      if   I &lt; 100  </a:t>
            </a:r>
            <a:r>
              <a:rPr lang="en-US" altLang="zh-CN" dirty="0" err="1"/>
              <a:t>goto</a:t>
            </a:r>
            <a:r>
              <a:rPr lang="en-US" altLang="zh-CN" dirty="0"/>
              <a:t>   L</a:t>
            </a:r>
            <a:endParaRPr lang="zh-CN" altLang="zh-CN" dirty="0"/>
          </a:p>
          <a:p>
            <a:r>
              <a:rPr lang="en-US" altLang="zh-CN" dirty="0"/>
              <a:t>      J := A + X </a:t>
            </a:r>
            <a:endParaRPr lang="zh-CN" altLang="zh-CN" dirty="0"/>
          </a:p>
          <a:p>
            <a:r>
              <a:rPr lang="en-US" altLang="zh-CN" dirty="0"/>
              <a:t>A</a:t>
            </a:r>
            <a:r>
              <a:rPr lang="zh-CN" altLang="zh-CN" dirty="0"/>
              <a:t>、合并已知量</a:t>
            </a:r>
            <a:r>
              <a:rPr lang="en-US" altLang="zh-CN" dirty="0"/>
              <a:t>    B</a:t>
            </a:r>
            <a:r>
              <a:rPr lang="zh-CN" altLang="zh-CN" dirty="0"/>
              <a:t>、代码外提</a:t>
            </a:r>
            <a:r>
              <a:rPr lang="en-US" altLang="zh-CN" dirty="0"/>
              <a:t>   C</a:t>
            </a:r>
            <a:r>
              <a:rPr lang="zh-CN" altLang="zh-CN" dirty="0"/>
              <a:t>、强度消弱</a:t>
            </a:r>
            <a:r>
              <a:rPr lang="en-US" altLang="zh-CN" dirty="0"/>
              <a:t>    D</a:t>
            </a:r>
            <a:r>
              <a:rPr lang="zh-CN" altLang="zh-CN" dirty="0"/>
              <a:t>、删除归纳变量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下面的代码：</a:t>
            </a:r>
            <a:endParaRPr lang="zh-CN" altLang="zh-CN" dirty="0"/>
          </a:p>
          <a:p>
            <a:r>
              <a:rPr lang="zh-CN" altLang="zh-CN" dirty="0"/>
              <a:t>优化前：</a:t>
            </a:r>
            <a:r>
              <a:rPr lang="en-US" altLang="zh-CN" dirty="0"/>
              <a:t>d=</a:t>
            </a:r>
            <a:r>
              <a:rPr lang="en-US" altLang="zh-CN" dirty="0" err="1"/>
              <a:t>e+f+g</a:t>
            </a:r>
            <a:r>
              <a:rPr lang="en-US" altLang="zh-CN" dirty="0"/>
              <a:t>;   y=</a:t>
            </a:r>
            <a:r>
              <a:rPr lang="en-US" altLang="zh-CN" dirty="0" err="1"/>
              <a:t>e+f+z</a:t>
            </a:r>
            <a:r>
              <a:rPr lang="en-US" altLang="zh-CN" dirty="0"/>
              <a:t>;</a:t>
            </a:r>
            <a:endParaRPr lang="zh-CN" altLang="zh-CN" dirty="0"/>
          </a:p>
          <a:p>
            <a:r>
              <a:rPr lang="zh-CN" altLang="zh-CN" dirty="0"/>
              <a:t>优化后：</a:t>
            </a:r>
            <a:r>
              <a:rPr lang="en-US" altLang="zh-CN" dirty="0"/>
              <a:t>t1=</a:t>
            </a:r>
            <a:r>
              <a:rPr lang="en-US" altLang="zh-CN" dirty="0" err="1"/>
              <a:t>e+f</a:t>
            </a:r>
            <a:r>
              <a:rPr lang="en-US" altLang="zh-CN" dirty="0"/>
              <a:t>;  d=t1+g;   y=t1+z;</a:t>
            </a:r>
            <a:endParaRPr lang="zh-CN" altLang="zh-CN" dirty="0"/>
          </a:p>
          <a:p>
            <a:r>
              <a:rPr lang="zh-CN" altLang="zh-CN" dirty="0"/>
              <a:t>则采用的优化方法是哪种</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、合并已知量</a:t>
            </a:r>
            <a:r>
              <a:rPr lang="en-US" altLang="zh-CN" dirty="0"/>
              <a:t>               B</a:t>
            </a:r>
            <a:r>
              <a:rPr lang="zh-CN" altLang="zh-CN" dirty="0"/>
              <a:t>、删除公共子表达式</a:t>
            </a:r>
            <a:endParaRPr lang="zh-CN" altLang="zh-CN" dirty="0"/>
          </a:p>
          <a:p>
            <a:r>
              <a:rPr lang="en-US" altLang="zh-CN" dirty="0"/>
              <a:t>C</a:t>
            </a:r>
            <a:r>
              <a:rPr lang="zh-CN" altLang="zh-CN" dirty="0"/>
              <a:t>、删除归纳变量</a:t>
            </a:r>
            <a:r>
              <a:rPr lang="en-US" altLang="zh-CN" dirty="0"/>
              <a:t>             D</a:t>
            </a:r>
            <a:r>
              <a:rPr lang="zh-CN" altLang="zh-CN" dirty="0"/>
              <a:t>、删除无用赋值</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77500" lnSpcReduction="20000"/>
          </a:bodyPr>
          <a:lstStyle/>
          <a:p>
            <a:r>
              <a:rPr lang="zh-CN" altLang="zh-CN" dirty="0" smtClean="0"/>
              <a:t>优化</a:t>
            </a:r>
            <a:r>
              <a:rPr lang="zh-CN" altLang="zh-CN" dirty="0"/>
              <a:t>前代码：</a:t>
            </a:r>
            <a:endParaRPr lang="zh-CN" altLang="zh-CN" dirty="0"/>
          </a:p>
          <a:p>
            <a:r>
              <a:rPr lang="en-US" altLang="zh-CN" dirty="0"/>
              <a:t>b=c;</a:t>
            </a:r>
            <a:endParaRPr lang="zh-CN" altLang="zh-CN" dirty="0"/>
          </a:p>
          <a:p>
            <a:r>
              <a:rPr lang="en-US" altLang="zh-CN" dirty="0"/>
              <a:t>for (i=0;i&lt;3;i++)</a:t>
            </a:r>
            <a:endParaRPr lang="zh-CN" altLang="zh-CN" dirty="0"/>
          </a:p>
          <a:p>
            <a:r>
              <a:rPr lang="en-US" altLang="zh-CN" dirty="0"/>
              <a:t>     d[i]=2*b+1</a:t>
            </a:r>
            <a:endParaRPr lang="zh-CN" altLang="zh-CN" dirty="0"/>
          </a:p>
          <a:p>
            <a:r>
              <a:rPr lang="zh-CN" altLang="zh-CN" dirty="0"/>
              <a:t>优化后代码：</a:t>
            </a:r>
            <a:endParaRPr lang="zh-CN" altLang="zh-CN" dirty="0"/>
          </a:p>
          <a:p>
            <a:r>
              <a:rPr lang="en-US" altLang="zh-CN" dirty="0"/>
              <a:t>b=c</a:t>
            </a:r>
            <a:endParaRPr lang="zh-CN" altLang="zh-CN" dirty="0"/>
          </a:p>
          <a:p>
            <a:r>
              <a:rPr lang="en-US" altLang="zh-CN" dirty="0"/>
              <a:t>z=2*b+1</a:t>
            </a:r>
            <a:endParaRPr lang="zh-CN" altLang="zh-CN" dirty="0"/>
          </a:p>
          <a:p>
            <a:r>
              <a:rPr lang="en-US" altLang="zh-CN" dirty="0"/>
              <a:t>for (i=0;i&lt;3;i++)</a:t>
            </a:r>
            <a:endParaRPr lang="zh-CN" altLang="zh-CN" dirty="0"/>
          </a:p>
          <a:p>
            <a:r>
              <a:rPr lang="en-US" altLang="zh-CN" dirty="0"/>
              <a:t>     d[i]=z</a:t>
            </a:r>
            <a:endParaRPr lang="zh-CN" altLang="zh-CN" dirty="0"/>
          </a:p>
          <a:p>
            <a:r>
              <a:rPr lang="zh-CN" altLang="zh-CN" dirty="0"/>
              <a:t>实施的优化措施是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、合并已知量</a:t>
            </a:r>
            <a:r>
              <a:rPr lang="en-US" altLang="zh-CN" dirty="0"/>
              <a:t>    B</a:t>
            </a:r>
            <a:r>
              <a:rPr lang="zh-CN" altLang="zh-CN" dirty="0"/>
              <a:t>、强度削弱</a:t>
            </a:r>
            <a:r>
              <a:rPr lang="en-US" altLang="zh-CN" dirty="0"/>
              <a:t>   C</a:t>
            </a:r>
            <a:r>
              <a:rPr lang="zh-CN" altLang="zh-CN" dirty="0"/>
              <a:t>、代码外提</a:t>
            </a:r>
            <a:r>
              <a:rPr lang="en-US" altLang="zh-CN" dirty="0"/>
              <a:t>   D</a:t>
            </a:r>
            <a:r>
              <a:rPr lang="zh-CN" altLang="zh-CN" dirty="0"/>
              <a:t>、删除公共子表达式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编译程序采用的优化方法中，以下哪个不是在循环语句范围内进行的</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、删除全局变量</a:t>
            </a:r>
            <a:r>
              <a:rPr lang="en-US" altLang="zh-CN" dirty="0"/>
              <a:t>            B</a:t>
            </a:r>
            <a:r>
              <a:rPr lang="zh-CN" altLang="zh-CN" dirty="0"/>
              <a:t>、删除归纳变量</a:t>
            </a:r>
            <a:endParaRPr lang="zh-CN" altLang="zh-CN" dirty="0"/>
          </a:p>
          <a:p>
            <a:r>
              <a:rPr lang="en-US" altLang="zh-CN" dirty="0"/>
              <a:t>C</a:t>
            </a:r>
            <a:r>
              <a:rPr lang="zh-CN" altLang="zh-CN" dirty="0"/>
              <a:t>、代码外提</a:t>
            </a:r>
            <a:r>
              <a:rPr lang="en-US" altLang="zh-CN" dirty="0"/>
              <a:t>                D</a:t>
            </a:r>
            <a:r>
              <a:rPr lang="zh-CN" altLang="zh-CN" dirty="0"/>
              <a:t>、强度削弱</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关于程序控制流图和</a:t>
            </a:r>
            <a:r>
              <a:rPr lang="en-US" altLang="zh-CN" dirty="0"/>
              <a:t>DAG</a:t>
            </a:r>
            <a:r>
              <a:rPr lang="zh-CN" altLang="zh-CN" dirty="0"/>
              <a:t>图的叙述中，错误的是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a:t>
            </a:r>
            <a:r>
              <a:rPr lang="en-US" altLang="zh-CN" dirty="0"/>
              <a:t>DAG</a:t>
            </a:r>
            <a:r>
              <a:rPr lang="zh-CN" altLang="zh-CN" dirty="0"/>
              <a:t>图是无环有向图</a:t>
            </a:r>
            <a:endParaRPr lang="zh-CN" altLang="zh-CN" dirty="0"/>
          </a:p>
          <a:p>
            <a:r>
              <a:rPr lang="en-US" altLang="zh-CN" dirty="0"/>
              <a:t>B</a:t>
            </a:r>
            <a:r>
              <a:rPr lang="zh-CN" altLang="zh-CN" dirty="0"/>
              <a:t>、</a:t>
            </a:r>
            <a:r>
              <a:rPr lang="en-US" altLang="zh-CN" dirty="0"/>
              <a:t>DAG</a:t>
            </a:r>
            <a:r>
              <a:rPr lang="zh-CN" altLang="zh-CN" dirty="0"/>
              <a:t>图反映的是函数之间的关系</a:t>
            </a:r>
            <a:endParaRPr lang="zh-CN" altLang="zh-CN" dirty="0"/>
          </a:p>
          <a:p>
            <a:r>
              <a:rPr lang="en-US" altLang="zh-CN" dirty="0"/>
              <a:t>C</a:t>
            </a:r>
            <a:r>
              <a:rPr lang="zh-CN" altLang="zh-CN" dirty="0"/>
              <a:t>、程序控制流图的一个结点一定是一个基本块</a:t>
            </a:r>
            <a:endParaRPr lang="zh-CN" altLang="zh-CN" dirty="0"/>
          </a:p>
          <a:p>
            <a:r>
              <a:rPr lang="en-US" altLang="zh-CN" dirty="0"/>
              <a:t>D</a:t>
            </a:r>
            <a:r>
              <a:rPr lang="zh-CN" altLang="zh-CN" dirty="0"/>
              <a:t>、程序控制流图反映了基本块间的关系</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85000" lnSpcReduction="20000"/>
          </a:bodyPr>
          <a:lstStyle/>
          <a:p>
            <a:r>
              <a:rPr lang="zh-CN" altLang="zh-CN" dirty="0" smtClean="0"/>
              <a:t>对</a:t>
            </a:r>
            <a:r>
              <a:rPr lang="zh-CN" altLang="zh-CN" dirty="0"/>
              <a:t>下面的语句序列</a:t>
            </a:r>
            <a:endParaRPr lang="zh-CN" altLang="zh-CN" dirty="0"/>
          </a:p>
          <a:p>
            <a:r>
              <a:rPr lang="en-US" altLang="zh-CN" dirty="0"/>
              <a:t>x=1</a:t>
            </a:r>
            <a:endParaRPr lang="zh-CN" altLang="zh-CN" dirty="0"/>
          </a:p>
          <a:p>
            <a:r>
              <a:rPr lang="en-US" altLang="zh-CN" dirty="0"/>
              <a:t>x=2</a:t>
            </a:r>
            <a:endParaRPr lang="zh-CN" altLang="zh-CN" dirty="0"/>
          </a:p>
          <a:p>
            <a:r>
              <a:rPr lang="en-US" altLang="zh-CN" dirty="0"/>
              <a:t>y=x*x+4*x+4</a:t>
            </a:r>
            <a:endParaRPr lang="zh-CN" altLang="zh-CN" dirty="0"/>
          </a:p>
          <a:p>
            <a:r>
              <a:rPr lang="en-US" altLang="zh-CN" dirty="0"/>
              <a:t>if y&gt;x then</a:t>
            </a:r>
            <a:endParaRPr lang="zh-CN" altLang="zh-CN" dirty="0"/>
          </a:p>
          <a:p>
            <a:r>
              <a:rPr lang="en-US" altLang="zh-CN" dirty="0"/>
              <a:t>    z=y-x</a:t>
            </a:r>
            <a:endParaRPr lang="zh-CN" altLang="zh-CN" dirty="0"/>
          </a:p>
          <a:p>
            <a:r>
              <a:rPr lang="en-US" altLang="zh-CN" dirty="0"/>
              <a:t>else</a:t>
            </a:r>
            <a:endParaRPr lang="zh-CN" altLang="zh-CN" dirty="0"/>
          </a:p>
          <a:p>
            <a:r>
              <a:rPr lang="en-US" altLang="zh-CN" dirty="0"/>
              <a:t>    z=z-y</a:t>
            </a:r>
            <a:endParaRPr lang="zh-CN" altLang="zh-CN" dirty="0"/>
          </a:p>
          <a:p>
            <a:r>
              <a:rPr lang="zh-CN" altLang="zh-CN" dirty="0"/>
              <a:t>可以实施的优化措施不包括</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、合并已知量</a:t>
            </a:r>
            <a:r>
              <a:rPr lang="en-US" altLang="zh-CN" dirty="0"/>
              <a:t>       B</a:t>
            </a:r>
            <a:r>
              <a:rPr lang="zh-CN" altLang="zh-CN" dirty="0"/>
              <a:t>、代码外提</a:t>
            </a:r>
            <a:r>
              <a:rPr lang="en-US" altLang="zh-CN" dirty="0"/>
              <a:t>      C</a:t>
            </a:r>
            <a:r>
              <a:rPr lang="zh-CN" altLang="zh-CN" dirty="0"/>
              <a:t>、死代码删除</a:t>
            </a:r>
            <a:r>
              <a:rPr lang="en-US" altLang="zh-CN" dirty="0"/>
              <a:t>    D</a:t>
            </a:r>
            <a:r>
              <a:rPr lang="zh-CN" altLang="zh-CN" dirty="0"/>
              <a:t>、删除无用赋值</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对代码优化描述正确的是</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、代码优化可以产生高效的编译程序。</a:t>
            </a:r>
            <a:endParaRPr lang="zh-CN" altLang="zh-CN" dirty="0"/>
          </a:p>
          <a:p>
            <a:r>
              <a:rPr lang="en-US" altLang="zh-CN" dirty="0"/>
              <a:t>B</a:t>
            </a:r>
            <a:r>
              <a:rPr lang="zh-CN" altLang="zh-CN" dirty="0"/>
              <a:t>、代码优化会改变程序的执行顺序和功能。</a:t>
            </a:r>
            <a:endParaRPr lang="zh-CN" altLang="zh-CN" dirty="0"/>
          </a:p>
          <a:p>
            <a:r>
              <a:rPr lang="en-US" altLang="zh-CN" dirty="0"/>
              <a:t>C</a:t>
            </a:r>
            <a:r>
              <a:rPr lang="zh-CN" altLang="zh-CN" dirty="0"/>
              <a:t>、代码优化是对编译程序进行等价变换，使之能生成更高效的目标代码。</a:t>
            </a:r>
            <a:endParaRPr lang="zh-CN" altLang="zh-CN" dirty="0"/>
          </a:p>
          <a:p>
            <a:r>
              <a:rPr lang="en-US" altLang="zh-CN" dirty="0"/>
              <a:t>D</a:t>
            </a:r>
            <a:r>
              <a:rPr lang="zh-CN" altLang="zh-CN" dirty="0"/>
              <a:t>、代码优化必须保证优化后的代码与源程序在语义上是完全等价的。</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紧跟</a:t>
            </a:r>
            <a:r>
              <a:rPr lang="zh-CN" altLang="zh-CN" dirty="0"/>
              <a:t>在条件转移语句后面的语句是基本块的（</a:t>
            </a:r>
            <a:r>
              <a:rPr lang="en-US" altLang="zh-CN" dirty="0"/>
              <a:t>   </a:t>
            </a:r>
            <a:r>
              <a:rPr lang="zh-CN" altLang="zh-CN" dirty="0"/>
              <a:t>）语句。【</a:t>
            </a:r>
            <a:r>
              <a:rPr lang="en-US" altLang="zh-CN" dirty="0"/>
              <a:t>C</a:t>
            </a:r>
            <a:r>
              <a:rPr lang="zh-CN" altLang="zh-CN" dirty="0"/>
              <a:t>】</a:t>
            </a:r>
            <a:endParaRPr lang="zh-CN" altLang="zh-CN" dirty="0"/>
          </a:p>
          <a:p>
            <a:r>
              <a:rPr lang="zh-CN" altLang="zh-CN" dirty="0"/>
              <a:t>（</a:t>
            </a:r>
            <a:r>
              <a:rPr lang="en-US" altLang="zh-CN" dirty="0"/>
              <a:t>A</a:t>
            </a:r>
            <a:r>
              <a:rPr lang="zh-CN" altLang="zh-CN" dirty="0"/>
              <a:t>）出口</a:t>
            </a:r>
            <a:r>
              <a:rPr lang="en-US" altLang="zh-CN" dirty="0"/>
              <a:t>            </a:t>
            </a:r>
            <a:r>
              <a:rPr lang="zh-CN" altLang="zh-CN" dirty="0"/>
              <a:t>（</a:t>
            </a:r>
            <a:r>
              <a:rPr lang="en-US" altLang="zh-CN" dirty="0"/>
              <a:t>B</a:t>
            </a:r>
            <a:r>
              <a:rPr lang="zh-CN" altLang="zh-CN" dirty="0"/>
              <a:t>）无条件跳转</a:t>
            </a:r>
            <a:endParaRPr lang="zh-CN" altLang="zh-CN" dirty="0"/>
          </a:p>
          <a:p>
            <a:r>
              <a:rPr lang="zh-CN" altLang="zh-CN" dirty="0"/>
              <a:t>（</a:t>
            </a:r>
            <a:r>
              <a:rPr lang="en-US" altLang="zh-CN" dirty="0"/>
              <a:t>C</a:t>
            </a:r>
            <a:r>
              <a:rPr lang="zh-CN" altLang="zh-CN" dirty="0"/>
              <a:t>）入口</a:t>
            </a:r>
            <a:r>
              <a:rPr lang="en-US" altLang="zh-CN" dirty="0"/>
              <a:t>            </a:t>
            </a:r>
            <a:r>
              <a:rPr lang="zh-CN" altLang="zh-CN" dirty="0"/>
              <a:t>（</a:t>
            </a:r>
            <a:r>
              <a:rPr lang="en-US" altLang="zh-CN" dirty="0"/>
              <a:t>D</a:t>
            </a:r>
            <a:r>
              <a:rPr lang="zh-CN" altLang="zh-CN" dirty="0"/>
              <a:t>）有条件跳转</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一般</a:t>
            </a:r>
            <a:r>
              <a:rPr lang="zh-CN" altLang="zh-CN" dirty="0"/>
              <a:t>程序设计语言的描述都涉及哪些（</a:t>
            </a:r>
            <a:r>
              <a:rPr lang="en-US" altLang="zh-CN" dirty="0"/>
              <a:t>   </a:t>
            </a:r>
            <a:r>
              <a:rPr lang="zh-CN" altLang="zh-CN" dirty="0"/>
              <a:t>）方面。【</a:t>
            </a:r>
            <a:r>
              <a:rPr lang="en-US" altLang="zh-CN" dirty="0"/>
              <a:t>ABC</a:t>
            </a:r>
            <a:r>
              <a:rPr lang="zh-CN" altLang="zh-CN" dirty="0"/>
              <a:t>】</a:t>
            </a:r>
            <a:endParaRPr lang="zh-CN" altLang="zh-CN" dirty="0"/>
          </a:p>
          <a:p>
            <a:r>
              <a:rPr lang="zh-CN" altLang="zh-CN" dirty="0"/>
              <a:t>（</a:t>
            </a:r>
            <a:r>
              <a:rPr lang="en-US" altLang="zh-CN" dirty="0"/>
              <a:t>A</a:t>
            </a:r>
            <a:r>
              <a:rPr lang="zh-CN" altLang="zh-CN" dirty="0"/>
              <a:t>）语法</a:t>
            </a:r>
            <a:r>
              <a:rPr lang="en-US" altLang="zh-CN" dirty="0"/>
              <a:t>	</a:t>
            </a:r>
            <a:r>
              <a:rPr lang="zh-CN" altLang="zh-CN" dirty="0"/>
              <a:t>（</a:t>
            </a:r>
            <a:r>
              <a:rPr lang="en-US" altLang="zh-CN" dirty="0"/>
              <a:t>B</a:t>
            </a:r>
            <a:r>
              <a:rPr lang="zh-CN" altLang="zh-CN" dirty="0"/>
              <a:t>）语用</a:t>
            </a:r>
            <a:r>
              <a:rPr lang="en-US" altLang="zh-CN" dirty="0"/>
              <a:t>	</a:t>
            </a:r>
            <a:r>
              <a:rPr lang="zh-CN" altLang="zh-CN" dirty="0"/>
              <a:t>（</a:t>
            </a:r>
            <a:r>
              <a:rPr lang="en-US" altLang="zh-CN" dirty="0"/>
              <a:t>C</a:t>
            </a:r>
            <a:r>
              <a:rPr lang="zh-CN" altLang="zh-CN" dirty="0"/>
              <a:t>）语义</a:t>
            </a:r>
            <a:r>
              <a:rPr lang="en-US" altLang="zh-CN" dirty="0"/>
              <a:t>	</a:t>
            </a:r>
            <a:r>
              <a:rPr lang="zh-CN" altLang="zh-CN" dirty="0"/>
              <a:t>（</a:t>
            </a:r>
            <a:r>
              <a:rPr lang="en-US" altLang="zh-CN" dirty="0"/>
              <a:t>D</a:t>
            </a:r>
            <a:r>
              <a:rPr lang="zh-CN" altLang="zh-CN" dirty="0"/>
              <a:t>）基本符号的确定</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中安排优化的目的是为了得到（</a:t>
            </a:r>
            <a:r>
              <a:rPr lang="en-US" altLang="zh-CN" dirty="0"/>
              <a:t>   </a:t>
            </a:r>
            <a:r>
              <a:rPr lang="zh-CN" altLang="zh-CN" dirty="0"/>
              <a:t>）的目标代码。【</a:t>
            </a:r>
            <a:r>
              <a:rPr lang="en-US" altLang="zh-CN" dirty="0"/>
              <a:t>B</a:t>
            </a:r>
            <a:r>
              <a:rPr lang="zh-CN" altLang="zh-CN" dirty="0"/>
              <a:t>】</a:t>
            </a:r>
            <a:endParaRPr lang="zh-CN" altLang="zh-CN" dirty="0"/>
          </a:p>
          <a:p>
            <a:r>
              <a:rPr lang="zh-CN" altLang="zh-CN" dirty="0"/>
              <a:t>（</a:t>
            </a:r>
            <a:r>
              <a:rPr lang="en-US" altLang="zh-CN" dirty="0"/>
              <a:t>A</a:t>
            </a:r>
            <a:r>
              <a:rPr lang="zh-CN" altLang="zh-CN" dirty="0"/>
              <a:t>）结构清晰</a:t>
            </a:r>
            <a:r>
              <a:rPr lang="en-US" altLang="zh-CN" dirty="0"/>
              <a:t>         </a:t>
            </a:r>
            <a:r>
              <a:rPr lang="zh-CN" altLang="zh-CN" dirty="0"/>
              <a:t>（</a:t>
            </a:r>
            <a:r>
              <a:rPr lang="en-US" altLang="zh-CN" dirty="0"/>
              <a:t>B</a:t>
            </a:r>
            <a:r>
              <a:rPr lang="zh-CN" altLang="zh-CN" dirty="0"/>
              <a:t>）高效率</a:t>
            </a:r>
            <a:endParaRPr lang="zh-CN" altLang="zh-CN" dirty="0"/>
          </a:p>
          <a:p>
            <a:r>
              <a:rPr lang="zh-CN" altLang="zh-CN" dirty="0"/>
              <a:t>（</a:t>
            </a:r>
            <a:r>
              <a:rPr lang="en-US" altLang="zh-CN" dirty="0"/>
              <a:t>C</a:t>
            </a:r>
            <a:r>
              <a:rPr lang="zh-CN" altLang="zh-CN" dirty="0"/>
              <a:t>）较短</a:t>
            </a:r>
            <a:r>
              <a:rPr lang="en-US" altLang="zh-CN" dirty="0"/>
              <a:t>             </a:t>
            </a:r>
            <a:r>
              <a:rPr lang="zh-CN" altLang="zh-CN" dirty="0"/>
              <a:t>（</a:t>
            </a:r>
            <a:r>
              <a:rPr lang="en-US" altLang="zh-CN" dirty="0"/>
              <a:t>D</a:t>
            </a:r>
            <a:r>
              <a:rPr lang="zh-CN" altLang="zh-CN" dirty="0"/>
              <a:t>）使用存储空间最小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局部优化</a:t>
            </a:r>
            <a:r>
              <a:rPr lang="zh-CN" altLang="zh-CN" dirty="0"/>
              <a:t>是局限于一个（</a:t>
            </a:r>
            <a:r>
              <a:rPr lang="en-US" altLang="zh-CN" dirty="0"/>
              <a:t>   </a:t>
            </a:r>
            <a:r>
              <a:rPr lang="zh-CN" altLang="zh-CN" dirty="0"/>
              <a:t>）范围内的一种优化。【</a:t>
            </a:r>
            <a:r>
              <a:rPr lang="en-US" altLang="zh-CN" dirty="0"/>
              <a:t>B</a:t>
            </a:r>
            <a:r>
              <a:rPr lang="zh-CN" altLang="zh-CN" dirty="0"/>
              <a:t>】</a:t>
            </a:r>
            <a:endParaRPr lang="zh-CN" altLang="zh-CN" dirty="0"/>
          </a:p>
          <a:p>
            <a:r>
              <a:rPr lang="zh-CN" altLang="zh-CN" dirty="0"/>
              <a:t>（</a:t>
            </a:r>
            <a:r>
              <a:rPr lang="en-US" altLang="zh-CN" dirty="0"/>
              <a:t>A</a:t>
            </a:r>
            <a:r>
              <a:rPr lang="zh-CN" altLang="zh-CN" dirty="0"/>
              <a:t>）循环</a:t>
            </a:r>
            <a:r>
              <a:rPr lang="en-US" altLang="zh-CN" dirty="0"/>
              <a:t>           </a:t>
            </a:r>
            <a:r>
              <a:rPr lang="zh-CN" altLang="zh-CN" dirty="0"/>
              <a:t>（</a:t>
            </a:r>
            <a:r>
              <a:rPr lang="en-US" altLang="zh-CN" dirty="0"/>
              <a:t>B</a:t>
            </a:r>
            <a:r>
              <a:rPr lang="zh-CN" altLang="zh-CN" dirty="0"/>
              <a:t>）基本块</a:t>
            </a:r>
            <a:endParaRPr lang="zh-CN" altLang="zh-CN" dirty="0"/>
          </a:p>
          <a:p>
            <a:r>
              <a:rPr lang="zh-CN" altLang="zh-CN" dirty="0"/>
              <a:t>（</a:t>
            </a:r>
            <a:r>
              <a:rPr lang="en-US" altLang="zh-CN" dirty="0"/>
              <a:t>C</a:t>
            </a:r>
            <a:r>
              <a:rPr lang="zh-CN" altLang="zh-CN" dirty="0"/>
              <a:t>）函数</a:t>
            </a:r>
            <a:r>
              <a:rPr lang="en-US" altLang="zh-CN" dirty="0"/>
              <a:t>           </a:t>
            </a:r>
            <a:r>
              <a:rPr lang="zh-CN" altLang="zh-CN" dirty="0"/>
              <a:t>（</a:t>
            </a:r>
            <a:r>
              <a:rPr lang="en-US" altLang="zh-CN" dirty="0"/>
              <a:t>D</a:t>
            </a:r>
            <a:r>
              <a:rPr lang="zh-CN" altLang="zh-CN" dirty="0"/>
              <a:t>）整个程序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局部优化</a:t>
            </a:r>
            <a:r>
              <a:rPr lang="zh-CN" altLang="zh-CN" dirty="0"/>
              <a:t>是局限于一个</a:t>
            </a:r>
            <a:r>
              <a:rPr lang="en-US" altLang="zh-CN" u="sng" dirty="0"/>
              <a:t>    </a:t>
            </a:r>
            <a:r>
              <a:rPr lang="zh-CN" altLang="zh-CN" dirty="0"/>
              <a:t>范围内的一种优化。【</a:t>
            </a:r>
            <a:r>
              <a:rPr lang="en-US" altLang="zh-CN" dirty="0"/>
              <a:t>C</a:t>
            </a:r>
            <a:r>
              <a:rPr lang="zh-CN" altLang="zh-CN" dirty="0"/>
              <a:t>】</a:t>
            </a:r>
            <a:endParaRPr lang="zh-CN" altLang="zh-CN" dirty="0"/>
          </a:p>
          <a:p>
            <a:r>
              <a:rPr lang="zh-CN" altLang="zh-CN" dirty="0"/>
              <a:t>（</a:t>
            </a:r>
            <a:r>
              <a:rPr lang="en-US" altLang="zh-CN" dirty="0"/>
              <a:t>A</a:t>
            </a:r>
            <a:r>
              <a:rPr lang="zh-CN" altLang="zh-CN" dirty="0"/>
              <a:t>）循环</a:t>
            </a:r>
            <a:r>
              <a:rPr lang="en-US" altLang="zh-CN" dirty="0"/>
              <a:t>           </a:t>
            </a:r>
            <a:r>
              <a:rPr lang="zh-CN" altLang="zh-CN" dirty="0"/>
              <a:t>（</a:t>
            </a:r>
            <a:r>
              <a:rPr lang="en-US" altLang="zh-CN" dirty="0"/>
              <a:t>B</a:t>
            </a:r>
            <a:r>
              <a:rPr lang="zh-CN" altLang="zh-CN" dirty="0"/>
              <a:t>）函数</a:t>
            </a:r>
            <a:endParaRPr lang="zh-CN" altLang="zh-CN" dirty="0"/>
          </a:p>
          <a:p>
            <a:r>
              <a:rPr lang="zh-CN" altLang="zh-CN" dirty="0"/>
              <a:t>（</a:t>
            </a:r>
            <a:r>
              <a:rPr lang="en-US" altLang="zh-CN" dirty="0"/>
              <a:t>C</a:t>
            </a:r>
            <a:r>
              <a:rPr lang="zh-CN" altLang="zh-CN" dirty="0"/>
              <a:t>）基本块</a:t>
            </a:r>
            <a:r>
              <a:rPr lang="en-US" altLang="zh-CN" dirty="0"/>
              <a:t>         </a:t>
            </a:r>
            <a:r>
              <a:rPr lang="zh-CN" altLang="zh-CN" dirty="0"/>
              <a:t>（</a:t>
            </a:r>
            <a:r>
              <a:rPr lang="en-US" altLang="zh-CN" dirty="0"/>
              <a:t>D</a:t>
            </a:r>
            <a:r>
              <a:rPr lang="zh-CN" altLang="zh-CN" dirty="0"/>
              <a:t>）整个程序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所谓</a:t>
            </a:r>
            <a:r>
              <a:rPr lang="zh-CN" altLang="zh-CN" dirty="0"/>
              <a:t>基本块是指程序中一个顺序执行的语句序列，其中有</a:t>
            </a:r>
            <a:r>
              <a:rPr lang="en-US" altLang="zh-CN" u="sng"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）一个子程序</a:t>
            </a:r>
            <a:endParaRPr lang="zh-CN" altLang="zh-CN" dirty="0"/>
          </a:p>
          <a:p>
            <a:r>
              <a:rPr lang="zh-CN" altLang="zh-CN" dirty="0"/>
              <a:t>（</a:t>
            </a:r>
            <a:r>
              <a:rPr lang="en-US" altLang="zh-CN" dirty="0"/>
              <a:t>B</a:t>
            </a:r>
            <a:r>
              <a:rPr lang="zh-CN" altLang="zh-CN" dirty="0"/>
              <a:t>）一个入口语句和多个出口语句</a:t>
            </a:r>
            <a:endParaRPr lang="zh-CN" altLang="zh-CN" dirty="0"/>
          </a:p>
          <a:p>
            <a:r>
              <a:rPr lang="zh-CN" altLang="zh-CN" dirty="0"/>
              <a:t>（</a:t>
            </a:r>
            <a:r>
              <a:rPr lang="en-US" altLang="zh-CN" dirty="0"/>
              <a:t>C</a:t>
            </a:r>
            <a:r>
              <a:rPr lang="zh-CN" altLang="zh-CN" dirty="0"/>
              <a:t>）一个出口语句和多个入口语句</a:t>
            </a:r>
            <a:endParaRPr lang="zh-CN" altLang="zh-CN" dirty="0"/>
          </a:p>
          <a:p>
            <a:r>
              <a:rPr lang="zh-CN" altLang="zh-CN" dirty="0"/>
              <a:t>（</a:t>
            </a:r>
            <a:r>
              <a:rPr lang="en-US" altLang="zh-CN" dirty="0"/>
              <a:t>D</a:t>
            </a:r>
            <a:r>
              <a:rPr lang="zh-CN" altLang="zh-CN" dirty="0"/>
              <a:t>）一个入口语句和一个出口语句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利用</a:t>
            </a:r>
            <a:r>
              <a:rPr lang="en-US" altLang="zh-CN" dirty="0"/>
              <a:t>DAG</a:t>
            </a:r>
            <a:r>
              <a:rPr lang="zh-CN" altLang="zh-CN" dirty="0"/>
              <a:t>进行基本块的优化处理，以下哪种优化不包括在内（</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）删除无用赋值</a:t>
            </a:r>
            <a:r>
              <a:rPr lang="en-US" altLang="zh-CN" dirty="0"/>
              <a:t>	B</a:t>
            </a:r>
            <a:r>
              <a:rPr lang="zh-CN" altLang="zh-CN" dirty="0"/>
              <a:t>）合并已知量 </a:t>
            </a:r>
            <a:r>
              <a:rPr lang="en-US" altLang="zh-CN" dirty="0"/>
              <a:t>C</a:t>
            </a:r>
            <a:r>
              <a:rPr lang="zh-CN" altLang="zh-CN" dirty="0"/>
              <a:t>）删除公共子表达式</a:t>
            </a:r>
            <a:r>
              <a:rPr lang="en-US" altLang="zh-CN" dirty="0"/>
              <a:t>D</a:t>
            </a:r>
            <a:r>
              <a:rPr lang="zh-CN" altLang="zh-CN" dirty="0"/>
              <a:t>）删除归纳变量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将</a:t>
            </a:r>
            <a:r>
              <a:rPr lang="zh-CN" altLang="zh-CN" dirty="0"/>
              <a:t>循环中的不变运算提到循环体前面的技术常称为（</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）代码外提</a:t>
            </a:r>
            <a:r>
              <a:rPr lang="en-US" altLang="zh-CN" dirty="0"/>
              <a:t>		B</a:t>
            </a:r>
            <a:r>
              <a:rPr lang="zh-CN" altLang="zh-CN" dirty="0"/>
              <a:t>）代码优化</a:t>
            </a:r>
            <a:r>
              <a:rPr lang="en-US" altLang="zh-CN" dirty="0"/>
              <a:t> 	C</a:t>
            </a:r>
            <a:r>
              <a:rPr lang="zh-CN" altLang="zh-CN" dirty="0"/>
              <a:t>）程序优化</a:t>
            </a:r>
            <a:r>
              <a:rPr lang="en-US" altLang="zh-CN" dirty="0"/>
              <a:t>		D</a:t>
            </a:r>
            <a:r>
              <a:rPr lang="zh-CN" altLang="zh-CN" dirty="0"/>
              <a:t>）程序外提</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中安排优化的目的是为了得到</a:t>
            </a:r>
            <a:r>
              <a:rPr lang="zh-CN" altLang="zh-CN" u="sng" dirty="0"/>
              <a:t> </a:t>
            </a:r>
            <a:r>
              <a:rPr lang="en-US" altLang="zh-CN" u="sng" dirty="0"/>
              <a:t>   </a:t>
            </a:r>
            <a:r>
              <a:rPr lang="zh-CN" altLang="zh-CN" dirty="0"/>
              <a:t>的目标代码。【</a:t>
            </a:r>
            <a:r>
              <a:rPr lang="en-US" altLang="zh-CN" dirty="0"/>
              <a:t>C</a:t>
            </a:r>
            <a:r>
              <a:rPr lang="zh-CN" altLang="zh-CN" dirty="0"/>
              <a:t>】</a:t>
            </a:r>
            <a:endParaRPr lang="zh-CN" altLang="zh-CN" dirty="0"/>
          </a:p>
          <a:p>
            <a:r>
              <a:rPr lang="zh-CN" altLang="zh-CN" dirty="0"/>
              <a:t>（</a:t>
            </a:r>
            <a:r>
              <a:rPr lang="en-US" altLang="zh-CN" dirty="0"/>
              <a:t>A</a:t>
            </a:r>
            <a:r>
              <a:rPr lang="zh-CN" altLang="zh-CN" dirty="0"/>
              <a:t>）结构清晰</a:t>
            </a:r>
            <a:r>
              <a:rPr lang="en-US" altLang="zh-CN" dirty="0"/>
              <a:t>         </a:t>
            </a:r>
            <a:r>
              <a:rPr lang="zh-CN" altLang="zh-CN" dirty="0"/>
              <a:t>（</a:t>
            </a:r>
            <a:r>
              <a:rPr lang="en-US" altLang="zh-CN" dirty="0"/>
              <a:t>B</a:t>
            </a:r>
            <a:r>
              <a:rPr lang="zh-CN" altLang="zh-CN" dirty="0"/>
              <a:t>）较短</a:t>
            </a:r>
            <a:endParaRPr lang="zh-CN" altLang="zh-CN" dirty="0"/>
          </a:p>
          <a:p>
            <a:r>
              <a:rPr lang="zh-CN" altLang="zh-CN" dirty="0"/>
              <a:t>（</a:t>
            </a:r>
            <a:r>
              <a:rPr lang="en-US" altLang="zh-CN" dirty="0"/>
              <a:t>C</a:t>
            </a:r>
            <a:r>
              <a:rPr lang="zh-CN" altLang="zh-CN" dirty="0"/>
              <a:t>）高效率</a:t>
            </a:r>
            <a:r>
              <a:rPr lang="en-US" altLang="zh-CN" dirty="0"/>
              <a:t>           </a:t>
            </a:r>
            <a:r>
              <a:rPr lang="zh-CN" altLang="zh-CN" dirty="0"/>
              <a:t>（</a:t>
            </a:r>
            <a:r>
              <a:rPr lang="en-US" altLang="zh-CN" dirty="0"/>
              <a:t>D</a:t>
            </a:r>
            <a:r>
              <a:rPr lang="zh-CN" altLang="zh-CN" dirty="0"/>
              <a:t>）使用存储空间最小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循环</a:t>
            </a:r>
            <a:r>
              <a:rPr lang="zh-CN" altLang="zh-CN" dirty="0"/>
              <a:t>优化是指对</a:t>
            </a:r>
            <a:r>
              <a:rPr lang="en-US" altLang="zh-CN" u="sng" dirty="0"/>
              <a:t>    </a:t>
            </a:r>
            <a:r>
              <a:rPr lang="zh-CN" altLang="zh-CN" dirty="0"/>
              <a:t>中的代码进行优化。【</a:t>
            </a:r>
            <a:r>
              <a:rPr lang="en-US" altLang="zh-CN" dirty="0"/>
              <a:t>A</a:t>
            </a:r>
            <a:r>
              <a:rPr lang="zh-CN" altLang="zh-CN" dirty="0"/>
              <a:t>】</a:t>
            </a:r>
            <a:endParaRPr lang="zh-CN" altLang="zh-CN" dirty="0"/>
          </a:p>
          <a:p>
            <a:r>
              <a:rPr lang="zh-CN" altLang="zh-CN" dirty="0"/>
              <a:t>（</a:t>
            </a:r>
            <a:r>
              <a:rPr lang="en-US" altLang="zh-CN" dirty="0"/>
              <a:t>A</a:t>
            </a:r>
            <a:r>
              <a:rPr lang="zh-CN" altLang="zh-CN" dirty="0"/>
              <a:t>）循环</a:t>
            </a:r>
            <a:r>
              <a:rPr lang="en-US" altLang="zh-CN" dirty="0"/>
              <a:t>         </a:t>
            </a:r>
            <a:r>
              <a:rPr lang="zh-CN" altLang="zh-CN" dirty="0"/>
              <a:t>（</a:t>
            </a:r>
            <a:r>
              <a:rPr lang="en-US" altLang="zh-CN" dirty="0"/>
              <a:t>B</a:t>
            </a:r>
            <a:r>
              <a:rPr lang="zh-CN" altLang="zh-CN" dirty="0"/>
              <a:t>）函数</a:t>
            </a:r>
            <a:endParaRPr lang="zh-CN" altLang="zh-CN" dirty="0"/>
          </a:p>
          <a:p>
            <a:r>
              <a:rPr lang="zh-CN" altLang="zh-CN" dirty="0"/>
              <a:t>（</a:t>
            </a:r>
            <a:r>
              <a:rPr lang="en-US" altLang="zh-CN" dirty="0"/>
              <a:t>C</a:t>
            </a:r>
            <a:r>
              <a:rPr lang="zh-CN" altLang="zh-CN" dirty="0"/>
              <a:t>）基本块</a:t>
            </a:r>
            <a:r>
              <a:rPr lang="en-US" altLang="zh-CN" dirty="0"/>
              <a:t>       </a:t>
            </a:r>
            <a:r>
              <a:rPr lang="zh-CN" altLang="zh-CN" dirty="0"/>
              <a:t>（</a:t>
            </a:r>
            <a:r>
              <a:rPr lang="en-US" altLang="zh-CN" dirty="0"/>
              <a:t>D</a:t>
            </a:r>
            <a:r>
              <a:rPr lang="zh-CN" altLang="zh-CN" dirty="0"/>
              <a:t>）整个程序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根据</a:t>
            </a:r>
            <a:r>
              <a:rPr lang="zh-CN" altLang="zh-CN" dirty="0"/>
              <a:t>所涉及程序的范围，优化可分为</a:t>
            </a:r>
            <a:r>
              <a:rPr lang="en-US" altLang="zh-CN" u="sng" dirty="0"/>
              <a:t>    </a:t>
            </a:r>
            <a:r>
              <a:rPr lang="zh-CN" altLang="zh-CN" dirty="0"/>
              <a:t>。【</a:t>
            </a:r>
            <a:r>
              <a:rPr lang="en-US" altLang="zh-CN" dirty="0"/>
              <a:t>ACD</a:t>
            </a:r>
            <a:r>
              <a:rPr lang="zh-CN" altLang="zh-CN" dirty="0"/>
              <a:t>】</a:t>
            </a:r>
            <a:endParaRPr lang="zh-CN" altLang="zh-CN" dirty="0"/>
          </a:p>
          <a:p>
            <a:r>
              <a:rPr lang="zh-CN" altLang="zh-CN" dirty="0"/>
              <a:t>（</a:t>
            </a:r>
            <a:r>
              <a:rPr lang="en-US" altLang="zh-CN" dirty="0"/>
              <a:t>A</a:t>
            </a:r>
            <a:r>
              <a:rPr lang="zh-CN" altLang="zh-CN" dirty="0"/>
              <a:t>）局部优化</a:t>
            </a:r>
            <a:r>
              <a:rPr lang="en-US" altLang="zh-CN" dirty="0"/>
              <a:t>           </a:t>
            </a:r>
            <a:r>
              <a:rPr lang="zh-CN" altLang="zh-CN" dirty="0"/>
              <a:t>（</a:t>
            </a:r>
            <a:r>
              <a:rPr lang="en-US" altLang="zh-CN" dirty="0"/>
              <a:t>B</a:t>
            </a:r>
            <a:r>
              <a:rPr lang="zh-CN" altLang="zh-CN" dirty="0"/>
              <a:t>）函数优化</a:t>
            </a:r>
            <a:endParaRPr lang="zh-CN" altLang="zh-CN" dirty="0"/>
          </a:p>
          <a:p>
            <a:r>
              <a:rPr lang="zh-CN" altLang="zh-CN" dirty="0"/>
              <a:t>（</a:t>
            </a:r>
            <a:r>
              <a:rPr lang="en-US" altLang="zh-CN" dirty="0"/>
              <a:t>C</a:t>
            </a:r>
            <a:r>
              <a:rPr lang="zh-CN" altLang="zh-CN" dirty="0"/>
              <a:t>）全局优化</a:t>
            </a:r>
            <a:r>
              <a:rPr lang="en-US" altLang="zh-CN" dirty="0"/>
              <a:t>           </a:t>
            </a:r>
            <a:r>
              <a:rPr lang="zh-CN" altLang="zh-CN" dirty="0"/>
              <a:t>（</a:t>
            </a:r>
            <a:r>
              <a:rPr lang="en-US" altLang="zh-CN" dirty="0"/>
              <a:t>D</a:t>
            </a:r>
            <a:r>
              <a:rPr lang="zh-CN" altLang="zh-CN" dirty="0"/>
              <a:t>）循环优化</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编译程序采用优化的方法中，</a:t>
            </a:r>
            <a:r>
              <a:rPr lang="en-US" altLang="zh-CN" u="sng" dirty="0"/>
              <a:t>    </a:t>
            </a:r>
            <a:r>
              <a:rPr lang="zh-CN" altLang="zh-CN" dirty="0"/>
              <a:t>等是在程序基本块范围内进行的。【</a:t>
            </a:r>
            <a:r>
              <a:rPr lang="en-US" altLang="zh-CN" dirty="0"/>
              <a:t>ACD</a:t>
            </a:r>
            <a:r>
              <a:rPr lang="zh-CN" altLang="zh-CN" dirty="0"/>
              <a:t>】</a:t>
            </a:r>
            <a:endParaRPr lang="zh-CN" altLang="zh-CN" dirty="0"/>
          </a:p>
          <a:p>
            <a:r>
              <a:rPr lang="zh-CN" altLang="zh-CN" dirty="0"/>
              <a:t>（</a:t>
            </a:r>
            <a:r>
              <a:rPr lang="en-US" altLang="zh-CN" dirty="0"/>
              <a:t>A</a:t>
            </a:r>
            <a:r>
              <a:rPr lang="zh-CN" altLang="zh-CN" dirty="0"/>
              <a:t>）删除无用赋值</a:t>
            </a:r>
            <a:r>
              <a:rPr lang="en-US" altLang="zh-CN" dirty="0"/>
              <a:t>           </a:t>
            </a:r>
            <a:r>
              <a:rPr lang="zh-CN" altLang="zh-CN" dirty="0"/>
              <a:t>（</a:t>
            </a:r>
            <a:r>
              <a:rPr lang="en-US" altLang="zh-CN" dirty="0"/>
              <a:t>B</a:t>
            </a:r>
            <a:r>
              <a:rPr lang="zh-CN" altLang="zh-CN" dirty="0"/>
              <a:t>）删除归纳变量</a:t>
            </a:r>
            <a:endParaRPr lang="zh-CN" altLang="zh-CN" dirty="0"/>
          </a:p>
          <a:p>
            <a:r>
              <a:rPr lang="zh-CN" altLang="zh-CN" dirty="0"/>
              <a:t>（</a:t>
            </a:r>
            <a:r>
              <a:rPr lang="en-US" altLang="zh-CN" dirty="0"/>
              <a:t>C</a:t>
            </a:r>
            <a:r>
              <a:rPr lang="zh-CN" altLang="zh-CN" dirty="0"/>
              <a:t>）删除多余运算</a:t>
            </a:r>
            <a:r>
              <a:rPr lang="en-US" altLang="zh-CN" dirty="0"/>
              <a:t>           </a:t>
            </a:r>
            <a:r>
              <a:rPr lang="zh-CN" altLang="zh-CN" dirty="0"/>
              <a:t>（</a:t>
            </a:r>
            <a:r>
              <a:rPr lang="en-US" altLang="zh-CN" dirty="0"/>
              <a:t>D</a:t>
            </a:r>
            <a:r>
              <a:rPr lang="zh-CN" altLang="zh-CN" dirty="0"/>
              <a:t>）合并已知量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是对</a:t>
            </a:r>
            <a:r>
              <a:rPr lang="en-US" altLang="zh-CN" dirty="0"/>
              <a:t>(      )</a:t>
            </a:r>
            <a:r>
              <a:rPr lang="zh-CN" altLang="zh-CN" dirty="0"/>
              <a:t>程序进行翻译。【</a:t>
            </a:r>
            <a:r>
              <a:rPr lang="en-US" altLang="zh-CN" dirty="0"/>
              <a:t>A</a:t>
            </a:r>
            <a:r>
              <a:rPr lang="zh-CN" altLang="zh-CN" dirty="0"/>
              <a:t>】</a:t>
            </a:r>
            <a:endParaRPr lang="zh-CN" altLang="zh-CN" dirty="0"/>
          </a:p>
          <a:p>
            <a:r>
              <a:rPr lang="en-US" altLang="zh-CN" dirty="0"/>
              <a:t>A</a:t>
            </a:r>
            <a:r>
              <a:rPr lang="zh-CN" altLang="zh-CN" dirty="0"/>
              <a:t>、高级语言</a:t>
            </a:r>
            <a:r>
              <a:rPr lang="en-US" altLang="zh-CN" dirty="0"/>
              <a:t>   B</a:t>
            </a:r>
            <a:r>
              <a:rPr lang="zh-CN" altLang="zh-CN" dirty="0"/>
              <a:t>、机器语言</a:t>
            </a:r>
            <a:r>
              <a:rPr lang="en-US" altLang="zh-CN" dirty="0"/>
              <a:t>   C</a:t>
            </a:r>
            <a:r>
              <a:rPr lang="zh-CN" altLang="zh-CN" dirty="0"/>
              <a:t>、自然语言</a:t>
            </a:r>
            <a:r>
              <a:rPr lang="en-US" altLang="zh-CN" dirty="0"/>
              <a:t>     D</a:t>
            </a:r>
            <a:r>
              <a:rPr lang="zh-CN" altLang="zh-CN" dirty="0"/>
              <a:t>、汇编语言</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可以划分为前端和后端，后端通常包括（</a:t>
            </a:r>
            <a:r>
              <a:rPr lang="en-US" altLang="zh-CN" dirty="0"/>
              <a:t>   </a:t>
            </a:r>
            <a:r>
              <a:rPr lang="zh-CN" altLang="zh-CN" dirty="0"/>
              <a:t>）。【</a:t>
            </a:r>
            <a:r>
              <a:rPr lang="en-US" altLang="zh-CN" dirty="0"/>
              <a:t>CD</a:t>
            </a:r>
            <a:r>
              <a:rPr lang="zh-CN" altLang="zh-CN" dirty="0"/>
              <a:t>】</a:t>
            </a:r>
            <a:endParaRPr lang="zh-CN" altLang="zh-CN" dirty="0"/>
          </a:p>
          <a:p>
            <a:r>
              <a:rPr lang="zh-CN" altLang="zh-CN" dirty="0"/>
              <a:t>（</a:t>
            </a:r>
            <a:r>
              <a:rPr lang="en-US" altLang="zh-CN" dirty="0"/>
              <a:t>A</a:t>
            </a:r>
            <a:r>
              <a:rPr lang="zh-CN" altLang="zh-CN" dirty="0"/>
              <a:t>）中间代码的生成</a:t>
            </a:r>
            <a:r>
              <a:rPr lang="en-US" altLang="zh-CN" dirty="0"/>
              <a:t>  	</a:t>
            </a:r>
            <a:r>
              <a:rPr lang="zh-CN" altLang="zh-CN" dirty="0"/>
              <a:t>（</a:t>
            </a:r>
            <a:r>
              <a:rPr lang="en-US" altLang="zh-CN" dirty="0"/>
              <a:t>B</a:t>
            </a:r>
            <a:r>
              <a:rPr lang="zh-CN" altLang="zh-CN" dirty="0"/>
              <a:t>）语法分析</a:t>
            </a:r>
            <a:endParaRPr lang="zh-CN" altLang="zh-CN" dirty="0"/>
          </a:p>
          <a:p>
            <a:r>
              <a:rPr lang="zh-CN" altLang="zh-CN" dirty="0"/>
              <a:t>（</a:t>
            </a:r>
            <a:r>
              <a:rPr lang="en-US" altLang="zh-CN" dirty="0"/>
              <a:t>C</a:t>
            </a:r>
            <a:r>
              <a:rPr lang="zh-CN" altLang="zh-CN" dirty="0"/>
              <a:t>）目标代码的生成</a:t>
            </a:r>
            <a:r>
              <a:rPr lang="en-US" altLang="zh-CN" dirty="0"/>
              <a:t>     </a:t>
            </a:r>
            <a:r>
              <a:rPr lang="zh-CN" altLang="zh-CN" dirty="0"/>
              <a:t>（</a:t>
            </a:r>
            <a:r>
              <a:rPr lang="en-US" altLang="zh-CN" dirty="0"/>
              <a:t>D</a:t>
            </a:r>
            <a:r>
              <a:rPr lang="zh-CN" altLang="zh-CN" dirty="0"/>
              <a:t>）目标代码的优化</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程序流图中的包含的循环有哪些</a:t>
            </a:r>
            <a:r>
              <a:rPr lang="en-US" altLang="zh-CN" dirty="0"/>
              <a:t>(    )</a:t>
            </a:r>
            <a:r>
              <a:rPr lang="zh-CN" altLang="zh-CN" dirty="0"/>
              <a:t>。【</a:t>
            </a:r>
            <a:r>
              <a:rPr lang="en-US" altLang="zh-CN" dirty="0"/>
              <a:t>ABC</a:t>
            </a:r>
            <a:r>
              <a:rPr lang="zh-CN" altLang="zh-CN" dirty="0"/>
              <a:t>】</a:t>
            </a:r>
            <a:endParaRPr lang="zh-CN" altLang="zh-CN" dirty="0"/>
          </a:p>
          <a:p>
            <a:r>
              <a:rPr lang="en-US" altLang="zh-CN" dirty="0"/>
              <a:t>  </a:t>
            </a:r>
            <a:endParaRPr lang="zh-CN" altLang="zh-CN" dirty="0"/>
          </a:p>
          <a:p>
            <a:r>
              <a:rPr lang="en-US" altLang="zh-CN" dirty="0"/>
              <a:t>A</a:t>
            </a:r>
            <a:r>
              <a:rPr lang="zh-CN" altLang="zh-CN" dirty="0"/>
              <a:t>、</a:t>
            </a:r>
            <a:r>
              <a:rPr lang="en-US" altLang="zh-CN" dirty="0"/>
              <a:t>{6}     B</a:t>
            </a:r>
            <a:r>
              <a:rPr lang="zh-CN" altLang="zh-CN" dirty="0"/>
              <a:t>、</a:t>
            </a:r>
            <a:r>
              <a:rPr lang="en-US" altLang="zh-CN" dirty="0"/>
              <a:t>{2,3,4,5,6,7}    C</a:t>
            </a:r>
            <a:r>
              <a:rPr lang="zh-CN" altLang="zh-CN" dirty="0"/>
              <a:t>、</a:t>
            </a:r>
            <a:r>
              <a:rPr lang="en-US" altLang="zh-CN" dirty="0"/>
              <a:t>{4,5,6,7}    D</a:t>
            </a:r>
            <a:r>
              <a:rPr lang="zh-CN" altLang="zh-CN" dirty="0"/>
              <a:t>、</a:t>
            </a:r>
            <a:r>
              <a:rPr lang="en-US" altLang="zh-CN" dirty="0"/>
              <a:t>{2,3,4}</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descr="说明: http://p.ananas.chaoxing.com/star3/origin/a31ab2a5f117dd0f1f1783812b54d90d.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19542" y="2996952"/>
            <a:ext cx="2813335" cy="3746723"/>
          </a:xfrm>
          <a:prstGeom prst="rect">
            <a:avLst/>
          </a:prstGeom>
          <a:noFill/>
          <a:ln>
            <a:noFill/>
          </a:ln>
        </p:spPr>
      </p:pic>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下面</a:t>
            </a:r>
            <a:r>
              <a:rPr lang="zh-CN" altLang="zh-CN" dirty="0"/>
              <a:t>程序流图中的包含的循环有哪些</a:t>
            </a:r>
            <a:r>
              <a:rPr lang="en-US" altLang="zh-CN" dirty="0"/>
              <a:t>(     )</a:t>
            </a:r>
            <a:r>
              <a:rPr lang="zh-CN" altLang="zh-CN" dirty="0"/>
              <a:t>。【</a:t>
            </a:r>
            <a:r>
              <a:rPr lang="en-US" altLang="zh-CN" dirty="0"/>
              <a:t>AB</a:t>
            </a:r>
            <a:r>
              <a:rPr lang="zh-CN" altLang="zh-CN" dirty="0"/>
              <a:t>】</a:t>
            </a:r>
            <a:endParaRPr lang="zh-CN" altLang="zh-CN" dirty="0"/>
          </a:p>
          <a:p>
            <a:r>
              <a:rPr lang="en-US" altLang="zh-CN" dirty="0"/>
              <a:t>  </a:t>
            </a:r>
            <a:endParaRPr lang="zh-CN" altLang="zh-CN" dirty="0"/>
          </a:p>
          <a:p>
            <a:r>
              <a:rPr lang="en-US" altLang="zh-CN" dirty="0"/>
              <a:t>A</a:t>
            </a:r>
            <a:r>
              <a:rPr lang="zh-CN" altLang="zh-CN" dirty="0"/>
              <a:t>、</a:t>
            </a:r>
            <a:r>
              <a:rPr lang="en-US" altLang="zh-CN" dirty="0"/>
              <a:t>{n0,n1,n2,n3}    B</a:t>
            </a:r>
            <a:r>
              <a:rPr lang="zh-CN" altLang="zh-CN" dirty="0"/>
              <a:t>、</a:t>
            </a:r>
            <a:r>
              <a:rPr lang="en-US" altLang="zh-CN" dirty="0"/>
              <a:t>{n2}   C</a:t>
            </a:r>
            <a:r>
              <a:rPr lang="zh-CN" altLang="zh-CN" dirty="0"/>
              <a:t>、</a:t>
            </a:r>
            <a:r>
              <a:rPr lang="en-US" altLang="zh-CN" dirty="0"/>
              <a:t>{n2,n3}   D</a:t>
            </a:r>
            <a:r>
              <a:rPr lang="zh-CN" altLang="zh-CN" dirty="0"/>
              <a:t>、</a:t>
            </a:r>
            <a:r>
              <a:rPr lang="en-US" altLang="zh-CN" dirty="0"/>
              <a:t>{n1,n2,n3}</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descr="说明: https://p.ananas.chaoxing.com/star3/origin/218b426726b2eec0ec1f34ced81d6351.png"/>
          <p:cNvPicPr/>
          <p:nvPr/>
        </p:nvPicPr>
        <p:blipFill>
          <a:blip r:embed="rId1">
            <a:extLst>
              <a:ext uri="{28A0092B-C50C-407E-A947-70E740481C1C}">
                <a14:useLocalDpi xmlns:a14="http://schemas.microsoft.com/office/drawing/2010/main" val="0"/>
              </a:ext>
            </a:extLst>
          </a:blip>
          <a:srcRect/>
          <a:stretch>
            <a:fillRect/>
          </a:stretch>
        </p:blipFill>
        <p:spPr bwMode="auto">
          <a:xfrm>
            <a:off x="8255447" y="3140968"/>
            <a:ext cx="3852440" cy="3602707"/>
          </a:xfrm>
          <a:prstGeom prst="rect">
            <a:avLst/>
          </a:prstGeom>
          <a:noFill/>
          <a:ln>
            <a:noFill/>
          </a:ln>
        </p:spPr>
      </p:pic>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根据</a:t>
            </a:r>
            <a:r>
              <a:rPr lang="zh-CN" altLang="zh-CN" dirty="0"/>
              <a:t>所涉及程序的范围，优化可分为（</a:t>
            </a:r>
            <a:r>
              <a:rPr lang="en-US" altLang="zh-CN" dirty="0"/>
              <a:t>   </a:t>
            </a:r>
            <a:r>
              <a:rPr lang="zh-CN" altLang="zh-CN" dirty="0"/>
              <a:t>）。【</a:t>
            </a:r>
            <a:r>
              <a:rPr lang="en-US" altLang="zh-CN" dirty="0"/>
              <a:t>BCD</a:t>
            </a:r>
            <a:r>
              <a:rPr lang="zh-CN" altLang="zh-CN" dirty="0"/>
              <a:t>】</a:t>
            </a:r>
            <a:endParaRPr lang="zh-CN" altLang="zh-CN" dirty="0"/>
          </a:p>
          <a:p>
            <a:r>
              <a:rPr lang="zh-CN" altLang="zh-CN" dirty="0"/>
              <a:t>（</a:t>
            </a:r>
            <a:r>
              <a:rPr lang="en-US" altLang="zh-CN" dirty="0"/>
              <a:t>A</a:t>
            </a:r>
            <a:r>
              <a:rPr lang="zh-CN" altLang="zh-CN" dirty="0"/>
              <a:t>）函数优化</a:t>
            </a:r>
            <a:r>
              <a:rPr lang="en-US" altLang="zh-CN" dirty="0"/>
              <a:t>           </a:t>
            </a:r>
            <a:r>
              <a:rPr lang="zh-CN" altLang="zh-CN" dirty="0"/>
              <a:t>（</a:t>
            </a:r>
            <a:r>
              <a:rPr lang="en-US" altLang="zh-CN" dirty="0"/>
              <a:t>B</a:t>
            </a:r>
            <a:r>
              <a:rPr lang="zh-CN" altLang="zh-CN" dirty="0"/>
              <a:t>）局部优化</a:t>
            </a:r>
            <a:endParaRPr lang="zh-CN" altLang="zh-CN" dirty="0"/>
          </a:p>
          <a:p>
            <a:r>
              <a:rPr lang="zh-CN" altLang="zh-CN" dirty="0"/>
              <a:t>（</a:t>
            </a:r>
            <a:r>
              <a:rPr lang="en-US" altLang="zh-CN" dirty="0"/>
              <a:t>C</a:t>
            </a:r>
            <a:r>
              <a:rPr lang="zh-CN" altLang="zh-CN" dirty="0"/>
              <a:t>）全局优化</a:t>
            </a:r>
            <a:r>
              <a:rPr lang="en-US" altLang="zh-CN" dirty="0"/>
              <a:t>           </a:t>
            </a:r>
            <a:r>
              <a:rPr lang="zh-CN" altLang="zh-CN" dirty="0"/>
              <a:t>（</a:t>
            </a:r>
            <a:r>
              <a:rPr lang="en-US" altLang="zh-CN" dirty="0"/>
              <a:t>D</a:t>
            </a:r>
            <a:r>
              <a:rPr lang="zh-CN" altLang="zh-CN" dirty="0"/>
              <a:t>）循环优化</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编译程序采用的优化方法中，（</a:t>
            </a:r>
            <a:r>
              <a:rPr lang="en-US" altLang="zh-CN" dirty="0"/>
              <a:t>   </a:t>
            </a:r>
            <a:r>
              <a:rPr lang="zh-CN" altLang="zh-CN" dirty="0"/>
              <a:t>）是在循环语句范围内进行的。【</a:t>
            </a:r>
            <a:r>
              <a:rPr lang="en-US" altLang="zh-CN" dirty="0"/>
              <a:t>BCD</a:t>
            </a:r>
            <a:r>
              <a:rPr lang="zh-CN" altLang="zh-CN" dirty="0"/>
              <a:t>】</a:t>
            </a:r>
            <a:endParaRPr lang="zh-CN" altLang="zh-CN" dirty="0"/>
          </a:p>
          <a:p>
            <a:r>
              <a:rPr lang="zh-CN" altLang="zh-CN" dirty="0"/>
              <a:t>（</a:t>
            </a:r>
            <a:r>
              <a:rPr lang="en-US" altLang="zh-CN" dirty="0"/>
              <a:t>A</a:t>
            </a:r>
            <a:r>
              <a:rPr lang="zh-CN" altLang="zh-CN" dirty="0"/>
              <a:t>）删除多余运算</a:t>
            </a:r>
            <a:r>
              <a:rPr lang="en-US" altLang="zh-CN" dirty="0"/>
              <a:t>           </a:t>
            </a:r>
            <a:r>
              <a:rPr lang="zh-CN" altLang="zh-CN" dirty="0"/>
              <a:t>（</a:t>
            </a:r>
            <a:r>
              <a:rPr lang="en-US" altLang="zh-CN" dirty="0"/>
              <a:t>B</a:t>
            </a:r>
            <a:r>
              <a:rPr lang="zh-CN" altLang="zh-CN" dirty="0"/>
              <a:t>）删除归纳变量</a:t>
            </a:r>
            <a:endParaRPr lang="zh-CN" altLang="zh-CN" dirty="0"/>
          </a:p>
          <a:p>
            <a:r>
              <a:rPr lang="zh-CN" altLang="zh-CN" dirty="0"/>
              <a:t>（</a:t>
            </a:r>
            <a:r>
              <a:rPr lang="en-US" altLang="zh-CN" dirty="0"/>
              <a:t>C</a:t>
            </a:r>
            <a:r>
              <a:rPr lang="zh-CN" altLang="zh-CN" dirty="0"/>
              <a:t>）代码外提</a:t>
            </a:r>
            <a:r>
              <a:rPr lang="en-US" altLang="zh-CN" dirty="0"/>
              <a:t>               </a:t>
            </a:r>
            <a:r>
              <a:rPr lang="zh-CN" altLang="zh-CN" dirty="0"/>
              <a:t>（</a:t>
            </a:r>
            <a:r>
              <a:rPr lang="en-US" altLang="zh-CN" dirty="0"/>
              <a:t>D</a:t>
            </a:r>
            <a:r>
              <a:rPr lang="zh-CN" altLang="zh-CN" dirty="0"/>
              <a:t>）强度削弱</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编译程序采用优化的方法中，（</a:t>
            </a:r>
            <a:r>
              <a:rPr lang="en-US" altLang="zh-CN" dirty="0"/>
              <a:t>    </a:t>
            </a:r>
            <a:r>
              <a:rPr lang="zh-CN" altLang="zh-CN" dirty="0"/>
              <a:t>）等是在程序基本块范围内进行的。【</a:t>
            </a:r>
            <a:r>
              <a:rPr lang="en-US" altLang="zh-CN" dirty="0"/>
              <a:t>ACD</a:t>
            </a:r>
            <a:r>
              <a:rPr lang="zh-CN" altLang="zh-CN" dirty="0"/>
              <a:t>】</a:t>
            </a:r>
            <a:endParaRPr lang="zh-CN" altLang="zh-CN" dirty="0"/>
          </a:p>
          <a:p>
            <a:r>
              <a:rPr lang="zh-CN" altLang="zh-CN" dirty="0"/>
              <a:t>（</a:t>
            </a:r>
            <a:r>
              <a:rPr lang="en-US" altLang="zh-CN" dirty="0"/>
              <a:t>A</a:t>
            </a:r>
            <a:r>
              <a:rPr lang="zh-CN" altLang="zh-CN" dirty="0"/>
              <a:t>）删除无用赋值</a:t>
            </a:r>
            <a:r>
              <a:rPr lang="en-US" altLang="zh-CN" dirty="0"/>
              <a:t>           </a:t>
            </a:r>
            <a:r>
              <a:rPr lang="zh-CN" altLang="zh-CN" dirty="0"/>
              <a:t>（</a:t>
            </a:r>
            <a:r>
              <a:rPr lang="en-US" altLang="zh-CN" dirty="0"/>
              <a:t>B</a:t>
            </a:r>
            <a:r>
              <a:rPr lang="zh-CN" altLang="zh-CN" dirty="0"/>
              <a:t>）删除归纳变量</a:t>
            </a:r>
            <a:endParaRPr lang="zh-CN" altLang="zh-CN" dirty="0"/>
          </a:p>
          <a:p>
            <a:r>
              <a:rPr lang="zh-CN" altLang="zh-CN" dirty="0"/>
              <a:t>（</a:t>
            </a:r>
            <a:r>
              <a:rPr lang="en-US" altLang="zh-CN" dirty="0"/>
              <a:t>C</a:t>
            </a:r>
            <a:r>
              <a:rPr lang="zh-CN" altLang="zh-CN" dirty="0"/>
              <a:t>）删除多余运算</a:t>
            </a:r>
            <a:r>
              <a:rPr lang="en-US" altLang="zh-CN" dirty="0"/>
              <a:t>           </a:t>
            </a:r>
            <a:r>
              <a:rPr lang="zh-CN" altLang="zh-CN" dirty="0"/>
              <a:t>（</a:t>
            </a:r>
            <a:r>
              <a:rPr lang="en-US" altLang="zh-CN" dirty="0"/>
              <a:t>D</a:t>
            </a:r>
            <a:r>
              <a:rPr lang="zh-CN" altLang="zh-CN" dirty="0"/>
              <a:t>）合并已知量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DAG</a:t>
            </a:r>
            <a:r>
              <a:rPr lang="zh-CN" altLang="zh-CN" dirty="0"/>
              <a:t>是一个可带环路的图。（）【错】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转移</a:t>
            </a:r>
            <a:r>
              <a:rPr lang="zh-CN" altLang="zh-CN" dirty="0"/>
              <a:t>语句是基本块的入口语句。（）【错】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优化</a:t>
            </a:r>
            <a:r>
              <a:rPr lang="zh-CN" altLang="zh-CN" dirty="0"/>
              <a:t>的程序是指编译速度快的编译程序。（）【错】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紧跟</a:t>
            </a:r>
            <a:r>
              <a:rPr lang="zh-CN" altLang="zh-CN" dirty="0"/>
              <a:t>在条件转移语句后面的语句是基本块的入口语句。【对】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无条件转移</a:t>
            </a:r>
            <a:r>
              <a:rPr lang="zh-CN" altLang="zh-CN" dirty="0"/>
              <a:t>语句是基本块的入口语句。【错】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源程序是高级语言编写的程序，目标程序是</a:t>
            </a:r>
            <a:r>
              <a:rPr lang="en-US" altLang="zh-CN" u="sng" dirty="0"/>
              <a:t>    </a:t>
            </a:r>
            <a:r>
              <a:rPr lang="zh-CN" altLang="zh-CN" dirty="0"/>
              <a:t>，则称为编译程序。【</a:t>
            </a:r>
            <a:r>
              <a:rPr lang="en-US" altLang="zh-CN" dirty="0"/>
              <a:t>AC</a:t>
            </a:r>
            <a:r>
              <a:rPr lang="zh-CN" altLang="zh-CN" dirty="0"/>
              <a:t>】</a:t>
            </a:r>
            <a:endParaRPr lang="zh-CN" altLang="zh-CN" dirty="0"/>
          </a:p>
          <a:p>
            <a:r>
              <a:rPr lang="zh-CN" altLang="zh-CN" dirty="0"/>
              <a:t>（</a:t>
            </a:r>
            <a:r>
              <a:rPr lang="en-US" altLang="zh-CN" dirty="0"/>
              <a:t>A</a:t>
            </a:r>
            <a:r>
              <a:rPr lang="zh-CN" altLang="zh-CN" dirty="0"/>
              <a:t>）汇编语言程序</a:t>
            </a:r>
            <a:endParaRPr lang="zh-CN" altLang="zh-CN" dirty="0"/>
          </a:p>
          <a:p>
            <a:r>
              <a:rPr lang="zh-CN" altLang="zh-CN" dirty="0"/>
              <a:t>（</a:t>
            </a:r>
            <a:r>
              <a:rPr lang="en-US" altLang="zh-CN" dirty="0"/>
              <a:t>B</a:t>
            </a:r>
            <a:r>
              <a:rPr lang="zh-CN" altLang="zh-CN" dirty="0"/>
              <a:t>）高级语言程序</a:t>
            </a:r>
            <a:endParaRPr lang="zh-CN" altLang="zh-CN" dirty="0"/>
          </a:p>
          <a:p>
            <a:r>
              <a:rPr lang="zh-CN" altLang="zh-CN" dirty="0"/>
              <a:t>（</a:t>
            </a:r>
            <a:r>
              <a:rPr lang="en-US" altLang="zh-CN" dirty="0"/>
              <a:t>C</a:t>
            </a:r>
            <a:r>
              <a:rPr lang="zh-CN" altLang="zh-CN" dirty="0"/>
              <a:t>）机器语言程序</a:t>
            </a:r>
            <a:endParaRPr lang="zh-CN" altLang="zh-CN" dirty="0"/>
          </a:p>
          <a:p>
            <a:r>
              <a:rPr lang="zh-CN" altLang="zh-CN" dirty="0"/>
              <a:t>（</a:t>
            </a:r>
            <a:r>
              <a:rPr lang="en-US" altLang="zh-CN" dirty="0"/>
              <a:t>D</a:t>
            </a:r>
            <a:r>
              <a:rPr lang="zh-CN" altLang="zh-CN" dirty="0"/>
              <a:t>）运行程序</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在</a:t>
            </a:r>
            <a:r>
              <a:rPr lang="zh-CN" altLang="zh-CN" dirty="0"/>
              <a:t>循环优化时，循环中的不变运算都可以进行代码外提。【错】</a:t>
            </a:r>
            <a:endParaRPr lang="en-US" altLang="zh-CN" dirty="0" smtClean="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循环</a:t>
            </a:r>
            <a:r>
              <a:rPr lang="zh-CN" altLang="zh-CN" dirty="0"/>
              <a:t>的入口结点是循环中所有结点的必经结点。【对】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程序</a:t>
            </a:r>
            <a:r>
              <a:rPr lang="zh-CN" altLang="zh-CN" dirty="0"/>
              <a:t>流图中每一个结点</a:t>
            </a:r>
            <a:r>
              <a:rPr lang="en-US" altLang="zh-CN" dirty="0"/>
              <a:t>a</a:t>
            </a:r>
            <a:r>
              <a:rPr lang="zh-CN" altLang="zh-CN" dirty="0"/>
              <a:t>的必经结点集</a:t>
            </a:r>
            <a:r>
              <a:rPr lang="en-US" altLang="zh-CN" dirty="0"/>
              <a:t>D(a)={a}U(a</a:t>
            </a:r>
            <a:r>
              <a:rPr lang="zh-CN" altLang="zh-CN" dirty="0"/>
              <a:t>的所有前驱结点集的必经结点集的并集</a:t>
            </a:r>
            <a:r>
              <a:rPr lang="en-US" altLang="zh-CN" dirty="0"/>
              <a:t>) </a:t>
            </a:r>
            <a:r>
              <a:rPr lang="zh-CN" altLang="zh-CN" dirty="0"/>
              <a:t>。【错】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局部优化</a:t>
            </a:r>
            <a:r>
              <a:rPr lang="zh-CN" altLang="zh-CN" dirty="0"/>
              <a:t>中使用的</a:t>
            </a:r>
            <a:r>
              <a:rPr lang="en-US" altLang="zh-CN" dirty="0"/>
              <a:t>DAG</a:t>
            </a:r>
            <a:r>
              <a:rPr lang="zh-CN" altLang="zh-CN" dirty="0"/>
              <a:t>图反映了基本块之间的关系。【错】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构造</a:t>
            </a:r>
            <a:r>
              <a:rPr lang="zh-CN" altLang="zh-CN" dirty="0"/>
              <a:t>基本块</a:t>
            </a:r>
            <a:r>
              <a:rPr lang="en-US" altLang="zh-CN" dirty="0"/>
              <a:t>DAG</a:t>
            </a:r>
            <a:r>
              <a:rPr lang="zh-CN" altLang="zh-CN" dirty="0"/>
              <a:t>的过程就是对该基本块进行优化的过程。【对】</a:t>
            </a:r>
            <a:endParaRPr lang="en-US" altLang="zh-CN" dirty="0" smtClean="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表达式</a:t>
            </a:r>
            <a:r>
              <a:rPr lang="en-US" altLang="zh-CN" dirty="0"/>
              <a:t>a *(-</a:t>
            </a:r>
            <a:r>
              <a:rPr lang="en-US" altLang="zh-CN" dirty="0" err="1"/>
              <a:t>b+c</a:t>
            </a:r>
            <a:r>
              <a:rPr lang="en-US" altLang="zh-CN" dirty="0"/>
              <a:t>*d)</a:t>
            </a:r>
            <a:r>
              <a:rPr lang="zh-CN" altLang="zh-CN" dirty="0"/>
              <a:t>的逆波兰式为（ </a:t>
            </a:r>
            <a:r>
              <a:rPr lang="en-US" altLang="zh-CN" dirty="0"/>
              <a:t>7 </a:t>
            </a:r>
            <a:r>
              <a:rPr lang="zh-CN" altLang="zh-CN" dirty="0"/>
              <a:t>）。【</a:t>
            </a:r>
            <a:r>
              <a:rPr lang="en-US" altLang="zh-CN" dirty="0" err="1"/>
              <a:t>ab@cd</a:t>
            </a:r>
            <a:r>
              <a:rPr lang="en-US" altLang="zh-CN" dirty="0"/>
              <a:t>*+*</a:t>
            </a:r>
            <a:r>
              <a:rPr lang="zh-CN" altLang="zh-CN" dirty="0"/>
              <a:t>】</a:t>
            </a:r>
            <a:endParaRPr lang="en-US" altLang="zh-CN" dirty="0" smtClean="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局部优化</a:t>
            </a:r>
            <a:r>
              <a:rPr lang="zh-CN" altLang="zh-CN" dirty="0"/>
              <a:t>是局限于一个（</a:t>
            </a:r>
            <a:r>
              <a:rPr lang="en-US" altLang="zh-CN" dirty="0"/>
              <a:t> 6 </a:t>
            </a:r>
            <a:r>
              <a:rPr lang="zh-CN" altLang="zh-CN" dirty="0"/>
              <a:t>）范围内的一种优化。【基本块】</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en-US" altLang="zh-CN" dirty="0"/>
              <a:t>a-&gt;b</a:t>
            </a:r>
            <a:r>
              <a:rPr lang="zh-CN" altLang="zh-CN" dirty="0"/>
              <a:t>是流图中的一条有向边，若</a:t>
            </a:r>
            <a:r>
              <a:rPr lang="en-US" altLang="zh-CN" dirty="0"/>
              <a:t>b DOM a</a:t>
            </a:r>
            <a:r>
              <a:rPr lang="zh-CN" altLang="zh-CN" dirty="0"/>
              <a:t>，则称</a:t>
            </a:r>
            <a:r>
              <a:rPr lang="en-US" altLang="zh-CN" dirty="0"/>
              <a:t>a-&gt;b</a:t>
            </a:r>
            <a:r>
              <a:rPr lang="zh-CN" altLang="zh-CN" dirty="0"/>
              <a:t>是流图中的一条（</a:t>
            </a:r>
            <a:r>
              <a:rPr lang="en-US" altLang="zh-CN" dirty="0"/>
              <a:t> 6 </a:t>
            </a:r>
            <a:r>
              <a:rPr lang="zh-CN" altLang="zh-CN" dirty="0"/>
              <a:t>）。【回边】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循环</a:t>
            </a:r>
            <a:r>
              <a:rPr lang="zh-CN" altLang="zh-CN" dirty="0"/>
              <a:t>优化是指对</a:t>
            </a:r>
            <a:r>
              <a:rPr lang="en-US" altLang="zh-CN" u="sng" dirty="0"/>
              <a:t>  </a:t>
            </a:r>
            <a:r>
              <a:rPr lang="zh-CN" altLang="zh-CN" u="sng" dirty="0"/>
              <a:t>（</a:t>
            </a:r>
            <a:r>
              <a:rPr lang="en-US" altLang="zh-CN" u="sng" dirty="0"/>
              <a:t>9</a:t>
            </a:r>
            <a:r>
              <a:rPr lang="zh-CN" altLang="zh-CN" u="sng" dirty="0"/>
              <a:t>）</a:t>
            </a:r>
            <a:r>
              <a:rPr lang="en-US" altLang="zh-CN" u="sng" dirty="0"/>
              <a:t>  </a:t>
            </a:r>
            <a:r>
              <a:rPr lang="zh-CN" altLang="zh-CN" dirty="0"/>
              <a:t>中的代码进行优化。【循环】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编译程序采用的优化方法中，代码外提是在</a:t>
            </a:r>
            <a:r>
              <a:rPr lang="en-US" altLang="zh-CN" u="sng" dirty="0"/>
              <a:t>  </a:t>
            </a:r>
            <a:r>
              <a:rPr lang="zh-CN" altLang="zh-CN" u="sng" dirty="0"/>
              <a:t>（</a:t>
            </a:r>
            <a:r>
              <a:rPr lang="en-US" altLang="zh-CN" u="sng" dirty="0"/>
              <a:t>9</a:t>
            </a:r>
            <a:r>
              <a:rPr lang="zh-CN" altLang="zh-CN" u="sng" dirty="0"/>
              <a:t>）</a:t>
            </a:r>
            <a:r>
              <a:rPr lang="en-US" altLang="zh-CN" u="sng" dirty="0"/>
              <a:t>  </a:t>
            </a:r>
            <a:r>
              <a:rPr lang="zh-CN" altLang="zh-CN" dirty="0"/>
              <a:t>语句范围内进行的。【循环】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是一种常用的应用软件。</a:t>
            </a:r>
            <a:r>
              <a:rPr lang="zh-CN" altLang="zh-CN" dirty="0" smtClean="0"/>
              <a:t>【错】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如下图所示的程序流图： </a:t>
            </a:r>
            <a:endParaRPr lang="zh-CN" altLang="zh-CN" dirty="0"/>
          </a:p>
          <a:p>
            <a:r>
              <a:rPr lang="en-US" altLang="zh-CN" dirty="0"/>
              <a:t>  </a:t>
            </a:r>
            <a:endParaRPr lang="zh-CN" altLang="zh-CN" dirty="0"/>
          </a:p>
          <a:p>
            <a:r>
              <a:rPr lang="zh-CN" altLang="zh-CN" dirty="0"/>
              <a:t>写出流图中的</a:t>
            </a:r>
            <a:r>
              <a:rPr lang="en-US" altLang="zh-CN" dirty="0"/>
              <a:t>1</a:t>
            </a:r>
            <a:r>
              <a:rPr lang="zh-CN" altLang="zh-CN" dirty="0"/>
              <a:t>条回边和该回边对应的循环</a:t>
            </a:r>
            <a:r>
              <a:rPr lang="zh-CN" altLang="zh-CN" dirty="0" smtClean="0"/>
              <a:t>。</a:t>
            </a:r>
            <a:endParaRPr lang="en-US" altLang="zh-CN" dirty="0" smtClean="0"/>
          </a:p>
          <a:p>
            <a:r>
              <a:rPr lang="zh-CN" altLang="zh-CN" dirty="0"/>
              <a:t>回边（</a:t>
            </a:r>
            <a:r>
              <a:rPr lang="en-US" altLang="zh-CN" dirty="0"/>
              <a:t>   5   </a:t>
            </a:r>
            <a:r>
              <a:rPr lang="zh-CN" altLang="zh-CN" dirty="0"/>
              <a:t>），其构成循环的节点序列（</a:t>
            </a:r>
            <a:r>
              <a:rPr lang="en-US" altLang="zh-CN" dirty="0"/>
              <a:t>   6    </a:t>
            </a:r>
            <a:r>
              <a:rPr lang="zh-CN" altLang="zh-CN" dirty="0"/>
              <a:t>）</a:t>
            </a:r>
            <a:endParaRPr lang="zh-CN" altLang="zh-CN" dirty="0"/>
          </a:p>
          <a:p>
            <a:r>
              <a:rPr lang="zh-CN" altLang="zh-CN" dirty="0" smtClean="0"/>
              <a:t>【 </a:t>
            </a:r>
            <a:r>
              <a:rPr lang="en-US" altLang="zh-CN" dirty="0"/>
              <a:t>2-&gt;1 </a:t>
            </a:r>
            <a:r>
              <a:rPr lang="zh-CN" altLang="zh-CN" dirty="0"/>
              <a:t>（或</a:t>
            </a:r>
            <a:r>
              <a:rPr lang="en-US" altLang="zh-CN" dirty="0"/>
              <a:t>5-&gt;2</a:t>
            </a:r>
            <a:r>
              <a:rPr lang="zh-CN" altLang="zh-CN" dirty="0"/>
              <a:t>）】【</a:t>
            </a:r>
            <a:r>
              <a:rPr lang="en-US" altLang="zh-CN" dirty="0"/>
              <a:t> {1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5} </a:t>
            </a:r>
            <a:r>
              <a:rPr lang="zh-CN" altLang="zh-CN" dirty="0"/>
              <a:t>（或</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5}</a:t>
            </a:r>
            <a:r>
              <a:rPr lang="zh-CN" altLang="zh-CN" dirty="0"/>
              <a:t>）】</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extLst>
              <a:ext uri="{28A0092B-C50C-407E-A947-70E740481C1C}">
                <a14:useLocalDpi xmlns:a14="http://schemas.microsoft.com/office/drawing/2010/main" val="0"/>
              </a:ext>
            </a:extLst>
          </a:blip>
          <a:srcRect l="10524" t="11830" r="22664" b="8270"/>
          <a:stretch>
            <a:fillRect/>
          </a:stretch>
        </p:blipFill>
        <p:spPr bwMode="auto">
          <a:xfrm>
            <a:off x="3502918" y="4005064"/>
            <a:ext cx="8424936" cy="2665834"/>
          </a:xfrm>
          <a:prstGeom prst="rect">
            <a:avLst/>
          </a:prstGeom>
          <a:noFill/>
          <a:ln>
            <a:noFill/>
          </a:ln>
        </p:spPr>
      </p:pic>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如下图所示的程序流图： </a:t>
            </a:r>
            <a:endParaRPr lang="zh-CN" altLang="zh-CN" dirty="0"/>
          </a:p>
          <a:p>
            <a:r>
              <a:rPr lang="zh-CN" altLang="zh-CN" dirty="0"/>
              <a:t>写出流图中的</a:t>
            </a:r>
            <a:r>
              <a:rPr lang="en-US" altLang="zh-CN" dirty="0"/>
              <a:t>1</a:t>
            </a:r>
            <a:r>
              <a:rPr lang="zh-CN" altLang="zh-CN" dirty="0"/>
              <a:t>条回边和该回边对应的循环。【</a:t>
            </a:r>
            <a:r>
              <a:rPr lang="en-US" altLang="zh-CN" dirty="0"/>
              <a:t>4-&gt;2 </a:t>
            </a:r>
            <a:r>
              <a:rPr lang="zh-CN" altLang="zh-CN" dirty="0"/>
              <a:t>（或</a:t>
            </a:r>
            <a:r>
              <a:rPr lang="en-US" altLang="zh-CN" dirty="0"/>
              <a:t>7-&gt;4</a:t>
            </a:r>
            <a:r>
              <a:rPr lang="zh-CN" altLang="zh-CN" dirty="0"/>
              <a:t>）】【</a:t>
            </a:r>
            <a:r>
              <a:rPr lang="en-US" altLang="zh-CN" dirty="0"/>
              <a:t>{1,2,3,4,5,6,7} </a:t>
            </a:r>
            <a:r>
              <a:rPr lang="zh-CN" altLang="zh-CN" dirty="0"/>
              <a:t>（或</a:t>
            </a:r>
            <a:r>
              <a:rPr lang="en-US" altLang="zh-CN" dirty="0"/>
              <a:t>{4,5,6,7}</a:t>
            </a:r>
            <a:r>
              <a:rPr lang="zh-CN" altLang="zh-CN" dirty="0"/>
              <a:t>）】</a:t>
            </a:r>
            <a:endParaRPr lang="zh-CN" altLang="zh-CN" dirty="0"/>
          </a:p>
          <a:p>
            <a:r>
              <a:rPr lang="zh-CN" altLang="zh-CN" dirty="0"/>
              <a:t>回边（</a:t>
            </a:r>
            <a:r>
              <a:rPr lang="en-US" altLang="zh-CN" dirty="0"/>
              <a:t>   5   </a:t>
            </a:r>
            <a:r>
              <a:rPr lang="zh-CN" altLang="zh-CN" dirty="0"/>
              <a:t>），其构成循环的节点序列（</a:t>
            </a:r>
            <a:r>
              <a:rPr lang="en-US" altLang="zh-CN" dirty="0"/>
              <a:t>   6    </a:t>
            </a:r>
            <a:r>
              <a:rPr lang="zh-CN" altLang="zh-CN" dirty="0"/>
              <a:t>）</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9479582" y="3501008"/>
            <a:ext cx="2341602" cy="2913742"/>
          </a:xfrm>
          <a:prstGeom prst="rect">
            <a:avLst/>
          </a:prstGeom>
          <a:noFill/>
        </p:spPr>
      </p:pic>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a:t>
            </a:r>
            <a:r>
              <a:rPr lang="zh-CN" altLang="zh-CN" dirty="0"/>
              <a:t>图所示的程序流图</a:t>
            </a:r>
            <a:r>
              <a:rPr lang="en-US" altLang="zh-CN" dirty="0"/>
              <a:t>G</a:t>
            </a:r>
            <a:r>
              <a:rPr lang="zh-CN" altLang="zh-CN" dirty="0"/>
              <a:t>中存在两个回边，分别为：（</a:t>
            </a:r>
            <a:r>
              <a:rPr lang="en-US" altLang="zh-CN" dirty="0"/>
              <a:t>  5  </a:t>
            </a:r>
            <a:r>
              <a:rPr lang="zh-CN" altLang="zh-CN" dirty="0"/>
              <a:t>）和（</a:t>
            </a:r>
            <a:r>
              <a:rPr lang="en-US" altLang="zh-CN" dirty="0"/>
              <a:t>  6  </a:t>
            </a:r>
            <a:r>
              <a:rPr lang="zh-CN" altLang="zh-CN" dirty="0"/>
              <a:t>）。【</a:t>
            </a:r>
            <a:r>
              <a:rPr lang="en-US" altLang="zh-CN" dirty="0"/>
              <a:t>n6-&gt;n3</a:t>
            </a:r>
            <a:r>
              <a:rPr lang="zh-CN" altLang="zh-CN" dirty="0"/>
              <a:t>】【</a:t>
            </a:r>
            <a:r>
              <a:rPr lang="en-US" altLang="zh-CN" dirty="0"/>
              <a:t>n7-&gt;n1</a:t>
            </a:r>
            <a:r>
              <a:rPr lang="zh-CN" altLang="zh-CN" dirty="0"/>
              <a:t>】</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extLst>
              <a:ext uri="{28A0092B-C50C-407E-A947-70E740481C1C}">
                <a14:useLocalDpi xmlns:a14="http://schemas.microsoft.com/office/drawing/2010/main" val="0"/>
              </a:ext>
            </a:extLst>
          </a:blip>
          <a:srcRect l="19763" r="28024"/>
          <a:stretch>
            <a:fillRect/>
          </a:stretch>
        </p:blipFill>
        <p:spPr bwMode="auto">
          <a:xfrm>
            <a:off x="7823399" y="2564905"/>
            <a:ext cx="4104456" cy="4185036"/>
          </a:xfrm>
          <a:prstGeom prst="rect">
            <a:avLst/>
          </a:prstGeom>
          <a:noFill/>
          <a:ln>
            <a:noFill/>
          </a:ln>
        </p:spPr>
      </p:pic>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6</a:t>
            </a:r>
            <a:r>
              <a:rPr lang="zh-CN" altLang="en-US" dirty="0" smtClean="0"/>
              <a:t>代码优化</a:t>
            </a:r>
            <a:r>
              <a:rPr lang="zh-CN" altLang="en-US" dirty="0" smtClean="0"/>
              <a:t>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如图所示的程序流图： </a:t>
            </a:r>
            <a:endParaRPr lang="zh-CN" altLang="zh-CN" dirty="0"/>
          </a:p>
          <a:p>
            <a:r>
              <a:rPr lang="zh-CN" altLang="zh-CN" dirty="0"/>
              <a:t>程序流图中存在两个循环，构成两个循环的结点序列分别是（</a:t>
            </a:r>
            <a:r>
              <a:rPr lang="en-US" altLang="zh-CN" dirty="0"/>
              <a:t>  5  </a:t>
            </a:r>
            <a:r>
              <a:rPr lang="zh-CN" altLang="zh-CN" dirty="0"/>
              <a:t>）和（</a:t>
            </a:r>
            <a:r>
              <a:rPr lang="en-US" altLang="zh-CN" dirty="0"/>
              <a:t>  6  </a:t>
            </a:r>
            <a:r>
              <a:rPr lang="zh-CN" altLang="zh-CN" dirty="0"/>
              <a:t>）。【 </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5}</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5}</a:t>
            </a:r>
            <a:r>
              <a:rPr lang="zh-CN" altLang="zh-CN" dirty="0"/>
              <a:t>】</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pic>
        <p:nvPicPr>
          <p:cNvPr id="8" name="图片 7"/>
          <p:cNvPicPr/>
          <p:nvPr/>
        </p:nvPicPr>
        <p:blipFill>
          <a:blip r:embed="rId1" cstate="print">
            <a:extLst>
              <a:ext uri="{28A0092B-C50C-407E-A947-70E740481C1C}">
                <a14:useLocalDpi xmlns:a14="http://schemas.microsoft.com/office/drawing/2010/main" val="0"/>
              </a:ext>
            </a:extLst>
          </a:blip>
          <a:srcRect l="10524" t="11830" r="22664" b="8270"/>
          <a:stretch>
            <a:fillRect/>
          </a:stretch>
        </p:blipFill>
        <p:spPr bwMode="auto">
          <a:xfrm>
            <a:off x="3790950" y="3284984"/>
            <a:ext cx="7920880" cy="2304255"/>
          </a:xfrm>
          <a:prstGeom prst="rect">
            <a:avLst/>
          </a:prstGeom>
          <a:noFill/>
          <a:ln>
            <a:noFill/>
          </a:ln>
        </p:spPr>
      </p:pic>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编译过程中，符号表的主要作用是</a:t>
            </a:r>
            <a:r>
              <a:rPr lang="en-US" altLang="zh-CN" u="sng" dirty="0"/>
              <a:t>    </a:t>
            </a:r>
            <a:r>
              <a:rPr lang="zh-CN" altLang="zh-CN" dirty="0"/>
              <a:t>和辅助目标代码生成。【</a:t>
            </a:r>
            <a:r>
              <a:rPr lang="en-US" altLang="zh-CN" dirty="0"/>
              <a:t>C</a:t>
            </a:r>
            <a:r>
              <a:rPr lang="zh-CN" altLang="zh-CN" dirty="0"/>
              <a:t>】</a:t>
            </a:r>
            <a:endParaRPr lang="zh-CN" altLang="zh-CN" dirty="0"/>
          </a:p>
          <a:p>
            <a:r>
              <a:rPr lang="zh-CN" altLang="zh-CN" dirty="0"/>
              <a:t>（</a:t>
            </a:r>
            <a:r>
              <a:rPr lang="en-US" altLang="zh-CN" dirty="0"/>
              <a:t>A</a:t>
            </a:r>
            <a:r>
              <a:rPr lang="zh-CN" altLang="zh-CN" dirty="0"/>
              <a:t>）帮助错误处理</a:t>
            </a:r>
            <a:endParaRPr lang="zh-CN" altLang="zh-CN" dirty="0"/>
          </a:p>
          <a:p>
            <a:r>
              <a:rPr lang="zh-CN" altLang="zh-CN" dirty="0"/>
              <a:t>（</a:t>
            </a:r>
            <a:r>
              <a:rPr lang="en-US" altLang="zh-CN" dirty="0"/>
              <a:t>B</a:t>
            </a:r>
            <a:r>
              <a:rPr lang="zh-CN" altLang="zh-CN" dirty="0"/>
              <a:t>）辅助语法错误检查</a:t>
            </a:r>
            <a:endParaRPr lang="zh-CN" altLang="zh-CN" dirty="0"/>
          </a:p>
          <a:p>
            <a:r>
              <a:rPr lang="zh-CN" altLang="zh-CN" dirty="0"/>
              <a:t>（</a:t>
            </a:r>
            <a:r>
              <a:rPr lang="en-US" altLang="zh-CN" dirty="0"/>
              <a:t>C</a:t>
            </a:r>
            <a:r>
              <a:rPr lang="zh-CN" altLang="zh-CN" dirty="0"/>
              <a:t>）辅助上下文语义正确性检查</a:t>
            </a:r>
            <a:endParaRPr lang="zh-CN" altLang="zh-CN" dirty="0"/>
          </a:p>
          <a:p>
            <a:r>
              <a:rPr lang="zh-CN" altLang="zh-CN" dirty="0"/>
              <a:t>（</a:t>
            </a:r>
            <a:r>
              <a:rPr lang="en-US" altLang="zh-CN" dirty="0"/>
              <a:t>D</a:t>
            </a:r>
            <a:r>
              <a:rPr lang="zh-CN" altLang="zh-CN" dirty="0"/>
              <a:t>）辅助编译存储结果</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表的查找一般可以使用</a:t>
            </a:r>
            <a:r>
              <a:rPr lang="en-US" altLang="zh-CN" u="sng" dirty="0"/>
              <a:t>    </a:t>
            </a:r>
            <a:r>
              <a:rPr lang="zh-CN" altLang="zh-CN" dirty="0"/>
              <a:t>。【</a:t>
            </a:r>
            <a:r>
              <a:rPr lang="en-US" altLang="zh-CN" dirty="0"/>
              <a:t>C</a:t>
            </a:r>
            <a:r>
              <a:rPr lang="zh-CN" altLang="zh-CN" dirty="0"/>
              <a:t>】</a:t>
            </a:r>
            <a:endParaRPr lang="zh-CN" altLang="zh-CN" dirty="0"/>
          </a:p>
          <a:p>
            <a:r>
              <a:rPr lang="zh-CN" altLang="zh-CN" dirty="0"/>
              <a:t>①顺序查找；②折半查找；③杂凑查找；④排序查找</a:t>
            </a:r>
            <a:endParaRPr lang="zh-CN" altLang="zh-CN" dirty="0"/>
          </a:p>
          <a:p>
            <a:r>
              <a:rPr lang="zh-CN" altLang="zh-CN" dirty="0"/>
              <a:t>（</a:t>
            </a:r>
            <a:r>
              <a:rPr lang="en-US" altLang="zh-CN" dirty="0"/>
              <a:t>A</a:t>
            </a:r>
            <a:r>
              <a:rPr lang="zh-CN" altLang="zh-CN" dirty="0"/>
              <a:t>）①②</a:t>
            </a:r>
            <a:r>
              <a:rPr lang="en-US" altLang="zh-CN" dirty="0"/>
              <a:t>           </a:t>
            </a:r>
            <a:r>
              <a:rPr lang="zh-CN" altLang="zh-CN" dirty="0"/>
              <a:t>（</a:t>
            </a:r>
            <a:r>
              <a:rPr lang="en-US" altLang="zh-CN" dirty="0"/>
              <a:t>B</a:t>
            </a:r>
            <a:r>
              <a:rPr lang="zh-CN" altLang="zh-CN" dirty="0"/>
              <a:t>）①③</a:t>
            </a:r>
            <a:endParaRPr lang="zh-CN" altLang="zh-CN" dirty="0"/>
          </a:p>
          <a:p>
            <a:r>
              <a:rPr lang="zh-CN" altLang="zh-CN" dirty="0"/>
              <a:t>（</a:t>
            </a:r>
            <a:r>
              <a:rPr lang="en-US" altLang="zh-CN" dirty="0"/>
              <a:t>C</a:t>
            </a:r>
            <a:r>
              <a:rPr lang="zh-CN" altLang="zh-CN" dirty="0"/>
              <a:t>）①②③</a:t>
            </a:r>
            <a:r>
              <a:rPr lang="en-US" altLang="zh-CN" dirty="0"/>
              <a:t>         </a:t>
            </a:r>
            <a:r>
              <a:rPr lang="zh-CN" altLang="zh-CN" dirty="0"/>
              <a:t>（</a:t>
            </a:r>
            <a:r>
              <a:rPr lang="en-US" altLang="zh-CN" dirty="0"/>
              <a:t>D</a:t>
            </a:r>
            <a:r>
              <a:rPr lang="zh-CN" altLang="zh-CN" dirty="0"/>
              <a:t>）①②③④</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表用来存放程序语言中出现的有关</a:t>
            </a:r>
            <a:r>
              <a:rPr lang="en-US" altLang="zh-CN" u="sng" dirty="0"/>
              <a:t>    </a:t>
            </a:r>
            <a:r>
              <a:rPr lang="zh-CN" altLang="zh-CN" dirty="0"/>
              <a:t>的属性和特征。【</a:t>
            </a:r>
            <a:r>
              <a:rPr lang="en-US" altLang="zh-CN" dirty="0"/>
              <a:t>C</a:t>
            </a:r>
            <a:r>
              <a:rPr lang="zh-CN" altLang="zh-CN" dirty="0"/>
              <a:t>】</a:t>
            </a:r>
            <a:endParaRPr lang="zh-CN" altLang="zh-CN" dirty="0"/>
          </a:p>
          <a:p>
            <a:r>
              <a:rPr lang="zh-CN" altLang="zh-CN" dirty="0"/>
              <a:t>（</a:t>
            </a:r>
            <a:r>
              <a:rPr lang="en-US" altLang="zh-CN" dirty="0"/>
              <a:t>A</a:t>
            </a:r>
            <a:r>
              <a:rPr lang="zh-CN" altLang="zh-CN" dirty="0"/>
              <a:t>）界符</a:t>
            </a:r>
            <a:r>
              <a:rPr lang="en-US" altLang="zh-CN" dirty="0"/>
              <a:t>           </a:t>
            </a:r>
            <a:r>
              <a:rPr lang="zh-CN" altLang="zh-CN" dirty="0"/>
              <a:t>（</a:t>
            </a:r>
            <a:r>
              <a:rPr lang="en-US" altLang="zh-CN" dirty="0"/>
              <a:t>B</a:t>
            </a:r>
            <a:r>
              <a:rPr lang="zh-CN" altLang="zh-CN" dirty="0"/>
              <a:t>）运算符</a:t>
            </a:r>
            <a:endParaRPr lang="zh-CN" altLang="zh-CN" dirty="0"/>
          </a:p>
          <a:p>
            <a:r>
              <a:rPr lang="zh-CN" altLang="zh-CN" dirty="0"/>
              <a:t>（</a:t>
            </a:r>
            <a:r>
              <a:rPr lang="en-US" altLang="zh-CN" dirty="0"/>
              <a:t>C</a:t>
            </a:r>
            <a:r>
              <a:rPr lang="zh-CN" altLang="zh-CN" dirty="0"/>
              <a:t>）标识符</a:t>
            </a:r>
            <a:r>
              <a:rPr lang="en-US" altLang="zh-CN" dirty="0"/>
              <a:t>         </a:t>
            </a:r>
            <a:r>
              <a:rPr lang="zh-CN" altLang="zh-CN" dirty="0"/>
              <a:t>（</a:t>
            </a:r>
            <a:r>
              <a:rPr lang="en-US" altLang="zh-CN" dirty="0"/>
              <a:t>D</a:t>
            </a:r>
            <a:r>
              <a:rPr lang="zh-CN" altLang="zh-CN" dirty="0"/>
              <a:t>）关键字</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FORTRAN</a:t>
            </a:r>
            <a:r>
              <a:rPr lang="zh-CN" altLang="zh-CN" dirty="0"/>
              <a:t>语言编译中的存储分配策略是</a:t>
            </a:r>
            <a:r>
              <a:rPr lang="en-US" altLang="zh-CN" u="sng"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）静态存储分配策略</a:t>
            </a:r>
            <a:r>
              <a:rPr lang="en-US" altLang="zh-CN" dirty="0"/>
              <a:t>       </a:t>
            </a:r>
            <a:r>
              <a:rPr lang="zh-CN" altLang="zh-CN" dirty="0"/>
              <a:t>（</a:t>
            </a:r>
            <a:r>
              <a:rPr lang="en-US" altLang="zh-CN" dirty="0"/>
              <a:t>B</a:t>
            </a:r>
            <a:r>
              <a:rPr lang="zh-CN" altLang="zh-CN" dirty="0"/>
              <a:t>）最佳分配策略</a:t>
            </a:r>
            <a:endParaRPr lang="zh-CN" altLang="zh-CN" dirty="0"/>
          </a:p>
          <a:p>
            <a:r>
              <a:rPr lang="zh-CN" altLang="zh-CN" dirty="0"/>
              <a:t>（</a:t>
            </a:r>
            <a:r>
              <a:rPr lang="en-US" altLang="zh-CN" dirty="0"/>
              <a:t>C</a:t>
            </a:r>
            <a:r>
              <a:rPr lang="zh-CN" altLang="zh-CN" dirty="0"/>
              <a:t>）动态存储分配策略</a:t>
            </a:r>
            <a:r>
              <a:rPr lang="en-US" altLang="zh-CN" dirty="0"/>
              <a:t>       </a:t>
            </a:r>
            <a:r>
              <a:rPr lang="zh-CN" altLang="zh-CN" dirty="0"/>
              <a:t>（</a:t>
            </a:r>
            <a:r>
              <a:rPr lang="en-US" altLang="zh-CN" dirty="0"/>
              <a:t>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编译中，动态存储分配的含义是</a:t>
            </a:r>
            <a:r>
              <a:rPr lang="en-US" altLang="zh-CN" u="sng"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）在运行阶段对源程序中的量进行存储分配</a:t>
            </a:r>
            <a:endParaRPr lang="zh-CN" altLang="zh-CN" dirty="0"/>
          </a:p>
          <a:p>
            <a:r>
              <a:rPr lang="zh-CN" altLang="zh-CN" dirty="0"/>
              <a:t>（</a:t>
            </a:r>
            <a:r>
              <a:rPr lang="en-US" altLang="zh-CN" dirty="0"/>
              <a:t>B</a:t>
            </a:r>
            <a:r>
              <a:rPr lang="zh-CN" altLang="zh-CN" dirty="0"/>
              <a:t>）在编译阶段对源程序中的量进行存储分配</a:t>
            </a:r>
            <a:endParaRPr lang="zh-CN" altLang="zh-CN" dirty="0"/>
          </a:p>
          <a:p>
            <a:r>
              <a:rPr lang="zh-CN" altLang="zh-CN" dirty="0"/>
              <a:t>（</a:t>
            </a:r>
            <a:r>
              <a:rPr lang="en-US" altLang="zh-CN" dirty="0"/>
              <a:t>C</a:t>
            </a:r>
            <a:r>
              <a:rPr lang="zh-CN" altLang="zh-CN" dirty="0"/>
              <a:t>）在说明阶段对源程序中的量进行存储分配</a:t>
            </a:r>
            <a:endParaRPr lang="zh-CN" altLang="zh-CN" dirty="0"/>
          </a:p>
          <a:p>
            <a:r>
              <a:rPr lang="zh-CN" altLang="zh-CN" dirty="0"/>
              <a:t>（</a:t>
            </a:r>
            <a:r>
              <a:rPr lang="en-US" altLang="zh-CN" dirty="0"/>
              <a:t>D</a:t>
            </a:r>
            <a:r>
              <a:rPr lang="zh-CN" altLang="zh-CN" dirty="0"/>
              <a:t>）以上都不正确</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任何一个编译程序来说，中间代码生成是不可缺少的一部分。【错】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生成时应该着重考虑的基本问题是</a:t>
            </a:r>
            <a:r>
              <a:rPr lang="en-US" altLang="zh-CN" u="sng" dirty="0"/>
              <a:t>    </a:t>
            </a:r>
            <a:r>
              <a:rPr lang="zh-CN" altLang="zh-CN" dirty="0"/>
              <a:t>。【</a:t>
            </a:r>
            <a:r>
              <a:rPr lang="en-US" altLang="zh-CN" dirty="0"/>
              <a:t>B</a:t>
            </a:r>
            <a:r>
              <a:rPr lang="zh-CN" altLang="zh-CN" dirty="0"/>
              <a:t>】</a:t>
            </a:r>
            <a:endParaRPr lang="zh-CN" altLang="zh-CN" dirty="0"/>
          </a:p>
          <a:p>
            <a:r>
              <a:rPr lang="zh-CN" altLang="zh-CN" dirty="0"/>
              <a:t>①如何使生成的目标代码最短；</a:t>
            </a:r>
            <a:endParaRPr lang="zh-CN" altLang="zh-CN" dirty="0"/>
          </a:p>
          <a:p>
            <a:r>
              <a:rPr lang="zh-CN" altLang="zh-CN" dirty="0"/>
              <a:t>②如何使目标程序运行所占用的空间最小；</a:t>
            </a:r>
            <a:endParaRPr lang="zh-CN" altLang="zh-CN" dirty="0"/>
          </a:p>
          <a:p>
            <a:r>
              <a:rPr lang="zh-CN" altLang="zh-CN" dirty="0"/>
              <a:t>③如何充分利用计算机寄存器，减少目标代码访问存储单元的次数；</a:t>
            </a:r>
            <a:endParaRPr lang="zh-CN" altLang="zh-CN" dirty="0"/>
          </a:p>
          <a:p>
            <a:r>
              <a:rPr lang="zh-CN" altLang="zh-CN" dirty="0"/>
              <a:t>④目标程序运行的速度快。</a:t>
            </a:r>
            <a:endParaRPr lang="zh-CN" altLang="zh-CN" dirty="0"/>
          </a:p>
          <a:p>
            <a:r>
              <a:rPr lang="zh-CN" altLang="zh-CN" dirty="0"/>
              <a:t>（</a:t>
            </a:r>
            <a:r>
              <a:rPr lang="en-US" altLang="zh-CN" dirty="0"/>
              <a:t>A</a:t>
            </a:r>
            <a:r>
              <a:rPr lang="zh-CN" altLang="zh-CN" dirty="0"/>
              <a:t>）①②</a:t>
            </a:r>
            <a:r>
              <a:rPr lang="en-US" altLang="zh-CN" dirty="0"/>
              <a:t>           </a:t>
            </a:r>
            <a:r>
              <a:rPr lang="zh-CN" altLang="zh-CN" dirty="0"/>
              <a:t>（</a:t>
            </a:r>
            <a:r>
              <a:rPr lang="en-US" altLang="zh-CN" dirty="0"/>
              <a:t>B</a:t>
            </a:r>
            <a:r>
              <a:rPr lang="zh-CN" altLang="zh-CN" dirty="0"/>
              <a:t>）①③</a:t>
            </a:r>
            <a:endParaRPr lang="zh-CN" altLang="zh-CN" dirty="0"/>
          </a:p>
          <a:p>
            <a:r>
              <a:rPr lang="zh-CN" altLang="zh-CN" dirty="0"/>
              <a:t>（</a:t>
            </a:r>
            <a:r>
              <a:rPr lang="en-US" altLang="zh-CN" dirty="0"/>
              <a:t>C</a:t>
            </a:r>
            <a:r>
              <a:rPr lang="zh-CN" altLang="zh-CN" dirty="0"/>
              <a:t>）①②③④</a:t>
            </a:r>
            <a:r>
              <a:rPr lang="en-US" altLang="zh-CN" dirty="0"/>
              <a:t>       </a:t>
            </a:r>
            <a:r>
              <a:rPr lang="zh-CN" altLang="zh-CN" dirty="0"/>
              <a:t>（</a:t>
            </a:r>
            <a:r>
              <a:rPr lang="en-US" altLang="zh-CN" dirty="0"/>
              <a:t>D</a:t>
            </a:r>
            <a:r>
              <a:rPr lang="zh-CN" altLang="zh-CN" dirty="0"/>
              <a:t>）以上全不是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表的建立一般可以使用（</a:t>
            </a:r>
            <a:r>
              <a:rPr lang="en-US" altLang="zh-CN" dirty="0"/>
              <a:t>    </a:t>
            </a:r>
            <a:r>
              <a:rPr lang="zh-CN" altLang="zh-CN" dirty="0"/>
              <a:t>）数据结构。【</a:t>
            </a:r>
            <a:r>
              <a:rPr lang="en-US" altLang="zh-CN" dirty="0"/>
              <a:t>C</a:t>
            </a:r>
            <a:r>
              <a:rPr lang="zh-CN" altLang="zh-CN" dirty="0"/>
              <a:t>】</a:t>
            </a:r>
            <a:endParaRPr lang="zh-CN" altLang="zh-CN" dirty="0"/>
          </a:p>
          <a:p>
            <a:pPr lvl="0"/>
            <a:r>
              <a:rPr lang="zh-CN" altLang="en-US" dirty="0" smtClean="0"/>
              <a:t>①</a:t>
            </a:r>
            <a:r>
              <a:rPr lang="zh-CN" altLang="zh-CN" dirty="0" smtClean="0"/>
              <a:t>线性表</a:t>
            </a:r>
            <a:r>
              <a:rPr lang="en-US" altLang="zh-CN" dirty="0" smtClean="0"/>
              <a:t>  </a:t>
            </a:r>
            <a:r>
              <a:rPr lang="zh-CN" altLang="zh-CN" dirty="0"/>
              <a:t>②搜索树</a:t>
            </a:r>
            <a:r>
              <a:rPr lang="en-US" altLang="zh-CN" dirty="0"/>
              <a:t>  </a:t>
            </a:r>
            <a:r>
              <a:rPr lang="zh-CN" altLang="zh-CN" dirty="0"/>
              <a:t>③散列表</a:t>
            </a:r>
            <a:r>
              <a:rPr lang="en-US" altLang="zh-CN" dirty="0"/>
              <a:t>  </a:t>
            </a:r>
            <a:r>
              <a:rPr lang="zh-CN" altLang="zh-CN" dirty="0"/>
              <a:t>④矩阵</a:t>
            </a:r>
            <a:endParaRPr lang="zh-CN" altLang="zh-CN" dirty="0"/>
          </a:p>
          <a:p>
            <a:r>
              <a:rPr lang="en-US" altLang="zh-CN" dirty="0"/>
              <a:t>A</a:t>
            </a:r>
            <a:r>
              <a:rPr lang="zh-CN" altLang="zh-CN" dirty="0"/>
              <a:t>）①②</a:t>
            </a:r>
            <a:r>
              <a:rPr lang="en-US" altLang="zh-CN" dirty="0"/>
              <a:t>           B</a:t>
            </a:r>
            <a:r>
              <a:rPr lang="zh-CN" altLang="zh-CN" dirty="0"/>
              <a:t>）①③</a:t>
            </a:r>
            <a:r>
              <a:rPr lang="en-US" altLang="zh-CN" dirty="0"/>
              <a:t>       C</a:t>
            </a:r>
            <a:r>
              <a:rPr lang="zh-CN" altLang="zh-CN" dirty="0"/>
              <a:t>）①②③</a:t>
            </a:r>
            <a:r>
              <a:rPr lang="en-US" altLang="zh-CN" dirty="0"/>
              <a:t>         D</a:t>
            </a:r>
            <a:r>
              <a:rPr lang="zh-CN" altLang="zh-CN" dirty="0"/>
              <a:t>）①②③④</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a:bodyPr>
          <a:lstStyle/>
          <a:p>
            <a:r>
              <a:rPr lang="zh-CN" altLang="zh-CN" dirty="0" smtClean="0"/>
              <a:t>以下</a:t>
            </a:r>
            <a:r>
              <a:rPr lang="zh-CN" altLang="zh-CN" dirty="0"/>
              <a:t>关于目标代码生成的说法中，错误的是（</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）目标代码生成应着重考虑如何使生成的目标代码最短</a:t>
            </a:r>
            <a:endParaRPr lang="zh-CN" altLang="zh-CN" dirty="0"/>
          </a:p>
          <a:p>
            <a:r>
              <a:rPr lang="en-US" altLang="zh-CN" dirty="0"/>
              <a:t>B</a:t>
            </a:r>
            <a:r>
              <a:rPr lang="zh-CN" altLang="zh-CN" dirty="0"/>
              <a:t>）目标代码生成应着重考虑如何充分利用计算机的寄存器</a:t>
            </a:r>
            <a:endParaRPr lang="zh-CN" altLang="zh-CN" dirty="0"/>
          </a:p>
          <a:p>
            <a:r>
              <a:rPr lang="en-US" altLang="zh-CN" dirty="0"/>
              <a:t>C</a:t>
            </a:r>
            <a:r>
              <a:rPr lang="zh-CN" altLang="zh-CN" dirty="0"/>
              <a:t>）目标代码生成应着重考虑如何减少目标程序访问存储单元的次数</a:t>
            </a:r>
            <a:endParaRPr lang="zh-CN" altLang="zh-CN" dirty="0"/>
          </a:p>
          <a:p>
            <a:r>
              <a:rPr lang="en-US" altLang="zh-CN" dirty="0"/>
              <a:t>D</a:t>
            </a:r>
            <a:r>
              <a:rPr lang="zh-CN" altLang="zh-CN" dirty="0"/>
              <a:t>）目标代码生成应着重考虑如何使生成的目标代码可读性最好</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编译过程中，符号表的主要作用是辅助上下文语义正确性检查和（</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）帮助错误处理</a:t>
            </a:r>
            <a:r>
              <a:rPr lang="en-US" altLang="zh-CN" dirty="0"/>
              <a:t>             B</a:t>
            </a:r>
            <a:r>
              <a:rPr lang="zh-CN" altLang="zh-CN" dirty="0"/>
              <a:t>）辅助语法错误检查</a:t>
            </a:r>
            <a:endParaRPr lang="zh-CN" altLang="zh-CN" dirty="0"/>
          </a:p>
          <a:p>
            <a:r>
              <a:rPr lang="en-US" altLang="zh-CN" dirty="0"/>
              <a:t>C</a:t>
            </a:r>
            <a:r>
              <a:rPr lang="zh-CN" altLang="zh-CN" dirty="0"/>
              <a:t>）辅助目标代码生成</a:t>
            </a:r>
            <a:r>
              <a:rPr lang="en-US" altLang="zh-CN" dirty="0"/>
              <a:t>         D</a:t>
            </a:r>
            <a:r>
              <a:rPr lang="zh-CN" altLang="zh-CN" dirty="0"/>
              <a:t>）辅助编译存储结果</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C</a:t>
            </a:r>
            <a:r>
              <a:rPr lang="zh-CN" altLang="zh-CN" dirty="0"/>
              <a:t>语言编译中的存储分配策略是（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）静态存储分配策略</a:t>
            </a:r>
            <a:r>
              <a:rPr lang="en-US" altLang="zh-CN" dirty="0"/>
              <a:t>         B</a:t>
            </a:r>
            <a:r>
              <a:rPr lang="zh-CN" altLang="zh-CN" dirty="0"/>
              <a:t>）简单栈式存储分配策略</a:t>
            </a:r>
            <a:endParaRPr lang="zh-CN" altLang="zh-CN" dirty="0"/>
          </a:p>
          <a:p>
            <a:r>
              <a:rPr lang="en-US" altLang="zh-CN" dirty="0"/>
              <a:t>C</a:t>
            </a:r>
            <a:r>
              <a:rPr lang="zh-CN" altLang="zh-CN" dirty="0"/>
              <a:t>）嵌套栈式存储分配策略</a:t>
            </a:r>
            <a:r>
              <a:rPr lang="en-US" altLang="zh-CN" dirty="0"/>
              <a:t>     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以下</a:t>
            </a:r>
            <a:r>
              <a:rPr lang="zh-CN" altLang="zh-CN" dirty="0"/>
              <a:t>哪种不是编译程序生成的目标代码形式（</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）中间语言代码</a:t>
            </a:r>
            <a:r>
              <a:rPr lang="en-US" altLang="zh-CN" dirty="0"/>
              <a:t>       B</a:t>
            </a:r>
            <a:r>
              <a:rPr lang="zh-CN" altLang="zh-CN" dirty="0"/>
              <a:t>）待装配的机器语言模块</a:t>
            </a:r>
            <a:endParaRPr lang="zh-CN" altLang="zh-CN" dirty="0"/>
          </a:p>
          <a:p>
            <a:r>
              <a:rPr lang="en-US" altLang="zh-CN" dirty="0"/>
              <a:t>C</a:t>
            </a:r>
            <a:r>
              <a:rPr lang="zh-CN" altLang="zh-CN" dirty="0"/>
              <a:t>）汇编语言程序</a:t>
            </a:r>
            <a:r>
              <a:rPr lang="en-US" altLang="zh-CN" dirty="0"/>
              <a:t>       D</a:t>
            </a:r>
            <a:r>
              <a:rPr lang="zh-CN" altLang="zh-CN" dirty="0"/>
              <a:t>）能够立即执行的机器语言形式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编译过程中，符号表的主要作用不包括（　　）。【</a:t>
            </a:r>
            <a:r>
              <a:rPr lang="en-US" altLang="zh-CN" dirty="0"/>
              <a:t>B</a:t>
            </a:r>
            <a:r>
              <a:rPr lang="zh-CN" altLang="zh-CN" dirty="0"/>
              <a:t>】</a:t>
            </a:r>
            <a:endParaRPr lang="zh-CN" altLang="zh-CN" dirty="0"/>
          </a:p>
          <a:p>
            <a:r>
              <a:rPr lang="en-US" altLang="zh-CN" dirty="0"/>
              <a:t>A</a:t>
            </a:r>
            <a:r>
              <a:rPr lang="zh-CN" altLang="zh-CN" dirty="0"/>
              <a:t>、将标识符的名字及属性记录在符号表中</a:t>
            </a:r>
            <a:r>
              <a:rPr lang="en-US" altLang="zh-CN" dirty="0"/>
              <a:t>     B</a:t>
            </a:r>
            <a:r>
              <a:rPr lang="zh-CN" altLang="zh-CN" dirty="0"/>
              <a:t>、辅助语法错误检查</a:t>
            </a:r>
            <a:endParaRPr lang="zh-CN" altLang="zh-CN" dirty="0"/>
          </a:p>
          <a:p>
            <a:r>
              <a:rPr lang="en-US" altLang="zh-CN" dirty="0"/>
              <a:t>C</a:t>
            </a:r>
            <a:r>
              <a:rPr lang="zh-CN" altLang="zh-CN" dirty="0"/>
              <a:t>、辅助上下文语义正确性检查</a:t>
            </a:r>
            <a:r>
              <a:rPr lang="en-US" altLang="zh-CN" dirty="0"/>
              <a:t>               D</a:t>
            </a:r>
            <a:r>
              <a:rPr lang="zh-CN" altLang="zh-CN" dirty="0"/>
              <a:t>、辅助目标代码生成</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编译中，动态存储分配的含义是（　　）。【</a:t>
            </a:r>
            <a:r>
              <a:rPr lang="en-US" altLang="zh-CN" dirty="0"/>
              <a:t>A</a:t>
            </a:r>
            <a:r>
              <a:rPr lang="zh-CN" altLang="zh-CN" dirty="0"/>
              <a:t>】</a:t>
            </a:r>
            <a:endParaRPr lang="zh-CN" altLang="zh-CN" dirty="0"/>
          </a:p>
          <a:p>
            <a:r>
              <a:rPr lang="en-US" altLang="zh-CN" dirty="0"/>
              <a:t>A</a:t>
            </a:r>
            <a:r>
              <a:rPr lang="zh-CN" altLang="zh-CN" dirty="0"/>
              <a:t>、在运行阶段对源程序中的量进行存储分配</a:t>
            </a:r>
            <a:endParaRPr lang="zh-CN" altLang="zh-CN" dirty="0"/>
          </a:p>
          <a:p>
            <a:r>
              <a:rPr lang="en-US" altLang="zh-CN" dirty="0"/>
              <a:t>B</a:t>
            </a:r>
            <a:r>
              <a:rPr lang="zh-CN" altLang="zh-CN" dirty="0"/>
              <a:t>、在编译阶段对源程序的量进行存储分配</a:t>
            </a:r>
            <a:endParaRPr lang="zh-CN" altLang="zh-CN" dirty="0"/>
          </a:p>
          <a:p>
            <a:r>
              <a:rPr lang="en-US" altLang="zh-CN" dirty="0"/>
              <a:t>C</a:t>
            </a:r>
            <a:r>
              <a:rPr lang="zh-CN" altLang="zh-CN" dirty="0"/>
              <a:t>、在说明阶段对源程序的量进行存储分配</a:t>
            </a:r>
            <a:endParaRPr lang="zh-CN" altLang="zh-CN" dirty="0"/>
          </a:p>
          <a:p>
            <a:r>
              <a:rPr lang="en-US" altLang="zh-CN" dirty="0"/>
              <a:t>D</a:t>
            </a:r>
            <a:r>
              <a:rPr lang="zh-CN" altLang="zh-CN" dirty="0"/>
              <a:t>、以上都不正确</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C</a:t>
            </a:r>
            <a:r>
              <a:rPr lang="zh-CN" altLang="zh-CN" dirty="0"/>
              <a:t>语言中，函数</a:t>
            </a:r>
            <a:r>
              <a:rPr lang="en-US" altLang="zh-CN" dirty="0" err="1"/>
              <a:t>malloc</a:t>
            </a:r>
            <a:r>
              <a:rPr lang="en-US" altLang="zh-CN" dirty="0"/>
              <a:t>()</a:t>
            </a:r>
            <a:r>
              <a:rPr lang="zh-CN" altLang="zh-CN" dirty="0"/>
              <a:t>能动态地从使用的（　　）空闲空间中找到一个大小合适的存储空间。【</a:t>
            </a:r>
            <a:r>
              <a:rPr lang="en-US" altLang="zh-CN" dirty="0"/>
              <a:t>A</a:t>
            </a:r>
            <a:r>
              <a:rPr lang="zh-CN" altLang="zh-CN" dirty="0"/>
              <a:t>】</a:t>
            </a:r>
            <a:endParaRPr lang="zh-CN" altLang="zh-CN" dirty="0"/>
          </a:p>
          <a:p>
            <a:r>
              <a:rPr lang="en-US" altLang="zh-CN" dirty="0"/>
              <a:t>A</a:t>
            </a:r>
            <a:r>
              <a:rPr lang="zh-CN" altLang="zh-CN" dirty="0"/>
              <a:t>、堆</a:t>
            </a:r>
            <a:r>
              <a:rPr lang="en-US" altLang="zh-CN" dirty="0"/>
              <a:t>      B</a:t>
            </a:r>
            <a:r>
              <a:rPr lang="zh-CN" altLang="zh-CN" dirty="0"/>
              <a:t>、全局数据区</a:t>
            </a:r>
            <a:r>
              <a:rPr lang="en-US" altLang="zh-CN" dirty="0"/>
              <a:t>    C</a:t>
            </a:r>
            <a:r>
              <a:rPr lang="zh-CN" altLang="zh-CN" dirty="0"/>
              <a:t>、栈</a:t>
            </a:r>
            <a:r>
              <a:rPr lang="en-US" altLang="zh-CN" dirty="0"/>
              <a:t>     D</a:t>
            </a:r>
            <a:r>
              <a:rPr lang="zh-CN" altLang="zh-CN" dirty="0"/>
              <a:t>、代码区</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目标代码生成阶段，符号表用于（　　）。【</a:t>
            </a:r>
            <a:r>
              <a:rPr lang="en-US" altLang="zh-CN" dirty="0"/>
              <a:t>D</a:t>
            </a:r>
            <a:r>
              <a:rPr lang="zh-CN" altLang="zh-CN" dirty="0"/>
              <a:t>】</a:t>
            </a:r>
            <a:endParaRPr lang="zh-CN" altLang="zh-CN" dirty="0"/>
          </a:p>
          <a:p>
            <a:r>
              <a:rPr lang="en-US" altLang="zh-CN" dirty="0"/>
              <a:t>A</a:t>
            </a:r>
            <a:r>
              <a:rPr lang="zh-CN" altLang="zh-CN" dirty="0"/>
              <a:t>、目标代码生成</a:t>
            </a:r>
            <a:r>
              <a:rPr lang="en-US" altLang="zh-CN" dirty="0"/>
              <a:t>    B</a:t>
            </a:r>
            <a:r>
              <a:rPr lang="zh-CN" altLang="zh-CN" dirty="0"/>
              <a:t>、语义检查</a:t>
            </a:r>
            <a:r>
              <a:rPr lang="en-US" altLang="zh-CN" dirty="0"/>
              <a:t>     C</a:t>
            </a:r>
            <a:r>
              <a:rPr lang="zh-CN" altLang="zh-CN" dirty="0"/>
              <a:t>、语法检查</a:t>
            </a:r>
            <a:r>
              <a:rPr lang="en-US" altLang="zh-CN" dirty="0"/>
              <a:t>     D</a:t>
            </a:r>
            <a:r>
              <a:rPr lang="zh-CN" altLang="zh-CN" dirty="0"/>
              <a:t>、地址分配</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方式与解释方式的根本区别在于是否生成目标代码。【对】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式存储分配中，将不小于所申请块且容量最大的空闲块分配出去的分配策略是</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、最差匹配法</a:t>
            </a:r>
            <a:r>
              <a:rPr lang="en-US" altLang="zh-CN" dirty="0"/>
              <a:t>             B</a:t>
            </a:r>
            <a:r>
              <a:rPr lang="zh-CN" altLang="zh-CN" dirty="0"/>
              <a:t>、首次匹配法</a:t>
            </a:r>
            <a:endParaRPr lang="zh-CN" altLang="zh-CN" dirty="0"/>
          </a:p>
          <a:p>
            <a:r>
              <a:rPr lang="en-US" altLang="zh-CN" dirty="0"/>
              <a:t>C</a:t>
            </a:r>
            <a:r>
              <a:rPr lang="zh-CN" altLang="zh-CN" dirty="0"/>
              <a:t>、最优匹配法</a:t>
            </a:r>
            <a:r>
              <a:rPr lang="en-US" altLang="zh-CN" dirty="0"/>
              <a:t>             D</a:t>
            </a:r>
            <a:r>
              <a:rPr lang="zh-CN" altLang="zh-CN" dirty="0"/>
              <a:t>、定长块匹配法</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目标代码生成阶段，符号表用于</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、目标代码生成</a:t>
            </a:r>
            <a:r>
              <a:rPr lang="en-US" altLang="zh-CN" dirty="0"/>
              <a:t>    B</a:t>
            </a:r>
            <a:r>
              <a:rPr lang="zh-CN" altLang="zh-CN" dirty="0"/>
              <a:t>、语义检查</a:t>
            </a:r>
            <a:r>
              <a:rPr lang="en-US" altLang="zh-CN" dirty="0"/>
              <a:t>     C</a:t>
            </a:r>
            <a:r>
              <a:rPr lang="zh-CN" altLang="zh-CN" dirty="0"/>
              <a:t>、语法检查</a:t>
            </a:r>
            <a:r>
              <a:rPr lang="en-US" altLang="zh-CN" dirty="0"/>
              <a:t>     D</a:t>
            </a:r>
            <a:r>
              <a:rPr lang="zh-CN" altLang="zh-CN" dirty="0"/>
              <a:t>、地址分配</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以下</a:t>
            </a:r>
            <a:r>
              <a:rPr lang="zh-CN" altLang="zh-CN" dirty="0"/>
              <a:t>说法正确的是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、符号表由词法分析程序建立，由语法分析程序使用。</a:t>
            </a:r>
            <a:endParaRPr lang="zh-CN" altLang="zh-CN" dirty="0"/>
          </a:p>
          <a:p>
            <a:r>
              <a:rPr lang="en-US" altLang="zh-CN" dirty="0"/>
              <a:t>B</a:t>
            </a:r>
            <a:r>
              <a:rPr lang="zh-CN" altLang="zh-CN" dirty="0"/>
              <a:t>、符号表的内容在词法分析阶段填入并在以后各个阶段得到使用。</a:t>
            </a:r>
            <a:endParaRPr lang="zh-CN" altLang="zh-CN" dirty="0"/>
          </a:p>
          <a:p>
            <a:r>
              <a:rPr lang="en-US" altLang="zh-CN" dirty="0"/>
              <a:t>C</a:t>
            </a:r>
            <a:r>
              <a:rPr lang="zh-CN" altLang="zh-CN" dirty="0"/>
              <a:t>、对一般的程序设计语言而言，其编译程序的符号表应包含哪些内容及何时填入这些信息不能一概而论。</a:t>
            </a:r>
            <a:endParaRPr lang="zh-CN" altLang="zh-CN" dirty="0"/>
          </a:p>
          <a:p>
            <a:r>
              <a:rPr lang="en-US" altLang="zh-CN" dirty="0"/>
              <a:t>D</a:t>
            </a:r>
            <a:r>
              <a:rPr lang="zh-CN" altLang="zh-CN" dirty="0"/>
              <a:t>、“运算符与运算对象类型不符”属于语法错误。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的质量主要指</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、目标代码的长度和执行效率</a:t>
            </a:r>
            <a:r>
              <a:rPr lang="en-US" altLang="zh-CN" dirty="0"/>
              <a:t>          B</a:t>
            </a:r>
            <a:r>
              <a:rPr lang="zh-CN" altLang="zh-CN" dirty="0"/>
              <a:t>、目标代码的可修改性</a:t>
            </a:r>
            <a:endParaRPr lang="zh-CN" altLang="zh-CN" dirty="0"/>
          </a:p>
          <a:p>
            <a:r>
              <a:rPr lang="en-US" altLang="zh-CN" dirty="0"/>
              <a:t>C</a:t>
            </a:r>
            <a:r>
              <a:rPr lang="zh-CN" altLang="zh-CN" dirty="0"/>
              <a:t>、目标代码的可理解性</a:t>
            </a:r>
            <a:r>
              <a:rPr lang="en-US" altLang="zh-CN" dirty="0"/>
              <a:t>                D</a:t>
            </a:r>
            <a:r>
              <a:rPr lang="zh-CN" altLang="zh-CN" dirty="0"/>
              <a:t>、目标代码的可移植性</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编译中，动态存储分配的含义是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、在编译阶段对源程序的量进行存储分配</a:t>
            </a:r>
            <a:endParaRPr lang="zh-CN" altLang="zh-CN" dirty="0"/>
          </a:p>
          <a:p>
            <a:r>
              <a:rPr lang="en-US" altLang="zh-CN" dirty="0"/>
              <a:t>B</a:t>
            </a:r>
            <a:r>
              <a:rPr lang="zh-CN" altLang="zh-CN" dirty="0"/>
              <a:t>、在运行阶段对源程序中的量进行存储分配</a:t>
            </a:r>
            <a:endParaRPr lang="zh-CN" altLang="zh-CN" dirty="0"/>
          </a:p>
          <a:p>
            <a:r>
              <a:rPr lang="en-US" altLang="zh-CN" dirty="0"/>
              <a:t>C</a:t>
            </a:r>
            <a:r>
              <a:rPr lang="zh-CN" altLang="zh-CN" dirty="0"/>
              <a:t>、在说明阶段对源程序的量进行存储分配</a:t>
            </a:r>
            <a:endParaRPr lang="zh-CN" altLang="zh-CN" dirty="0"/>
          </a:p>
          <a:p>
            <a:r>
              <a:rPr lang="en-US" altLang="zh-CN" dirty="0"/>
              <a:t>D</a:t>
            </a:r>
            <a:r>
              <a:rPr lang="zh-CN" altLang="zh-CN" dirty="0"/>
              <a:t>、以上都不正确</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下列</a:t>
            </a:r>
            <a:r>
              <a:rPr lang="zh-CN" altLang="zh-CN" dirty="0"/>
              <a:t>各项中，</a:t>
            </a:r>
            <a:r>
              <a:rPr lang="en-US" altLang="zh-CN" dirty="0"/>
              <a:t>(    )</a:t>
            </a:r>
            <a:r>
              <a:rPr lang="zh-CN" altLang="zh-CN" dirty="0"/>
              <a:t>不能作为编译程序生成的目标代码形式。【</a:t>
            </a:r>
            <a:r>
              <a:rPr lang="en-US" altLang="zh-CN" dirty="0"/>
              <a:t>B</a:t>
            </a:r>
            <a:r>
              <a:rPr lang="zh-CN" altLang="zh-CN" dirty="0"/>
              <a:t>】</a:t>
            </a:r>
            <a:endParaRPr lang="zh-CN" altLang="zh-CN" dirty="0"/>
          </a:p>
          <a:p>
            <a:r>
              <a:rPr lang="en-US" altLang="zh-CN" dirty="0"/>
              <a:t>A</a:t>
            </a:r>
            <a:r>
              <a:rPr lang="zh-CN" altLang="zh-CN" dirty="0"/>
              <a:t>、能够立即执行的机器语言代码</a:t>
            </a:r>
            <a:r>
              <a:rPr lang="en-US" altLang="zh-CN" dirty="0"/>
              <a:t>   B</a:t>
            </a:r>
            <a:r>
              <a:rPr lang="zh-CN" altLang="zh-CN" dirty="0"/>
              <a:t>、中间语言代码</a:t>
            </a:r>
            <a:endParaRPr lang="zh-CN" altLang="zh-CN" dirty="0"/>
          </a:p>
          <a:p>
            <a:r>
              <a:rPr lang="en-US" altLang="zh-CN" dirty="0"/>
              <a:t>C</a:t>
            </a:r>
            <a:r>
              <a:rPr lang="zh-CN" altLang="zh-CN" dirty="0"/>
              <a:t>、汇编语言程序</a:t>
            </a:r>
            <a:r>
              <a:rPr lang="en-US" altLang="zh-CN" dirty="0"/>
              <a:t>                 D</a:t>
            </a:r>
            <a:r>
              <a:rPr lang="zh-CN" altLang="zh-CN" dirty="0"/>
              <a:t>、待装配的机器语言代码</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a:bodyPr>
          <a:lstStyle/>
          <a:p>
            <a:r>
              <a:rPr lang="zh-CN" altLang="zh-CN" dirty="0" smtClean="0"/>
              <a:t>关于</a:t>
            </a:r>
            <a:r>
              <a:rPr lang="zh-CN" altLang="zh-CN" dirty="0"/>
              <a:t>符号表，以下说法正确的是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、符号表都是由词法分析程序建立，由语法分析程序使用。</a:t>
            </a:r>
            <a:endParaRPr lang="zh-CN" altLang="zh-CN" dirty="0"/>
          </a:p>
          <a:p>
            <a:r>
              <a:rPr lang="en-US" altLang="zh-CN" dirty="0"/>
              <a:t>B</a:t>
            </a:r>
            <a:r>
              <a:rPr lang="zh-CN" altLang="zh-CN" dirty="0"/>
              <a:t>、如果符号表名字栏中的标识符不按种属分类，那么符号表的结构比较简单，容易确定一个固定长度的空间统一安排。</a:t>
            </a:r>
            <a:endParaRPr lang="zh-CN" altLang="zh-CN" dirty="0"/>
          </a:p>
          <a:p>
            <a:r>
              <a:rPr lang="en-US" altLang="zh-CN" dirty="0"/>
              <a:t>C</a:t>
            </a:r>
            <a:r>
              <a:rPr lang="zh-CN" altLang="zh-CN" dirty="0"/>
              <a:t>、对一般的程序设计语言而言，其编译程序的符号表应包含哪些内容及何时填入这些信息不能一概而论。</a:t>
            </a:r>
            <a:endParaRPr lang="zh-CN" altLang="zh-CN" dirty="0"/>
          </a:p>
          <a:p>
            <a:r>
              <a:rPr lang="en-US" altLang="zh-CN" dirty="0"/>
              <a:t>D</a:t>
            </a:r>
            <a:r>
              <a:rPr lang="zh-CN" altLang="zh-CN" dirty="0"/>
              <a:t>、符号表组织方式中间接方式是指直接填入源程序中定义的标识符及其相关信息。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式动态分配申请和释放存储空间允许</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、先申请的空间先释放</a:t>
            </a:r>
            <a:r>
              <a:rPr lang="en-US" altLang="zh-CN" dirty="0"/>
              <a:t>		B</a:t>
            </a:r>
            <a:r>
              <a:rPr lang="zh-CN" altLang="zh-CN" dirty="0"/>
              <a:t>、先申请的空间后释放</a:t>
            </a:r>
            <a:endParaRPr lang="zh-CN" altLang="zh-CN" dirty="0"/>
          </a:p>
          <a:p>
            <a:r>
              <a:rPr lang="en-US" altLang="zh-CN" dirty="0"/>
              <a:t>C</a:t>
            </a:r>
            <a:r>
              <a:rPr lang="zh-CN" altLang="zh-CN" dirty="0"/>
              <a:t>、后申请的空间先释放</a:t>
            </a:r>
            <a:r>
              <a:rPr lang="en-US" altLang="zh-CN" dirty="0"/>
              <a:t>		D</a:t>
            </a:r>
            <a:r>
              <a:rPr lang="zh-CN" altLang="zh-CN" dirty="0"/>
              <a:t>、任意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的质量主要指（</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、目标代码的长度和执行效率</a:t>
            </a:r>
            <a:r>
              <a:rPr lang="en-US" altLang="zh-CN" dirty="0"/>
              <a:t>          B</a:t>
            </a:r>
            <a:r>
              <a:rPr lang="zh-CN" altLang="zh-CN" dirty="0"/>
              <a:t>、目标代码的可修改性</a:t>
            </a:r>
            <a:endParaRPr lang="zh-CN" altLang="zh-CN" dirty="0"/>
          </a:p>
          <a:p>
            <a:r>
              <a:rPr lang="en-US" altLang="zh-CN" dirty="0"/>
              <a:t>C</a:t>
            </a:r>
            <a:r>
              <a:rPr lang="zh-CN" altLang="zh-CN" dirty="0"/>
              <a:t>、目标代码的可理解性</a:t>
            </a:r>
            <a:r>
              <a:rPr lang="en-US" altLang="zh-CN" dirty="0"/>
              <a:t>                D</a:t>
            </a:r>
            <a:r>
              <a:rPr lang="zh-CN" altLang="zh-CN" dirty="0"/>
              <a:t>、目标代码的可移植性</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目标代码生成阶段，符号表用于</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、目标代码生成</a:t>
            </a:r>
            <a:r>
              <a:rPr lang="en-US" altLang="zh-CN" dirty="0"/>
              <a:t>	B</a:t>
            </a:r>
            <a:r>
              <a:rPr lang="zh-CN" altLang="zh-CN" dirty="0"/>
              <a:t>、语义检查</a:t>
            </a:r>
            <a:r>
              <a:rPr lang="en-US" altLang="zh-CN" dirty="0"/>
              <a:t>	C</a:t>
            </a:r>
            <a:r>
              <a:rPr lang="zh-CN" altLang="zh-CN" dirty="0"/>
              <a:t>、语法检查</a:t>
            </a:r>
            <a:r>
              <a:rPr lang="en-US" altLang="zh-CN" dirty="0"/>
              <a:t>	D</a:t>
            </a:r>
            <a:r>
              <a:rPr lang="zh-CN" altLang="zh-CN" dirty="0"/>
              <a:t>、地址分配</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生成时，需要考虑目标计算机的指令系统。【对】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静态</a:t>
            </a:r>
            <a:r>
              <a:rPr lang="zh-CN" altLang="zh-CN" dirty="0"/>
              <a:t>存储分配允许程序出现</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、递归过程</a:t>
            </a:r>
            <a:r>
              <a:rPr lang="en-US" altLang="zh-CN" dirty="0"/>
              <a:t>          B</a:t>
            </a:r>
            <a:r>
              <a:rPr lang="zh-CN" altLang="zh-CN" dirty="0"/>
              <a:t>、可变体积的数据项</a:t>
            </a:r>
            <a:r>
              <a:rPr lang="en-US" altLang="zh-CN" dirty="0"/>
              <a:t>    </a:t>
            </a:r>
            <a:endParaRPr lang="zh-CN" altLang="zh-CN" dirty="0"/>
          </a:p>
          <a:p>
            <a:r>
              <a:rPr lang="en-US" altLang="zh-CN" dirty="0"/>
              <a:t>C</a:t>
            </a:r>
            <a:r>
              <a:rPr lang="zh-CN" altLang="zh-CN" dirty="0"/>
              <a:t>、静态变量</a:t>
            </a:r>
            <a:r>
              <a:rPr lang="en-US" altLang="zh-CN" dirty="0"/>
              <a:t>          D</a:t>
            </a:r>
            <a:r>
              <a:rPr lang="zh-CN" altLang="zh-CN" dirty="0"/>
              <a:t>、待定性质的名字</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式动态分配申请和释放存储空间允许</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、先申请的空间先释放</a:t>
            </a:r>
            <a:r>
              <a:rPr lang="en-US" altLang="zh-CN" dirty="0"/>
              <a:t>           B</a:t>
            </a:r>
            <a:r>
              <a:rPr lang="zh-CN" altLang="zh-CN" dirty="0"/>
              <a:t>、先申请的空间后释放</a:t>
            </a:r>
            <a:endParaRPr lang="zh-CN" altLang="zh-CN" dirty="0"/>
          </a:p>
          <a:p>
            <a:r>
              <a:rPr lang="en-US" altLang="zh-CN" dirty="0"/>
              <a:t>C</a:t>
            </a:r>
            <a:r>
              <a:rPr lang="zh-CN" altLang="zh-CN" dirty="0"/>
              <a:t>、后申请的空间先释放</a:t>
            </a:r>
            <a:r>
              <a:rPr lang="en-US" altLang="zh-CN" dirty="0"/>
              <a:t>           D</a:t>
            </a:r>
            <a:r>
              <a:rPr lang="zh-CN" altLang="zh-CN" dirty="0"/>
              <a:t>、任意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下列</a:t>
            </a:r>
            <a:r>
              <a:rPr lang="zh-CN" altLang="zh-CN" dirty="0"/>
              <a:t>各项中，</a:t>
            </a:r>
            <a:r>
              <a:rPr lang="en-US" altLang="zh-CN" dirty="0"/>
              <a:t>(    )</a:t>
            </a:r>
            <a:r>
              <a:rPr lang="zh-CN" altLang="zh-CN" dirty="0"/>
              <a:t>不能作为编译程序生成的目标代码形式。【</a:t>
            </a:r>
            <a:r>
              <a:rPr lang="en-US" altLang="zh-CN" dirty="0"/>
              <a:t>C</a:t>
            </a:r>
            <a:r>
              <a:rPr lang="zh-CN" altLang="zh-CN" dirty="0"/>
              <a:t>】</a:t>
            </a:r>
            <a:endParaRPr lang="zh-CN" altLang="zh-CN" dirty="0"/>
          </a:p>
          <a:p>
            <a:r>
              <a:rPr lang="en-US" altLang="zh-CN" dirty="0"/>
              <a:t>A</a:t>
            </a:r>
            <a:r>
              <a:rPr lang="zh-CN" altLang="zh-CN" dirty="0"/>
              <a:t>、能够立即执行的机器语言代码</a:t>
            </a:r>
            <a:r>
              <a:rPr lang="en-US" altLang="zh-CN" dirty="0"/>
              <a:t>   B</a:t>
            </a:r>
            <a:r>
              <a:rPr lang="zh-CN" altLang="zh-CN" dirty="0"/>
              <a:t>、汇编语言程序</a:t>
            </a:r>
            <a:endParaRPr lang="zh-CN" altLang="zh-CN" dirty="0"/>
          </a:p>
          <a:p>
            <a:r>
              <a:rPr lang="en-US" altLang="zh-CN" dirty="0"/>
              <a:t>C</a:t>
            </a:r>
            <a:r>
              <a:rPr lang="zh-CN" altLang="zh-CN" dirty="0"/>
              <a:t>、中间语言代码</a:t>
            </a:r>
            <a:r>
              <a:rPr lang="en-US" altLang="zh-CN" dirty="0"/>
              <a:t>                 D</a:t>
            </a:r>
            <a:r>
              <a:rPr lang="zh-CN" altLang="zh-CN" dirty="0"/>
              <a:t>、待装配的机器语言代码</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以下</a:t>
            </a:r>
            <a:r>
              <a:rPr lang="zh-CN" altLang="zh-CN" dirty="0"/>
              <a:t>说法正确的是</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、符号表由词法分析程序建立，由语法分析程序使用。</a:t>
            </a:r>
            <a:endParaRPr lang="zh-CN" altLang="zh-CN" dirty="0"/>
          </a:p>
          <a:p>
            <a:r>
              <a:rPr lang="en-US" altLang="zh-CN" dirty="0"/>
              <a:t>B</a:t>
            </a:r>
            <a:r>
              <a:rPr lang="zh-CN" altLang="zh-CN" dirty="0"/>
              <a:t>、符号表的内容在词法分析阶段填入并在以后各个阶段得到使用。</a:t>
            </a:r>
            <a:endParaRPr lang="zh-CN" altLang="zh-CN" dirty="0"/>
          </a:p>
          <a:p>
            <a:r>
              <a:rPr lang="en-US" altLang="zh-CN" dirty="0"/>
              <a:t>C</a:t>
            </a:r>
            <a:r>
              <a:rPr lang="zh-CN" altLang="zh-CN" dirty="0"/>
              <a:t>、对一般的程序设计语言而言，其编译程序的符号表应包含哪些内容及何时填入这些信息不能一概而论。</a:t>
            </a:r>
            <a:endParaRPr lang="zh-CN" altLang="zh-CN" dirty="0"/>
          </a:p>
          <a:p>
            <a:r>
              <a:rPr lang="en-US" altLang="zh-CN" dirty="0"/>
              <a:t>D</a:t>
            </a:r>
            <a:r>
              <a:rPr lang="zh-CN" altLang="zh-CN" dirty="0"/>
              <a:t>、“运算符与运算对象类型不符”属于语法错误。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中间代码</a:t>
            </a:r>
            <a:r>
              <a:rPr lang="zh-CN" altLang="zh-CN" dirty="0"/>
              <a:t>生成所依据的是（</a:t>
            </a:r>
            <a:r>
              <a:rPr lang="en-US" altLang="zh-CN"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）语法规则</a:t>
            </a:r>
            <a:r>
              <a:rPr lang="en-US" altLang="zh-CN" dirty="0"/>
              <a:t>            </a:t>
            </a:r>
            <a:r>
              <a:rPr lang="zh-CN" altLang="zh-CN" dirty="0"/>
              <a:t>（</a:t>
            </a:r>
            <a:r>
              <a:rPr lang="en-US" altLang="zh-CN" dirty="0"/>
              <a:t>B</a:t>
            </a:r>
            <a:r>
              <a:rPr lang="zh-CN" altLang="zh-CN" dirty="0"/>
              <a:t>）词法规则</a:t>
            </a:r>
            <a:endParaRPr lang="zh-CN" altLang="zh-CN" dirty="0"/>
          </a:p>
          <a:p>
            <a:r>
              <a:rPr lang="zh-CN" altLang="zh-CN" dirty="0"/>
              <a:t>（</a:t>
            </a:r>
            <a:r>
              <a:rPr lang="en-US" altLang="zh-CN" dirty="0"/>
              <a:t>C</a:t>
            </a:r>
            <a:r>
              <a:rPr lang="zh-CN" altLang="zh-CN" dirty="0"/>
              <a:t>）语义规则</a:t>
            </a:r>
            <a:r>
              <a:rPr lang="en-US" altLang="zh-CN" dirty="0"/>
              <a:t>            </a:t>
            </a:r>
            <a:r>
              <a:rPr lang="zh-CN" altLang="zh-CN" dirty="0"/>
              <a:t>（</a:t>
            </a:r>
            <a:r>
              <a:rPr lang="en-US" altLang="zh-CN" dirty="0"/>
              <a:t>D</a:t>
            </a:r>
            <a:r>
              <a:rPr lang="zh-CN" altLang="zh-CN" dirty="0"/>
              <a:t>）等价变换规则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静态</a:t>
            </a:r>
            <a:r>
              <a:rPr lang="zh-CN" altLang="zh-CN" dirty="0"/>
              <a:t>存储分配允许程序出现（</a:t>
            </a:r>
            <a:r>
              <a:rPr lang="en-US" altLang="zh-CN"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）递归过程</a:t>
            </a:r>
            <a:r>
              <a:rPr lang="en-US" altLang="zh-CN" dirty="0"/>
              <a:t>         </a:t>
            </a:r>
            <a:r>
              <a:rPr lang="zh-CN" altLang="zh-CN" dirty="0"/>
              <a:t>（</a:t>
            </a:r>
            <a:r>
              <a:rPr lang="en-US" altLang="zh-CN" dirty="0"/>
              <a:t>B</a:t>
            </a:r>
            <a:r>
              <a:rPr lang="zh-CN" altLang="zh-CN" dirty="0"/>
              <a:t>）可变体积的数据项</a:t>
            </a:r>
            <a:endParaRPr lang="zh-CN" altLang="zh-CN" dirty="0"/>
          </a:p>
          <a:p>
            <a:r>
              <a:rPr lang="zh-CN" altLang="zh-CN" dirty="0"/>
              <a:t>（</a:t>
            </a:r>
            <a:r>
              <a:rPr lang="en-US" altLang="zh-CN" dirty="0"/>
              <a:t>C</a:t>
            </a:r>
            <a:r>
              <a:rPr lang="zh-CN" altLang="zh-CN" dirty="0"/>
              <a:t>）待定性质的名字</a:t>
            </a:r>
            <a:r>
              <a:rPr lang="en-US" altLang="zh-CN" dirty="0"/>
              <a:t>   </a:t>
            </a:r>
            <a:r>
              <a:rPr lang="zh-CN" altLang="zh-CN" dirty="0"/>
              <a:t>（</a:t>
            </a:r>
            <a:r>
              <a:rPr lang="en-US" altLang="zh-CN" dirty="0"/>
              <a:t>D</a:t>
            </a:r>
            <a:r>
              <a:rPr lang="zh-CN" altLang="zh-CN" dirty="0"/>
              <a:t>）静态变量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式动态分配申请和释放存储空间允许（</a:t>
            </a:r>
            <a:r>
              <a:rPr lang="en-US" altLang="zh-CN"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）先申请的空间先释放</a:t>
            </a:r>
            <a:r>
              <a:rPr lang="en-US" altLang="zh-CN" dirty="0"/>
              <a:t>		</a:t>
            </a:r>
            <a:r>
              <a:rPr lang="zh-CN" altLang="zh-CN" dirty="0"/>
              <a:t>（</a:t>
            </a:r>
            <a:r>
              <a:rPr lang="en-US" altLang="zh-CN" dirty="0"/>
              <a:t>B</a:t>
            </a:r>
            <a:r>
              <a:rPr lang="zh-CN" altLang="zh-CN" dirty="0"/>
              <a:t>）先申请的空间后释放</a:t>
            </a:r>
            <a:endParaRPr lang="zh-CN" altLang="zh-CN" dirty="0"/>
          </a:p>
          <a:p>
            <a:r>
              <a:rPr lang="zh-CN" altLang="zh-CN" dirty="0"/>
              <a:t>（</a:t>
            </a:r>
            <a:r>
              <a:rPr lang="en-US" altLang="zh-CN" dirty="0"/>
              <a:t>C</a:t>
            </a:r>
            <a:r>
              <a:rPr lang="zh-CN" altLang="zh-CN" dirty="0"/>
              <a:t>）后申请的空间先释放</a:t>
            </a:r>
            <a:r>
              <a:rPr lang="en-US" altLang="zh-CN" dirty="0"/>
              <a:t>		</a:t>
            </a:r>
            <a:r>
              <a:rPr lang="zh-CN" altLang="zh-CN" dirty="0"/>
              <a:t>（</a:t>
            </a:r>
            <a:r>
              <a:rPr lang="en-US" altLang="zh-CN" dirty="0"/>
              <a:t>D</a:t>
            </a:r>
            <a:r>
              <a:rPr lang="zh-CN" altLang="zh-CN" dirty="0"/>
              <a:t>）任意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编译技术中目标程序数据空间的分配策略有静态存储分配策略和</a:t>
            </a:r>
            <a:r>
              <a:rPr lang="en-US" altLang="zh-CN" u="sng"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）实时存储分配策略</a:t>
            </a:r>
            <a:r>
              <a:rPr lang="en-US" altLang="zh-CN" dirty="0"/>
              <a:t>       </a:t>
            </a:r>
            <a:r>
              <a:rPr lang="zh-CN" altLang="zh-CN" dirty="0"/>
              <a:t>（</a:t>
            </a:r>
            <a:r>
              <a:rPr lang="en-US" altLang="zh-CN" dirty="0"/>
              <a:t>B</a:t>
            </a:r>
            <a:r>
              <a:rPr lang="zh-CN" altLang="zh-CN" dirty="0"/>
              <a:t>）最佳分配策略</a:t>
            </a:r>
            <a:endParaRPr lang="zh-CN" altLang="zh-CN" dirty="0"/>
          </a:p>
          <a:p>
            <a:r>
              <a:rPr lang="zh-CN" altLang="zh-CN" dirty="0"/>
              <a:t>（</a:t>
            </a:r>
            <a:r>
              <a:rPr lang="en-US" altLang="zh-CN" dirty="0"/>
              <a:t>C</a:t>
            </a:r>
            <a:r>
              <a:rPr lang="zh-CN" altLang="zh-CN" dirty="0"/>
              <a:t>）动态存储分配策略</a:t>
            </a:r>
            <a:r>
              <a:rPr lang="en-US" altLang="zh-CN" dirty="0"/>
              <a:t>       </a:t>
            </a:r>
            <a:r>
              <a:rPr lang="zh-CN" altLang="zh-CN" dirty="0"/>
              <a:t>（</a:t>
            </a:r>
            <a:r>
              <a:rPr lang="en-US" altLang="zh-CN" dirty="0"/>
              <a:t>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动态存储分配时，可以采用的分配方法有栈式动态存储分配和</a:t>
            </a:r>
            <a:r>
              <a:rPr lang="en-US" altLang="zh-CN" u="sng" dirty="0"/>
              <a:t>    </a:t>
            </a:r>
            <a:r>
              <a:rPr lang="zh-CN" altLang="zh-CN" dirty="0"/>
              <a:t>。【</a:t>
            </a:r>
            <a:r>
              <a:rPr lang="en-US" altLang="zh-CN" dirty="0"/>
              <a:t>A</a:t>
            </a:r>
            <a:r>
              <a:rPr lang="zh-CN" altLang="zh-CN" dirty="0"/>
              <a:t>】</a:t>
            </a:r>
            <a:endParaRPr lang="zh-CN" altLang="zh-CN" dirty="0"/>
          </a:p>
          <a:p>
            <a:r>
              <a:rPr lang="zh-CN" altLang="zh-CN" dirty="0"/>
              <a:t>（</a:t>
            </a:r>
            <a:r>
              <a:rPr lang="en-US" altLang="zh-CN" dirty="0"/>
              <a:t>A</a:t>
            </a:r>
            <a:r>
              <a:rPr lang="zh-CN" altLang="zh-CN" dirty="0"/>
              <a:t>）堆式动态存储分配</a:t>
            </a:r>
            <a:r>
              <a:rPr lang="en-US" altLang="zh-CN" dirty="0"/>
              <a:t>       </a:t>
            </a:r>
            <a:r>
              <a:rPr lang="zh-CN" altLang="zh-CN" dirty="0"/>
              <a:t>（</a:t>
            </a:r>
            <a:r>
              <a:rPr lang="en-US" altLang="zh-CN" dirty="0"/>
              <a:t>B</a:t>
            </a:r>
            <a:r>
              <a:rPr lang="zh-CN" altLang="zh-CN" dirty="0"/>
              <a:t>）分时动态存储分配</a:t>
            </a:r>
            <a:endParaRPr lang="zh-CN" altLang="zh-CN" dirty="0"/>
          </a:p>
          <a:p>
            <a:r>
              <a:rPr lang="zh-CN" altLang="zh-CN" dirty="0"/>
              <a:t>（</a:t>
            </a:r>
            <a:r>
              <a:rPr lang="en-US" altLang="zh-CN" dirty="0"/>
              <a:t>C</a:t>
            </a:r>
            <a:r>
              <a:rPr lang="zh-CN" altLang="zh-CN" dirty="0"/>
              <a:t>）分频动态存储分配</a:t>
            </a:r>
            <a:r>
              <a:rPr lang="en-US" altLang="zh-CN" dirty="0"/>
              <a:t>       </a:t>
            </a:r>
            <a:r>
              <a:rPr lang="zh-CN" altLang="zh-CN" dirty="0"/>
              <a:t>（</a:t>
            </a:r>
            <a:r>
              <a:rPr lang="en-US" altLang="zh-CN" dirty="0"/>
              <a:t>D</a:t>
            </a:r>
            <a:r>
              <a:rPr lang="zh-CN" altLang="zh-CN" dirty="0"/>
              <a:t>）最佳动态存储分配</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生成的目标代码通常有</a:t>
            </a:r>
            <a:r>
              <a:rPr lang="en-US" altLang="zh-CN" dirty="0"/>
              <a:t>3</a:t>
            </a:r>
            <a:r>
              <a:rPr lang="zh-CN" altLang="zh-CN" dirty="0"/>
              <a:t>种方式，它们是</a:t>
            </a:r>
            <a:r>
              <a:rPr lang="en-US" altLang="zh-CN" u="sng" dirty="0"/>
              <a:t>    </a:t>
            </a:r>
            <a:r>
              <a:rPr lang="zh-CN" altLang="zh-CN" dirty="0"/>
              <a:t>。【</a:t>
            </a:r>
            <a:r>
              <a:rPr lang="en-US" altLang="zh-CN" dirty="0"/>
              <a:t>C</a:t>
            </a:r>
            <a:r>
              <a:rPr lang="zh-CN" altLang="zh-CN" dirty="0"/>
              <a:t>】</a:t>
            </a:r>
            <a:endParaRPr lang="zh-CN" altLang="zh-CN" dirty="0"/>
          </a:p>
          <a:p>
            <a:r>
              <a:rPr lang="zh-CN" altLang="zh-CN" dirty="0"/>
              <a:t>①能够立即执行的机器语言代码；</a:t>
            </a:r>
            <a:endParaRPr lang="zh-CN" altLang="zh-CN" dirty="0"/>
          </a:p>
          <a:p>
            <a:r>
              <a:rPr lang="zh-CN" altLang="zh-CN" dirty="0"/>
              <a:t>②汇编语言程序；</a:t>
            </a:r>
            <a:endParaRPr lang="zh-CN" altLang="zh-CN" dirty="0"/>
          </a:p>
          <a:p>
            <a:r>
              <a:rPr lang="zh-CN" altLang="zh-CN" dirty="0"/>
              <a:t>③待装配的机器语言代码；</a:t>
            </a:r>
            <a:endParaRPr lang="zh-CN" altLang="zh-CN" dirty="0"/>
          </a:p>
          <a:p>
            <a:r>
              <a:rPr lang="zh-CN" altLang="zh-CN" dirty="0"/>
              <a:t>④中间语言代码。</a:t>
            </a:r>
            <a:endParaRPr lang="zh-CN" altLang="zh-CN" dirty="0"/>
          </a:p>
          <a:p>
            <a:r>
              <a:rPr lang="zh-CN" altLang="zh-CN" dirty="0"/>
              <a:t>（</a:t>
            </a:r>
            <a:r>
              <a:rPr lang="en-US" altLang="zh-CN" dirty="0"/>
              <a:t>A</a:t>
            </a:r>
            <a:r>
              <a:rPr lang="zh-CN" altLang="zh-CN" dirty="0"/>
              <a:t>）①②</a:t>
            </a:r>
            <a:r>
              <a:rPr lang="en-US" altLang="zh-CN" dirty="0"/>
              <a:t>           </a:t>
            </a:r>
            <a:r>
              <a:rPr lang="zh-CN" altLang="zh-CN" dirty="0"/>
              <a:t>（</a:t>
            </a:r>
            <a:r>
              <a:rPr lang="en-US" altLang="zh-CN" dirty="0"/>
              <a:t>B</a:t>
            </a:r>
            <a:r>
              <a:rPr lang="zh-CN" altLang="zh-CN" dirty="0"/>
              <a:t>）①③</a:t>
            </a:r>
            <a:endParaRPr lang="zh-CN" altLang="zh-CN" dirty="0"/>
          </a:p>
          <a:p>
            <a:r>
              <a:rPr lang="zh-CN" altLang="zh-CN" dirty="0"/>
              <a:t>（</a:t>
            </a:r>
            <a:r>
              <a:rPr lang="en-US" altLang="zh-CN" dirty="0"/>
              <a:t>C</a:t>
            </a:r>
            <a:r>
              <a:rPr lang="zh-CN" altLang="zh-CN" dirty="0"/>
              <a:t>）①②③</a:t>
            </a:r>
            <a:r>
              <a:rPr lang="en-US" altLang="zh-CN" dirty="0"/>
              <a:t>       </a:t>
            </a:r>
            <a:r>
              <a:rPr lang="zh-CN" altLang="zh-CN" dirty="0"/>
              <a:t>（</a:t>
            </a:r>
            <a:r>
              <a:rPr lang="en-US" altLang="zh-CN" dirty="0"/>
              <a:t>D</a:t>
            </a:r>
            <a:r>
              <a:rPr lang="zh-CN" altLang="zh-CN" dirty="0"/>
              <a:t>）以上全不是</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生成的目标程序一定是可执行的程序。【错】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编译过程中，符号表的主要作用是</a:t>
            </a:r>
            <a:r>
              <a:rPr lang="en-US" altLang="zh-CN" u="sng" dirty="0"/>
              <a:t>    </a:t>
            </a:r>
            <a:r>
              <a:rPr lang="zh-CN" altLang="zh-CN" dirty="0"/>
              <a:t>和辅助目标代码生成。【</a:t>
            </a:r>
            <a:r>
              <a:rPr lang="en-US" altLang="zh-CN" dirty="0"/>
              <a:t>C</a:t>
            </a:r>
            <a:r>
              <a:rPr lang="zh-CN" altLang="zh-CN" dirty="0"/>
              <a:t>】</a:t>
            </a:r>
            <a:endParaRPr lang="zh-CN" altLang="zh-CN" dirty="0"/>
          </a:p>
          <a:p>
            <a:r>
              <a:rPr lang="zh-CN" altLang="zh-CN" dirty="0"/>
              <a:t>（</a:t>
            </a:r>
            <a:r>
              <a:rPr lang="en-US" altLang="zh-CN" dirty="0"/>
              <a:t>A</a:t>
            </a:r>
            <a:r>
              <a:rPr lang="zh-CN" altLang="zh-CN" dirty="0"/>
              <a:t>）帮助错误处理</a:t>
            </a:r>
            <a:endParaRPr lang="zh-CN" altLang="zh-CN" dirty="0"/>
          </a:p>
          <a:p>
            <a:r>
              <a:rPr lang="zh-CN" altLang="zh-CN" dirty="0"/>
              <a:t>（</a:t>
            </a:r>
            <a:r>
              <a:rPr lang="en-US" altLang="zh-CN" dirty="0"/>
              <a:t>B</a:t>
            </a:r>
            <a:r>
              <a:rPr lang="zh-CN" altLang="zh-CN" dirty="0"/>
              <a:t>）辅助语法错误检查</a:t>
            </a:r>
            <a:endParaRPr lang="zh-CN" altLang="zh-CN" dirty="0"/>
          </a:p>
          <a:p>
            <a:r>
              <a:rPr lang="zh-CN" altLang="zh-CN" dirty="0"/>
              <a:t>（</a:t>
            </a:r>
            <a:r>
              <a:rPr lang="en-US" altLang="zh-CN" dirty="0"/>
              <a:t>C</a:t>
            </a:r>
            <a:r>
              <a:rPr lang="zh-CN" altLang="zh-CN" dirty="0"/>
              <a:t>）辅助上下文语义正确性检查</a:t>
            </a:r>
            <a:endParaRPr lang="zh-CN" altLang="zh-CN" dirty="0"/>
          </a:p>
          <a:p>
            <a:r>
              <a:rPr lang="zh-CN" altLang="zh-CN" dirty="0"/>
              <a:t>（</a:t>
            </a:r>
            <a:r>
              <a:rPr lang="en-US" altLang="zh-CN" dirty="0"/>
              <a:t>D</a:t>
            </a:r>
            <a:r>
              <a:rPr lang="zh-CN" altLang="zh-CN" dirty="0"/>
              <a:t>）辅助编译存储结果</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表的查找一般可以使用</a:t>
            </a:r>
            <a:r>
              <a:rPr lang="en-US" altLang="zh-CN" u="sng" dirty="0"/>
              <a:t>    </a:t>
            </a:r>
            <a:r>
              <a:rPr lang="zh-CN" altLang="zh-CN" dirty="0"/>
              <a:t>。【</a:t>
            </a:r>
            <a:r>
              <a:rPr lang="en-US" altLang="zh-CN" dirty="0"/>
              <a:t>C</a:t>
            </a:r>
            <a:r>
              <a:rPr lang="zh-CN" altLang="zh-CN" dirty="0"/>
              <a:t>】</a:t>
            </a:r>
            <a:endParaRPr lang="zh-CN" altLang="zh-CN" dirty="0"/>
          </a:p>
          <a:p>
            <a:r>
              <a:rPr lang="zh-CN" altLang="zh-CN" dirty="0"/>
              <a:t>①顺序查找；②折半查找；③杂凑查找；④排序查找</a:t>
            </a:r>
            <a:endParaRPr lang="zh-CN" altLang="zh-CN" dirty="0"/>
          </a:p>
          <a:p>
            <a:r>
              <a:rPr lang="zh-CN" altLang="zh-CN" dirty="0"/>
              <a:t>（</a:t>
            </a:r>
            <a:r>
              <a:rPr lang="en-US" altLang="zh-CN" dirty="0"/>
              <a:t>A</a:t>
            </a:r>
            <a:r>
              <a:rPr lang="zh-CN" altLang="zh-CN" dirty="0"/>
              <a:t>）①②</a:t>
            </a:r>
            <a:r>
              <a:rPr lang="en-US" altLang="zh-CN" dirty="0"/>
              <a:t>           </a:t>
            </a:r>
            <a:r>
              <a:rPr lang="zh-CN" altLang="zh-CN" dirty="0"/>
              <a:t>（</a:t>
            </a:r>
            <a:r>
              <a:rPr lang="en-US" altLang="zh-CN" dirty="0"/>
              <a:t>B</a:t>
            </a:r>
            <a:r>
              <a:rPr lang="zh-CN" altLang="zh-CN" dirty="0"/>
              <a:t>）①③</a:t>
            </a:r>
            <a:endParaRPr lang="zh-CN" altLang="zh-CN" dirty="0"/>
          </a:p>
          <a:p>
            <a:r>
              <a:rPr lang="zh-CN" altLang="zh-CN" dirty="0"/>
              <a:t>（</a:t>
            </a:r>
            <a:r>
              <a:rPr lang="en-US" altLang="zh-CN" dirty="0"/>
              <a:t>C</a:t>
            </a:r>
            <a:r>
              <a:rPr lang="zh-CN" altLang="zh-CN" dirty="0"/>
              <a:t>）①②③</a:t>
            </a:r>
            <a:r>
              <a:rPr lang="en-US" altLang="zh-CN" dirty="0"/>
              <a:t>         </a:t>
            </a:r>
            <a:r>
              <a:rPr lang="zh-CN" altLang="zh-CN" dirty="0"/>
              <a:t>（</a:t>
            </a:r>
            <a:r>
              <a:rPr lang="en-US" altLang="zh-CN" dirty="0"/>
              <a:t>D</a:t>
            </a:r>
            <a:r>
              <a:rPr lang="zh-CN" altLang="zh-CN" dirty="0"/>
              <a:t>）①②③④</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表用来存放程序语言中出现的有关</a:t>
            </a:r>
            <a:r>
              <a:rPr lang="en-US" altLang="zh-CN" u="sng" dirty="0"/>
              <a:t>    </a:t>
            </a:r>
            <a:r>
              <a:rPr lang="zh-CN" altLang="zh-CN" dirty="0"/>
              <a:t>的属性和特征。【</a:t>
            </a:r>
            <a:r>
              <a:rPr lang="en-US" altLang="zh-CN" dirty="0"/>
              <a:t>C</a:t>
            </a:r>
            <a:r>
              <a:rPr lang="zh-CN" altLang="zh-CN" dirty="0"/>
              <a:t>】</a:t>
            </a:r>
            <a:endParaRPr lang="zh-CN" altLang="zh-CN" dirty="0"/>
          </a:p>
          <a:p>
            <a:r>
              <a:rPr lang="zh-CN" altLang="zh-CN" dirty="0"/>
              <a:t>（</a:t>
            </a:r>
            <a:r>
              <a:rPr lang="en-US" altLang="zh-CN" dirty="0"/>
              <a:t>A</a:t>
            </a:r>
            <a:r>
              <a:rPr lang="zh-CN" altLang="zh-CN" dirty="0"/>
              <a:t>）界符</a:t>
            </a:r>
            <a:r>
              <a:rPr lang="en-US" altLang="zh-CN" dirty="0"/>
              <a:t>           </a:t>
            </a:r>
            <a:r>
              <a:rPr lang="zh-CN" altLang="zh-CN" dirty="0"/>
              <a:t>（</a:t>
            </a:r>
            <a:r>
              <a:rPr lang="en-US" altLang="zh-CN" dirty="0"/>
              <a:t>B</a:t>
            </a:r>
            <a:r>
              <a:rPr lang="zh-CN" altLang="zh-CN" dirty="0"/>
              <a:t>）运算符</a:t>
            </a:r>
            <a:endParaRPr lang="zh-CN" altLang="zh-CN" dirty="0"/>
          </a:p>
          <a:p>
            <a:r>
              <a:rPr lang="zh-CN" altLang="zh-CN" dirty="0"/>
              <a:t>（</a:t>
            </a:r>
            <a:r>
              <a:rPr lang="en-US" altLang="zh-CN" dirty="0"/>
              <a:t>C</a:t>
            </a:r>
            <a:r>
              <a:rPr lang="zh-CN" altLang="zh-CN" dirty="0"/>
              <a:t>）标识符</a:t>
            </a:r>
            <a:r>
              <a:rPr lang="en-US" altLang="zh-CN" dirty="0"/>
              <a:t>         </a:t>
            </a:r>
            <a:r>
              <a:rPr lang="zh-CN" altLang="zh-CN" dirty="0"/>
              <a:t>（</a:t>
            </a:r>
            <a:r>
              <a:rPr lang="en-US" altLang="zh-CN" dirty="0"/>
              <a:t>D</a:t>
            </a:r>
            <a:r>
              <a:rPr lang="zh-CN" altLang="zh-CN" dirty="0"/>
              <a:t>）关键字</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建立</a:t>
            </a:r>
            <a:r>
              <a:rPr lang="zh-CN" altLang="zh-CN" dirty="0"/>
              <a:t>符号表可以使用的主要数据结构有（</a:t>
            </a:r>
            <a:r>
              <a:rPr lang="en-US" altLang="zh-CN" dirty="0"/>
              <a:t>    </a:t>
            </a:r>
            <a:r>
              <a:rPr lang="zh-CN" altLang="zh-CN" dirty="0"/>
              <a:t>）。【</a:t>
            </a:r>
            <a:r>
              <a:rPr lang="en-US" altLang="zh-CN" dirty="0"/>
              <a:t>ABC</a:t>
            </a:r>
            <a:r>
              <a:rPr lang="zh-CN" altLang="zh-CN" dirty="0"/>
              <a:t>】</a:t>
            </a:r>
            <a:endParaRPr lang="zh-CN" altLang="zh-CN" dirty="0"/>
          </a:p>
          <a:p>
            <a:r>
              <a:rPr lang="en-US" altLang="zh-CN" dirty="0"/>
              <a:t>A</a:t>
            </a:r>
            <a:r>
              <a:rPr lang="zh-CN" altLang="zh-CN" dirty="0"/>
              <a:t>）线性表</a:t>
            </a:r>
            <a:r>
              <a:rPr lang="en-US" altLang="zh-CN" dirty="0"/>
              <a:t>      B</a:t>
            </a:r>
            <a:r>
              <a:rPr lang="zh-CN" altLang="zh-CN" dirty="0"/>
              <a:t>）搜索树</a:t>
            </a:r>
            <a:r>
              <a:rPr lang="en-US" altLang="zh-CN" dirty="0"/>
              <a:t>      C</a:t>
            </a:r>
            <a:r>
              <a:rPr lang="zh-CN" altLang="zh-CN" dirty="0"/>
              <a:t>）散列表</a:t>
            </a:r>
            <a:r>
              <a:rPr lang="en-US" altLang="zh-CN" dirty="0"/>
              <a:t>    D</a:t>
            </a:r>
            <a:r>
              <a:rPr lang="zh-CN" altLang="zh-CN" dirty="0"/>
              <a:t>）矩阵</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）静态存储分配策略</a:t>
            </a:r>
            <a:r>
              <a:rPr lang="en-US" altLang="zh-CN" dirty="0"/>
              <a:t>          B</a:t>
            </a:r>
            <a:r>
              <a:rPr lang="zh-CN" altLang="zh-CN" dirty="0"/>
              <a:t>）最佳分配策略</a:t>
            </a:r>
            <a:endParaRPr lang="zh-CN" altLang="zh-CN" dirty="0"/>
          </a:p>
          <a:p>
            <a:r>
              <a:rPr lang="en-US" altLang="zh-CN" dirty="0"/>
              <a:t>C</a:t>
            </a:r>
            <a:r>
              <a:rPr lang="zh-CN" altLang="zh-CN" dirty="0"/>
              <a:t>）动态存储分配策略</a:t>
            </a:r>
            <a:r>
              <a:rPr lang="en-US" altLang="zh-CN" dirty="0"/>
              <a:t>          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生成时应该着重考虑的基本问题是（</a:t>
            </a:r>
            <a:r>
              <a:rPr lang="en-US" altLang="zh-CN" dirty="0"/>
              <a:t>   </a:t>
            </a:r>
            <a:r>
              <a:rPr lang="zh-CN" altLang="zh-CN" dirty="0"/>
              <a:t>）。【</a:t>
            </a:r>
            <a:r>
              <a:rPr lang="en-US" altLang="zh-CN" dirty="0"/>
              <a:t>BC</a:t>
            </a:r>
            <a:r>
              <a:rPr lang="zh-CN" altLang="zh-CN" dirty="0"/>
              <a:t>】</a:t>
            </a:r>
            <a:endParaRPr lang="zh-CN" altLang="zh-CN" dirty="0"/>
          </a:p>
          <a:p>
            <a:r>
              <a:rPr lang="en-US" altLang="zh-CN" dirty="0"/>
              <a:t>A</a:t>
            </a:r>
            <a:r>
              <a:rPr lang="zh-CN" altLang="zh-CN" dirty="0"/>
              <a:t>）如何使目标程序运行所占用的空间最小</a:t>
            </a:r>
            <a:r>
              <a:rPr lang="en-US" altLang="zh-CN" dirty="0"/>
              <a:t>   </a:t>
            </a:r>
            <a:endParaRPr lang="zh-CN" altLang="zh-CN" dirty="0"/>
          </a:p>
          <a:p>
            <a:r>
              <a:rPr lang="en-US" altLang="zh-CN" dirty="0"/>
              <a:t>B</a:t>
            </a:r>
            <a:r>
              <a:rPr lang="zh-CN" altLang="zh-CN" dirty="0"/>
              <a:t>）如何使生成的目标代码最短</a:t>
            </a:r>
            <a:endParaRPr lang="zh-CN" altLang="zh-CN" dirty="0"/>
          </a:p>
          <a:p>
            <a:r>
              <a:rPr lang="en-US" altLang="zh-CN" dirty="0"/>
              <a:t>C</a:t>
            </a:r>
            <a:r>
              <a:rPr lang="zh-CN" altLang="zh-CN" dirty="0"/>
              <a:t>）如何充分利用计算机寄存器，减少目标代码访问存储单元的次数</a:t>
            </a:r>
            <a:endParaRPr lang="zh-CN" altLang="zh-CN" dirty="0"/>
          </a:p>
          <a:p>
            <a:r>
              <a:rPr lang="en-US" altLang="zh-CN" dirty="0"/>
              <a:t>D</a:t>
            </a:r>
            <a:r>
              <a:rPr lang="zh-CN" altLang="zh-CN" dirty="0"/>
              <a:t>）目标程序运行的速度快</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编译过程中，符号表的主要作用是（</a:t>
            </a:r>
            <a:r>
              <a:rPr lang="en-US" altLang="zh-CN" dirty="0"/>
              <a:t>    </a:t>
            </a:r>
            <a:r>
              <a:rPr lang="zh-CN" altLang="zh-CN" dirty="0"/>
              <a:t>）。【</a:t>
            </a:r>
            <a:r>
              <a:rPr lang="en-US" altLang="zh-CN" dirty="0"/>
              <a:t>CD</a:t>
            </a:r>
            <a:r>
              <a:rPr lang="zh-CN" altLang="zh-CN" dirty="0"/>
              <a:t>】</a:t>
            </a:r>
            <a:endParaRPr lang="zh-CN" altLang="zh-CN" dirty="0"/>
          </a:p>
          <a:p>
            <a:r>
              <a:rPr lang="en-US" altLang="zh-CN" dirty="0"/>
              <a:t>A</a:t>
            </a:r>
            <a:r>
              <a:rPr lang="zh-CN" altLang="zh-CN" dirty="0"/>
              <a:t>）帮助错误处理</a:t>
            </a:r>
            <a:r>
              <a:rPr lang="en-US" altLang="zh-CN" dirty="0"/>
              <a:t>                  B</a:t>
            </a:r>
            <a:r>
              <a:rPr lang="zh-CN" altLang="zh-CN" dirty="0"/>
              <a:t>）辅助语法错误检查</a:t>
            </a:r>
            <a:endParaRPr lang="zh-CN" altLang="zh-CN" dirty="0"/>
          </a:p>
          <a:p>
            <a:r>
              <a:rPr lang="en-US" altLang="zh-CN" dirty="0"/>
              <a:t>C</a:t>
            </a:r>
            <a:r>
              <a:rPr lang="zh-CN" altLang="zh-CN" dirty="0"/>
              <a:t>）辅助上下文语义正确性检查</a:t>
            </a:r>
            <a:r>
              <a:rPr lang="en-US" altLang="zh-CN" dirty="0"/>
              <a:t>      D</a:t>
            </a:r>
            <a:r>
              <a:rPr lang="zh-CN" altLang="zh-CN" dirty="0"/>
              <a:t>）辅助目标代码生成</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程序运行</a:t>
            </a:r>
            <a:r>
              <a:rPr lang="zh-CN" altLang="zh-CN" dirty="0"/>
              <a:t>时的存储空间通常被划分为</a:t>
            </a:r>
            <a:r>
              <a:rPr lang="en-US" altLang="zh-CN" dirty="0"/>
              <a:t>(    )</a:t>
            </a:r>
            <a:r>
              <a:rPr lang="zh-CN" altLang="zh-CN" dirty="0"/>
              <a:t>。【</a:t>
            </a:r>
            <a:r>
              <a:rPr lang="en-US" altLang="zh-CN" dirty="0"/>
              <a:t>ABCD</a:t>
            </a:r>
            <a:r>
              <a:rPr lang="zh-CN" altLang="zh-CN" dirty="0"/>
              <a:t>】</a:t>
            </a:r>
            <a:endParaRPr lang="zh-CN" altLang="zh-CN" dirty="0"/>
          </a:p>
          <a:p>
            <a:r>
              <a:rPr lang="en-US" altLang="zh-CN" dirty="0"/>
              <a:t>A</a:t>
            </a:r>
            <a:r>
              <a:rPr lang="zh-CN" altLang="zh-CN" dirty="0"/>
              <a:t>）目标区</a:t>
            </a:r>
            <a:r>
              <a:rPr lang="en-US" altLang="zh-CN" dirty="0"/>
              <a:t>     B</a:t>
            </a:r>
            <a:r>
              <a:rPr lang="zh-CN" altLang="zh-CN" dirty="0"/>
              <a:t>）静态数据区</a:t>
            </a:r>
            <a:r>
              <a:rPr lang="en-US" altLang="zh-CN" dirty="0"/>
              <a:t>     C</a:t>
            </a:r>
            <a:r>
              <a:rPr lang="zh-CN" altLang="zh-CN" dirty="0"/>
              <a:t>）栈区</a:t>
            </a:r>
            <a:r>
              <a:rPr lang="en-US" altLang="zh-CN" dirty="0"/>
              <a:t>       D</a:t>
            </a:r>
            <a:r>
              <a:rPr lang="zh-CN" altLang="zh-CN" dirty="0"/>
              <a:t>）堆区</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生成的目标代码通常有</a:t>
            </a:r>
            <a:r>
              <a:rPr lang="en-US" altLang="zh-CN" dirty="0"/>
              <a:t>3</a:t>
            </a:r>
            <a:r>
              <a:rPr lang="zh-CN" altLang="zh-CN" dirty="0"/>
              <a:t>种形式，它们是（</a:t>
            </a:r>
            <a:r>
              <a:rPr lang="en-US" altLang="zh-CN" dirty="0"/>
              <a:t>    </a:t>
            </a:r>
            <a:r>
              <a:rPr lang="zh-CN" altLang="zh-CN" dirty="0"/>
              <a:t>）。【</a:t>
            </a:r>
            <a:r>
              <a:rPr lang="en-US" altLang="zh-CN" dirty="0"/>
              <a:t>ABC</a:t>
            </a:r>
            <a:r>
              <a:rPr lang="zh-CN" altLang="zh-CN" dirty="0"/>
              <a:t>】</a:t>
            </a:r>
            <a:endParaRPr lang="zh-CN" altLang="zh-CN" dirty="0"/>
          </a:p>
          <a:p>
            <a:r>
              <a:rPr lang="en-US" altLang="zh-CN" dirty="0"/>
              <a:t>A</a:t>
            </a:r>
            <a:r>
              <a:rPr lang="zh-CN" altLang="zh-CN" dirty="0"/>
              <a:t>）能够立即执行的机器语言形式</a:t>
            </a:r>
            <a:r>
              <a:rPr lang="en-US" altLang="zh-CN" dirty="0"/>
              <a:t>       B</a:t>
            </a:r>
            <a:r>
              <a:rPr lang="zh-CN" altLang="zh-CN" dirty="0"/>
              <a:t>）待装配的机器语言模块</a:t>
            </a:r>
            <a:endParaRPr lang="zh-CN" altLang="zh-CN" dirty="0"/>
          </a:p>
          <a:p>
            <a:r>
              <a:rPr lang="en-US" altLang="zh-CN" dirty="0"/>
              <a:t>C</a:t>
            </a:r>
            <a:r>
              <a:rPr lang="zh-CN" altLang="zh-CN" dirty="0"/>
              <a:t>）汇编语言程序</a:t>
            </a:r>
            <a:r>
              <a:rPr lang="en-US" altLang="zh-CN" dirty="0"/>
              <a:t>                     D</a:t>
            </a:r>
            <a:r>
              <a:rPr lang="zh-CN" altLang="zh-CN" dirty="0"/>
              <a:t>）中间语言代码</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一个符号表上通常可以进行以下哪些操作（　　）。【</a:t>
            </a:r>
            <a:r>
              <a:rPr lang="en-US" altLang="zh-CN" dirty="0"/>
              <a:t>ABCD</a:t>
            </a:r>
            <a:r>
              <a:rPr lang="zh-CN" altLang="zh-CN" dirty="0"/>
              <a:t>】</a:t>
            </a:r>
            <a:endParaRPr lang="zh-CN" altLang="zh-CN" dirty="0"/>
          </a:p>
          <a:p>
            <a:r>
              <a:rPr lang="en-US" altLang="zh-CN" dirty="0"/>
              <a:t>A</a:t>
            </a:r>
            <a:r>
              <a:rPr lang="zh-CN" altLang="zh-CN" dirty="0"/>
              <a:t>、往表中填入一个新标识符</a:t>
            </a:r>
            <a:r>
              <a:rPr lang="en-US" altLang="zh-CN" dirty="0"/>
              <a:t>             B</a:t>
            </a:r>
            <a:r>
              <a:rPr lang="zh-CN" altLang="zh-CN" dirty="0"/>
              <a:t>、更新或删除一个或一组无用的项</a:t>
            </a:r>
            <a:endParaRPr lang="zh-CN" altLang="zh-CN" dirty="0"/>
          </a:p>
          <a:p>
            <a:r>
              <a:rPr lang="en-US" altLang="zh-CN" dirty="0"/>
              <a:t>C</a:t>
            </a:r>
            <a:r>
              <a:rPr lang="zh-CN" altLang="zh-CN" dirty="0"/>
              <a:t>、对给定的名字，填写或更新某些信息</a:t>
            </a:r>
            <a:r>
              <a:rPr lang="en-US" altLang="zh-CN" dirty="0"/>
              <a:t>   D</a:t>
            </a:r>
            <a:r>
              <a:rPr lang="zh-CN" altLang="zh-CN" dirty="0"/>
              <a:t>、对给定的名字，查询是否已在表中</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编译程序</a:t>
            </a:r>
            <a:r>
              <a:rPr lang="zh-CN" altLang="zh-CN" dirty="0"/>
              <a:t>与具体的机器有关。【对】</a:t>
            </a:r>
            <a:endParaRPr lang="en-US" altLang="zh-CN" dirty="0" smtClean="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运行</a:t>
            </a:r>
            <a:r>
              <a:rPr lang="zh-CN" altLang="zh-CN" dirty="0"/>
              <a:t>时的存储环境一般采用哪几种类型（</a:t>
            </a:r>
            <a:r>
              <a:rPr lang="en-US" altLang="zh-CN" dirty="0"/>
              <a:t>    </a:t>
            </a:r>
            <a:r>
              <a:rPr lang="zh-CN" altLang="zh-CN" dirty="0"/>
              <a:t>）。【</a:t>
            </a:r>
            <a:r>
              <a:rPr lang="en-US" altLang="zh-CN" dirty="0"/>
              <a:t>BC</a:t>
            </a:r>
            <a:r>
              <a:rPr lang="zh-CN" altLang="zh-CN" dirty="0"/>
              <a:t>】</a:t>
            </a:r>
            <a:endParaRPr lang="zh-CN" altLang="zh-CN" dirty="0"/>
          </a:p>
          <a:p>
            <a:r>
              <a:rPr lang="en-US" altLang="zh-CN" dirty="0"/>
              <a:t>A</a:t>
            </a:r>
            <a:r>
              <a:rPr lang="zh-CN" altLang="zh-CN" dirty="0"/>
              <a:t>、完全静态环境</a:t>
            </a:r>
            <a:r>
              <a:rPr lang="en-US" altLang="zh-CN" dirty="0"/>
              <a:t>           B</a:t>
            </a:r>
            <a:r>
              <a:rPr lang="zh-CN" altLang="zh-CN" dirty="0"/>
              <a:t>、基于栈的存储环境</a:t>
            </a:r>
            <a:endParaRPr lang="zh-CN" altLang="zh-CN" dirty="0"/>
          </a:p>
          <a:p>
            <a:r>
              <a:rPr lang="en-US" altLang="zh-CN" dirty="0"/>
              <a:t>C</a:t>
            </a:r>
            <a:r>
              <a:rPr lang="zh-CN" altLang="zh-CN" dirty="0"/>
              <a:t>、基于堆的存储环境</a:t>
            </a:r>
            <a:r>
              <a:rPr lang="en-US" altLang="zh-CN" dirty="0"/>
              <a:t>       D</a:t>
            </a:r>
            <a:r>
              <a:rPr lang="zh-CN" altLang="zh-CN" dirty="0"/>
              <a:t>、基于代码区的存储环境</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表的查找一般可以使用</a:t>
            </a:r>
            <a:r>
              <a:rPr lang="en-US" altLang="zh-CN" dirty="0"/>
              <a:t>(    )</a:t>
            </a:r>
            <a:r>
              <a:rPr lang="zh-CN" altLang="zh-CN" dirty="0"/>
              <a:t>。【</a:t>
            </a:r>
            <a:r>
              <a:rPr lang="en-US" altLang="zh-CN" dirty="0"/>
              <a:t>ABC</a:t>
            </a:r>
            <a:r>
              <a:rPr lang="zh-CN" altLang="zh-CN" dirty="0"/>
              <a:t>】</a:t>
            </a:r>
            <a:endParaRPr lang="zh-CN" altLang="zh-CN" dirty="0"/>
          </a:p>
          <a:p>
            <a:r>
              <a:rPr lang="en-US" altLang="zh-CN" dirty="0"/>
              <a:t>A</a:t>
            </a:r>
            <a:r>
              <a:rPr lang="zh-CN" altLang="zh-CN" dirty="0"/>
              <a:t>、顺序查找</a:t>
            </a:r>
            <a:r>
              <a:rPr lang="en-US" altLang="zh-CN" dirty="0"/>
              <a:t>      B</a:t>
            </a:r>
            <a:r>
              <a:rPr lang="zh-CN" altLang="zh-CN" dirty="0"/>
              <a:t>、折半查找</a:t>
            </a:r>
            <a:r>
              <a:rPr lang="en-US" altLang="zh-CN" dirty="0"/>
              <a:t>     C</a:t>
            </a:r>
            <a:r>
              <a:rPr lang="zh-CN" altLang="zh-CN" dirty="0"/>
              <a:t>、杂凑查找</a:t>
            </a:r>
            <a:r>
              <a:rPr lang="en-US" altLang="zh-CN" dirty="0"/>
              <a:t>     D</a:t>
            </a:r>
            <a:r>
              <a:rPr lang="zh-CN" altLang="zh-CN" dirty="0"/>
              <a:t>、排序查找</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、静态存储分配策略</a:t>
            </a:r>
            <a:r>
              <a:rPr lang="en-US" altLang="zh-CN" dirty="0"/>
              <a:t>       B</a:t>
            </a:r>
            <a:r>
              <a:rPr lang="zh-CN" altLang="zh-CN" dirty="0"/>
              <a:t>、最佳分配策略</a:t>
            </a:r>
            <a:endParaRPr lang="zh-CN" altLang="zh-CN" dirty="0"/>
          </a:p>
          <a:p>
            <a:r>
              <a:rPr lang="en-US" altLang="zh-CN" dirty="0"/>
              <a:t>C</a:t>
            </a:r>
            <a:r>
              <a:rPr lang="zh-CN" altLang="zh-CN" dirty="0"/>
              <a:t>、动态存储分配策略</a:t>
            </a:r>
            <a:r>
              <a:rPr lang="en-US" altLang="zh-CN" dirty="0"/>
              <a:t>       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编译过程中，符号表的主要作用是</a:t>
            </a:r>
            <a:r>
              <a:rPr lang="en-US" altLang="zh-CN" dirty="0"/>
              <a:t>(     )</a:t>
            </a:r>
            <a:r>
              <a:rPr lang="zh-CN" altLang="zh-CN" dirty="0"/>
              <a:t>。【</a:t>
            </a:r>
            <a:r>
              <a:rPr lang="en-US" altLang="zh-CN" dirty="0"/>
              <a:t>CD</a:t>
            </a:r>
            <a:r>
              <a:rPr lang="zh-CN" altLang="zh-CN" dirty="0"/>
              <a:t>】</a:t>
            </a:r>
            <a:endParaRPr lang="zh-CN" altLang="zh-CN" dirty="0"/>
          </a:p>
          <a:p>
            <a:r>
              <a:rPr lang="en-US" altLang="zh-CN" dirty="0"/>
              <a:t>A</a:t>
            </a:r>
            <a:r>
              <a:rPr lang="zh-CN" altLang="zh-CN" dirty="0"/>
              <a:t>、帮助错误处理</a:t>
            </a:r>
            <a:r>
              <a:rPr lang="en-US" altLang="zh-CN" dirty="0"/>
              <a:t>                 B</a:t>
            </a:r>
            <a:r>
              <a:rPr lang="zh-CN" altLang="zh-CN" dirty="0"/>
              <a:t>、辅助语法错误检查</a:t>
            </a:r>
            <a:endParaRPr lang="zh-CN" altLang="zh-CN" dirty="0"/>
          </a:p>
          <a:p>
            <a:r>
              <a:rPr lang="en-US" altLang="zh-CN" dirty="0"/>
              <a:t>C</a:t>
            </a:r>
            <a:r>
              <a:rPr lang="zh-CN" altLang="zh-CN" dirty="0"/>
              <a:t>、辅助上下文语义正确性检查</a:t>
            </a:r>
            <a:r>
              <a:rPr lang="en-US" altLang="zh-CN" dirty="0"/>
              <a:t>     D</a:t>
            </a:r>
            <a:r>
              <a:rPr lang="zh-CN" altLang="zh-CN" dirty="0"/>
              <a:t>、辅助目标代码生成</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式存储分配通常采用的分配策略有</a:t>
            </a:r>
            <a:r>
              <a:rPr lang="en-US" altLang="zh-CN" dirty="0"/>
              <a:t>(    )</a:t>
            </a:r>
            <a:r>
              <a:rPr lang="zh-CN" altLang="zh-CN" dirty="0"/>
              <a:t>。【</a:t>
            </a:r>
            <a:r>
              <a:rPr lang="en-US" altLang="zh-CN" dirty="0"/>
              <a:t>ABCD</a:t>
            </a:r>
            <a:r>
              <a:rPr lang="zh-CN" altLang="zh-CN" dirty="0"/>
              <a:t>】</a:t>
            </a:r>
            <a:endParaRPr lang="zh-CN" altLang="zh-CN" dirty="0"/>
          </a:p>
          <a:p>
            <a:r>
              <a:rPr lang="en-US" altLang="zh-CN" dirty="0"/>
              <a:t>A. </a:t>
            </a:r>
            <a:r>
              <a:rPr lang="zh-CN" altLang="zh-CN" dirty="0"/>
              <a:t>定长块分配法</a:t>
            </a:r>
            <a:r>
              <a:rPr lang="en-US" altLang="zh-CN" dirty="0"/>
              <a:t>   B</a:t>
            </a:r>
            <a:r>
              <a:rPr lang="zh-CN" altLang="zh-CN" dirty="0"/>
              <a:t>、首次匹配法</a:t>
            </a:r>
            <a:r>
              <a:rPr lang="en-US" altLang="zh-CN" dirty="0"/>
              <a:t>  C</a:t>
            </a:r>
            <a:r>
              <a:rPr lang="zh-CN" altLang="zh-CN" dirty="0"/>
              <a:t>、最优匹配法</a:t>
            </a:r>
            <a:r>
              <a:rPr lang="en-US" altLang="zh-CN" dirty="0"/>
              <a:t>   D</a:t>
            </a:r>
            <a:r>
              <a:rPr lang="zh-CN" altLang="zh-CN" dirty="0"/>
              <a:t>、最差匹配法</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编译过程中，符号表的主要作用是</a:t>
            </a:r>
            <a:r>
              <a:rPr lang="en-US" altLang="zh-CN" dirty="0"/>
              <a:t>(    )</a:t>
            </a:r>
            <a:r>
              <a:rPr lang="zh-CN" altLang="zh-CN" dirty="0"/>
              <a:t>。【</a:t>
            </a:r>
            <a:r>
              <a:rPr lang="en-US" altLang="zh-CN" dirty="0"/>
              <a:t>CD</a:t>
            </a:r>
            <a:r>
              <a:rPr lang="zh-CN" altLang="zh-CN" dirty="0"/>
              <a:t>】</a:t>
            </a:r>
            <a:endParaRPr lang="zh-CN" altLang="zh-CN" dirty="0"/>
          </a:p>
          <a:p>
            <a:r>
              <a:rPr lang="en-US" altLang="zh-CN" dirty="0"/>
              <a:t>A</a:t>
            </a:r>
            <a:r>
              <a:rPr lang="zh-CN" altLang="zh-CN" dirty="0"/>
              <a:t>、帮助错误处理</a:t>
            </a:r>
            <a:r>
              <a:rPr lang="en-US" altLang="zh-CN" dirty="0"/>
              <a:t>                   B</a:t>
            </a:r>
            <a:r>
              <a:rPr lang="zh-CN" altLang="zh-CN" dirty="0"/>
              <a:t>、辅助语法错误检查</a:t>
            </a:r>
            <a:endParaRPr lang="zh-CN" altLang="zh-CN" dirty="0"/>
          </a:p>
          <a:p>
            <a:r>
              <a:rPr lang="en-US" altLang="zh-CN" dirty="0"/>
              <a:t>C</a:t>
            </a:r>
            <a:r>
              <a:rPr lang="zh-CN" altLang="zh-CN" dirty="0"/>
              <a:t>、辅助上下文语义正确性检查</a:t>
            </a:r>
            <a:r>
              <a:rPr lang="en-US" altLang="zh-CN" dirty="0"/>
              <a:t>       D</a:t>
            </a:r>
            <a:r>
              <a:rPr lang="zh-CN" altLang="zh-CN" dirty="0"/>
              <a:t>、辅助目标代码生成</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式存储分配通常采用的分配策略有</a:t>
            </a:r>
            <a:r>
              <a:rPr lang="en-US" altLang="zh-CN" dirty="0"/>
              <a:t>(    )</a:t>
            </a:r>
            <a:r>
              <a:rPr lang="zh-CN" altLang="zh-CN" dirty="0"/>
              <a:t>。【</a:t>
            </a:r>
            <a:r>
              <a:rPr lang="en-US" altLang="zh-CN" dirty="0"/>
              <a:t>ABCD</a:t>
            </a:r>
            <a:r>
              <a:rPr lang="zh-CN" altLang="zh-CN" dirty="0"/>
              <a:t>】</a:t>
            </a:r>
            <a:endParaRPr lang="zh-CN" altLang="zh-CN" dirty="0"/>
          </a:p>
          <a:p>
            <a:r>
              <a:rPr lang="en-US" altLang="zh-CN" dirty="0"/>
              <a:t>A. </a:t>
            </a:r>
            <a:r>
              <a:rPr lang="zh-CN" altLang="zh-CN" dirty="0"/>
              <a:t>定长块分配法</a:t>
            </a:r>
            <a:r>
              <a:rPr lang="en-US" altLang="zh-CN" dirty="0"/>
              <a:t>   B</a:t>
            </a:r>
            <a:r>
              <a:rPr lang="zh-CN" altLang="zh-CN" dirty="0"/>
              <a:t>、首次匹配法</a:t>
            </a:r>
            <a:r>
              <a:rPr lang="en-US" altLang="zh-CN" dirty="0"/>
              <a:t>  C</a:t>
            </a:r>
            <a:r>
              <a:rPr lang="zh-CN" altLang="zh-CN" dirty="0"/>
              <a:t>、最优匹配法</a:t>
            </a:r>
            <a:r>
              <a:rPr lang="en-US" altLang="zh-CN" dirty="0"/>
              <a:t>   D</a:t>
            </a:r>
            <a:r>
              <a:rPr lang="zh-CN" altLang="zh-CN" dirty="0"/>
              <a:t>、最差匹配法</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生成时应该着重考虑的基本问题</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、如何使生成的目标代码最短</a:t>
            </a:r>
            <a:endParaRPr lang="zh-CN" altLang="zh-CN" dirty="0"/>
          </a:p>
          <a:p>
            <a:r>
              <a:rPr lang="en-US" altLang="zh-CN" dirty="0"/>
              <a:t>B</a:t>
            </a:r>
            <a:r>
              <a:rPr lang="zh-CN" altLang="zh-CN" dirty="0"/>
              <a:t>、如何使目标程序运行所占用的空间最小。</a:t>
            </a:r>
            <a:endParaRPr lang="zh-CN" altLang="zh-CN" dirty="0"/>
          </a:p>
          <a:p>
            <a:r>
              <a:rPr lang="en-US" altLang="zh-CN" dirty="0"/>
              <a:t>C</a:t>
            </a:r>
            <a:r>
              <a:rPr lang="zh-CN" altLang="zh-CN" dirty="0"/>
              <a:t>、如何充分利用计算机寄存器，减少目标代码访问储存单元的次数。</a:t>
            </a:r>
            <a:endParaRPr lang="zh-CN" altLang="zh-CN" dirty="0"/>
          </a:p>
          <a:p>
            <a:r>
              <a:rPr lang="en-US" altLang="zh-CN" dirty="0"/>
              <a:t>D</a:t>
            </a:r>
            <a:r>
              <a:rPr lang="zh-CN" altLang="zh-CN" dirty="0"/>
              <a:t>、目标程序运行的速度快。</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一个符号表上通常可以进行以下哪些操作</a:t>
            </a:r>
            <a:r>
              <a:rPr lang="en-US" altLang="zh-CN" dirty="0"/>
              <a:t>(    )</a:t>
            </a:r>
            <a:r>
              <a:rPr lang="zh-CN" altLang="zh-CN" dirty="0"/>
              <a:t>。【</a:t>
            </a:r>
            <a:r>
              <a:rPr lang="en-US" altLang="zh-CN" dirty="0"/>
              <a:t>ABCD</a:t>
            </a:r>
            <a:r>
              <a:rPr lang="zh-CN" altLang="zh-CN" dirty="0"/>
              <a:t>】</a:t>
            </a:r>
            <a:endParaRPr lang="zh-CN" altLang="zh-CN" dirty="0"/>
          </a:p>
          <a:p>
            <a:r>
              <a:rPr lang="en-US" altLang="zh-CN" dirty="0"/>
              <a:t>A</a:t>
            </a:r>
            <a:r>
              <a:rPr lang="zh-CN" altLang="zh-CN" dirty="0"/>
              <a:t>、往表中填入一个新标识符</a:t>
            </a:r>
            <a:r>
              <a:rPr lang="en-US" altLang="zh-CN" dirty="0"/>
              <a:t>             B</a:t>
            </a:r>
            <a:r>
              <a:rPr lang="zh-CN" altLang="zh-CN" dirty="0"/>
              <a:t>、更新或删除一个或一组无用的项</a:t>
            </a:r>
            <a:endParaRPr lang="zh-CN" altLang="zh-CN" dirty="0"/>
          </a:p>
          <a:p>
            <a:r>
              <a:rPr lang="en-US" altLang="zh-CN" dirty="0"/>
              <a:t>C</a:t>
            </a:r>
            <a:r>
              <a:rPr lang="zh-CN" altLang="zh-CN" dirty="0"/>
              <a:t>、对给定的名字，填写或更新某些信息</a:t>
            </a:r>
            <a:r>
              <a:rPr lang="en-US" altLang="zh-CN" dirty="0"/>
              <a:t>   D</a:t>
            </a:r>
            <a:r>
              <a:rPr lang="zh-CN" altLang="zh-CN" dirty="0"/>
              <a:t>、对给定的名字，查询是否已在表中</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、静态存储分配策略</a:t>
            </a:r>
            <a:r>
              <a:rPr lang="en-US" altLang="zh-CN" dirty="0"/>
              <a:t>       B</a:t>
            </a:r>
            <a:r>
              <a:rPr lang="zh-CN" altLang="zh-CN" dirty="0"/>
              <a:t>、最佳分配策略</a:t>
            </a:r>
            <a:endParaRPr lang="zh-CN" altLang="zh-CN" dirty="0"/>
          </a:p>
          <a:p>
            <a:r>
              <a:rPr lang="en-US" altLang="zh-CN" dirty="0"/>
              <a:t>C</a:t>
            </a:r>
            <a:r>
              <a:rPr lang="zh-CN" altLang="zh-CN" dirty="0"/>
              <a:t>、动态存储分配策略</a:t>
            </a:r>
            <a:r>
              <a:rPr lang="en-US" altLang="zh-CN" dirty="0"/>
              <a:t>       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任何一个编译程序来说，产生中间代码是必须有的组成部分。【错】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生成目标代码通常有</a:t>
            </a:r>
            <a:r>
              <a:rPr lang="en-US" altLang="zh-CN" dirty="0"/>
              <a:t>3</a:t>
            </a:r>
            <a:r>
              <a:rPr lang="zh-CN" altLang="zh-CN" dirty="0"/>
              <a:t>种形式，它们是</a:t>
            </a:r>
            <a:r>
              <a:rPr lang="en-US" altLang="zh-CN" dirty="0"/>
              <a:t>(    )</a:t>
            </a:r>
            <a:r>
              <a:rPr lang="zh-CN" altLang="zh-CN" dirty="0"/>
              <a:t>。【</a:t>
            </a:r>
            <a:r>
              <a:rPr lang="en-US" altLang="zh-CN" dirty="0"/>
              <a:t>ABD</a:t>
            </a:r>
            <a:r>
              <a:rPr lang="zh-CN" altLang="zh-CN" dirty="0"/>
              <a:t>】</a:t>
            </a:r>
            <a:endParaRPr lang="zh-CN" altLang="zh-CN" dirty="0"/>
          </a:p>
          <a:p>
            <a:r>
              <a:rPr lang="en-US" altLang="zh-CN" dirty="0"/>
              <a:t>A</a:t>
            </a:r>
            <a:r>
              <a:rPr lang="zh-CN" altLang="zh-CN" dirty="0"/>
              <a:t>、能够立即执行的机器语言代码</a:t>
            </a:r>
            <a:r>
              <a:rPr lang="en-US" altLang="zh-CN" dirty="0"/>
              <a:t>          B</a:t>
            </a:r>
            <a:r>
              <a:rPr lang="zh-CN" altLang="zh-CN" dirty="0"/>
              <a:t>、汇编语言程序</a:t>
            </a:r>
            <a:endParaRPr lang="zh-CN" altLang="zh-CN" dirty="0"/>
          </a:p>
          <a:p>
            <a:r>
              <a:rPr lang="en-US" altLang="zh-CN" dirty="0"/>
              <a:t>C</a:t>
            </a:r>
            <a:r>
              <a:rPr lang="zh-CN" altLang="zh-CN" dirty="0"/>
              <a:t>、中间语言代码</a:t>
            </a:r>
            <a:r>
              <a:rPr lang="en-US" altLang="zh-CN" dirty="0"/>
              <a:t>                        D</a:t>
            </a:r>
            <a:r>
              <a:rPr lang="zh-CN" altLang="zh-CN" dirty="0"/>
              <a:t>、待装配的机器语言代码</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、静态存储分配策略</a:t>
            </a:r>
            <a:r>
              <a:rPr lang="en-US" altLang="zh-CN" dirty="0"/>
              <a:t>       B</a:t>
            </a:r>
            <a:r>
              <a:rPr lang="zh-CN" altLang="zh-CN" dirty="0"/>
              <a:t>、最佳分配策略</a:t>
            </a:r>
            <a:endParaRPr lang="zh-CN" altLang="zh-CN" dirty="0"/>
          </a:p>
          <a:p>
            <a:r>
              <a:rPr lang="en-US" altLang="zh-CN" dirty="0"/>
              <a:t>C</a:t>
            </a:r>
            <a:r>
              <a:rPr lang="zh-CN" altLang="zh-CN" dirty="0"/>
              <a:t>、动态存储分配策略</a:t>
            </a:r>
            <a:r>
              <a:rPr lang="en-US" altLang="zh-CN" dirty="0"/>
              <a:t>       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生成目标代码通常有</a:t>
            </a:r>
            <a:r>
              <a:rPr lang="en-US" altLang="zh-CN" dirty="0"/>
              <a:t>3</a:t>
            </a:r>
            <a:r>
              <a:rPr lang="zh-CN" altLang="zh-CN" dirty="0"/>
              <a:t>种形式，它们是</a:t>
            </a:r>
            <a:r>
              <a:rPr lang="en-US" altLang="zh-CN" dirty="0"/>
              <a:t>(    )</a:t>
            </a:r>
            <a:r>
              <a:rPr lang="zh-CN" altLang="zh-CN" dirty="0"/>
              <a:t>。【</a:t>
            </a:r>
            <a:r>
              <a:rPr lang="en-US" altLang="zh-CN" dirty="0"/>
              <a:t>ABD</a:t>
            </a:r>
            <a:r>
              <a:rPr lang="zh-CN" altLang="zh-CN" dirty="0"/>
              <a:t>】</a:t>
            </a:r>
            <a:endParaRPr lang="zh-CN" altLang="zh-CN" dirty="0"/>
          </a:p>
          <a:p>
            <a:r>
              <a:rPr lang="en-US" altLang="zh-CN" dirty="0"/>
              <a:t>A</a:t>
            </a:r>
            <a:r>
              <a:rPr lang="zh-CN" altLang="zh-CN" dirty="0"/>
              <a:t>、能够立即执行的机器语言代码</a:t>
            </a:r>
            <a:r>
              <a:rPr lang="en-US" altLang="zh-CN" dirty="0"/>
              <a:t>          B</a:t>
            </a:r>
            <a:r>
              <a:rPr lang="zh-CN" altLang="zh-CN" dirty="0"/>
              <a:t>、汇编语言程序</a:t>
            </a:r>
            <a:endParaRPr lang="zh-CN" altLang="zh-CN" dirty="0"/>
          </a:p>
          <a:p>
            <a:r>
              <a:rPr lang="en-US" altLang="zh-CN" dirty="0"/>
              <a:t>C</a:t>
            </a:r>
            <a:r>
              <a:rPr lang="zh-CN" altLang="zh-CN" dirty="0"/>
              <a:t>、中间语言代码</a:t>
            </a:r>
            <a:r>
              <a:rPr lang="en-US" altLang="zh-CN" dirty="0"/>
              <a:t>                        D</a:t>
            </a:r>
            <a:r>
              <a:rPr lang="zh-CN" altLang="zh-CN" dirty="0"/>
              <a:t>、待装配的机器语言代码</a:t>
            </a:r>
            <a:endParaRPr lang="en-US" altLang="zh-CN" dirty="0" smtClean="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a:t>
            </a:r>
            <a:r>
              <a:rPr lang="en-US" altLang="zh-CN" dirty="0"/>
              <a:t>(    )</a:t>
            </a:r>
            <a:r>
              <a:rPr lang="zh-CN" altLang="zh-CN" dirty="0"/>
              <a:t>。【</a:t>
            </a:r>
            <a:r>
              <a:rPr lang="en-US" altLang="zh-CN" dirty="0"/>
              <a:t>AC</a:t>
            </a:r>
            <a:r>
              <a:rPr lang="zh-CN" altLang="zh-CN" dirty="0"/>
              <a:t>】</a:t>
            </a:r>
            <a:endParaRPr lang="zh-CN" altLang="zh-CN" dirty="0"/>
          </a:p>
          <a:p>
            <a:r>
              <a:rPr lang="en-US" altLang="zh-CN" dirty="0"/>
              <a:t>A</a:t>
            </a:r>
            <a:r>
              <a:rPr lang="zh-CN" altLang="zh-CN" dirty="0"/>
              <a:t>、静态存储分配策略</a:t>
            </a:r>
            <a:r>
              <a:rPr lang="en-US" altLang="zh-CN" dirty="0"/>
              <a:t>       B</a:t>
            </a:r>
            <a:r>
              <a:rPr lang="zh-CN" altLang="zh-CN" dirty="0"/>
              <a:t>、最佳分配策略</a:t>
            </a:r>
            <a:endParaRPr lang="zh-CN" altLang="zh-CN" dirty="0"/>
          </a:p>
          <a:p>
            <a:r>
              <a:rPr lang="en-US" altLang="zh-CN" dirty="0"/>
              <a:t>C</a:t>
            </a:r>
            <a:r>
              <a:rPr lang="zh-CN" altLang="zh-CN" dirty="0"/>
              <a:t>、动态存储分配策略</a:t>
            </a:r>
            <a:r>
              <a:rPr lang="en-US" altLang="zh-CN" dirty="0"/>
              <a:t>       D</a:t>
            </a:r>
            <a:r>
              <a:rPr lang="zh-CN" altLang="zh-CN" dirty="0"/>
              <a:t>、时钟分配策略</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运行</a:t>
            </a:r>
            <a:r>
              <a:rPr lang="zh-CN" altLang="zh-CN" dirty="0"/>
              <a:t>时的存储环境一般采用哪几种类型（</a:t>
            </a:r>
            <a:r>
              <a:rPr lang="en-US" altLang="zh-CN" dirty="0"/>
              <a:t>    </a:t>
            </a:r>
            <a:r>
              <a:rPr lang="zh-CN" altLang="zh-CN" dirty="0"/>
              <a:t>）。【</a:t>
            </a:r>
            <a:r>
              <a:rPr lang="en-US" altLang="zh-CN" dirty="0"/>
              <a:t>BC</a:t>
            </a:r>
            <a:r>
              <a:rPr lang="zh-CN" altLang="zh-CN" dirty="0"/>
              <a:t>】</a:t>
            </a:r>
            <a:endParaRPr lang="zh-CN" altLang="zh-CN" dirty="0"/>
          </a:p>
          <a:p>
            <a:r>
              <a:rPr lang="en-US" altLang="zh-CN" dirty="0"/>
              <a:t>A</a:t>
            </a:r>
            <a:r>
              <a:rPr lang="zh-CN" altLang="zh-CN" dirty="0"/>
              <a:t>、完全静态环境</a:t>
            </a:r>
            <a:r>
              <a:rPr lang="en-US" altLang="zh-CN" dirty="0"/>
              <a:t>           B</a:t>
            </a:r>
            <a:r>
              <a:rPr lang="zh-CN" altLang="zh-CN" dirty="0"/>
              <a:t>、基于栈的存储环境</a:t>
            </a:r>
            <a:endParaRPr lang="zh-CN" altLang="zh-CN" dirty="0"/>
          </a:p>
          <a:p>
            <a:r>
              <a:rPr lang="en-US" altLang="zh-CN" dirty="0"/>
              <a:t>C</a:t>
            </a:r>
            <a:r>
              <a:rPr lang="zh-CN" altLang="zh-CN" dirty="0"/>
              <a:t>、基于堆的存储环境</a:t>
            </a:r>
            <a:r>
              <a:rPr lang="en-US" altLang="zh-CN" dirty="0"/>
              <a:t>       D</a:t>
            </a:r>
            <a:r>
              <a:rPr lang="zh-CN" altLang="zh-CN" dirty="0"/>
              <a:t>、基于代码区的存储环境</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编译程序中安排中间代码生成的目的是（</a:t>
            </a:r>
            <a:r>
              <a:rPr lang="en-US" altLang="zh-CN" dirty="0"/>
              <a:t>   </a:t>
            </a:r>
            <a:r>
              <a:rPr lang="zh-CN" altLang="zh-CN" dirty="0"/>
              <a:t>）。【</a:t>
            </a:r>
            <a:r>
              <a:rPr lang="en-US" altLang="zh-CN" dirty="0"/>
              <a:t>BD</a:t>
            </a:r>
            <a:r>
              <a:rPr lang="zh-CN" altLang="zh-CN" dirty="0"/>
              <a:t>】</a:t>
            </a:r>
            <a:endParaRPr lang="zh-CN" altLang="zh-CN" dirty="0"/>
          </a:p>
          <a:p>
            <a:r>
              <a:rPr lang="zh-CN" altLang="zh-CN" dirty="0"/>
              <a:t>（</a:t>
            </a:r>
            <a:r>
              <a:rPr lang="en-US" altLang="zh-CN" dirty="0"/>
              <a:t>A</a:t>
            </a:r>
            <a:r>
              <a:rPr lang="zh-CN" altLang="zh-CN" dirty="0"/>
              <a:t>）便于进行存储空间的组织 </a:t>
            </a:r>
            <a:r>
              <a:rPr lang="en-US" altLang="zh-CN" dirty="0"/>
              <a:t>        </a:t>
            </a:r>
            <a:r>
              <a:rPr lang="zh-CN" altLang="zh-CN" dirty="0"/>
              <a:t>（</a:t>
            </a:r>
            <a:r>
              <a:rPr lang="en-US" altLang="zh-CN" dirty="0"/>
              <a:t>B</a:t>
            </a:r>
            <a:r>
              <a:rPr lang="zh-CN" altLang="zh-CN" dirty="0"/>
              <a:t>）利于目标代码优化</a:t>
            </a:r>
            <a:endParaRPr lang="zh-CN" altLang="zh-CN" dirty="0"/>
          </a:p>
          <a:p>
            <a:r>
              <a:rPr lang="zh-CN" altLang="zh-CN" dirty="0"/>
              <a:t>（</a:t>
            </a:r>
            <a:r>
              <a:rPr lang="en-US" altLang="zh-CN" dirty="0"/>
              <a:t>C</a:t>
            </a:r>
            <a:r>
              <a:rPr lang="zh-CN" altLang="zh-CN" dirty="0"/>
              <a:t>）利于提高目标代码的质量</a:t>
            </a:r>
            <a:r>
              <a:rPr lang="en-US" altLang="zh-CN" dirty="0"/>
              <a:t>         </a:t>
            </a:r>
            <a:r>
              <a:rPr lang="zh-CN" altLang="zh-CN" dirty="0"/>
              <a:t>（</a:t>
            </a:r>
            <a:r>
              <a:rPr lang="en-US" altLang="zh-CN" dirty="0"/>
              <a:t>D</a:t>
            </a:r>
            <a:r>
              <a:rPr lang="zh-CN" altLang="zh-CN" dirty="0"/>
              <a:t>）利于编译程序的移植</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运行</a:t>
            </a:r>
            <a:r>
              <a:rPr lang="zh-CN" altLang="zh-CN" dirty="0"/>
              <a:t>时的存储环境一般采用哪几种类型（</a:t>
            </a:r>
            <a:r>
              <a:rPr lang="en-US" altLang="zh-CN" dirty="0"/>
              <a:t>    </a:t>
            </a:r>
            <a:r>
              <a:rPr lang="zh-CN" altLang="zh-CN" dirty="0"/>
              <a:t>）。【</a:t>
            </a:r>
            <a:r>
              <a:rPr lang="en-US" altLang="zh-CN" dirty="0"/>
              <a:t>ABC</a:t>
            </a:r>
            <a:r>
              <a:rPr lang="zh-CN" altLang="zh-CN" dirty="0"/>
              <a:t>】</a:t>
            </a:r>
            <a:endParaRPr lang="zh-CN" altLang="zh-CN" dirty="0"/>
          </a:p>
          <a:p>
            <a:r>
              <a:rPr lang="zh-CN" altLang="zh-CN" dirty="0"/>
              <a:t>（</a:t>
            </a:r>
            <a:r>
              <a:rPr lang="en-US" altLang="zh-CN" dirty="0"/>
              <a:t>A</a:t>
            </a:r>
            <a:r>
              <a:rPr lang="zh-CN" altLang="zh-CN" dirty="0"/>
              <a:t>）完全静态环境</a:t>
            </a:r>
            <a:r>
              <a:rPr lang="en-US" altLang="zh-CN" dirty="0"/>
              <a:t>           </a:t>
            </a:r>
            <a:r>
              <a:rPr lang="zh-CN" altLang="zh-CN" dirty="0"/>
              <a:t>（</a:t>
            </a:r>
            <a:r>
              <a:rPr lang="en-US" altLang="zh-CN" dirty="0"/>
              <a:t>B</a:t>
            </a:r>
            <a:r>
              <a:rPr lang="zh-CN" altLang="zh-CN" dirty="0"/>
              <a:t>）基于栈的存储环境</a:t>
            </a:r>
            <a:endParaRPr lang="zh-CN" altLang="zh-CN" dirty="0"/>
          </a:p>
          <a:p>
            <a:r>
              <a:rPr lang="zh-CN" altLang="zh-CN" dirty="0"/>
              <a:t>（</a:t>
            </a:r>
            <a:r>
              <a:rPr lang="en-US" altLang="zh-CN" dirty="0"/>
              <a:t>C</a:t>
            </a:r>
            <a:r>
              <a:rPr lang="zh-CN" altLang="zh-CN" dirty="0"/>
              <a:t>）基于堆的存储环境</a:t>
            </a:r>
            <a:r>
              <a:rPr lang="en-US" altLang="zh-CN" dirty="0"/>
              <a:t>       </a:t>
            </a:r>
            <a:r>
              <a:rPr lang="zh-CN" altLang="zh-CN" dirty="0"/>
              <a:t>（</a:t>
            </a:r>
            <a:r>
              <a:rPr lang="en-US" altLang="zh-CN" dirty="0"/>
              <a:t>D</a:t>
            </a:r>
            <a:r>
              <a:rPr lang="zh-CN" altLang="zh-CN" dirty="0"/>
              <a:t>）基于代码区的存储环境</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表的建立可以开始于词法分析阶段，也可以放到语法、语义阶段，但符号表的使用有时会延续到目标代码的运行阶段。（）【对】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编译中，动态存储分配是在运行阶段对源程序中的量进行存储分配。（）【对】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现有</a:t>
            </a:r>
            <a:r>
              <a:rPr lang="zh-CN" altLang="zh-CN" dirty="0"/>
              <a:t>编译技术中目标程序数据空间的分配策略有静态和动态存储分配策略两种。（）【对】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方式与解释方式的根本区别在于执行速度的快慢。【错】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表的组织方式中，对不定长的标识符，一般用直接方式组织符号表。【错】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表中名字和标识符是不同的，名字是有意义的，标识符是无意义的。【对】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编译中，动态存储分配的含义是在编译阶段对程序中的量进行存储分配。【错】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表的建立可以采用线性表、散列表等不同的数据结构。 【对】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表的组织方式中直接方式，结构简单，主要适用于不定长标识符。【错】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一种程序语言允许数据对象能够自由地分配和释放，那么选择栈式存储分配最适合。【错】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生成时，需要考虑目标计算机的指令系统。【对】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动态</a:t>
            </a:r>
            <a:r>
              <a:rPr lang="zh-CN" altLang="zh-CN" dirty="0"/>
              <a:t>数组的存储空间在编译时就可完全确定。【错】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循环</a:t>
            </a:r>
            <a:r>
              <a:rPr lang="zh-CN" altLang="zh-CN" dirty="0"/>
              <a:t>查找使用程序控制流图，程序控制流图中循环有且只有一个出口结点。【错】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进行存储空间分配时，如果两个临时变量的作用域不相交，则可以将它们分配在同一单元中。【对】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采用</a:t>
            </a:r>
            <a:r>
              <a:rPr lang="en-US" altLang="zh-CN" dirty="0"/>
              <a:t>(      )</a:t>
            </a:r>
            <a:r>
              <a:rPr lang="zh-CN" altLang="zh-CN" dirty="0"/>
              <a:t>方式生成编译程序的思想是先用目标机的汇编语言或机器语言对源语言的核心部分构造一个小小的编译程序，再以它为工具构造一个能够编译更多语言成分的较大的编译程序。【</a:t>
            </a:r>
            <a:r>
              <a:rPr lang="en-US" altLang="zh-CN" dirty="0"/>
              <a:t>A</a:t>
            </a:r>
            <a:r>
              <a:rPr lang="zh-CN" altLang="zh-CN" dirty="0"/>
              <a:t>】</a:t>
            </a:r>
            <a:endParaRPr lang="zh-CN" altLang="zh-CN" dirty="0"/>
          </a:p>
          <a:p>
            <a:r>
              <a:rPr lang="en-US" altLang="zh-CN" dirty="0"/>
              <a:t>A</a:t>
            </a:r>
            <a:r>
              <a:rPr lang="zh-CN" altLang="zh-CN" dirty="0"/>
              <a:t>、自编译</a:t>
            </a:r>
            <a:r>
              <a:rPr lang="en-US" altLang="zh-CN" dirty="0"/>
              <a:t>        B</a:t>
            </a:r>
            <a:r>
              <a:rPr lang="zh-CN" altLang="zh-CN" dirty="0"/>
              <a:t>、移植</a:t>
            </a:r>
            <a:r>
              <a:rPr lang="en-US" altLang="zh-CN" dirty="0"/>
              <a:t>      C</a:t>
            </a:r>
            <a:r>
              <a:rPr lang="zh-CN" altLang="zh-CN" dirty="0"/>
              <a:t>、交叉编译</a:t>
            </a:r>
            <a:r>
              <a:rPr lang="en-US" altLang="zh-CN" dirty="0"/>
              <a:t>     D</a:t>
            </a:r>
            <a:r>
              <a:rPr lang="zh-CN" altLang="zh-CN" dirty="0"/>
              <a:t>、机器语言编写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C</a:t>
            </a:r>
            <a:r>
              <a:rPr lang="zh-CN" altLang="zh-CN" dirty="0"/>
              <a:t>语言的编译程序不能用</a:t>
            </a:r>
            <a:r>
              <a:rPr lang="en-US" altLang="zh-CN" dirty="0"/>
              <a:t>C</a:t>
            </a:r>
            <a:r>
              <a:rPr lang="zh-CN" altLang="zh-CN" dirty="0"/>
              <a:t>语言编写。【错】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表是编译程序中主要的数据结构之一，主要用来存放程序语言中出现的有关标识符的信息。【对】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所有</a:t>
            </a:r>
            <a:r>
              <a:rPr lang="zh-CN" altLang="zh-CN" dirty="0"/>
              <a:t>编译程序都有目标代码生成阶段。【对】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静态</a:t>
            </a:r>
            <a:r>
              <a:rPr lang="zh-CN" altLang="zh-CN" dirty="0"/>
              <a:t>数组的存储空间应在编译时确定。【对】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生成</a:t>
            </a:r>
            <a:r>
              <a:rPr lang="zh-CN" altLang="zh-CN" dirty="0"/>
              <a:t>的目标代码越短、访问存储单元的次数越少，目标代码的质量就越高。【对】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局部优化</a:t>
            </a:r>
            <a:r>
              <a:rPr lang="zh-CN" altLang="zh-CN" dirty="0"/>
              <a:t>中使用的</a:t>
            </a:r>
            <a:r>
              <a:rPr lang="en-US" altLang="zh-CN" dirty="0"/>
              <a:t>DAG</a:t>
            </a:r>
            <a:r>
              <a:rPr lang="zh-CN" altLang="zh-CN" dirty="0"/>
              <a:t>图反映了基本块之间的关系。【错】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动态</a:t>
            </a:r>
            <a:r>
              <a:rPr lang="zh-CN" altLang="zh-CN" dirty="0"/>
              <a:t>数组的存储空间在编译时就可完全确定。【错】</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目标代码</a:t>
            </a:r>
            <a:r>
              <a:rPr lang="zh-CN" altLang="zh-CN" dirty="0"/>
              <a:t>生成时需要考虑如何充分利用计算机寄存器，减少目标代码访问存储单元的次数。【对】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目标代码生成阶段，符号表用于地址分配。【对】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式存储分配的分配策略中最差匹配法是将不小于所申请块且容量最大的空闲块分配出去。【对】</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表用来存放程序语言中出现的有关（</a:t>
            </a:r>
            <a:r>
              <a:rPr lang="en-US" altLang="zh-CN" dirty="0"/>
              <a:t> 8 </a:t>
            </a:r>
            <a:r>
              <a:rPr lang="zh-CN" altLang="zh-CN" dirty="0"/>
              <a:t>）的属性和特征。【标识符】</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将</a:t>
            </a:r>
            <a:r>
              <a:rPr lang="zh-CN" altLang="zh-CN" dirty="0"/>
              <a:t>编译程序分成若干个“遍”可以使程序的结构更加清晰，提高程序的执行效率。【错】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程序设计语言</a:t>
            </a:r>
            <a:r>
              <a:rPr lang="zh-CN" altLang="zh-CN" dirty="0"/>
              <a:t>所使用的存储环境通常分为三种类型：完全静态环境、基于栈的存储环境和（ </a:t>
            </a:r>
            <a:r>
              <a:rPr lang="en-US" altLang="zh-CN" dirty="0"/>
              <a:t>9 </a:t>
            </a:r>
            <a:r>
              <a:rPr lang="zh-CN" altLang="zh-CN" dirty="0"/>
              <a:t>） 。【基于堆的存储环境】</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表由（</a:t>
            </a:r>
            <a:r>
              <a:rPr lang="en-US" altLang="zh-CN" dirty="0"/>
              <a:t> 8 </a:t>
            </a:r>
            <a:r>
              <a:rPr lang="zh-CN" altLang="zh-CN" dirty="0"/>
              <a:t>）和（</a:t>
            </a:r>
            <a:r>
              <a:rPr lang="en-US" altLang="zh-CN" dirty="0"/>
              <a:t> 9 </a:t>
            </a:r>
            <a:r>
              <a:rPr lang="zh-CN" altLang="zh-CN" dirty="0"/>
              <a:t>）组成。【名字栏】【信息栏】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存储空间</a:t>
            </a:r>
            <a:r>
              <a:rPr lang="zh-CN" altLang="zh-CN" dirty="0"/>
              <a:t>分配的一个重要单元是过程的（ </a:t>
            </a:r>
            <a:r>
              <a:rPr lang="en-US" altLang="zh-CN" dirty="0"/>
              <a:t>10 </a:t>
            </a:r>
            <a:r>
              <a:rPr lang="zh-CN" altLang="zh-CN" dirty="0"/>
              <a:t>）。【活动记录】</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动态存储分配中，可以采用的分配方法有栈式动态存储分配和</a:t>
            </a:r>
            <a:r>
              <a:rPr lang="en-US" altLang="zh-CN" u="sng" dirty="0"/>
              <a:t>  </a:t>
            </a:r>
            <a:r>
              <a:rPr lang="zh-CN" altLang="zh-CN" u="sng" dirty="0"/>
              <a:t>（</a:t>
            </a:r>
            <a:r>
              <a:rPr lang="en-US" altLang="zh-CN" u="sng" dirty="0"/>
              <a:t>10</a:t>
            </a:r>
            <a:r>
              <a:rPr lang="zh-CN" altLang="zh-CN" u="sng" dirty="0"/>
              <a:t>）</a:t>
            </a:r>
            <a:r>
              <a:rPr lang="en-US" altLang="zh-CN" u="sng" dirty="0"/>
              <a:t>  </a:t>
            </a:r>
            <a:r>
              <a:rPr lang="zh-CN" altLang="zh-CN" dirty="0"/>
              <a:t>动态存储分配。 【堆式】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动态存储分配中，可以采用的分配方法有堆式动态存储分配和</a:t>
            </a:r>
            <a:r>
              <a:rPr lang="en-US" altLang="zh-CN" u="sng" dirty="0"/>
              <a:t>  </a:t>
            </a:r>
            <a:r>
              <a:rPr lang="zh-CN" altLang="zh-CN" u="sng" dirty="0"/>
              <a:t>（</a:t>
            </a:r>
            <a:r>
              <a:rPr lang="en-US" altLang="zh-CN" u="sng" dirty="0"/>
              <a:t>10</a:t>
            </a:r>
            <a:r>
              <a:rPr lang="zh-CN" altLang="zh-CN" u="sng" dirty="0"/>
              <a:t>）</a:t>
            </a:r>
            <a:r>
              <a:rPr lang="en-US" altLang="zh-CN" u="sng" dirty="0"/>
              <a:t>  </a:t>
            </a:r>
            <a:r>
              <a:rPr lang="zh-CN" altLang="zh-CN" dirty="0"/>
              <a:t>动态存储分配。【栈式】</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表的间接组织方式是指单独设置一个字符串数组存放所有标识符，在符号表的名字栏中设置两项内容：（</a:t>
            </a:r>
            <a:r>
              <a:rPr lang="en-US" altLang="zh-CN" dirty="0"/>
              <a:t>  4  </a:t>
            </a:r>
            <a:r>
              <a:rPr lang="zh-CN" altLang="zh-CN" dirty="0"/>
              <a:t>）和（</a:t>
            </a:r>
            <a:r>
              <a:rPr lang="en-US" altLang="zh-CN" dirty="0"/>
              <a:t>  5  </a:t>
            </a:r>
            <a:r>
              <a:rPr lang="zh-CN" altLang="zh-CN" dirty="0"/>
              <a:t>）。【指针】【整数】</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程序</a:t>
            </a:r>
            <a:r>
              <a:rPr lang="zh-CN" altLang="zh-CN" dirty="0"/>
              <a:t>所需的数据空间在程序运行时才能确定，称为（</a:t>
            </a:r>
            <a:r>
              <a:rPr lang="en-US" altLang="zh-CN" dirty="0"/>
              <a:t>  7  </a:t>
            </a:r>
            <a:r>
              <a:rPr lang="zh-CN" altLang="zh-CN" dirty="0"/>
              <a:t>）管理技术。【动态存储】</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堆</a:t>
            </a:r>
            <a:r>
              <a:rPr lang="zh-CN" altLang="zh-CN" dirty="0"/>
              <a:t>式存储分配中，如果有若干个空闲块满足需要时，通常采用以下</a:t>
            </a:r>
            <a:r>
              <a:rPr lang="en-US" altLang="zh-CN" dirty="0"/>
              <a:t>3</a:t>
            </a:r>
            <a:r>
              <a:rPr lang="zh-CN" altLang="zh-CN" dirty="0"/>
              <a:t>种不同的分配策略：（</a:t>
            </a:r>
            <a:r>
              <a:rPr lang="en-US" altLang="zh-CN" dirty="0"/>
              <a:t>  8  </a:t>
            </a:r>
            <a:r>
              <a:rPr lang="zh-CN" altLang="zh-CN" dirty="0"/>
              <a:t>）、最优匹配法、最差匹配法。【首次匹配法】</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个高级设计语言程序的目标代码经常要反复使用，因此代码生成要着重考虑目标代码的质量，即目标代码的（</a:t>
            </a:r>
            <a:r>
              <a:rPr lang="en-US" altLang="zh-CN" dirty="0"/>
              <a:t>  9  </a:t>
            </a:r>
            <a:r>
              <a:rPr lang="zh-CN" altLang="zh-CN" dirty="0"/>
              <a:t>）和（</a:t>
            </a:r>
            <a:r>
              <a:rPr lang="en-US" altLang="zh-CN" dirty="0"/>
              <a:t>  10  </a:t>
            </a:r>
            <a:r>
              <a:rPr lang="zh-CN" altLang="zh-CN" dirty="0"/>
              <a:t>）。【长度】【执行效率】</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最后一个阶段，通常在语义分析后或者优化后的中间代码上进行，并将中间代码转化为等价的（</a:t>
            </a:r>
            <a:r>
              <a:rPr lang="en-US" altLang="zh-CN" dirty="0"/>
              <a:t>  4  </a:t>
            </a:r>
            <a:r>
              <a:rPr lang="zh-CN" altLang="zh-CN" dirty="0"/>
              <a:t>）。【目标代码】</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含有</a:t>
            </a:r>
            <a:r>
              <a:rPr lang="zh-CN" altLang="zh-CN" dirty="0"/>
              <a:t>代码优化部分的编译程序的执行效率高。【错】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符号</a:t>
            </a:r>
            <a:r>
              <a:rPr lang="zh-CN" altLang="zh-CN" dirty="0"/>
              <a:t>表是编译程序中的一个主要数据结构，它主要用来存放程序语言中出现的有关（</a:t>
            </a:r>
            <a:r>
              <a:rPr lang="en-US" altLang="zh-CN" dirty="0"/>
              <a:t>  6  </a:t>
            </a:r>
            <a:r>
              <a:rPr lang="zh-CN" altLang="zh-CN" dirty="0"/>
              <a:t>）的属性信息。【标识符】</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编译中，动态存储分配的含义是在（</a:t>
            </a:r>
            <a:r>
              <a:rPr lang="en-US" altLang="zh-CN" dirty="0"/>
              <a:t>  8  </a:t>
            </a:r>
            <a:r>
              <a:rPr lang="zh-CN" altLang="zh-CN" dirty="0"/>
              <a:t>）阶段对程序中的量进行存储分配。【运行】</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8712967" cy="754062"/>
          </a:xfrm>
        </p:spPr>
        <p:txBody>
          <a:bodyPr>
            <a:normAutofit fontScale="90000"/>
          </a:bodyPr>
          <a:lstStyle/>
          <a:p>
            <a:pPr algn="l"/>
            <a:r>
              <a:rPr lang="en-US" altLang="zh-CN" dirty="0" smtClean="0"/>
              <a:t>7</a:t>
            </a:r>
            <a:r>
              <a:rPr lang="zh-CN" altLang="en-US" dirty="0" smtClean="0"/>
              <a:t>符号表运行时存储目标代码生成部分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程序设计语言</a:t>
            </a:r>
            <a:r>
              <a:rPr lang="zh-CN" altLang="zh-CN" dirty="0"/>
              <a:t>通常使用三种类型的存储环境：完全静态环境、（</a:t>
            </a:r>
            <a:r>
              <a:rPr lang="en-US" altLang="zh-CN" dirty="0"/>
              <a:t>  9  </a:t>
            </a:r>
            <a:r>
              <a:rPr lang="zh-CN" altLang="zh-CN" dirty="0"/>
              <a:t>）、基于堆的存储环境中的一种或几种。 【基于栈的存储环境】</a:t>
            </a:r>
            <a:endParaRPr lang="zh-CN" altLang="zh-CN" dirty="0"/>
          </a:p>
        </p:txBody>
      </p:sp>
      <p:sp>
        <p:nvSpPr>
          <p:cNvPr id="4" name="灯片编号占位符 11"/>
          <p:cNvSpPr txBox="1"/>
          <p:nvPr/>
        </p:nvSpPr>
        <p:spPr>
          <a:xfrm>
            <a:off x="10487694" y="260648"/>
            <a:ext cx="1440160"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C</a:t>
            </a:r>
            <a:r>
              <a:rPr lang="zh-CN" altLang="zh-CN" dirty="0"/>
              <a:t>语言的编译程序可以用</a:t>
            </a:r>
            <a:r>
              <a:rPr lang="en-US" altLang="zh-CN" dirty="0"/>
              <a:t>C</a:t>
            </a:r>
            <a:r>
              <a:rPr lang="zh-CN" altLang="zh-CN" dirty="0"/>
              <a:t>语言来编写。【对】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可以自动生成，通过编译程序产生器实现。例如能自动产生词法分析程序的工具</a:t>
            </a:r>
            <a:r>
              <a:rPr lang="en-US" altLang="zh-CN" dirty="0"/>
              <a:t>YACC</a:t>
            </a:r>
            <a:r>
              <a:rPr lang="zh-CN" altLang="zh-CN" dirty="0"/>
              <a:t>，和自动产生语法分析程序的工具</a:t>
            </a:r>
            <a:r>
              <a:rPr lang="en-US" altLang="zh-CN" dirty="0"/>
              <a:t>LEX</a:t>
            </a:r>
            <a:r>
              <a:rPr lang="zh-CN" altLang="zh-CN" dirty="0"/>
              <a:t>。【错】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源程序</a:t>
            </a:r>
            <a:r>
              <a:rPr lang="zh-CN" altLang="zh-CN" dirty="0"/>
              <a:t>到目标程序的变换是等价变换，即两者结构不同，但语义是一致的。【对】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方式与解释方式的根本区别在于是否生成目标代码。【对】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编译程序而言，代码优化是可以不进行的一部分。【对】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生成的目标程序一定是可执行的程序。【错】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编译程序生成的目标程序是机器代码程序，则源程序的执行可以分为两个阶段，为（</a:t>
            </a:r>
            <a:r>
              <a:rPr lang="en-US" altLang="zh-CN" dirty="0"/>
              <a:t> 1 </a:t>
            </a:r>
            <a:r>
              <a:rPr lang="zh-CN" altLang="zh-CN" dirty="0"/>
              <a:t>）和（</a:t>
            </a:r>
            <a:r>
              <a:rPr lang="en-US" altLang="zh-CN" dirty="0"/>
              <a:t> 2 </a:t>
            </a:r>
            <a:r>
              <a:rPr lang="zh-CN" altLang="zh-CN" dirty="0"/>
              <a:t>）。【编译阶段】【运行阶段】</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源程序是高级语言编写的程序，目标程序是</a:t>
            </a:r>
            <a:r>
              <a:rPr lang="en-US" altLang="zh-CN" dirty="0"/>
              <a:t>(    )</a:t>
            </a:r>
            <a:r>
              <a:rPr lang="zh-CN" altLang="zh-CN" dirty="0"/>
              <a:t>，则称它为编译程序。【</a:t>
            </a:r>
            <a:r>
              <a:rPr lang="en-US" altLang="zh-CN" dirty="0"/>
              <a:t>C</a:t>
            </a:r>
            <a:r>
              <a:rPr lang="zh-CN" altLang="zh-CN" dirty="0"/>
              <a:t>】</a:t>
            </a:r>
            <a:endParaRPr lang="zh-CN" altLang="zh-CN" dirty="0"/>
          </a:p>
          <a:p>
            <a:r>
              <a:rPr lang="en-US" altLang="zh-CN" dirty="0"/>
              <a:t>A</a:t>
            </a:r>
            <a:r>
              <a:rPr lang="zh-CN" altLang="zh-CN" dirty="0"/>
              <a:t>、汇编语言程序或高级语言程序</a:t>
            </a:r>
            <a:r>
              <a:rPr lang="en-US" altLang="zh-CN" dirty="0"/>
              <a:t>         </a:t>
            </a:r>
            <a:endParaRPr lang="zh-CN" altLang="zh-CN" dirty="0"/>
          </a:p>
          <a:p>
            <a:r>
              <a:rPr lang="en-US" altLang="zh-CN" dirty="0"/>
              <a:t>B</a:t>
            </a:r>
            <a:r>
              <a:rPr lang="zh-CN" altLang="zh-CN" dirty="0"/>
              <a:t>、高级语言程序或机器语言程序</a:t>
            </a:r>
            <a:endParaRPr lang="zh-CN" altLang="zh-CN" dirty="0"/>
          </a:p>
          <a:p>
            <a:r>
              <a:rPr lang="en-US" altLang="zh-CN" dirty="0"/>
              <a:t>C</a:t>
            </a:r>
            <a:r>
              <a:rPr lang="zh-CN" altLang="zh-CN" dirty="0"/>
              <a:t>、汇编语言程序或机器语言程序</a:t>
            </a:r>
            <a:r>
              <a:rPr lang="en-US" altLang="zh-CN" dirty="0"/>
              <a:t>         </a:t>
            </a:r>
            <a:endParaRPr lang="zh-CN" altLang="zh-CN" dirty="0"/>
          </a:p>
          <a:p>
            <a:r>
              <a:rPr lang="en-US" altLang="zh-CN" dirty="0"/>
              <a:t>D</a:t>
            </a:r>
            <a:r>
              <a:rPr lang="zh-CN" altLang="zh-CN" dirty="0"/>
              <a:t>、连接程序或运行程序</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的工作过程一般可以划分为下列五个阶段：词法分析、（ </a:t>
            </a:r>
            <a:r>
              <a:rPr lang="en-US" altLang="zh-CN" dirty="0"/>
              <a:t>1 </a:t>
            </a:r>
            <a:r>
              <a:rPr lang="zh-CN" altLang="zh-CN" dirty="0"/>
              <a:t>）、语义分析和中间代码生成、（</a:t>
            </a:r>
            <a:r>
              <a:rPr lang="en-US" altLang="zh-CN" dirty="0"/>
              <a:t> 2 </a:t>
            </a:r>
            <a:r>
              <a:rPr lang="zh-CN" altLang="zh-CN" dirty="0"/>
              <a:t>）和目标代码生成。【语法分析】【代码优化】</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是一种翻译程序，它将高级语言所写的源程序翻译成（</a:t>
            </a:r>
            <a:r>
              <a:rPr lang="en-US" altLang="zh-CN" dirty="0"/>
              <a:t>  1  </a:t>
            </a:r>
            <a:r>
              <a:rPr lang="zh-CN" altLang="zh-CN" dirty="0"/>
              <a:t>）的机器语言或（</a:t>
            </a:r>
            <a:r>
              <a:rPr lang="en-US" altLang="zh-CN" dirty="0"/>
              <a:t>  2  </a:t>
            </a:r>
            <a:r>
              <a:rPr lang="zh-CN" altLang="zh-CN" dirty="0"/>
              <a:t>）的目标程序。【等价】【汇编语言】</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a:t>
            </a:r>
            <a:r>
              <a:rPr lang="zh-CN" altLang="zh-CN" dirty="0"/>
              <a:t>过程的五个阶段按照顺序分别为（</a:t>
            </a:r>
            <a:r>
              <a:rPr lang="en-US" altLang="zh-CN" dirty="0"/>
              <a:t>  1  </a:t>
            </a:r>
            <a:r>
              <a:rPr lang="zh-CN" altLang="zh-CN" dirty="0"/>
              <a:t>）、（</a:t>
            </a:r>
            <a:r>
              <a:rPr lang="en-US" altLang="zh-CN" dirty="0"/>
              <a:t>  2  </a:t>
            </a:r>
            <a:r>
              <a:rPr lang="zh-CN" altLang="zh-CN" dirty="0"/>
              <a:t>）、语义分析和中间代码生成、代码优化、目标代码生成。【词法分析】【语法分析】</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文法</a:t>
            </a:r>
            <a:r>
              <a:rPr lang="en-US" altLang="zh-CN" dirty="0"/>
              <a:t>G</a:t>
            </a:r>
            <a:r>
              <a:rPr lang="zh-CN" altLang="zh-CN" dirty="0"/>
              <a:t>产生的（</a:t>
            </a:r>
            <a:r>
              <a:rPr lang="en-US" altLang="zh-CN" dirty="0"/>
              <a:t>    </a:t>
            </a:r>
            <a:r>
              <a:rPr lang="zh-CN" altLang="zh-CN" dirty="0"/>
              <a:t>）的全体是该文法描述的语言。【</a:t>
            </a:r>
            <a:r>
              <a:rPr lang="en-US" altLang="zh-CN" dirty="0"/>
              <a:t>D</a:t>
            </a:r>
            <a:r>
              <a:rPr lang="zh-CN" altLang="zh-CN" dirty="0"/>
              <a:t>】</a:t>
            </a:r>
            <a:endParaRPr lang="zh-CN" altLang="zh-CN" dirty="0"/>
          </a:p>
          <a:p>
            <a:r>
              <a:rPr lang="en-US" altLang="zh-CN" dirty="0"/>
              <a:t>A</a:t>
            </a:r>
            <a:r>
              <a:rPr lang="zh-CN" altLang="zh-CN" dirty="0"/>
              <a:t>、句型</a:t>
            </a:r>
            <a:r>
              <a:rPr lang="en-US" altLang="zh-CN" dirty="0"/>
              <a:t>        B</a:t>
            </a:r>
            <a:r>
              <a:rPr lang="zh-CN" altLang="zh-CN" dirty="0"/>
              <a:t>、终结符集</a:t>
            </a:r>
            <a:r>
              <a:rPr lang="en-US" altLang="zh-CN" dirty="0"/>
              <a:t>     C</a:t>
            </a:r>
            <a:r>
              <a:rPr lang="zh-CN" altLang="zh-CN" dirty="0"/>
              <a:t>、非终结符集</a:t>
            </a:r>
            <a:r>
              <a:rPr lang="en-US" altLang="zh-CN" dirty="0"/>
              <a:t>    D</a:t>
            </a:r>
            <a:r>
              <a:rPr lang="zh-CN" altLang="zh-CN" dirty="0"/>
              <a:t>、句子</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乔姆斯基</a:t>
            </a:r>
            <a:r>
              <a:rPr lang="zh-CN" altLang="zh-CN" dirty="0"/>
              <a:t>把法文分成四种类型，即</a:t>
            </a:r>
            <a:r>
              <a:rPr lang="en-US" altLang="zh-CN" dirty="0"/>
              <a:t>0</a:t>
            </a:r>
            <a:r>
              <a:rPr lang="zh-CN" altLang="zh-CN" dirty="0"/>
              <a:t>型、</a:t>
            </a:r>
            <a:r>
              <a:rPr lang="en-US" altLang="zh-CN" dirty="0"/>
              <a:t>1</a:t>
            </a:r>
            <a:r>
              <a:rPr lang="zh-CN" altLang="zh-CN" dirty="0"/>
              <a:t>型、</a:t>
            </a:r>
            <a:r>
              <a:rPr lang="en-US" altLang="zh-CN" dirty="0"/>
              <a:t>2</a:t>
            </a:r>
            <a:r>
              <a:rPr lang="zh-CN" altLang="zh-CN" dirty="0"/>
              <a:t>型和</a:t>
            </a:r>
            <a:r>
              <a:rPr lang="en-US" altLang="zh-CN" dirty="0"/>
              <a:t>3</a:t>
            </a:r>
            <a:r>
              <a:rPr lang="zh-CN" altLang="zh-CN" dirty="0"/>
              <a:t>型。</a:t>
            </a:r>
            <a:r>
              <a:rPr lang="en-US" altLang="zh-CN" dirty="0"/>
              <a:t>2</a:t>
            </a:r>
            <a:r>
              <a:rPr lang="zh-CN" altLang="zh-CN" dirty="0"/>
              <a:t>型文法也称为（　　）。【</a:t>
            </a:r>
            <a:r>
              <a:rPr lang="en-US" altLang="zh-CN" dirty="0"/>
              <a:t>A</a:t>
            </a:r>
            <a:r>
              <a:rPr lang="zh-CN" altLang="zh-CN" dirty="0"/>
              <a:t>】</a:t>
            </a:r>
            <a:endParaRPr lang="zh-CN" altLang="zh-CN" dirty="0"/>
          </a:p>
          <a:p>
            <a:r>
              <a:rPr lang="en-US" altLang="zh-CN" dirty="0"/>
              <a:t>A</a:t>
            </a:r>
            <a:r>
              <a:rPr lang="zh-CN" altLang="zh-CN" dirty="0"/>
              <a:t>、上下文无关文法</a:t>
            </a:r>
            <a:r>
              <a:rPr lang="en-US" altLang="zh-CN" dirty="0"/>
              <a:t>        B</a:t>
            </a:r>
            <a:r>
              <a:rPr lang="zh-CN" altLang="zh-CN" dirty="0"/>
              <a:t>、正规文法</a:t>
            </a:r>
            <a:endParaRPr lang="zh-CN" altLang="zh-CN" dirty="0"/>
          </a:p>
          <a:p>
            <a:r>
              <a:rPr lang="en-US" altLang="zh-CN" dirty="0"/>
              <a:t>C</a:t>
            </a:r>
            <a:r>
              <a:rPr lang="zh-CN" altLang="zh-CN" dirty="0"/>
              <a:t>、上下文有关文法</a:t>
            </a:r>
            <a:r>
              <a:rPr lang="en-US" altLang="zh-CN" dirty="0"/>
              <a:t>        D</a:t>
            </a:r>
            <a:r>
              <a:rPr lang="zh-CN" altLang="zh-CN" dirty="0"/>
              <a:t>、无限制文法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给定</a:t>
            </a:r>
            <a:r>
              <a:rPr lang="zh-CN" altLang="zh-CN" dirty="0"/>
              <a:t>文法</a:t>
            </a:r>
            <a:r>
              <a:rPr lang="en-US" altLang="zh-CN" dirty="0" err="1"/>
              <a:t>A→bA|ca</a:t>
            </a:r>
            <a:r>
              <a:rPr lang="zh-CN" altLang="zh-CN" dirty="0"/>
              <a:t>，为该文法句子的是</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a:t>
            </a:r>
            <a:r>
              <a:rPr lang="en-US" altLang="zh-CN" dirty="0" err="1"/>
              <a:t>bba</a:t>
            </a:r>
            <a:r>
              <a:rPr lang="en-US" altLang="zh-CN" dirty="0"/>
              <a:t>        B</a:t>
            </a:r>
            <a:r>
              <a:rPr lang="zh-CN" altLang="zh-CN" dirty="0"/>
              <a:t>、</a:t>
            </a:r>
            <a:r>
              <a:rPr lang="en-US" altLang="zh-CN" dirty="0" err="1"/>
              <a:t>bbca</a:t>
            </a:r>
            <a:r>
              <a:rPr lang="en-US" altLang="zh-CN" dirty="0"/>
              <a:t>        C</a:t>
            </a:r>
            <a:r>
              <a:rPr lang="zh-CN" altLang="zh-CN" dirty="0"/>
              <a:t>、</a:t>
            </a:r>
            <a:r>
              <a:rPr lang="en-US" altLang="zh-CN" dirty="0" err="1"/>
              <a:t>bcabca</a:t>
            </a:r>
            <a:r>
              <a:rPr lang="en-US" altLang="zh-CN" dirty="0"/>
              <a:t>         D</a:t>
            </a:r>
            <a:r>
              <a:rPr lang="zh-CN" altLang="zh-CN" dirty="0"/>
              <a:t>、</a:t>
            </a:r>
            <a:r>
              <a:rPr lang="en-US" altLang="zh-CN" dirty="0" err="1"/>
              <a:t>cba</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语言</a:t>
            </a:r>
            <a:r>
              <a:rPr lang="en-US" altLang="zh-CN" dirty="0"/>
              <a:t>L={ </a:t>
            </a:r>
            <a:r>
              <a:rPr lang="en-US" altLang="zh-CN" dirty="0" err="1"/>
              <a:t>a</a:t>
            </a:r>
            <a:r>
              <a:rPr lang="en-US" altLang="zh-CN" baseline="30000" dirty="0" err="1"/>
              <a:t>n</a:t>
            </a:r>
            <a:r>
              <a:rPr lang="en-US" altLang="zh-CN" dirty="0" err="1"/>
              <a:t>b</a:t>
            </a:r>
            <a:r>
              <a:rPr lang="en-US" altLang="zh-CN" baseline="30000" dirty="0" err="1"/>
              <a:t>n</a:t>
            </a:r>
            <a:r>
              <a:rPr lang="en-US" altLang="zh-CN" dirty="0"/>
              <a:t> |n&gt;=1}</a:t>
            </a:r>
            <a:r>
              <a:rPr lang="zh-CN" altLang="zh-CN" dirty="0"/>
              <a:t>不能由哪个文法描述</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a:t>
            </a:r>
            <a:r>
              <a:rPr lang="en-US" altLang="zh-CN" dirty="0"/>
              <a:t>0</a:t>
            </a:r>
            <a:r>
              <a:rPr lang="zh-CN" altLang="zh-CN" dirty="0"/>
              <a:t>型文法</a:t>
            </a:r>
            <a:r>
              <a:rPr lang="en-US" altLang="zh-CN" dirty="0"/>
              <a:t>     B</a:t>
            </a:r>
            <a:r>
              <a:rPr lang="zh-CN" altLang="zh-CN" dirty="0"/>
              <a:t>、</a:t>
            </a:r>
            <a:r>
              <a:rPr lang="en-US" altLang="zh-CN" dirty="0"/>
              <a:t>1</a:t>
            </a:r>
            <a:r>
              <a:rPr lang="zh-CN" altLang="zh-CN" dirty="0"/>
              <a:t>型文法</a:t>
            </a:r>
            <a:r>
              <a:rPr lang="en-US" altLang="zh-CN" dirty="0"/>
              <a:t>     C</a:t>
            </a:r>
            <a:r>
              <a:rPr lang="zh-CN" altLang="zh-CN" dirty="0"/>
              <a:t>、</a:t>
            </a:r>
            <a:r>
              <a:rPr lang="en-US" altLang="zh-CN" dirty="0"/>
              <a:t>2</a:t>
            </a:r>
            <a:r>
              <a:rPr lang="zh-CN" altLang="zh-CN" dirty="0"/>
              <a:t>型文法</a:t>
            </a:r>
            <a:r>
              <a:rPr lang="en-US" altLang="zh-CN" dirty="0"/>
              <a:t>      D</a:t>
            </a:r>
            <a:r>
              <a:rPr lang="zh-CN" altLang="zh-CN" dirty="0"/>
              <a:t>、</a:t>
            </a:r>
            <a:r>
              <a:rPr lang="en-US" altLang="zh-CN" dirty="0"/>
              <a:t>3</a:t>
            </a:r>
            <a:r>
              <a:rPr lang="zh-CN" altLang="zh-CN" dirty="0"/>
              <a:t>型文法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乔姆斯基</a:t>
            </a:r>
            <a:r>
              <a:rPr lang="zh-CN" altLang="zh-CN" dirty="0"/>
              <a:t>把文法分成四种类型，即</a:t>
            </a:r>
            <a:r>
              <a:rPr lang="en-US" altLang="zh-CN" dirty="0"/>
              <a:t>0</a:t>
            </a:r>
            <a:r>
              <a:rPr lang="zh-CN" altLang="zh-CN" dirty="0"/>
              <a:t>型、</a:t>
            </a:r>
            <a:r>
              <a:rPr lang="en-US" altLang="zh-CN" dirty="0"/>
              <a:t>1</a:t>
            </a:r>
            <a:r>
              <a:rPr lang="zh-CN" altLang="zh-CN" dirty="0"/>
              <a:t>型、</a:t>
            </a:r>
            <a:r>
              <a:rPr lang="en-US" altLang="zh-CN" dirty="0"/>
              <a:t>2</a:t>
            </a:r>
            <a:r>
              <a:rPr lang="zh-CN" altLang="zh-CN" dirty="0"/>
              <a:t>型和</a:t>
            </a:r>
            <a:r>
              <a:rPr lang="en-US" altLang="zh-CN" dirty="0"/>
              <a:t>3</a:t>
            </a:r>
            <a:r>
              <a:rPr lang="zh-CN" altLang="zh-CN" dirty="0"/>
              <a:t>型。</a:t>
            </a:r>
            <a:r>
              <a:rPr lang="en-US" altLang="zh-CN" dirty="0"/>
              <a:t>2</a:t>
            </a:r>
            <a:r>
              <a:rPr lang="zh-CN" altLang="zh-CN" dirty="0"/>
              <a:t>型文法也称为</a:t>
            </a:r>
            <a:r>
              <a:rPr lang="en-US" altLang="zh-CN" dirty="0"/>
              <a:t>(    )</a:t>
            </a:r>
            <a:r>
              <a:rPr lang="zh-CN" altLang="zh-CN" dirty="0"/>
              <a:t>。【</a:t>
            </a:r>
            <a:r>
              <a:rPr lang="en-US" altLang="zh-CN" dirty="0"/>
              <a:t>A</a:t>
            </a:r>
            <a:r>
              <a:rPr lang="zh-CN" altLang="zh-CN" dirty="0"/>
              <a:t>】</a:t>
            </a:r>
            <a:endParaRPr lang="zh-CN" altLang="zh-CN" dirty="0"/>
          </a:p>
          <a:p>
            <a:r>
              <a:rPr lang="en-US" altLang="zh-CN" dirty="0"/>
              <a:t>A</a:t>
            </a:r>
            <a:r>
              <a:rPr lang="zh-CN" altLang="zh-CN" dirty="0"/>
              <a:t>、上下文无关文法</a:t>
            </a:r>
            <a:r>
              <a:rPr lang="en-US" altLang="zh-CN" dirty="0"/>
              <a:t>                     B</a:t>
            </a:r>
            <a:r>
              <a:rPr lang="zh-CN" altLang="zh-CN" dirty="0"/>
              <a:t>、正规文法</a:t>
            </a:r>
            <a:endParaRPr lang="zh-CN" altLang="zh-CN" dirty="0"/>
          </a:p>
          <a:p>
            <a:r>
              <a:rPr lang="en-US" altLang="zh-CN" dirty="0"/>
              <a:t>C</a:t>
            </a:r>
            <a:r>
              <a:rPr lang="zh-CN" altLang="zh-CN" dirty="0"/>
              <a:t>、上下文有关文法</a:t>
            </a:r>
            <a:r>
              <a:rPr lang="en-US" altLang="zh-CN" dirty="0"/>
              <a:t>                     D</a:t>
            </a:r>
            <a:r>
              <a:rPr lang="zh-CN" altLang="zh-CN" dirty="0"/>
              <a:t>、无限制文法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乔姆斯基</a:t>
            </a:r>
            <a:r>
              <a:rPr lang="zh-CN" altLang="zh-CN" dirty="0"/>
              <a:t>把文法分成四种类型，即</a:t>
            </a:r>
            <a:r>
              <a:rPr lang="en-US" altLang="zh-CN" dirty="0"/>
              <a:t>0</a:t>
            </a:r>
            <a:r>
              <a:rPr lang="zh-CN" altLang="zh-CN" dirty="0"/>
              <a:t>型、</a:t>
            </a:r>
            <a:r>
              <a:rPr lang="en-US" altLang="zh-CN" dirty="0"/>
              <a:t>1</a:t>
            </a:r>
            <a:r>
              <a:rPr lang="zh-CN" altLang="zh-CN" dirty="0"/>
              <a:t>型、</a:t>
            </a:r>
            <a:r>
              <a:rPr lang="en-US" altLang="zh-CN" dirty="0"/>
              <a:t>2</a:t>
            </a:r>
            <a:r>
              <a:rPr lang="zh-CN" altLang="zh-CN" dirty="0"/>
              <a:t>型和</a:t>
            </a:r>
            <a:r>
              <a:rPr lang="en-US" altLang="zh-CN" dirty="0"/>
              <a:t>3</a:t>
            </a:r>
            <a:r>
              <a:rPr lang="zh-CN" altLang="zh-CN" dirty="0"/>
              <a:t>型。</a:t>
            </a:r>
            <a:r>
              <a:rPr lang="en-US" altLang="zh-CN" dirty="0"/>
              <a:t>3</a:t>
            </a:r>
            <a:r>
              <a:rPr lang="zh-CN" altLang="zh-CN" dirty="0"/>
              <a:t>型文法也称为</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、上下文无关文法</a:t>
            </a:r>
            <a:r>
              <a:rPr lang="en-US" altLang="zh-CN" dirty="0"/>
              <a:t>                     B</a:t>
            </a:r>
            <a:r>
              <a:rPr lang="zh-CN" altLang="zh-CN" dirty="0"/>
              <a:t>、正规文法</a:t>
            </a:r>
            <a:endParaRPr lang="zh-CN" altLang="zh-CN" dirty="0"/>
          </a:p>
          <a:p>
            <a:r>
              <a:rPr lang="en-US" altLang="zh-CN" dirty="0"/>
              <a:t>C</a:t>
            </a:r>
            <a:r>
              <a:rPr lang="zh-CN" altLang="zh-CN" dirty="0"/>
              <a:t>、上下文有关文法</a:t>
            </a:r>
            <a:r>
              <a:rPr lang="en-US" altLang="zh-CN" dirty="0"/>
              <a:t>                     D</a:t>
            </a:r>
            <a:r>
              <a:rPr lang="zh-CN" altLang="zh-CN" dirty="0"/>
              <a:t>、无限制文法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en-US" altLang="zh-CN" dirty="0" smtClean="0"/>
              <a:t>(    </a:t>
            </a:r>
            <a:r>
              <a:rPr lang="en-US" altLang="zh-CN" dirty="0"/>
              <a:t>)</a:t>
            </a:r>
            <a:r>
              <a:rPr lang="zh-CN" altLang="zh-CN" dirty="0"/>
              <a:t>是指一个源语言在宿主机（运行编译程序的计算机）上经过编译产生目标机的机器语言或汇编语言代码。【</a:t>
            </a:r>
            <a:r>
              <a:rPr lang="en-US" altLang="zh-CN" dirty="0"/>
              <a:t>A</a:t>
            </a:r>
            <a:r>
              <a:rPr lang="zh-CN" altLang="zh-CN" dirty="0"/>
              <a:t>】</a:t>
            </a:r>
            <a:endParaRPr lang="zh-CN" altLang="zh-CN" dirty="0"/>
          </a:p>
          <a:p>
            <a:r>
              <a:rPr lang="en-US" altLang="zh-CN" dirty="0"/>
              <a:t>A</a:t>
            </a:r>
            <a:r>
              <a:rPr lang="zh-CN" altLang="zh-CN" dirty="0"/>
              <a:t>、交叉编译</a:t>
            </a:r>
            <a:r>
              <a:rPr lang="en-US" altLang="zh-CN" dirty="0"/>
              <a:t>      B</a:t>
            </a:r>
            <a:r>
              <a:rPr lang="zh-CN" altLang="zh-CN" dirty="0"/>
              <a:t>、移植</a:t>
            </a:r>
            <a:r>
              <a:rPr lang="en-US" altLang="zh-CN" dirty="0"/>
              <a:t>       C</a:t>
            </a:r>
            <a:r>
              <a:rPr lang="zh-CN" altLang="zh-CN" dirty="0"/>
              <a:t>、自编译</a:t>
            </a:r>
            <a:r>
              <a:rPr lang="en-US" altLang="zh-CN" dirty="0"/>
              <a:t>      D</a:t>
            </a:r>
            <a:r>
              <a:rPr lang="zh-CN" altLang="zh-CN" dirty="0"/>
              <a:t>、机器语言编写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乔姆斯基</a:t>
            </a:r>
            <a:r>
              <a:rPr lang="zh-CN" altLang="zh-CN" dirty="0"/>
              <a:t>把文法分成四种类型，即</a:t>
            </a:r>
            <a:r>
              <a:rPr lang="en-US" altLang="zh-CN" dirty="0"/>
              <a:t>0</a:t>
            </a:r>
            <a:r>
              <a:rPr lang="zh-CN" altLang="zh-CN" dirty="0"/>
              <a:t>型、</a:t>
            </a:r>
            <a:r>
              <a:rPr lang="en-US" altLang="zh-CN" dirty="0"/>
              <a:t>1</a:t>
            </a:r>
            <a:r>
              <a:rPr lang="zh-CN" altLang="zh-CN" dirty="0"/>
              <a:t>型、</a:t>
            </a:r>
            <a:r>
              <a:rPr lang="en-US" altLang="zh-CN" dirty="0"/>
              <a:t>2</a:t>
            </a:r>
            <a:r>
              <a:rPr lang="zh-CN" altLang="zh-CN" dirty="0"/>
              <a:t>型和</a:t>
            </a:r>
            <a:r>
              <a:rPr lang="en-US" altLang="zh-CN" dirty="0"/>
              <a:t>3</a:t>
            </a:r>
            <a:r>
              <a:rPr lang="zh-CN" altLang="zh-CN" dirty="0"/>
              <a:t>型。</a:t>
            </a:r>
            <a:r>
              <a:rPr lang="en-US" altLang="zh-CN" dirty="0"/>
              <a:t>3</a:t>
            </a:r>
            <a:r>
              <a:rPr lang="zh-CN" altLang="zh-CN" dirty="0"/>
              <a:t>型文法也称为</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、上下文无关文法</a:t>
            </a:r>
            <a:r>
              <a:rPr lang="en-US" altLang="zh-CN" dirty="0"/>
              <a:t>                     B</a:t>
            </a:r>
            <a:r>
              <a:rPr lang="zh-CN" altLang="zh-CN" dirty="0"/>
              <a:t>、正规文法</a:t>
            </a:r>
            <a:endParaRPr lang="zh-CN" altLang="zh-CN" dirty="0"/>
          </a:p>
          <a:p>
            <a:r>
              <a:rPr lang="en-US" altLang="zh-CN" dirty="0"/>
              <a:t>C</a:t>
            </a:r>
            <a:r>
              <a:rPr lang="zh-CN" altLang="zh-CN" dirty="0"/>
              <a:t>、上下文有关文法</a:t>
            </a:r>
            <a:r>
              <a:rPr lang="en-US" altLang="zh-CN" dirty="0"/>
              <a:t>                     D</a:t>
            </a:r>
            <a:r>
              <a:rPr lang="zh-CN" altLang="zh-CN" dirty="0"/>
              <a:t>、无限制文法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为了</a:t>
            </a:r>
            <a:r>
              <a:rPr lang="zh-CN" altLang="zh-CN" dirty="0"/>
              <a:t>使编译程序能对程序设计语言进行正确的翻译，需要采用</a:t>
            </a:r>
            <a:r>
              <a:rPr lang="en-US" altLang="zh-CN" dirty="0"/>
              <a:t>(    )</a:t>
            </a:r>
            <a:r>
              <a:rPr lang="zh-CN" altLang="zh-CN" dirty="0"/>
              <a:t>方法定义程序设计语言。【</a:t>
            </a:r>
            <a:r>
              <a:rPr lang="en-US" altLang="zh-CN" dirty="0"/>
              <a:t>C</a:t>
            </a:r>
            <a:r>
              <a:rPr lang="zh-CN" altLang="zh-CN" dirty="0"/>
              <a:t>】</a:t>
            </a:r>
            <a:endParaRPr lang="zh-CN" altLang="zh-CN" dirty="0"/>
          </a:p>
          <a:p>
            <a:r>
              <a:rPr lang="en-US" altLang="zh-CN" dirty="0"/>
              <a:t>A</a:t>
            </a:r>
            <a:r>
              <a:rPr lang="zh-CN" altLang="zh-CN" dirty="0"/>
              <a:t>、非形式化</a:t>
            </a:r>
            <a:r>
              <a:rPr lang="en-US" altLang="zh-CN" dirty="0"/>
              <a:t>       B</a:t>
            </a:r>
            <a:r>
              <a:rPr lang="zh-CN" altLang="zh-CN" dirty="0"/>
              <a:t>、自然语言描述问题</a:t>
            </a:r>
            <a:r>
              <a:rPr lang="en-US" altLang="zh-CN" dirty="0"/>
              <a:t>     </a:t>
            </a:r>
            <a:endParaRPr lang="zh-CN" altLang="zh-CN" dirty="0"/>
          </a:p>
          <a:p>
            <a:r>
              <a:rPr lang="en-US" altLang="zh-CN" dirty="0"/>
              <a:t>C</a:t>
            </a:r>
            <a:r>
              <a:rPr lang="zh-CN" altLang="zh-CN" dirty="0"/>
              <a:t>、形式化</a:t>
            </a:r>
            <a:r>
              <a:rPr lang="en-US" altLang="zh-CN" dirty="0"/>
              <a:t>         D</a:t>
            </a:r>
            <a:r>
              <a:rPr lang="zh-CN" altLang="zh-CN" dirty="0"/>
              <a:t>、自然语言和符号体系相结合</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zh-CN" altLang="zh-CN" dirty="0"/>
              <a:t>文法有</a:t>
            </a:r>
            <a:r>
              <a:rPr lang="en-US" altLang="zh-CN" dirty="0"/>
              <a:t>G[E]</a:t>
            </a:r>
            <a:r>
              <a:rPr lang="zh-CN" altLang="zh-CN" dirty="0"/>
              <a:t>：</a:t>
            </a:r>
            <a:endParaRPr lang="zh-CN" altLang="zh-CN" dirty="0"/>
          </a:p>
          <a:p>
            <a:r>
              <a:rPr lang="en-US" altLang="zh-CN" dirty="0"/>
              <a:t>      E</a:t>
            </a:r>
            <a:r>
              <a:rPr lang="zh-CN" altLang="zh-CN" dirty="0"/>
              <a:t>→</a:t>
            </a:r>
            <a:r>
              <a:rPr lang="en-US" altLang="zh-CN" dirty="0"/>
              <a:t>E+T | E-T | T</a:t>
            </a:r>
            <a:endParaRPr lang="zh-CN" altLang="zh-CN" dirty="0"/>
          </a:p>
          <a:p>
            <a:r>
              <a:rPr lang="en-US" altLang="zh-CN" dirty="0"/>
              <a:t>      T</a:t>
            </a:r>
            <a:r>
              <a:rPr lang="zh-CN" altLang="zh-CN" dirty="0"/>
              <a:t>→</a:t>
            </a:r>
            <a:r>
              <a:rPr lang="en-US" altLang="zh-CN" dirty="0"/>
              <a:t>T*F | T/F | F</a:t>
            </a:r>
            <a:endParaRPr lang="zh-CN" altLang="zh-CN" dirty="0"/>
          </a:p>
          <a:p>
            <a:r>
              <a:rPr lang="en-US" altLang="zh-CN" dirty="0"/>
              <a:t>      F</a:t>
            </a:r>
            <a:r>
              <a:rPr lang="zh-CN" altLang="zh-CN" dirty="0"/>
              <a:t>→</a:t>
            </a:r>
            <a:r>
              <a:rPr lang="en-US" altLang="zh-CN" dirty="0"/>
              <a:t>(E) | i</a:t>
            </a:r>
            <a:endParaRPr lang="zh-CN" altLang="zh-CN" dirty="0"/>
          </a:p>
          <a:p>
            <a:r>
              <a:rPr lang="zh-CN" altLang="zh-CN" dirty="0"/>
              <a:t>该文法句型</a:t>
            </a:r>
            <a:r>
              <a:rPr lang="en-US" altLang="zh-CN" dirty="0"/>
              <a:t>E+T*F</a:t>
            </a:r>
            <a:r>
              <a:rPr lang="zh-CN" altLang="zh-CN" dirty="0"/>
              <a:t>的句柄是下列符号串（</a:t>
            </a:r>
            <a:r>
              <a:rPr lang="en-US" altLang="zh-CN"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a:t>
            </a:r>
            <a:r>
              <a:rPr lang="en-US" altLang="zh-CN" dirty="0"/>
              <a:t>E         </a:t>
            </a:r>
            <a:r>
              <a:rPr lang="zh-CN" altLang="zh-CN" dirty="0"/>
              <a:t>（</a:t>
            </a:r>
            <a:r>
              <a:rPr lang="en-US" altLang="zh-CN" dirty="0"/>
              <a:t>B</a:t>
            </a:r>
            <a:r>
              <a:rPr lang="zh-CN" altLang="zh-CN" dirty="0"/>
              <a:t>）</a:t>
            </a:r>
            <a:r>
              <a:rPr lang="en-US" altLang="zh-CN" dirty="0"/>
              <a:t>E+T        </a:t>
            </a:r>
            <a:r>
              <a:rPr lang="zh-CN" altLang="zh-CN" dirty="0"/>
              <a:t>（</a:t>
            </a:r>
            <a:r>
              <a:rPr lang="en-US" altLang="zh-CN" dirty="0"/>
              <a:t>C</a:t>
            </a:r>
            <a:r>
              <a:rPr lang="zh-CN" altLang="zh-CN" dirty="0"/>
              <a:t>）</a:t>
            </a:r>
            <a:r>
              <a:rPr lang="en-US" altLang="zh-CN" dirty="0"/>
              <a:t>T*F          </a:t>
            </a:r>
            <a:r>
              <a:rPr lang="zh-CN" altLang="zh-CN" dirty="0"/>
              <a:t>（</a:t>
            </a:r>
            <a:r>
              <a:rPr lang="en-US" altLang="zh-CN" dirty="0"/>
              <a:t>D</a:t>
            </a:r>
            <a:r>
              <a:rPr lang="zh-CN" altLang="zh-CN" dirty="0"/>
              <a:t>）</a:t>
            </a:r>
            <a:r>
              <a:rPr lang="en-US" altLang="zh-CN" dirty="0"/>
              <a:t>E+T*F</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规则（产生式）中，符号“</a:t>
            </a:r>
            <a:r>
              <a:rPr lang="en-US" altLang="zh-CN" dirty="0"/>
              <a:t>→</a:t>
            </a:r>
            <a:r>
              <a:rPr lang="zh-CN" altLang="zh-CN" dirty="0"/>
              <a:t>”（“：：</a:t>
            </a:r>
            <a:r>
              <a:rPr lang="en-US" altLang="zh-CN" dirty="0"/>
              <a:t>=</a:t>
            </a:r>
            <a:r>
              <a:rPr lang="zh-CN" altLang="zh-CN" dirty="0"/>
              <a:t>”）表示</a:t>
            </a:r>
            <a:r>
              <a:rPr lang="en-US" altLang="zh-CN" u="sng"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）恒等于</a:t>
            </a:r>
            <a:r>
              <a:rPr lang="en-US" altLang="zh-CN" dirty="0"/>
              <a:t>            </a:t>
            </a:r>
            <a:r>
              <a:rPr lang="zh-CN" altLang="zh-CN" dirty="0"/>
              <a:t>（</a:t>
            </a:r>
            <a:r>
              <a:rPr lang="en-US" altLang="zh-CN" dirty="0"/>
              <a:t>B</a:t>
            </a:r>
            <a:r>
              <a:rPr lang="zh-CN" altLang="zh-CN" dirty="0"/>
              <a:t>）等于</a:t>
            </a:r>
            <a:endParaRPr lang="zh-CN" altLang="zh-CN" dirty="0"/>
          </a:p>
          <a:p>
            <a:r>
              <a:rPr lang="zh-CN" altLang="zh-CN" dirty="0"/>
              <a:t>（</a:t>
            </a:r>
            <a:r>
              <a:rPr lang="en-US" altLang="zh-CN" dirty="0"/>
              <a:t>C</a:t>
            </a:r>
            <a:r>
              <a:rPr lang="zh-CN" altLang="zh-CN" dirty="0"/>
              <a:t>）取决于</a:t>
            </a:r>
            <a:r>
              <a:rPr lang="en-US" altLang="zh-CN" dirty="0"/>
              <a:t>            </a:t>
            </a:r>
            <a:r>
              <a:rPr lang="zh-CN" altLang="zh-CN" dirty="0"/>
              <a:t>（</a:t>
            </a:r>
            <a:r>
              <a:rPr lang="en-US" altLang="zh-CN" dirty="0"/>
              <a:t>D</a:t>
            </a:r>
            <a:r>
              <a:rPr lang="zh-CN" altLang="zh-CN" dirty="0"/>
              <a:t>）定义为</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字母表</a:t>
            </a:r>
            <a:r>
              <a:rPr lang="zh-CN" altLang="zh-CN" dirty="0"/>
              <a:t>中的元素可以是</a:t>
            </a:r>
            <a:r>
              <a:rPr lang="en-US" altLang="zh-CN" u="sng" dirty="0"/>
              <a:t>    </a:t>
            </a:r>
            <a:r>
              <a:rPr lang="zh-CN" altLang="zh-CN" dirty="0"/>
              <a:t>。【</a:t>
            </a:r>
            <a:r>
              <a:rPr lang="en-US" altLang="zh-CN" dirty="0"/>
              <a:t>D</a:t>
            </a:r>
            <a:r>
              <a:rPr lang="zh-CN" altLang="zh-CN" dirty="0"/>
              <a:t>】</a:t>
            </a:r>
            <a:endParaRPr lang="zh-CN" altLang="zh-CN" dirty="0"/>
          </a:p>
          <a:p>
            <a:r>
              <a:rPr lang="zh-CN" altLang="zh-CN" dirty="0"/>
              <a:t>（</a:t>
            </a:r>
            <a:r>
              <a:rPr lang="en-US" altLang="zh-CN" dirty="0"/>
              <a:t>A</a:t>
            </a:r>
            <a:r>
              <a:rPr lang="zh-CN" altLang="zh-CN" dirty="0"/>
              <a:t>）字母</a:t>
            </a:r>
            <a:r>
              <a:rPr lang="en-US" altLang="zh-CN" dirty="0"/>
              <a:t>            </a:t>
            </a:r>
            <a:r>
              <a:rPr lang="zh-CN" altLang="zh-CN" dirty="0"/>
              <a:t>（</a:t>
            </a:r>
            <a:r>
              <a:rPr lang="en-US" altLang="zh-CN" dirty="0"/>
              <a:t>B</a:t>
            </a:r>
            <a:r>
              <a:rPr lang="zh-CN" altLang="zh-CN" dirty="0"/>
              <a:t>）字母和数字</a:t>
            </a:r>
            <a:endParaRPr lang="zh-CN" altLang="zh-CN" dirty="0"/>
          </a:p>
          <a:p>
            <a:r>
              <a:rPr lang="zh-CN" altLang="zh-CN" dirty="0"/>
              <a:t>（</a:t>
            </a:r>
            <a:r>
              <a:rPr lang="en-US" altLang="zh-CN" dirty="0"/>
              <a:t>C</a:t>
            </a:r>
            <a:r>
              <a:rPr lang="zh-CN" altLang="zh-CN" dirty="0"/>
              <a:t>）数字</a:t>
            </a:r>
            <a:r>
              <a:rPr lang="en-US" altLang="zh-CN" dirty="0"/>
              <a:t>              </a:t>
            </a:r>
            <a:r>
              <a:rPr lang="zh-CN" altLang="zh-CN" dirty="0"/>
              <a:t>（</a:t>
            </a:r>
            <a:r>
              <a:rPr lang="en-US" altLang="zh-CN" dirty="0"/>
              <a:t>D</a:t>
            </a:r>
            <a:r>
              <a:rPr lang="zh-CN" altLang="zh-CN" dirty="0"/>
              <a:t>）字母、数字和其他符号</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en-US" altLang="zh-CN" dirty="0"/>
              <a:t>x</a:t>
            </a:r>
            <a:r>
              <a:rPr lang="zh-CN" altLang="zh-CN" dirty="0"/>
              <a:t>是符号串，符号串的幂运算</a:t>
            </a:r>
            <a:r>
              <a:rPr lang="en-US" altLang="zh-CN" dirty="0"/>
              <a:t>x</a:t>
            </a:r>
            <a:r>
              <a:rPr lang="en-US" altLang="zh-CN" baseline="30000" dirty="0"/>
              <a:t>0</a:t>
            </a:r>
            <a:r>
              <a:rPr lang="en-US" altLang="zh-CN" dirty="0"/>
              <a:t>=</a:t>
            </a:r>
            <a:r>
              <a:rPr lang="en-US" altLang="zh-CN" u="sng"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a:t>
            </a:r>
            <a:r>
              <a:rPr lang="en-US" altLang="zh-CN" dirty="0"/>
              <a:t>1   </a:t>
            </a:r>
            <a:r>
              <a:rPr lang="zh-CN" altLang="zh-CN" dirty="0"/>
              <a:t>（</a:t>
            </a:r>
            <a:r>
              <a:rPr lang="en-US" altLang="zh-CN" dirty="0"/>
              <a:t>B</a:t>
            </a:r>
            <a:r>
              <a:rPr lang="zh-CN" altLang="zh-CN" dirty="0"/>
              <a:t>）</a:t>
            </a:r>
            <a:r>
              <a:rPr lang="en-US" altLang="zh-CN" dirty="0"/>
              <a:t>x   </a:t>
            </a:r>
            <a:r>
              <a:rPr lang="zh-CN" altLang="zh-CN" dirty="0"/>
              <a:t>（</a:t>
            </a:r>
            <a:r>
              <a:rPr lang="en-US" altLang="zh-CN" dirty="0"/>
              <a:t>C</a:t>
            </a:r>
            <a:r>
              <a:rPr lang="zh-CN" altLang="zh-CN" dirty="0"/>
              <a:t>）ε</a:t>
            </a:r>
            <a:r>
              <a:rPr lang="en-US" altLang="zh-CN" dirty="0"/>
              <a:t>   </a:t>
            </a:r>
            <a:r>
              <a:rPr lang="zh-CN" altLang="zh-CN" dirty="0"/>
              <a:t>（</a:t>
            </a:r>
            <a:r>
              <a:rPr lang="en-US" altLang="zh-CN" dirty="0"/>
              <a:t>D</a:t>
            </a:r>
            <a:r>
              <a:rPr lang="zh-CN" altLang="zh-CN" dirty="0"/>
              <a:t>）∅</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个句型最左边的直接短语称为该句型的（</a:t>
            </a:r>
            <a:r>
              <a:rPr lang="en-US" altLang="zh-CN" dirty="0"/>
              <a:t>    </a:t>
            </a:r>
            <a:r>
              <a:rPr lang="zh-CN" altLang="zh-CN" dirty="0"/>
              <a:t>）。【</a:t>
            </a:r>
            <a:r>
              <a:rPr lang="en-US" altLang="zh-CN" dirty="0"/>
              <a:t>C</a:t>
            </a:r>
            <a:r>
              <a:rPr lang="zh-CN" altLang="zh-CN" dirty="0"/>
              <a:t>】</a:t>
            </a:r>
            <a:endParaRPr lang="zh-CN" altLang="zh-CN" dirty="0"/>
          </a:p>
          <a:p>
            <a:r>
              <a:rPr lang="en-US" altLang="zh-CN" dirty="0"/>
              <a:t>A</a:t>
            </a:r>
            <a:r>
              <a:rPr lang="zh-CN" altLang="zh-CN" dirty="0"/>
              <a:t>）句子</a:t>
            </a:r>
            <a:r>
              <a:rPr lang="en-US" altLang="zh-CN" dirty="0"/>
              <a:t>      B</a:t>
            </a:r>
            <a:r>
              <a:rPr lang="zh-CN" altLang="zh-CN" dirty="0"/>
              <a:t>）素短语</a:t>
            </a:r>
            <a:r>
              <a:rPr lang="en-US" altLang="zh-CN" dirty="0"/>
              <a:t>       C</a:t>
            </a:r>
            <a:r>
              <a:rPr lang="zh-CN" altLang="zh-CN" dirty="0"/>
              <a:t>）句柄</a:t>
            </a:r>
            <a:r>
              <a:rPr lang="en-US" altLang="zh-CN" dirty="0"/>
              <a:t>       D</a:t>
            </a:r>
            <a:r>
              <a:rPr lang="zh-CN" altLang="zh-CN" dirty="0"/>
              <a:t>）规范短语</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乔姆斯基</a:t>
            </a:r>
            <a:r>
              <a:rPr lang="zh-CN" altLang="zh-CN" dirty="0"/>
              <a:t>把文法分成</a:t>
            </a:r>
            <a:r>
              <a:rPr lang="en-US" altLang="zh-CN" dirty="0"/>
              <a:t>4</a:t>
            </a:r>
            <a:r>
              <a:rPr lang="zh-CN" altLang="zh-CN" dirty="0"/>
              <a:t>种，</a:t>
            </a:r>
            <a:r>
              <a:rPr lang="en-US" altLang="zh-CN" dirty="0"/>
              <a:t> 3</a:t>
            </a:r>
            <a:r>
              <a:rPr lang="zh-CN" altLang="zh-CN" dirty="0"/>
              <a:t>型文法也称为（</a:t>
            </a:r>
            <a:r>
              <a:rPr lang="en-US" altLang="zh-CN" dirty="0"/>
              <a:t>   </a:t>
            </a:r>
            <a:r>
              <a:rPr lang="zh-CN" altLang="zh-CN" dirty="0"/>
              <a:t>）。【</a:t>
            </a:r>
            <a:r>
              <a:rPr lang="en-US" altLang="zh-CN" dirty="0"/>
              <a:t>B</a:t>
            </a:r>
            <a:r>
              <a:rPr lang="zh-CN" altLang="zh-CN" dirty="0"/>
              <a:t>】</a:t>
            </a:r>
            <a:endParaRPr lang="zh-CN" altLang="zh-CN" dirty="0"/>
          </a:p>
          <a:p>
            <a:r>
              <a:rPr lang="en-US" altLang="zh-CN" dirty="0"/>
              <a:t>A</a:t>
            </a:r>
            <a:r>
              <a:rPr lang="zh-CN" altLang="zh-CN" dirty="0"/>
              <a:t>）上下文无关文法</a:t>
            </a:r>
            <a:r>
              <a:rPr lang="en-US" altLang="zh-CN" dirty="0"/>
              <a:t>   		B</a:t>
            </a:r>
            <a:r>
              <a:rPr lang="zh-CN" altLang="zh-CN" dirty="0"/>
              <a:t>）正规文法</a:t>
            </a:r>
            <a:endParaRPr lang="zh-CN" altLang="zh-CN" dirty="0"/>
          </a:p>
          <a:p>
            <a:r>
              <a:rPr lang="en-US" altLang="zh-CN" dirty="0"/>
              <a:t>C</a:t>
            </a:r>
            <a:r>
              <a:rPr lang="zh-CN" altLang="zh-CN" dirty="0"/>
              <a:t>）上下文有关文法</a:t>
            </a:r>
            <a:r>
              <a:rPr lang="en-US" altLang="zh-CN" dirty="0"/>
              <a:t>   		D</a:t>
            </a:r>
            <a:r>
              <a:rPr lang="zh-CN" altLang="zh-CN" dirty="0"/>
              <a:t>）无限制文法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文法</a:t>
            </a:r>
            <a:r>
              <a:rPr lang="en-US" altLang="zh-CN" dirty="0"/>
              <a:t>G[E]</a:t>
            </a:r>
            <a:r>
              <a:rPr lang="zh-CN" altLang="zh-CN" dirty="0"/>
              <a:t>：</a:t>
            </a:r>
            <a:endParaRPr lang="zh-CN" altLang="zh-CN" dirty="0"/>
          </a:p>
          <a:p>
            <a:r>
              <a:rPr lang="en-US" altLang="zh-CN" dirty="0"/>
              <a:t>T </a:t>
            </a:r>
            <a:r>
              <a:rPr lang="zh-CN" altLang="zh-CN" dirty="0"/>
              <a:t>→</a:t>
            </a:r>
            <a:r>
              <a:rPr lang="en-US" altLang="zh-CN" dirty="0"/>
              <a:t> FT</a:t>
            </a:r>
            <a:r>
              <a:rPr lang="zh-CN" altLang="zh-CN" dirty="0"/>
              <a:t>＇</a:t>
            </a:r>
            <a:endParaRPr lang="zh-CN" altLang="zh-CN" dirty="0"/>
          </a:p>
          <a:p>
            <a:r>
              <a:rPr lang="en-US" altLang="zh-CN" dirty="0"/>
              <a:t>T</a:t>
            </a:r>
            <a:r>
              <a:rPr lang="zh-CN" altLang="zh-CN" dirty="0"/>
              <a:t>＇ →</a:t>
            </a:r>
            <a:r>
              <a:rPr lang="en-US" altLang="zh-CN" dirty="0"/>
              <a:t> * FT</a:t>
            </a:r>
            <a:r>
              <a:rPr lang="zh-CN" altLang="zh-CN" dirty="0"/>
              <a:t>＇</a:t>
            </a:r>
            <a:r>
              <a:rPr lang="en-US" altLang="zh-CN" dirty="0"/>
              <a:t> |</a:t>
            </a:r>
            <a:r>
              <a:rPr lang="zh-CN" altLang="zh-CN" dirty="0"/>
              <a:t>ε</a:t>
            </a:r>
            <a:endParaRPr lang="zh-CN" altLang="zh-CN" dirty="0"/>
          </a:p>
          <a:p>
            <a:r>
              <a:rPr lang="en-US" altLang="zh-CN" dirty="0"/>
              <a:t>F </a:t>
            </a:r>
            <a:r>
              <a:rPr lang="zh-CN" altLang="zh-CN" dirty="0"/>
              <a:t>→</a:t>
            </a:r>
            <a:r>
              <a:rPr lang="en-US" altLang="zh-CN" dirty="0"/>
              <a:t>  (T)  |  id      </a:t>
            </a:r>
            <a:r>
              <a:rPr lang="zh-CN" altLang="zh-CN" dirty="0"/>
              <a:t>则</a:t>
            </a:r>
            <a:r>
              <a:rPr lang="en-US" altLang="zh-CN" dirty="0"/>
              <a:t> First</a:t>
            </a:r>
            <a:r>
              <a:rPr lang="zh-CN" altLang="zh-CN" dirty="0"/>
              <a:t>（</a:t>
            </a:r>
            <a:r>
              <a:rPr lang="en-US" altLang="zh-CN" dirty="0"/>
              <a:t>F</a:t>
            </a:r>
            <a:r>
              <a:rPr lang="zh-CN" altLang="zh-CN" dirty="0"/>
              <a:t>）</a:t>
            </a:r>
            <a:r>
              <a:rPr lang="en-US" altLang="zh-CN" dirty="0"/>
              <a:t>= (    )</a:t>
            </a:r>
            <a:r>
              <a:rPr lang="zh-CN" altLang="zh-CN" dirty="0"/>
              <a:t>。【</a:t>
            </a:r>
            <a:r>
              <a:rPr lang="en-US" altLang="zh-CN" dirty="0"/>
              <a:t>A</a:t>
            </a:r>
            <a:r>
              <a:rPr lang="zh-CN" altLang="zh-CN" dirty="0"/>
              <a:t>】</a:t>
            </a:r>
            <a:endParaRPr lang="zh-CN" altLang="zh-CN" dirty="0"/>
          </a:p>
          <a:p>
            <a:r>
              <a:rPr lang="en-US" altLang="zh-CN" dirty="0"/>
              <a:t>A</a:t>
            </a:r>
            <a:r>
              <a:rPr lang="zh-CN" altLang="zh-CN" dirty="0"/>
              <a:t>）</a:t>
            </a:r>
            <a:r>
              <a:rPr lang="en-US" altLang="zh-CN" dirty="0"/>
              <a:t>{(,id}      B</a:t>
            </a:r>
            <a:r>
              <a:rPr lang="zh-CN" altLang="zh-CN" dirty="0"/>
              <a:t>）</a:t>
            </a:r>
            <a:r>
              <a:rPr lang="en-US" altLang="zh-CN" dirty="0"/>
              <a:t>{*,</a:t>
            </a:r>
            <a:r>
              <a:rPr lang="zh-CN" altLang="zh-CN" dirty="0"/>
              <a:t>ε</a:t>
            </a:r>
            <a:r>
              <a:rPr lang="en-US" altLang="zh-CN" dirty="0"/>
              <a:t>}       C</a:t>
            </a:r>
            <a:r>
              <a:rPr lang="zh-CN" altLang="zh-CN" dirty="0"/>
              <a:t>）</a:t>
            </a:r>
            <a:r>
              <a:rPr lang="en-US" altLang="zh-CN" dirty="0"/>
              <a:t>{*,+,},$}        D</a:t>
            </a:r>
            <a:r>
              <a:rPr lang="zh-CN" altLang="zh-CN" dirty="0"/>
              <a:t>）</a:t>
            </a:r>
            <a:r>
              <a:rPr lang="en-US" altLang="zh-CN" dirty="0"/>
              <a:t>{+,0,$}</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规则（产生式）中，符号“</a:t>
            </a:r>
            <a:r>
              <a:rPr lang="en-US" altLang="zh-CN" dirty="0"/>
              <a:t>|</a:t>
            </a:r>
            <a:r>
              <a:rPr lang="zh-CN" altLang="zh-CN" dirty="0"/>
              <a:t>”表示</a:t>
            </a:r>
            <a:r>
              <a:rPr lang="en-US" altLang="zh-CN" u="sng" dirty="0"/>
              <a:t>    </a:t>
            </a:r>
            <a:r>
              <a:rPr lang="zh-CN" altLang="zh-CN" dirty="0"/>
              <a:t>。【</a:t>
            </a:r>
            <a:r>
              <a:rPr lang="en-US" altLang="zh-CN" dirty="0"/>
              <a:t>B</a:t>
            </a:r>
            <a:r>
              <a:rPr lang="zh-CN" altLang="zh-CN" dirty="0"/>
              <a:t>】</a:t>
            </a:r>
            <a:endParaRPr lang="zh-CN" altLang="zh-CN" dirty="0"/>
          </a:p>
          <a:p>
            <a:r>
              <a:rPr lang="zh-CN" altLang="zh-CN" dirty="0"/>
              <a:t>（</a:t>
            </a:r>
            <a:r>
              <a:rPr lang="en-US" altLang="zh-CN" dirty="0"/>
              <a:t>A</a:t>
            </a:r>
            <a:r>
              <a:rPr lang="zh-CN" altLang="zh-CN" dirty="0"/>
              <a:t>）与</a:t>
            </a:r>
            <a:r>
              <a:rPr lang="en-US" altLang="zh-CN" dirty="0"/>
              <a:t>          </a:t>
            </a:r>
            <a:r>
              <a:rPr lang="zh-CN" altLang="zh-CN" dirty="0"/>
              <a:t>（</a:t>
            </a:r>
            <a:r>
              <a:rPr lang="en-US" altLang="zh-CN" dirty="0"/>
              <a:t>B</a:t>
            </a:r>
            <a:r>
              <a:rPr lang="zh-CN" altLang="zh-CN" dirty="0"/>
              <a:t>）或</a:t>
            </a:r>
            <a:endParaRPr lang="zh-CN" altLang="zh-CN" dirty="0"/>
          </a:p>
          <a:p>
            <a:r>
              <a:rPr lang="zh-CN" altLang="zh-CN" dirty="0"/>
              <a:t>（</a:t>
            </a:r>
            <a:r>
              <a:rPr lang="en-US" altLang="zh-CN" dirty="0"/>
              <a:t>C</a:t>
            </a:r>
            <a:r>
              <a:rPr lang="zh-CN" altLang="zh-CN" dirty="0"/>
              <a:t>）非</a:t>
            </a:r>
            <a:r>
              <a:rPr lang="en-US" altLang="zh-CN" dirty="0"/>
              <a:t>          </a:t>
            </a:r>
            <a:r>
              <a:rPr lang="zh-CN" altLang="zh-CN" dirty="0"/>
              <a:t>（</a:t>
            </a:r>
            <a:r>
              <a:rPr lang="en-US" altLang="zh-CN" dirty="0"/>
              <a:t>D</a:t>
            </a:r>
            <a:r>
              <a:rPr lang="zh-CN" altLang="zh-CN" dirty="0"/>
              <a:t>）引导开关参数</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编译程序</a:t>
            </a:r>
            <a:r>
              <a:rPr lang="zh-CN" altLang="zh-CN" dirty="0"/>
              <a:t>是一种常见的</a:t>
            </a:r>
            <a:r>
              <a:rPr lang="en-US" altLang="zh-CN" dirty="0"/>
              <a:t>(    )</a:t>
            </a:r>
            <a:r>
              <a:rPr lang="zh-CN" altLang="zh-CN" dirty="0"/>
              <a:t>软件。【</a:t>
            </a:r>
            <a:r>
              <a:rPr lang="en-US" altLang="zh-CN" dirty="0"/>
              <a:t>A</a:t>
            </a:r>
            <a:r>
              <a:rPr lang="zh-CN" altLang="zh-CN" dirty="0"/>
              <a:t>】</a:t>
            </a:r>
            <a:endParaRPr lang="zh-CN" altLang="zh-CN" dirty="0"/>
          </a:p>
          <a:p>
            <a:r>
              <a:rPr lang="en-US" altLang="zh-CN" dirty="0"/>
              <a:t>A</a:t>
            </a:r>
            <a:r>
              <a:rPr lang="zh-CN" altLang="zh-CN" dirty="0"/>
              <a:t>、系统</a:t>
            </a:r>
            <a:r>
              <a:rPr lang="en-US" altLang="zh-CN" dirty="0"/>
              <a:t>        B</a:t>
            </a:r>
            <a:r>
              <a:rPr lang="zh-CN" altLang="zh-CN" dirty="0"/>
              <a:t>、游戏</a:t>
            </a:r>
            <a:r>
              <a:rPr lang="en-US" altLang="zh-CN" dirty="0"/>
              <a:t>       C</a:t>
            </a:r>
            <a:r>
              <a:rPr lang="zh-CN" altLang="zh-CN" dirty="0"/>
              <a:t>、应用</a:t>
            </a:r>
            <a:r>
              <a:rPr lang="en-US" altLang="zh-CN" dirty="0"/>
              <a:t>           D</a:t>
            </a:r>
            <a:r>
              <a:rPr lang="zh-CN" altLang="zh-CN" dirty="0"/>
              <a:t>、教学</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设有</a:t>
            </a:r>
            <a:r>
              <a:rPr lang="zh-CN" altLang="zh-CN" dirty="0"/>
              <a:t>文法</a:t>
            </a:r>
            <a:r>
              <a:rPr lang="en-US" altLang="zh-CN" dirty="0"/>
              <a:t>G[S]=({S,B},{b},{S→ </a:t>
            </a:r>
            <a:r>
              <a:rPr lang="en-US" altLang="zh-CN" dirty="0" err="1"/>
              <a:t>bB</a:t>
            </a:r>
            <a:r>
              <a:rPr lang="en-US" altLang="zh-CN" dirty="0"/>
              <a:t> | b, B→ </a:t>
            </a:r>
            <a:r>
              <a:rPr lang="en-US" altLang="zh-CN" dirty="0" err="1"/>
              <a:t>bS</a:t>
            </a:r>
            <a:r>
              <a:rPr lang="en-US" altLang="zh-CN" dirty="0"/>
              <a:t>},S)</a:t>
            </a:r>
            <a:r>
              <a:rPr lang="zh-CN" altLang="zh-CN" dirty="0"/>
              <a:t>中，该文法所描述的语言是</a:t>
            </a:r>
            <a:r>
              <a:rPr lang="en-US" altLang="zh-CN" u="sng" dirty="0"/>
              <a:t>    </a:t>
            </a:r>
            <a:r>
              <a:rPr lang="zh-CN" altLang="zh-CN" dirty="0"/>
              <a:t>。【</a:t>
            </a:r>
            <a:r>
              <a:rPr lang="en-US" altLang="zh-CN" dirty="0"/>
              <a:t>C</a:t>
            </a:r>
            <a:r>
              <a:rPr lang="zh-CN" altLang="zh-CN" dirty="0"/>
              <a:t>】</a:t>
            </a:r>
            <a:endParaRPr lang="zh-CN" altLang="zh-CN" dirty="0"/>
          </a:p>
          <a:p>
            <a:r>
              <a:rPr lang="zh-CN" altLang="zh-CN" dirty="0"/>
              <a:t>（</a:t>
            </a:r>
            <a:r>
              <a:rPr lang="en-US" altLang="zh-CN" dirty="0"/>
              <a:t>A</a:t>
            </a:r>
            <a:r>
              <a:rPr lang="zh-CN" altLang="zh-CN" dirty="0"/>
              <a:t>）</a:t>
            </a:r>
            <a:r>
              <a:rPr lang="en-US" altLang="zh-CN" dirty="0"/>
              <a:t>L(G[S])={</a:t>
            </a:r>
            <a:r>
              <a:rPr lang="en-US" altLang="zh-CN" dirty="0" err="1"/>
              <a:t>b</a:t>
            </a:r>
            <a:r>
              <a:rPr lang="en-US" altLang="zh-CN" baseline="30000" dirty="0" err="1"/>
              <a:t>n</a:t>
            </a:r>
            <a:r>
              <a:rPr lang="en-US" altLang="zh-CN" dirty="0"/>
              <a:t> | n</a:t>
            </a:r>
            <a:r>
              <a:rPr lang="zh-CN" altLang="zh-CN" dirty="0"/>
              <a:t>≥</a:t>
            </a:r>
            <a:r>
              <a:rPr lang="en-US" altLang="zh-CN" dirty="0"/>
              <a:t>0}     </a:t>
            </a:r>
            <a:r>
              <a:rPr lang="zh-CN" altLang="zh-CN" dirty="0"/>
              <a:t>（</a:t>
            </a:r>
            <a:r>
              <a:rPr lang="en-US" altLang="zh-CN" dirty="0"/>
              <a:t>B</a:t>
            </a:r>
            <a:r>
              <a:rPr lang="zh-CN" altLang="zh-CN" dirty="0"/>
              <a:t>）</a:t>
            </a:r>
            <a:r>
              <a:rPr lang="en-US" altLang="zh-CN" dirty="0"/>
              <a:t>L(G[S])={b</a:t>
            </a:r>
            <a:r>
              <a:rPr lang="en-US" altLang="zh-CN" baseline="30000" dirty="0"/>
              <a:t>2n</a:t>
            </a:r>
            <a:r>
              <a:rPr lang="en-US" altLang="zh-CN" dirty="0"/>
              <a:t> | n</a:t>
            </a:r>
            <a:r>
              <a:rPr lang="zh-CN" altLang="zh-CN" dirty="0"/>
              <a:t>≥</a:t>
            </a:r>
            <a:r>
              <a:rPr lang="en-US" altLang="zh-CN" dirty="0"/>
              <a:t>0}</a:t>
            </a:r>
            <a:endParaRPr lang="zh-CN" altLang="zh-CN" dirty="0"/>
          </a:p>
          <a:p>
            <a:r>
              <a:rPr lang="zh-CN" altLang="zh-CN" dirty="0"/>
              <a:t>（</a:t>
            </a:r>
            <a:r>
              <a:rPr lang="en-US" altLang="zh-CN" dirty="0"/>
              <a:t>C</a:t>
            </a:r>
            <a:r>
              <a:rPr lang="zh-CN" altLang="zh-CN" dirty="0"/>
              <a:t>）</a:t>
            </a:r>
            <a:r>
              <a:rPr lang="en-US" altLang="zh-CN" dirty="0"/>
              <a:t>L(G[S])={b</a:t>
            </a:r>
            <a:r>
              <a:rPr lang="en-US" altLang="zh-CN" baseline="30000" dirty="0"/>
              <a:t>2n+1</a:t>
            </a:r>
            <a:r>
              <a:rPr lang="en-US" altLang="zh-CN" dirty="0"/>
              <a:t> | n</a:t>
            </a:r>
            <a:r>
              <a:rPr lang="zh-CN" altLang="zh-CN" dirty="0"/>
              <a:t>≥</a:t>
            </a:r>
            <a:r>
              <a:rPr lang="en-US" altLang="zh-CN" dirty="0"/>
              <a:t>0}   </a:t>
            </a:r>
            <a:r>
              <a:rPr lang="zh-CN" altLang="zh-CN" dirty="0"/>
              <a:t>（</a:t>
            </a:r>
            <a:r>
              <a:rPr lang="en-US" altLang="zh-CN" dirty="0"/>
              <a:t>D</a:t>
            </a:r>
            <a:r>
              <a:rPr lang="zh-CN" altLang="zh-CN" dirty="0"/>
              <a:t>）</a:t>
            </a:r>
            <a:r>
              <a:rPr lang="en-US" altLang="zh-CN" dirty="0"/>
              <a:t>L(G[S])={b</a:t>
            </a:r>
            <a:r>
              <a:rPr lang="en-US" altLang="zh-CN" baseline="30000" dirty="0"/>
              <a:t>2n+1</a:t>
            </a:r>
            <a:r>
              <a:rPr lang="en-US" altLang="zh-CN" dirty="0"/>
              <a:t> | n</a:t>
            </a:r>
            <a:r>
              <a:rPr lang="zh-CN" altLang="zh-CN" dirty="0"/>
              <a:t>≥</a:t>
            </a:r>
            <a:r>
              <a:rPr lang="en-US" altLang="zh-CN" dirty="0"/>
              <a:t>1}</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程序设计语言中的单词符号都能用（</a:t>
            </a:r>
            <a:r>
              <a:rPr lang="en-US" altLang="zh-CN" dirty="0"/>
              <a:t>    </a:t>
            </a:r>
            <a:r>
              <a:rPr lang="zh-CN" altLang="zh-CN" dirty="0"/>
              <a:t>）描述。【</a:t>
            </a:r>
            <a:r>
              <a:rPr lang="en-US" altLang="zh-CN" dirty="0"/>
              <a:t>AC</a:t>
            </a:r>
            <a:r>
              <a:rPr lang="zh-CN" altLang="zh-CN" dirty="0"/>
              <a:t>】</a:t>
            </a:r>
            <a:endParaRPr lang="zh-CN" altLang="zh-CN" dirty="0"/>
          </a:p>
          <a:p>
            <a:r>
              <a:rPr lang="en-US" altLang="zh-CN" dirty="0"/>
              <a:t>A</a:t>
            </a:r>
            <a:r>
              <a:rPr lang="zh-CN" altLang="zh-CN" dirty="0"/>
              <a:t>）正规文法</a:t>
            </a:r>
            <a:r>
              <a:rPr lang="en-US" altLang="zh-CN" dirty="0"/>
              <a:t>   B</a:t>
            </a:r>
            <a:r>
              <a:rPr lang="zh-CN" altLang="zh-CN" dirty="0"/>
              <a:t>）上下文无关文法</a:t>
            </a:r>
            <a:r>
              <a:rPr lang="en-US" altLang="zh-CN" dirty="0"/>
              <a:t>    C</a:t>
            </a:r>
            <a:r>
              <a:rPr lang="zh-CN" altLang="zh-CN" dirty="0"/>
              <a:t>）正规式</a:t>
            </a:r>
            <a:r>
              <a:rPr lang="en-US" altLang="zh-CN" dirty="0"/>
              <a:t>     D</a:t>
            </a:r>
            <a:r>
              <a:rPr lang="zh-CN" altLang="zh-CN" dirty="0"/>
              <a:t>）上下文有关文法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zh-CN" altLang="zh-CN" dirty="0"/>
              <a:t>文法</a:t>
            </a:r>
            <a:r>
              <a:rPr lang="en-US" altLang="zh-CN" dirty="0"/>
              <a:t>G[A]</a:t>
            </a:r>
            <a:r>
              <a:rPr lang="zh-CN" altLang="zh-CN" dirty="0"/>
              <a:t>的规则如下：</a:t>
            </a:r>
            <a:r>
              <a:rPr lang="en-US" altLang="zh-CN" dirty="0"/>
              <a:t>A-&gt;A1|A0|Aa|Ac|a|b|c</a:t>
            </a:r>
            <a:r>
              <a:rPr lang="zh-CN" altLang="zh-CN" dirty="0"/>
              <a:t>，以下哪个符号串是文法的合法的句子（</a:t>
            </a:r>
            <a:r>
              <a:rPr lang="en-US" altLang="zh-CN" dirty="0"/>
              <a:t>    </a:t>
            </a:r>
            <a:r>
              <a:rPr lang="zh-CN" altLang="zh-CN" dirty="0"/>
              <a:t>）。【</a:t>
            </a:r>
            <a:r>
              <a:rPr lang="en-US" altLang="zh-CN" dirty="0"/>
              <a:t>BCD</a:t>
            </a:r>
            <a:r>
              <a:rPr lang="zh-CN" altLang="zh-CN" dirty="0"/>
              <a:t>】</a:t>
            </a:r>
            <a:endParaRPr lang="zh-CN" altLang="zh-CN" dirty="0"/>
          </a:p>
          <a:p>
            <a:r>
              <a:rPr lang="en-US" altLang="zh-CN" dirty="0"/>
              <a:t>A</a:t>
            </a:r>
            <a:r>
              <a:rPr lang="zh-CN" altLang="zh-CN" dirty="0"/>
              <a:t>）</a:t>
            </a:r>
            <a:r>
              <a:rPr lang="en-US" altLang="zh-CN" dirty="0"/>
              <a:t>ab0       B</a:t>
            </a:r>
            <a:r>
              <a:rPr lang="zh-CN" altLang="zh-CN" dirty="0"/>
              <a:t>）</a:t>
            </a:r>
            <a:r>
              <a:rPr lang="en-US" altLang="zh-CN" dirty="0"/>
              <a:t>a0c01      C</a:t>
            </a:r>
            <a:r>
              <a:rPr lang="zh-CN" altLang="zh-CN" dirty="0"/>
              <a:t>）</a:t>
            </a:r>
            <a:r>
              <a:rPr lang="en-US" altLang="zh-CN" dirty="0" err="1"/>
              <a:t>aaa</a:t>
            </a:r>
            <a:r>
              <a:rPr lang="en-US" altLang="zh-CN" dirty="0"/>
              <a:t>      	D</a:t>
            </a:r>
            <a:r>
              <a:rPr lang="zh-CN" altLang="zh-CN" dirty="0"/>
              <a:t>）</a:t>
            </a:r>
            <a:r>
              <a:rPr lang="en-US" altLang="zh-CN" dirty="0"/>
              <a:t>bc10</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文法</a:t>
            </a:r>
            <a:r>
              <a:rPr lang="zh-CN" altLang="zh-CN" dirty="0"/>
              <a:t>用来描述语言的语法结构，由如下四个部分组成：</a:t>
            </a:r>
            <a:r>
              <a:rPr lang="en-US" altLang="zh-CN" u="sng" dirty="0"/>
              <a:t>    </a:t>
            </a:r>
            <a:r>
              <a:rPr lang="zh-CN" altLang="zh-CN" dirty="0"/>
              <a:t>和文法开始符号。【</a:t>
            </a:r>
            <a:r>
              <a:rPr lang="en-US" altLang="zh-CN" dirty="0"/>
              <a:t>ABC</a:t>
            </a:r>
            <a:r>
              <a:rPr lang="zh-CN" altLang="zh-CN" dirty="0"/>
              <a:t>】</a:t>
            </a:r>
            <a:endParaRPr lang="zh-CN" altLang="zh-CN" dirty="0"/>
          </a:p>
          <a:p>
            <a:r>
              <a:rPr lang="zh-CN" altLang="zh-CN" dirty="0"/>
              <a:t>（</a:t>
            </a:r>
            <a:r>
              <a:rPr lang="en-US" altLang="zh-CN" dirty="0"/>
              <a:t>A</a:t>
            </a:r>
            <a:r>
              <a:rPr lang="zh-CN" altLang="zh-CN" dirty="0"/>
              <a:t>）文法终结符号集合</a:t>
            </a:r>
            <a:endParaRPr lang="zh-CN" altLang="zh-CN" dirty="0"/>
          </a:p>
          <a:p>
            <a:r>
              <a:rPr lang="zh-CN" altLang="zh-CN" dirty="0"/>
              <a:t>（</a:t>
            </a:r>
            <a:r>
              <a:rPr lang="en-US" altLang="zh-CN" dirty="0"/>
              <a:t>B</a:t>
            </a:r>
            <a:r>
              <a:rPr lang="zh-CN" altLang="zh-CN" dirty="0"/>
              <a:t>）文法规则的集合</a:t>
            </a:r>
            <a:endParaRPr lang="zh-CN" altLang="zh-CN" dirty="0"/>
          </a:p>
          <a:p>
            <a:r>
              <a:rPr lang="zh-CN" altLang="zh-CN" dirty="0"/>
              <a:t>（</a:t>
            </a:r>
            <a:r>
              <a:rPr lang="en-US" altLang="zh-CN" dirty="0"/>
              <a:t>C</a:t>
            </a:r>
            <a:r>
              <a:rPr lang="zh-CN" altLang="zh-CN" dirty="0"/>
              <a:t>）文法非终结符号集合</a:t>
            </a:r>
            <a:endParaRPr lang="zh-CN" altLang="zh-CN" dirty="0"/>
          </a:p>
          <a:p>
            <a:r>
              <a:rPr lang="zh-CN" altLang="zh-CN" dirty="0"/>
              <a:t>（</a:t>
            </a:r>
            <a:r>
              <a:rPr lang="en-US" altLang="zh-CN" dirty="0"/>
              <a:t>D</a:t>
            </a:r>
            <a:r>
              <a:rPr lang="zh-CN" altLang="zh-CN" dirty="0"/>
              <a:t>）字母数字串</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下列描述含</a:t>
            </a:r>
            <a:r>
              <a:rPr lang="en-US" altLang="zh-CN" dirty="0"/>
              <a:t>+</a:t>
            </a:r>
            <a:r>
              <a:rPr lang="zh-CN" altLang="zh-CN" dirty="0"/>
              <a:t>，</a:t>
            </a:r>
            <a:r>
              <a:rPr lang="en-US" altLang="zh-CN" dirty="0"/>
              <a:t>*</a:t>
            </a:r>
            <a:r>
              <a:rPr lang="zh-CN" altLang="zh-CN" dirty="0"/>
              <a:t>算术表达式的文法中，属于二义文法的是</a:t>
            </a:r>
            <a:r>
              <a:rPr lang="en-US" altLang="zh-CN" dirty="0"/>
              <a:t>(     )</a:t>
            </a:r>
            <a:r>
              <a:rPr lang="zh-CN" altLang="zh-CN" dirty="0"/>
              <a:t>。【</a:t>
            </a:r>
            <a:r>
              <a:rPr lang="en-US" altLang="zh-CN" dirty="0"/>
              <a:t>AB</a:t>
            </a:r>
            <a:r>
              <a:rPr lang="zh-CN" altLang="zh-CN" dirty="0"/>
              <a:t>】</a:t>
            </a:r>
            <a:endParaRPr lang="zh-CN" altLang="zh-CN" dirty="0"/>
          </a:p>
          <a:p>
            <a:r>
              <a:rPr lang="en-US" altLang="zh-CN" dirty="0"/>
              <a:t>A</a:t>
            </a:r>
            <a:r>
              <a:rPr lang="zh-CN" altLang="zh-CN" dirty="0"/>
              <a:t>、</a:t>
            </a:r>
            <a:r>
              <a:rPr lang="en-US" altLang="zh-CN" dirty="0"/>
              <a:t>E</a:t>
            </a:r>
            <a:r>
              <a:rPr lang="zh-CN" altLang="zh-CN" dirty="0"/>
              <a:t>→</a:t>
            </a:r>
            <a:r>
              <a:rPr lang="en-US" altLang="zh-CN" dirty="0"/>
              <a:t>E+E | E*E |(E) | i</a:t>
            </a:r>
            <a:endParaRPr lang="zh-CN" altLang="zh-CN" dirty="0"/>
          </a:p>
          <a:p>
            <a:r>
              <a:rPr lang="en-US" altLang="zh-CN" dirty="0"/>
              <a:t>B</a:t>
            </a:r>
            <a:r>
              <a:rPr lang="zh-CN" altLang="zh-CN" dirty="0"/>
              <a:t>、</a:t>
            </a:r>
            <a:r>
              <a:rPr lang="en-US" altLang="zh-CN" dirty="0"/>
              <a:t>E</a:t>
            </a:r>
            <a:r>
              <a:rPr lang="zh-CN" altLang="zh-CN" dirty="0"/>
              <a:t>→</a:t>
            </a:r>
            <a:r>
              <a:rPr lang="en-US" altLang="zh-CN" dirty="0"/>
              <a:t>EAE | (E) | i          A</a:t>
            </a:r>
            <a:r>
              <a:rPr lang="zh-CN" altLang="zh-CN" dirty="0"/>
              <a:t>→</a:t>
            </a:r>
            <a:r>
              <a:rPr lang="en-US" altLang="zh-CN" dirty="0"/>
              <a:t>+ | *</a:t>
            </a:r>
            <a:endParaRPr lang="zh-CN" altLang="zh-CN" dirty="0"/>
          </a:p>
          <a:p>
            <a:r>
              <a:rPr lang="en-US" altLang="zh-CN" dirty="0"/>
              <a:t>C</a:t>
            </a:r>
            <a:r>
              <a:rPr lang="zh-CN" altLang="zh-CN" dirty="0"/>
              <a:t>、</a:t>
            </a:r>
            <a:r>
              <a:rPr lang="en-US" altLang="zh-CN" dirty="0"/>
              <a:t>E</a:t>
            </a:r>
            <a:r>
              <a:rPr lang="zh-CN" altLang="zh-CN" dirty="0"/>
              <a:t>→</a:t>
            </a:r>
            <a:r>
              <a:rPr lang="en-US" altLang="zh-CN" dirty="0"/>
              <a:t>E+T | T      </a:t>
            </a:r>
            <a:r>
              <a:rPr lang="en-US" altLang="zh-CN" dirty="0" err="1"/>
              <a:t>T</a:t>
            </a:r>
            <a:r>
              <a:rPr lang="zh-CN" altLang="zh-CN" dirty="0"/>
              <a:t>→</a:t>
            </a:r>
            <a:r>
              <a:rPr lang="en-US" altLang="zh-CN" dirty="0"/>
              <a:t>T*F | F       </a:t>
            </a:r>
            <a:r>
              <a:rPr lang="en-US" altLang="zh-CN" dirty="0" err="1"/>
              <a:t>F</a:t>
            </a:r>
            <a:r>
              <a:rPr lang="zh-CN" altLang="zh-CN" dirty="0"/>
              <a:t>→</a:t>
            </a:r>
            <a:r>
              <a:rPr lang="en-US" altLang="zh-CN" dirty="0"/>
              <a:t>(E) | i</a:t>
            </a:r>
            <a:endParaRPr lang="zh-CN" altLang="zh-CN" dirty="0"/>
          </a:p>
          <a:p>
            <a:r>
              <a:rPr lang="en-US" altLang="zh-CN" dirty="0"/>
              <a:t>D</a:t>
            </a:r>
            <a:r>
              <a:rPr lang="zh-CN" altLang="zh-CN" dirty="0"/>
              <a:t>、</a:t>
            </a:r>
            <a:r>
              <a:rPr lang="en-US" altLang="zh-CN" dirty="0"/>
              <a:t>E</a:t>
            </a:r>
            <a:r>
              <a:rPr lang="zh-CN" altLang="zh-CN" dirty="0"/>
              <a:t>→</a:t>
            </a:r>
            <a:r>
              <a:rPr lang="en-US" altLang="zh-CN" dirty="0"/>
              <a:t>EAT | T      </a:t>
            </a:r>
            <a:r>
              <a:rPr lang="en-US" altLang="zh-CN" dirty="0" err="1"/>
              <a:t>T</a:t>
            </a:r>
            <a:r>
              <a:rPr lang="zh-CN" altLang="zh-CN" dirty="0"/>
              <a:t>→</a:t>
            </a:r>
            <a:r>
              <a:rPr lang="en-US" altLang="zh-CN" dirty="0"/>
              <a:t>TBF | F       </a:t>
            </a:r>
            <a:r>
              <a:rPr lang="en-US" altLang="zh-CN" dirty="0" err="1"/>
              <a:t>F</a:t>
            </a:r>
            <a:r>
              <a:rPr lang="zh-CN" altLang="zh-CN" dirty="0"/>
              <a:t>→</a:t>
            </a:r>
            <a:r>
              <a:rPr lang="en-US" altLang="zh-CN" dirty="0"/>
              <a:t>(E) | i     A</a:t>
            </a:r>
            <a:r>
              <a:rPr lang="zh-CN" altLang="zh-CN" dirty="0"/>
              <a:t>→</a:t>
            </a:r>
            <a:r>
              <a:rPr lang="en-US" altLang="zh-CN" dirty="0"/>
              <a:t>+       B</a:t>
            </a:r>
            <a:r>
              <a:rPr lang="zh-CN" altLang="zh-CN" dirty="0"/>
              <a:t>→</a:t>
            </a:r>
            <a:r>
              <a:rPr lang="en-US" altLang="zh-CN" dirty="0"/>
              <a:t> *</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lnSpcReduction="10000"/>
          </a:bodyPr>
          <a:lstStyle/>
          <a:p>
            <a:r>
              <a:rPr lang="zh-CN" altLang="zh-CN" dirty="0" smtClean="0"/>
              <a:t>若</a:t>
            </a:r>
            <a:r>
              <a:rPr lang="zh-CN" altLang="zh-CN" dirty="0"/>
              <a:t>一个文法满足</a:t>
            </a:r>
            <a:r>
              <a:rPr lang="en-US" altLang="zh-CN" dirty="0"/>
              <a:t>(    )</a:t>
            </a:r>
            <a:r>
              <a:rPr lang="zh-CN" altLang="zh-CN" dirty="0"/>
              <a:t>，则称该文法是二义文法。【</a:t>
            </a:r>
            <a:r>
              <a:rPr lang="en-US" altLang="zh-CN" dirty="0"/>
              <a:t>ABC</a:t>
            </a:r>
            <a:r>
              <a:rPr lang="zh-CN" altLang="zh-CN" dirty="0"/>
              <a:t>】</a:t>
            </a:r>
            <a:endParaRPr lang="zh-CN" altLang="zh-CN" dirty="0"/>
          </a:p>
          <a:p>
            <a:r>
              <a:rPr lang="en-US" altLang="zh-CN" dirty="0"/>
              <a:t>A</a:t>
            </a:r>
            <a:r>
              <a:rPr lang="zh-CN" altLang="zh-CN" dirty="0"/>
              <a:t>、文法的某一个句子存在两棵（包括两棵）以上的语法树。</a:t>
            </a:r>
            <a:endParaRPr lang="zh-CN" altLang="zh-CN" dirty="0"/>
          </a:p>
          <a:p>
            <a:r>
              <a:rPr lang="en-US" altLang="zh-CN" dirty="0"/>
              <a:t>B</a:t>
            </a:r>
            <a:r>
              <a:rPr lang="zh-CN" altLang="zh-CN" dirty="0"/>
              <a:t>、文法的某一个句子，它有两个（包括两个）以上的最右（最左）推导。</a:t>
            </a:r>
            <a:endParaRPr lang="zh-CN" altLang="zh-CN" dirty="0"/>
          </a:p>
          <a:p>
            <a:r>
              <a:rPr lang="en-US" altLang="zh-CN" dirty="0"/>
              <a:t>C</a:t>
            </a:r>
            <a:r>
              <a:rPr lang="zh-CN" altLang="zh-CN" dirty="0"/>
              <a:t>、文法的某一个句子，它有两个（包括两个）以上的最右（最左）归约。</a:t>
            </a:r>
            <a:endParaRPr lang="zh-CN" altLang="zh-CN" dirty="0"/>
          </a:p>
          <a:p>
            <a:r>
              <a:rPr lang="en-US" altLang="zh-CN" dirty="0"/>
              <a:t>D</a:t>
            </a:r>
            <a:r>
              <a:rPr lang="zh-CN" altLang="zh-CN" dirty="0"/>
              <a:t>、文法的某一个句子存在一棵（包括一棵）以上的语法树。</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下列描述含</a:t>
            </a:r>
            <a:r>
              <a:rPr lang="en-US" altLang="zh-CN" dirty="0"/>
              <a:t>+</a:t>
            </a:r>
            <a:r>
              <a:rPr lang="zh-CN" altLang="zh-CN" dirty="0"/>
              <a:t>，</a:t>
            </a:r>
            <a:r>
              <a:rPr lang="en-US" altLang="zh-CN" dirty="0"/>
              <a:t>*</a:t>
            </a:r>
            <a:r>
              <a:rPr lang="zh-CN" altLang="zh-CN" dirty="0"/>
              <a:t>算术表达式的文法中，属于二义文法的是</a:t>
            </a:r>
            <a:r>
              <a:rPr lang="en-US" altLang="zh-CN" dirty="0"/>
              <a:t>(    )</a:t>
            </a:r>
            <a:r>
              <a:rPr lang="zh-CN" altLang="zh-CN" dirty="0"/>
              <a:t>。【</a:t>
            </a:r>
            <a:r>
              <a:rPr lang="en-US" altLang="zh-CN" dirty="0"/>
              <a:t>AB</a:t>
            </a:r>
            <a:r>
              <a:rPr lang="zh-CN" altLang="zh-CN" dirty="0"/>
              <a:t>】</a:t>
            </a:r>
            <a:endParaRPr lang="zh-CN" altLang="zh-CN" dirty="0"/>
          </a:p>
          <a:p>
            <a:r>
              <a:rPr lang="en-US" altLang="zh-CN" dirty="0"/>
              <a:t>A</a:t>
            </a:r>
            <a:r>
              <a:rPr lang="zh-CN" altLang="zh-CN" dirty="0"/>
              <a:t>、</a:t>
            </a:r>
            <a:r>
              <a:rPr lang="en-US" altLang="zh-CN" dirty="0"/>
              <a:t>E</a:t>
            </a:r>
            <a:r>
              <a:rPr lang="zh-CN" altLang="zh-CN" dirty="0"/>
              <a:t>→</a:t>
            </a:r>
            <a:r>
              <a:rPr lang="en-US" altLang="zh-CN" dirty="0"/>
              <a:t>E+E | E*E |(E) | i</a:t>
            </a:r>
            <a:endParaRPr lang="zh-CN" altLang="zh-CN" dirty="0"/>
          </a:p>
          <a:p>
            <a:r>
              <a:rPr lang="en-US" altLang="zh-CN" dirty="0"/>
              <a:t>B</a:t>
            </a:r>
            <a:r>
              <a:rPr lang="zh-CN" altLang="zh-CN" dirty="0"/>
              <a:t>、</a:t>
            </a:r>
            <a:r>
              <a:rPr lang="en-US" altLang="zh-CN" dirty="0"/>
              <a:t>E</a:t>
            </a:r>
            <a:r>
              <a:rPr lang="zh-CN" altLang="zh-CN" dirty="0"/>
              <a:t>→</a:t>
            </a:r>
            <a:r>
              <a:rPr lang="en-US" altLang="zh-CN" dirty="0"/>
              <a:t>EAE | (E) | i          A</a:t>
            </a:r>
            <a:r>
              <a:rPr lang="zh-CN" altLang="zh-CN" dirty="0"/>
              <a:t>→</a:t>
            </a:r>
            <a:r>
              <a:rPr lang="en-US" altLang="zh-CN" dirty="0"/>
              <a:t>+ | *</a:t>
            </a:r>
            <a:endParaRPr lang="zh-CN" altLang="zh-CN" dirty="0"/>
          </a:p>
          <a:p>
            <a:r>
              <a:rPr lang="en-US" altLang="zh-CN" dirty="0"/>
              <a:t>C</a:t>
            </a:r>
            <a:r>
              <a:rPr lang="zh-CN" altLang="zh-CN" dirty="0"/>
              <a:t>、</a:t>
            </a:r>
            <a:r>
              <a:rPr lang="en-US" altLang="zh-CN" dirty="0"/>
              <a:t>E</a:t>
            </a:r>
            <a:r>
              <a:rPr lang="zh-CN" altLang="zh-CN" dirty="0"/>
              <a:t>→</a:t>
            </a:r>
            <a:r>
              <a:rPr lang="en-US" altLang="zh-CN" dirty="0"/>
              <a:t>E+T | T      </a:t>
            </a:r>
            <a:r>
              <a:rPr lang="en-US" altLang="zh-CN" dirty="0" err="1"/>
              <a:t>T</a:t>
            </a:r>
            <a:r>
              <a:rPr lang="zh-CN" altLang="zh-CN" dirty="0"/>
              <a:t>→</a:t>
            </a:r>
            <a:r>
              <a:rPr lang="en-US" altLang="zh-CN" dirty="0"/>
              <a:t>T*F | F       </a:t>
            </a:r>
            <a:r>
              <a:rPr lang="en-US" altLang="zh-CN" dirty="0" err="1"/>
              <a:t>F</a:t>
            </a:r>
            <a:r>
              <a:rPr lang="zh-CN" altLang="zh-CN" dirty="0"/>
              <a:t>→</a:t>
            </a:r>
            <a:r>
              <a:rPr lang="en-US" altLang="zh-CN" dirty="0"/>
              <a:t>(E) | i</a:t>
            </a:r>
            <a:endParaRPr lang="zh-CN" altLang="zh-CN" dirty="0"/>
          </a:p>
          <a:p>
            <a:r>
              <a:rPr lang="en-US" altLang="zh-CN" dirty="0"/>
              <a:t>D</a:t>
            </a:r>
            <a:r>
              <a:rPr lang="zh-CN" altLang="zh-CN" dirty="0"/>
              <a:t>、</a:t>
            </a:r>
            <a:r>
              <a:rPr lang="en-US" altLang="zh-CN" dirty="0"/>
              <a:t>E</a:t>
            </a:r>
            <a:r>
              <a:rPr lang="zh-CN" altLang="zh-CN" dirty="0"/>
              <a:t>→</a:t>
            </a:r>
            <a:r>
              <a:rPr lang="en-US" altLang="zh-CN" dirty="0"/>
              <a:t>EAT | T      </a:t>
            </a:r>
            <a:r>
              <a:rPr lang="en-US" altLang="zh-CN" dirty="0" err="1"/>
              <a:t>T</a:t>
            </a:r>
            <a:r>
              <a:rPr lang="zh-CN" altLang="zh-CN" dirty="0"/>
              <a:t>→</a:t>
            </a:r>
            <a:r>
              <a:rPr lang="en-US" altLang="zh-CN" dirty="0"/>
              <a:t>TBF | F       </a:t>
            </a:r>
            <a:r>
              <a:rPr lang="en-US" altLang="zh-CN" dirty="0" err="1"/>
              <a:t>F</a:t>
            </a:r>
            <a:r>
              <a:rPr lang="zh-CN" altLang="zh-CN" dirty="0"/>
              <a:t>→</a:t>
            </a:r>
            <a:r>
              <a:rPr lang="en-US" altLang="zh-CN" dirty="0"/>
              <a:t>(E) | i     A</a:t>
            </a:r>
            <a:r>
              <a:rPr lang="zh-CN" altLang="zh-CN" dirty="0"/>
              <a:t>→</a:t>
            </a:r>
            <a:r>
              <a:rPr lang="en-US" altLang="zh-CN" dirty="0"/>
              <a:t>+       B</a:t>
            </a:r>
            <a:r>
              <a:rPr lang="zh-CN" altLang="zh-CN" dirty="0"/>
              <a:t>→</a:t>
            </a:r>
            <a:r>
              <a:rPr lang="en-US" altLang="zh-CN" dirty="0"/>
              <a:t> *</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通常</a:t>
            </a:r>
            <a:r>
              <a:rPr lang="zh-CN" altLang="zh-CN" dirty="0"/>
              <a:t>程序设计语言中的单词符号都能用（</a:t>
            </a:r>
            <a:r>
              <a:rPr lang="en-US" altLang="zh-CN" dirty="0"/>
              <a:t>   </a:t>
            </a:r>
            <a:r>
              <a:rPr lang="zh-CN" altLang="zh-CN" dirty="0"/>
              <a:t>）描述。【</a:t>
            </a:r>
            <a:r>
              <a:rPr lang="en-US" altLang="zh-CN" dirty="0"/>
              <a:t>AC</a:t>
            </a:r>
            <a:r>
              <a:rPr lang="zh-CN" altLang="zh-CN" dirty="0"/>
              <a:t>】</a:t>
            </a:r>
            <a:endParaRPr lang="zh-CN" altLang="zh-CN" dirty="0"/>
          </a:p>
          <a:p>
            <a:r>
              <a:rPr lang="zh-CN" altLang="zh-CN" dirty="0"/>
              <a:t>（</a:t>
            </a:r>
            <a:r>
              <a:rPr lang="en-US" altLang="zh-CN" dirty="0"/>
              <a:t>A</a:t>
            </a:r>
            <a:r>
              <a:rPr lang="zh-CN" altLang="zh-CN" dirty="0"/>
              <a:t>）正规文法</a:t>
            </a:r>
            <a:r>
              <a:rPr lang="en-US" altLang="zh-CN" dirty="0"/>
              <a:t>			</a:t>
            </a:r>
            <a:r>
              <a:rPr lang="zh-CN" altLang="zh-CN" dirty="0"/>
              <a:t>（</a:t>
            </a:r>
            <a:r>
              <a:rPr lang="en-US" altLang="zh-CN" dirty="0"/>
              <a:t>B</a:t>
            </a:r>
            <a:r>
              <a:rPr lang="zh-CN" altLang="zh-CN" dirty="0"/>
              <a:t>）上下文无关文法</a:t>
            </a:r>
            <a:endParaRPr lang="zh-CN" altLang="zh-CN" dirty="0"/>
          </a:p>
          <a:p>
            <a:r>
              <a:rPr lang="zh-CN" altLang="zh-CN" dirty="0"/>
              <a:t>（</a:t>
            </a:r>
            <a:r>
              <a:rPr lang="en-US" altLang="zh-CN" dirty="0"/>
              <a:t>C</a:t>
            </a:r>
            <a:r>
              <a:rPr lang="zh-CN" altLang="zh-CN" dirty="0"/>
              <a:t>）正规式</a:t>
            </a:r>
            <a:r>
              <a:rPr lang="en-US" altLang="zh-CN" dirty="0"/>
              <a:t>				</a:t>
            </a:r>
            <a:r>
              <a:rPr lang="zh-CN" altLang="zh-CN" dirty="0"/>
              <a:t>（</a:t>
            </a:r>
            <a:r>
              <a:rPr lang="en-US" altLang="zh-CN" dirty="0"/>
              <a:t>D</a:t>
            </a:r>
            <a:r>
              <a:rPr lang="zh-CN" altLang="zh-CN" dirty="0"/>
              <a:t>）上下文有关文法</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zh-CN" altLang="zh-CN" dirty="0"/>
              <a:t>文法</a:t>
            </a:r>
            <a:r>
              <a:rPr lang="en-US" altLang="zh-CN" dirty="0"/>
              <a:t>G[A ]</a:t>
            </a:r>
            <a:r>
              <a:rPr lang="zh-CN" altLang="zh-CN" dirty="0"/>
              <a:t>的规则如下：</a:t>
            </a:r>
            <a:r>
              <a:rPr lang="en-US" altLang="zh-CN" dirty="0"/>
              <a:t>A</a:t>
            </a:r>
            <a:r>
              <a:rPr lang="zh-CN" altLang="zh-CN" dirty="0"/>
              <a:t>→</a:t>
            </a:r>
            <a:r>
              <a:rPr lang="en-US" altLang="zh-CN" dirty="0"/>
              <a:t>A1|A0|Aa|Ac|a|b|c</a:t>
            </a:r>
            <a:r>
              <a:rPr lang="zh-CN" altLang="zh-CN" dirty="0"/>
              <a:t>，该文法的句子是下列符号串（</a:t>
            </a:r>
            <a:r>
              <a:rPr lang="en-US" altLang="zh-CN" dirty="0"/>
              <a:t>   </a:t>
            </a:r>
            <a:r>
              <a:rPr lang="zh-CN" altLang="zh-CN" dirty="0"/>
              <a:t>）。【</a:t>
            </a:r>
            <a:r>
              <a:rPr lang="en-US" altLang="zh-CN" dirty="0"/>
              <a:t>BCD</a:t>
            </a:r>
            <a:r>
              <a:rPr lang="zh-CN" altLang="zh-CN" dirty="0"/>
              <a:t>】</a:t>
            </a:r>
            <a:endParaRPr lang="zh-CN" altLang="zh-CN" dirty="0"/>
          </a:p>
          <a:p>
            <a:r>
              <a:rPr lang="zh-CN" altLang="zh-CN" dirty="0"/>
              <a:t>（</a:t>
            </a:r>
            <a:r>
              <a:rPr lang="en-US" altLang="zh-CN" dirty="0"/>
              <a:t>A</a:t>
            </a:r>
            <a:r>
              <a:rPr lang="zh-CN" altLang="zh-CN" dirty="0"/>
              <a:t>）</a:t>
            </a:r>
            <a:r>
              <a:rPr lang="en-US" altLang="zh-CN" dirty="0"/>
              <a:t>ab0     </a:t>
            </a:r>
            <a:r>
              <a:rPr lang="zh-CN" altLang="zh-CN" dirty="0"/>
              <a:t>（</a:t>
            </a:r>
            <a:r>
              <a:rPr lang="en-US" altLang="zh-CN" dirty="0"/>
              <a:t>B</a:t>
            </a:r>
            <a:r>
              <a:rPr lang="zh-CN" altLang="zh-CN" dirty="0"/>
              <a:t>）</a:t>
            </a:r>
            <a:r>
              <a:rPr lang="en-US" altLang="zh-CN" dirty="0"/>
              <a:t>a0c01      </a:t>
            </a:r>
            <a:r>
              <a:rPr lang="zh-CN" altLang="zh-CN" dirty="0"/>
              <a:t>（</a:t>
            </a:r>
            <a:r>
              <a:rPr lang="en-US" altLang="zh-CN" dirty="0"/>
              <a:t>C</a:t>
            </a:r>
            <a:r>
              <a:rPr lang="zh-CN" altLang="zh-CN" dirty="0"/>
              <a:t>）</a:t>
            </a:r>
            <a:r>
              <a:rPr lang="en-US" altLang="zh-CN" dirty="0" err="1"/>
              <a:t>aaa</a:t>
            </a:r>
            <a:r>
              <a:rPr lang="en-US" altLang="zh-CN" dirty="0"/>
              <a:t>     </a:t>
            </a:r>
            <a:r>
              <a:rPr lang="zh-CN" altLang="zh-CN" dirty="0"/>
              <a:t>（</a:t>
            </a:r>
            <a:r>
              <a:rPr lang="en-US" altLang="zh-CN" dirty="0"/>
              <a:t>D</a:t>
            </a:r>
            <a:r>
              <a:rPr lang="zh-CN" altLang="zh-CN" dirty="0"/>
              <a:t>）</a:t>
            </a:r>
            <a:r>
              <a:rPr lang="en-US" altLang="zh-CN" dirty="0"/>
              <a:t>bc10</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fontScale="92500"/>
          </a:bodyPr>
          <a:lstStyle/>
          <a:p>
            <a:r>
              <a:rPr lang="zh-CN" altLang="zh-CN" dirty="0" smtClean="0"/>
              <a:t>若</a:t>
            </a:r>
            <a:r>
              <a:rPr lang="zh-CN" altLang="zh-CN" dirty="0"/>
              <a:t>一个文法满足</a:t>
            </a:r>
            <a:r>
              <a:rPr lang="en-US" altLang="zh-CN" u="sng" dirty="0"/>
              <a:t>    </a:t>
            </a:r>
            <a:r>
              <a:rPr lang="zh-CN" altLang="zh-CN" dirty="0"/>
              <a:t>，则称这个文法是二义性文法。【</a:t>
            </a:r>
            <a:r>
              <a:rPr lang="en-US" altLang="zh-CN" dirty="0"/>
              <a:t>ABC</a:t>
            </a:r>
            <a:r>
              <a:rPr lang="zh-CN" altLang="zh-CN" dirty="0"/>
              <a:t>】</a:t>
            </a:r>
            <a:endParaRPr lang="zh-CN" altLang="zh-CN" dirty="0"/>
          </a:p>
          <a:p>
            <a:r>
              <a:rPr lang="zh-CN" altLang="zh-CN" dirty="0"/>
              <a:t>（</a:t>
            </a:r>
            <a:r>
              <a:rPr lang="en-US" altLang="zh-CN" dirty="0"/>
              <a:t>A</a:t>
            </a:r>
            <a:r>
              <a:rPr lang="zh-CN" altLang="zh-CN" dirty="0"/>
              <a:t>）文法的某一个句子存在两棵（包括两棵）以上的语法树</a:t>
            </a:r>
            <a:endParaRPr lang="zh-CN" altLang="zh-CN" dirty="0"/>
          </a:p>
          <a:p>
            <a:r>
              <a:rPr lang="zh-CN" altLang="zh-CN" dirty="0"/>
              <a:t>（</a:t>
            </a:r>
            <a:r>
              <a:rPr lang="en-US" altLang="zh-CN" dirty="0"/>
              <a:t>B</a:t>
            </a:r>
            <a:r>
              <a:rPr lang="zh-CN" altLang="zh-CN" dirty="0"/>
              <a:t>）文法的某一个句子存在两个（包括两个）以上的最右（最左）推导</a:t>
            </a:r>
            <a:endParaRPr lang="zh-CN" altLang="zh-CN" dirty="0"/>
          </a:p>
          <a:p>
            <a:r>
              <a:rPr lang="zh-CN" altLang="zh-CN" dirty="0"/>
              <a:t>（</a:t>
            </a:r>
            <a:r>
              <a:rPr lang="en-US" altLang="zh-CN" dirty="0"/>
              <a:t>C</a:t>
            </a:r>
            <a:r>
              <a:rPr lang="zh-CN" altLang="zh-CN" dirty="0"/>
              <a:t>）文法的某一个句子存在两棵（包括两棵）以上的最右（最左）归约</a:t>
            </a:r>
            <a:endParaRPr lang="zh-CN" altLang="zh-CN" dirty="0"/>
          </a:p>
          <a:p>
            <a:r>
              <a:rPr lang="zh-CN" altLang="zh-CN" dirty="0"/>
              <a:t>（</a:t>
            </a:r>
            <a:r>
              <a:rPr lang="en-US" altLang="zh-CN" dirty="0"/>
              <a:t>D</a:t>
            </a:r>
            <a:r>
              <a:rPr lang="zh-CN" altLang="zh-CN" dirty="0"/>
              <a:t>）文法的某一个句子存在一棵（包括一棵）以上的语法树</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采用</a:t>
            </a:r>
            <a:r>
              <a:rPr lang="en-US" altLang="zh-CN" dirty="0"/>
              <a:t>(    )</a:t>
            </a:r>
            <a:r>
              <a:rPr lang="zh-CN" altLang="zh-CN" dirty="0"/>
              <a:t>方式生成编译程序的思想是先用目标机的汇编语言或机器语言对源语言的核心部分构造一个小小的编译程序，再以它为工具构造一个能够编译更多语言成分的较大的编译程序。【</a:t>
            </a:r>
            <a:r>
              <a:rPr lang="en-US" altLang="zh-CN" dirty="0"/>
              <a:t>C</a:t>
            </a:r>
            <a:r>
              <a:rPr lang="zh-CN" altLang="zh-CN" dirty="0"/>
              <a:t>】</a:t>
            </a:r>
            <a:endParaRPr lang="zh-CN" altLang="zh-CN" dirty="0"/>
          </a:p>
          <a:p>
            <a:r>
              <a:rPr lang="en-US" altLang="zh-CN" dirty="0"/>
              <a:t>A</a:t>
            </a:r>
            <a:r>
              <a:rPr lang="zh-CN" altLang="zh-CN" dirty="0"/>
              <a:t>、交叉编译</a:t>
            </a:r>
            <a:r>
              <a:rPr lang="en-US" altLang="zh-CN" dirty="0"/>
              <a:t>      B</a:t>
            </a:r>
            <a:r>
              <a:rPr lang="zh-CN" altLang="zh-CN" dirty="0"/>
              <a:t>、移植</a:t>
            </a:r>
            <a:r>
              <a:rPr lang="en-US" altLang="zh-CN" dirty="0"/>
              <a:t>       C</a:t>
            </a:r>
            <a:r>
              <a:rPr lang="zh-CN" altLang="zh-CN" dirty="0"/>
              <a:t>、自编译</a:t>
            </a:r>
            <a:r>
              <a:rPr lang="en-US" altLang="zh-CN" dirty="0"/>
              <a:t>      D</a:t>
            </a:r>
            <a:r>
              <a:rPr lang="zh-CN" altLang="zh-CN" dirty="0"/>
              <a:t>、机器语言编写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个句型中出现某一个产生式的右部，则此右部一定是此句型的句柄。（）【错】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每个</a:t>
            </a:r>
            <a:r>
              <a:rPr lang="zh-CN" altLang="zh-CN" dirty="0"/>
              <a:t>直接短语都是某规则的右部。（）【对】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个语言的文法是唯一的。（）【错】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用</a:t>
            </a:r>
            <a:r>
              <a:rPr lang="zh-CN" altLang="zh-CN" dirty="0"/>
              <a:t>二义性文法定义的语言也是二义性的。【错】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文法</a:t>
            </a:r>
            <a:r>
              <a:rPr lang="zh-CN" altLang="zh-CN" dirty="0"/>
              <a:t>的二义性和语言的二义性是两个不同的概念。【对】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pPr marL="0" indent="0">
              <a:lnSpc>
                <a:spcPct val="150000"/>
              </a:lnSpc>
              <a:buNone/>
            </a:pPr>
            <a:r>
              <a:rPr lang="zh-CN" altLang="zh-CN" dirty="0" smtClean="0"/>
              <a:t>若</a:t>
            </a:r>
            <a:r>
              <a:rPr lang="zh-CN" altLang="zh-CN" dirty="0"/>
              <a:t>一个语言是无穷集合，则定义该语言的文法一定是递归的。【对】</a:t>
            </a:r>
            <a:endParaRPr lang="en-US" altLang="zh-CN" dirty="0" smtClean="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形式语言中，最右推导的逆过程也称为规范规约。（）【对】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任何</a:t>
            </a:r>
            <a:r>
              <a:rPr lang="zh-CN" altLang="zh-CN" dirty="0"/>
              <a:t>正规文法都是上下文无关文法。【对】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对</a:t>
            </a:r>
            <a:r>
              <a:rPr lang="zh-CN" altLang="zh-CN" dirty="0"/>
              <a:t>文法中的某个非终结符</a:t>
            </a:r>
            <a:r>
              <a:rPr lang="en-US" altLang="zh-CN" dirty="0"/>
              <a:t>A</a:t>
            </a:r>
            <a:r>
              <a:rPr lang="zh-CN" altLang="zh-CN" dirty="0"/>
              <a:t>，无法从它推出任何终结符号串来，则有</a:t>
            </a:r>
            <a:r>
              <a:rPr lang="en-US" altLang="zh-CN" dirty="0"/>
              <a:t>A</a:t>
            </a:r>
            <a:r>
              <a:rPr lang="zh-CN" altLang="zh-CN" dirty="0"/>
              <a:t>出现的规则都为多余规则。【对】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如果</a:t>
            </a:r>
            <a:r>
              <a:rPr lang="zh-CN" altLang="zh-CN" dirty="0"/>
              <a:t>文法</a:t>
            </a:r>
            <a:r>
              <a:rPr lang="en-US" altLang="zh-CN" dirty="0"/>
              <a:t>G</a:t>
            </a:r>
            <a:r>
              <a:rPr lang="zh-CN" altLang="zh-CN" dirty="0"/>
              <a:t>中的一个句子存在多个推导序列，则称文法</a:t>
            </a:r>
            <a:r>
              <a:rPr lang="en-US" altLang="zh-CN" dirty="0"/>
              <a:t>G</a:t>
            </a:r>
            <a:r>
              <a:rPr lang="zh-CN" altLang="zh-CN" dirty="0"/>
              <a:t>是二义性的。【错】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1</a:t>
            </a:r>
            <a:r>
              <a:rPr lang="zh-CN" altLang="en-US" dirty="0" smtClean="0"/>
              <a:t>绪论部分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以下</a:t>
            </a:r>
            <a:r>
              <a:rPr lang="zh-CN" altLang="zh-CN" dirty="0"/>
              <a:t>说法不正确的是</a:t>
            </a:r>
            <a:r>
              <a:rPr lang="en-US" altLang="zh-CN" dirty="0"/>
              <a:t>(    )</a:t>
            </a:r>
            <a:r>
              <a:rPr lang="zh-CN" altLang="zh-CN" dirty="0"/>
              <a:t>。【</a:t>
            </a:r>
            <a:r>
              <a:rPr lang="en-US" altLang="zh-CN" dirty="0"/>
              <a:t>D</a:t>
            </a:r>
            <a:r>
              <a:rPr lang="zh-CN" altLang="zh-CN" dirty="0"/>
              <a:t>】</a:t>
            </a:r>
            <a:endParaRPr lang="zh-CN" altLang="zh-CN" dirty="0"/>
          </a:p>
          <a:p>
            <a:r>
              <a:rPr lang="en-US" altLang="zh-CN" dirty="0"/>
              <a:t>A</a:t>
            </a:r>
            <a:r>
              <a:rPr lang="zh-CN" altLang="zh-CN" dirty="0"/>
              <a:t>、源程序到目标程序的变换是等价变换，即两者结构不同，但语义是一致的。</a:t>
            </a:r>
            <a:endParaRPr lang="zh-CN" altLang="zh-CN" dirty="0"/>
          </a:p>
          <a:p>
            <a:r>
              <a:rPr lang="en-US" altLang="zh-CN" dirty="0"/>
              <a:t>B</a:t>
            </a:r>
            <a:r>
              <a:rPr lang="zh-CN" altLang="zh-CN" dirty="0"/>
              <a:t>、源程序和目标程序是等价关系。</a:t>
            </a:r>
            <a:endParaRPr lang="zh-CN" altLang="zh-CN" dirty="0"/>
          </a:p>
          <a:p>
            <a:r>
              <a:rPr lang="en-US" altLang="zh-CN" dirty="0"/>
              <a:t>C</a:t>
            </a:r>
            <a:r>
              <a:rPr lang="zh-CN" altLang="zh-CN" dirty="0"/>
              <a:t>、目标代码生成时，需要考虑目标计算机的指令系统。</a:t>
            </a:r>
            <a:endParaRPr lang="zh-CN" altLang="zh-CN" dirty="0"/>
          </a:p>
          <a:p>
            <a:r>
              <a:rPr lang="en-US" altLang="zh-CN" dirty="0"/>
              <a:t>D</a:t>
            </a:r>
            <a:r>
              <a:rPr lang="zh-CN" altLang="zh-CN" dirty="0"/>
              <a:t>、目标代码生成通常是在语法分析之后。</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一个语言是无穷集合，则定义该语言的文法一定是递归的。【对】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个句型中出现某一个产生式的右部，则此右部一定是此句型的句柄。【错】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正规</a:t>
            </a:r>
            <a:r>
              <a:rPr lang="zh-CN" altLang="zh-CN" dirty="0"/>
              <a:t>文法对规则的限制比上下文无关文法对规则的限制要多一些。【对】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一个语言是无穷集合，则定义该语言的文法一定是递归的。【对】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在</a:t>
            </a:r>
            <a:r>
              <a:rPr lang="zh-CN" altLang="zh-CN" dirty="0"/>
              <a:t>形式语言中，最右推导的逆过程也称为规范归约。【对】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空</a:t>
            </a:r>
            <a:r>
              <a:rPr lang="zh-CN" altLang="zh-CN" dirty="0"/>
              <a:t>符号串的集合</a:t>
            </a:r>
            <a:r>
              <a:rPr lang="en-US" altLang="zh-CN" dirty="0"/>
              <a:t>{ε}={ }=∅</a:t>
            </a:r>
            <a:r>
              <a:rPr lang="zh-CN" altLang="zh-CN" dirty="0"/>
              <a:t>。【错】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文法</a:t>
            </a:r>
            <a:r>
              <a:rPr lang="zh-CN" altLang="zh-CN" dirty="0"/>
              <a:t>的二义性和语言的二义性是两个不同的概念。</a:t>
            </a:r>
            <a:r>
              <a:rPr lang="zh-CN" altLang="zh-CN" dirty="0" smtClean="0"/>
              <a:t>【对】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一</a:t>
            </a:r>
            <a:r>
              <a:rPr lang="zh-CN" altLang="zh-CN" dirty="0"/>
              <a:t>个文法是二义的，则这个文法的每个句子都对应两个以上（包括两个）不同的语法树。【错】</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若</a:t>
            </a:r>
            <a:r>
              <a:rPr lang="zh-CN" altLang="zh-CN" dirty="0"/>
              <a:t>一个语言是无穷集合，则定义该语言的文法一定是递归的。【对】</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4687" y="188640"/>
            <a:ext cx="4464495" cy="754062"/>
          </a:xfrm>
        </p:spPr>
        <p:txBody>
          <a:bodyPr>
            <a:normAutofit fontScale="90000"/>
          </a:bodyPr>
          <a:lstStyle/>
          <a:p>
            <a:pPr algn="l"/>
            <a:r>
              <a:rPr lang="en-US" altLang="zh-CN" dirty="0" smtClean="0"/>
              <a:t>2</a:t>
            </a:r>
            <a:r>
              <a:rPr lang="zh-CN" altLang="en-US" dirty="0" smtClean="0"/>
              <a:t>语言和文法部分 </a:t>
            </a:r>
            <a:endParaRPr lang="zh-CN" altLang="en-US" dirty="0"/>
          </a:p>
        </p:txBody>
      </p:sp>
      <p:sp>
        <p:nvSpPr>
          <p:cNvPr id="3" name="内容占位符 2"/>
          <p:cNvSpPr>
            <a:spLocks noGrp="1"/>
          </p:cNvSpPr>
          <p:nvPr>
            <p:ph idx="1"/>
          </p:nvPr>
        </p:nvSpPr>
        <p:spPr>
          <a:xfrm>
            <a:off x="609521" y="1268761"/>
            <a:ext cx="10382229" cy="4857404"/>
          </a:xfrm>
        </p:spPr>
        <p:txBody>
          <a:bodyPr>
            <a:normAutofit/>
          </a:bodyPr>
          <a:lstStyle/>
          <a:p>
            <a:r>
              <a:rPr lang="zh-CN" altLang="zh-CN" dirty="0" smtClean="0"/>
              <a:t>设</a:t>
            </a:r>
            <a:r>
              <a:rPr lang="en-US" altLang="zh-CN" dirty="0"/>
              <a:t>x</a:t>
            </a:r>
            <a:r>
              <a:rPr lang="zh-CN" altLang="zh-CN" dirty="0"/>
              <a:t>是符号串，符号串的幂运算</a:t>
            </a:r>
            <a:r>
              <a:rPr lang="en-US" altLang="zh-CN" dirty="0"/>
              <a:t>x</a:t>
            </a:r>
            <a:r>
              <a:rPr lang="en-US" altLang="zh-CN" baseline="30000" dirty="0"/>
              <a:t>0</a:t>
            </a:r>
            <a:r>
              <a:rPr lang="en-US" altLang="zh-CN" dirty="0"/>
              <a:t>=</a:t>
            </a:r>
            <a:r>
              <a:rPr lang="zh-CN" altLang="zh-CN" dirty="0"/>
              <a:t>（</a:t>
            </a:r>
            <a:r>
              <a:rPr lang="en-US" altLang="zh-CN" dirty="0"/>
              <a:t> 5 </a:t>
            </a:r>
            <a:r>
              <a:rPr lang="zh-CN" altLang="zh-CN" dirty="0"/>
              <a:t>）。【ε】</a:t>
            </a:r>
            <a:endParaRPr lang="zh-CN" altLang="zh-CN" dirty="0"/>
          </a:p>
        </p:txBody>
      </p:sp>
      <p:sp>
        <p:nvSpPr>
          <p:cNvPr id="4" name="灯片编号占位符 11"/>
          <p:cNvSpPr txBox="1"/>
          <p:nvPr/>
        </p:nvSpPr>
        <p:spPr>
          <a:xfrm>
            <a:off x="10919742" y="260648"/>
            <a:ext cx="1008112" cy="576064"/>
          </a:xfrm>
          <a:prstGeom prst="rect">
            <a:avLst/>
          </a:prstGeom>
          <a:no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z="4000" smtClean="0">
                <a:latin typeface="微软雅黑" panose="020B0503020204020204" pitchFamily="34" charset="-122"/>
                <a:ea typeface="微软雅黑" panose="020B0503020204020204" pitchFamily="34" charset="-122"/>
              </a:rPr>
            </a:fld>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37828</Words>
  <Application>WPS 演示</Application>
  <PresentationFormat>自定义</PresentationFormat>
  <Paragraphs>3217</Paragraphs>
  <Slides>423</Slides>
  <Notes>416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423</vt:i4>
      </vt:variant>
    </vt:vector>
  </HeadingPairs>
  <TitlesOfParts>
    <vt:vector size="432" baseType="lpstr">
      <vt:lpstr>Arial</vt:lpstr>
      <vt:lpstr>宋体</vt:lpstr>
      <vt:lpstr>Wingdings</vt:lpstr>
      <vt:lpstr>微软雅黑</vt:lpstr>
      <vt:lpstr>Calibri</vt:lpstr>
      <vt:lpstr>Arial Unicode MS</vt:lpstr>
      <vt:lpstr>Calibri</vt:lpstr>
      <vt:lpstr>Times New Roman</vt:lpstr>
      <vt:lpstr>Office 主题</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1绪论部分 </vt:lpstr>
      <vt:lpstr>PowerPoint 演示文稿</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2语言和文法部分 </vt:lpstr>
      <vt:lpstr>PowerPoint 演示文稿</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3词法部分 </vt:lpstr>
      <vt:lpstr>PowerPoint 演示文稿</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4语法部分 </vt:lpstr>
      <vt:lpstr>PowerPoint 演示文稿</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5语义部分 </vt:lpstr>
      <vt:lpstr>PowerPoint 演示文稿</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6代码优化部分 </vt:lpstr>
      <vt:lpstr>PowerPoint 演示文稿</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7符号表运行时存储目标代码生成部分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James昊</cp:lastModifiedBy>
  <cp:revision>217</cp:revision>
  <dcterms:created xsi:type="dcterms:W3CDTF">2024-10-22T07:50:38Z</dcterms:created>
  <dcterms:modified xsi:type="dcterms:W3CDTF">2024-10-22T07:50:51Z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6F27AB6D02AB4E51BEBA1896011D9D2B</vt:lpwstr>
  </property>
  <property fmtid="{D5CDD505-2E9C-101B-9397-08002B2CF9AE}" pid="3" name="KSOProductBuildVer">
    <vt:lpwstr>2052-11.8.2.11813</vt:lpwstr>
  </property>
</Properties>
</file>