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62" r:id="rId2"/>
    <p:sldId id="257" r:id="rId3"/>
    <p:sldId id="259" r:id="rId4"/>
    <p:sldId id="261" r:id="rId5"/>
    <p:sldId id="265" r:id="rId6"/>
    <p:sldId id="266" r:id="rId7"/>
    <p:sldId id="267" r:id="rId8"/>
    <p:sldId id="268" r:id="rId9"/>
    <p:sldId id="260" r:id="rId10"/>
    <p:sldId id="269" r:id="rId11"/>
    <p:sldId id="263" r:id="rId12"/>
    <p:sldId id="270"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snapToGrid="0">
      <p:cViewPr>
        <p:scale>
          <a:sx n="100" d="100"/>
          <a:sy n="100" d="100"/>
        </p:scale>
        <p:origin x="504" y="72"/>
      </p:cViewPr>
      <p:guideLst/>
    </p:cSldViewPr>
  </p:slideViewPr>
  <p:outlineViewPr>
    <p:cViewPr>
      <p:scale>
        <a:sx n="33" d="100"/>
        <a:sy n="33" d="100"/>
      </p:scale>
      <p:origin x="0" y="-226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6530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1F73117-CE9D-CE1B-C70B-48A2D9DB1370}"/>
              </a:ext>
            </a:extLst>
          </p:cNvPr>
          <p:cNvSpPr txBox="1">
            <a:spLocks noGrp="1"/>
          </p:cNvSpPr>
          <p:nvPr>
            <p:ph type="ctrTitle"/>
          </p:nvPr>
        </p:nvSpPr>
        <p:spPr>
          <a:xfrm>
            <a:off x="2555876" y="4797427"/>
            <a:ext cx="6048371" cy="1109660"/>
          </a:xfrm>
          <a:effectLst>
            <a:outerShdw dist="17962" dir="2700000" algn="tl">
              <a:srgbClr val="011557"/>
            </a:outerShdw>
          </a:effectLst>
        </p:spPr>
        <p:txBody>
          <a:bodyPr/>
          <a:lstStyle>
            <a:lvl1pPr algn="r">
              <a:defRPr sz="3200" b="1">
                <a:solidFill>
                  <a:srgbClr val="FFFFFF"/>
                </a:solidFill>
              </a:defRPr>
            </a:lvl1pPr>
          </a:lstStyle>
          <a:p>
            <a:pPr lvl="0"/>
            <a:r>
              <a:rPr lang="en-US"/>
              <a:t>Click to edit Master title style</a:t>
            </a:r>
            <a:endParaRPr lang="ru-RU"/>
          </a:p>
        </p:txBody>
      </p:sp>
      <p:sp>
        <p:nvSpPr>
          <p:cNvPr id="3" name="Rectangle 3">
            <a:extLst>
              <a:ext uri="{FF2B5EF4-FFF2-40B4-BE49-F238E27FC236}">
                <a16:creationId xmlns:a16="http://schemas.microsoft.com/office/drawing/2014/main" id="{ED2379D8-3212-946A-7DBC-A629BC4D2406}"/>
              </a:ext>
            </a:extLst>
          </p:cNvPr>
          <p:cNvSpPr txBox="1">
            <a:spLocks noGrp="1"/>
          </p:cNvSpPr>
          <p:nvPr>
            <p:ph type="subTitle" idx="1"/>
          </p:nvPr>
        </p:nvSpPr>
        <p:spPr>
          <a:xfrm>
            <a:off x="2555876" y="5729292"/>
            <a:ext cx="6048371" cy="696909"/>
          </a:xfrm>
          <a:effectLst>
            <a:outerShdw dist="17962" dir="2700000" algn="tl">
              <a:srgbClr val="011557"/>
            </a:outerShdw>
          </a:effectLst>
        </p:spPr>
        <p:txBody>
          <a:bodyPr/>
          <a:lstStyle>
            <a:lvl1pPr marL="0" indent="0" algn="r">
              <a:spcBef>
                <a:spcPts val="600"/>
              </a:spcBef>
              <a:buNone/>
              <a:defRPr sz="2400" b="1">
                <a:solidFill>
                  <a:srgbClr val="FFFFFF"/>
                </a:solidFill>
              </a:defRPr>
            </a:lvl1pPr>
          </a:lstStyle>
          <a:p>
            <a:pPr lvl="0"/>
            <a:r>
              <a:rPr lang="en-US"/>
              <a:t>Click to edit Master subtitle style</a:t>
            </a:r>
            <a:endParaRPr lang="ru-RU"/>
          </a:p>
        </p:txBody>
      </p:sp>
    </p:spTree>
    <p:extLst>
      <p:ext uri="{BB962C8B-B14F-4D97-AF65-F5344CB8AC3E}">
        <p14:creationId xmlns:p14="http://schemas.microsoft.com/office/powerpoint/2010/main" val="16970166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45FECB-9149-3FFD-EECC-9776186599D7}"/>
              </a:ext>
            </a:extLst>
          </p:cNvPr>
          <p:cNvSpPr txBox="1">
            <a:spLocks noGrp="1"/>
          </p:cNvSpPr>
          <p:nvPr>
            <p:ph type="title"/>
          </p:nvPr>
        </p:nvSpPr>
        <p:spPr/>
        <p:txBody>
          <a:bodyPr/>
          <a:lstStyle>
            <a:lvl1pPr>
              <a:defRPr/>
            </a:lvl1pPr>
          </a:lstStyle>
          <a:p>
            <a:pPr lvl="0"/>
            <a:r>
              <a:rPr lang="en-US"/>
              <a:t>Click to edit Master title style</a:t>
            </a:r>
            <a:endParaRPr lang="ru-RU"/>
          </a:p>
        </p:txBody>
      </p:sp>
      <p:sp>
        <p:nvSpPr>
          <p:cNvPr id="3" name="Вертикальный текст 2">
            <a:extLst>
              <a:ext uri="{FF2B5EF4-FFF2-40B4-BE49-F238E27FC236}">
                <a16:creationId xmlns:a16="http://schemas.microsoft.com/office/drawing/2014/main" id="{A8A3C69F-98AF-82B3-A03B-3D8FC7F439E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96377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A5268D7-E5A1-84A1-B459-AFCBF2A3218A}"/>
              </a:ext>
            </a:extLst>
          </p:cNvPr>
          <p:cNvSpPr txBox="1">
            <a:spLocks noGrp="1"/>
          </p:cNvSpPr>
          <p:nvPr>
            <p:ph type="title" orient="vert"/>
          </p:nvPr>
        </p:nvSpPr>
        <p:spPr>
          <a:xfrm>
            <a:off x="7092945" y="400050"/>
            <a:ext cx="1871667" cy="5981703"/>
          </a:xfrm>
        </p:spPr>
        <p:txBody>
          <a:bodyPr vert="eaVert"/>
          <a:lstStyle>
            <a:lvl1pPr>
              <a:defRPr/>
            </a:lvl1pPr>
          </a:lstStyle>
          <a:p>
            <a:pPr lvl="0"/>
            <a:r>
              <a:rPr lang="en-US"/>
              <a:t>Click to edit Master title style</a:t>
            </a:r>
            <a:endParaRPr lang="ru-RU"/>
          </a:p>
        </p:txBody>
      </p:sp>
      <p:sp>
        <p:nvSpPr>
          <p:cNvPr id="3" name="Вертикальный текст 2">
            <a:extLst>
              <a:ext uri="{FF2B5EF4-FFF2-40B4-BE49-F238E27FC236}">
                <a16:creationId xmlns:a16="http://schemas.microsoft.com/office/drawing/2014/main" id="{137DF935-872B-8ABD-74EF-523CBF06F499}"/>
              </a:ext>
            </a:extLst>
          </p:cNvPr>
          <p:cNvSpPr txBox="1">
            <a:spLocks noGrp="1"/>
          </p:cNvSpPr>
          <p:nvPr>
            <p:ph type="body" orient="vert" idx="1"/>
          </p:nvPr>
        </p:nvSpPr>
        <p:spPr>
          <a:xfrm>
            <a:off x="1476371" y="400050"/>
            <a:ext cx="5464170" cy="598170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38164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50A9A7-5FBD-FF42-DE97-828A933AD0C6}"/>
              </a:ext>
            </a:extLst>
          </p:cNvPr>
          <p:cNvSpPr txBox="1">
            <a:spLocks noGrp="1"/>
          </p:cNvSpPr>
          <p:nvPr>
            <p:ph type="title"/>
          </p:nvPr>
        </p:nvSpPr>
        <p:spPr/>
        <p:txBody>
          <a:bodyPr/>
          <a:lstStyle>
            <a:lvl1pPr>
              <a:defRPr/>
            </a:lvl1pPr>
          </a:lstStyle>
          <a:p>
            <a:pPr lvl="0"/>
            <a:r>
              <a:rPr lang="en-US"/>
              <a:t>Click to edit Master title style</a:t>
            </a:r>
            <a:endParaRPr lang="ru-RU"/>
          </a:p>
        </p:txBody>
      </p:sp>
      <p:sp>
        <p:nvSpPr>
          <p:cNvPr id="3" name="Объект 2">
            <a:extLst>
              <a:ext uri="{FF2B5EF4-FFF2-40B4-BE49-F238E27FC236}">
                <a16:creationId xmlns:a16="http://schemas.microsoft.com/office/drawing/2014/main" id="{2BF5B73E-2DC7-BEA3-EF22-8DCE85F5E70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6149213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5F9238-5352-8C8A-6DAD-9B1DF2A06C51}"/>
              </a:ext>
            </a:extLst>
          </p:cNvPr>
          <p:cNvSpPr txBox="1">
            <a:spLocks noGrp="1"/>
          </p:cNvSpPr>
          <p:nvPr>
            <p:ph type="title"/>
          </p:nvPr>
        </p:nvSpPr>
        <p:spPr>
          <a:xfrm>
            <a:off x="722311" y="4406895"/>
            <a:ext cx="7772400" cy="1362071"/>
          </a:xfrm>
        </p:spPr>
        <p:txBody>
          <a:bodyPr anchor="t"/>
          <a:lstStyle>
            <a:lvl1pPr>
              <a:defRPr sz="4000" b="1" cap="all"/>
            </a:lvl1pPr>
          </a:lstStyle>
          <a:p>
            <a:pPr lvl="0"/>
            <a:r>
              <a:rPr lang="en-US"/>
              <a:t>Click to edit Master title style</a:t>
            </a:r>
            <a:endParaRPr lang="ru-RU"/>
          </a:p>
        </p:txBody>
      </p:sp>
      <p:sp>
        <p:nvSpPr>
          <p:cNvPr id="3" name="Текст 2">
            <a:extLst>
              <a:ext uri="{FF2B5EF4-FFF2-40B4-BE49-F238E27FC236}">
                <a16:creationId xmlns:a16="http://schemas.microsoft.com/office/drawing/2014/main" id="{1DE6B93A-F7F1-1B5F-C852-5789B9468D1F}"/>
              </a:ext>
            </a:extLst>
          </p:cNvPr>
          <p:cNvSpPr txBox="1">
            <a:spLocks noGrp="1"/>
          </p:cNvSpPr>
          <p:nvPr>
            <p:ph type="body" idx="1"/>
          </p:nvPr>
        </p:nvSpPr>
        <p:spPr>
          <a:xfrm>
            <a:off x="722311" y="2906713"/>
            <a:ext cx="7772400" cy="1500182"/>
          </a:xfrm>
        </p:spPr>
        <p:txBody>
          <a:bodyPr anchor="b"/>
          <a:lstStyle>
            <a:lvl1pPr marL="0" indent="0">
              <a:spcBef>
                <a:spcPts val="500"/>
              </a:spcBef>
              <a:buNone/>
              <a:defRPr sz="2000"/>
            </a:lvl1pPr>
          </a:lstStyle>
          <a:p>
            <a:pPr lvl="0"/>
            <a:r>
              <a:rPr lang="en-US"/>
              <a:t>Click to edit Master text styles</a:t>
            </a:r>
          </a:p>
        </p:txBody>
      </p:sp>
    </p:spTree>
    <p:extLst>
      <p:ext uri="{BB962C8B-B14F-4D97-AF65-F5344CB8AC3E}">
        <p14:creationId xmlns:p14="http://schemas.microsoft.com/office/powerpoint/2010/main" val="304828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F77B24-BC2A-6845-232D-F9E75B16E5C3}"/>
              </a:ext>
            </a:extLst>
          </p:cNvPr>
          <p:cNvSpPr txBox="1">
            <a:spLocks noGrp="1"/>
          </p:cNvSpPr>
          <p:nvPr>
            <p:ph type="title"/>
          </p:nvPr>
        </p:nvSpPr>
        <p:spPr/>
        <p:txBody>
          <a:bodyPr/>
          <a:lstStyle>
            <a:lvl1pPr>
              <a:defRPr/>
            </a:lvl1pPr>
          </a:lstStyle>
          <a:p>
            <a:pPr lvl="0"/>
            <a:r>
              <a:rPr lang="en-US"/>
              <a:t>Click to edit Master title style</a:t>
            </a:r>
            <a:endParaRPr lang="ru-RU"/>
          </a:p>
        </p:txBody>
      </p:sp>
      <p:sp>
        <p:nvSpPr>
          <p:cNvPr id="3" name="Объект 2">
            <a:extLst>
              <a:ext uri="{FF2B5EF4-FFF2-40B4-BE49-F238E27FC236}">
                <a16:creationId xmlns:a16="http://schemas.microsoft.com/office/drawing/2014/main" id="{4772EF92-0498-F917-79D4-E4AD554214F0}"/>
              </a:ext>
            </a:extLst>
          </p:cNvPr>
          <p:cNvSpPr txBox="1">
            <a:spLocks noGrp="1"/>
          </p:cNvSpPr>
          <p:nvPr>
            <p:ph idx="1"/>
          </p:nvPr>
        </p:nvSpPr>
        <p:spPr>
          <a:xfrm>
            <a:off x="1476371" y="1196977"/>
            <a:ext cx="3667128" cy="5184776"/>
          </a:xfrm>
        </p:spPr>
        <p:txBody>
          <a:bodyPr/>
          <a:lstStyle>
            <a:lvl1pPr>
              <a:defRPr/>
            </a:lvl1pPr>
            <a:lvl2pPr>
              <a:defRPr/>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a:extLst>
              <a:ext uri="{FF2B5EF4-FFF2-40B4-BE49-F238E27FC236}">
                <a16:creationId xmlns:a16="http://schemas.microsoft.com/office/drawing/2014/main" id="{2AB13365-B721-4364-E58E-0EDC641B8E06}"/>
              </a:ext>
            </a:extLst>
          </p:cNvPr>
          <p:cNvSpPr txBox="1">
            <a:spLocks noGrp="1"/>
          </p:cNvSpPr>
          <p:nvPr>
            <p:ph idx="2"/>
          </p:nvPr>
        </p:nvSpPr>
        <p:spPr>
          <a:xfrm>
            <a:off x="5295903" y="1196977"/>
            <a:ext cx="3668709" cy="5184776"/>
          </a:xfrm>
        </p:spPr>
        <p:txBody>
          <a:bodyPr/>
          <a:lstStyle>
            <a:lvl1pPr>
              <a:defRPr/>
            </a:lvl1pPr>
            <a:lvl2pPr>
              <a:defRPr/>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3830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9D235-6E2A-4BA0-242E-23D8663FFA33}"/>
              </a:ext>
            </a:extLst>
          </p:cNvPr>
          <p:cNvSpPr txBox="1">
            <a:spLocks noGrp="1"/>
          </p:cNvSpPr>
          <p:nvPr>
            <p:ph type="title"/>
          </p:nvPr>
        </p:nvSpPr>
        <p:spPr>
          <a:xfrm>
            <a:off x="457200" y="274640"/>
            <a:ext cx="8229600" cy="1143000"/>
          </a:xfrm>
        </p:spPr>
        <p:txBody>
          <a:bodyPr/>
          <a:lstStyle>
            <a:lvl1pPr>
              <a:defRPr/>
            </a:lvl1pPr>
          </a:lstStyle>
          <a:p>
            <a:pPr lvl="0"/>
            <a:r>
              <a:rPr lang="en-US"/>
              <a:t>Click to edit Master title style</a:t>
            </a:r>
            <a:endParaRPr lang="ru-RU"/>
          </a:p>
        </p:txBody>
      </p:sp>
      <p:sp>
        <p:nvSpPr>
          <p:cNvPr id="3" name="Текст 2">
            <a:extLst>
              <a:ext uri="{FF2B5EF4-FFF2-40B4-BE49-F238E27FC236}">
                <a16:creationId xmlns:a16="http://schemas.microsoft.com/office/drawing/2014/main" id="{2C016CDF-9A2A-DCF7-EEF6-CC785FBB1C29}"/>
              </a:ext>
            </a:extLst>
          </p:cNvPr>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Объект 3">
            <a:extLst>
              <a:ext uri="{FF2B5EF4-FFF2-40B4-BE49-F238E27FC236}">
                <a16:creationId xmlns:a16="http://schemas.microsoft.com/office/drawing/2014/main" id="{DF8FAD43-6D2B-1A71-837A-A7182099D656}"/>
              </a:ext>
            </a:extLst>
          </p:cNvPr>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a:extLst>
              <a:ext uri="{FF2B5EF4-FFF2-40B4-BE49-F238E27FC236}">
                <a16:creationId xmlns:a16="http://schemas.microsoft.com/office/drawing/2014/main" id="{5BE14D9D-D43D-18AA-59BC-C9A3350B9946}"/>
              </a:ext>
            </a:extLst>
          </p:cNvPr>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Объект 5">
            <a:extLst>
              <a:ext uri="{FF2B5EF4-FFF2-40B4-BE49-F238E27FC236}">
                <a16:creationId xmlns:a16="http://schemas.microsoft.com/office/drawing/2014/main" id="{B5ECADED-D0F4-8F44-3045-E6917A64F612}"/>
              </a:ext>
            </a:extLst>
          </p:cNvPr>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42900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91245-2EDC-57B8-0944-F95F1799B3DB}"/>
              </a:ext>
            </a:extLst>
          </p:cNvPr>
          <p:cNvSpPr txBox="1">
            <a:spLocks noGrp="1"/>
          </p:cNvSpPr>
          <p:nvPr>
            <p:ph type="title"/>
          </p:nvPr>
        </p:nvSpPr>
        <p:spPr/>
        <p:txBody>
          <a:bodyPr/>
          <a:lstStyle>
            <a:lvl1pPr>
              <a:defRPr/>
            </a:lvl1pPr>
          </a:lstStyle>
          <a:p>
            <a:pPr lvl="0"/>
            <a:r>
              <a:rPr lang="en-US"/>
              <a:t>Click to edit Master title style</a:t>
            </a:r>
            <a:endParaRPr lang="ru-RU"/>
          </a:p>
        </p:txBody>
      </p:sp>
    </p:spTree>
    <p:extLst>
      <p:ext uri="{BB962C8B-B14F-4D97-AF65-F5344CB8AC3E}">
        <p14:creationId xmlns:p14="http://schemas.microsoft.com/office/powerpoint/2010/main" val="159160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33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45E77-79AE-322F-3069-78EB4E47409B}"/>
              </a:ext>
            </a:extLst>
          </p:cNvPr>
          <p:cNvSpPr txBox="1">
            <a:spLocks noGrp="1"/>
          </p:cNvSpPr>
          <p:nvPr>
            <p:ph type="title"/>
          </p:nvPr>
        </p:nvSpPr>
        <p:spPr>
          <a:xfrm>
            <a:off x="457200" y="273048"/>
            <a:ext cx="3008311" cy="1162046"/>
          </a:xfrm>
        </p:spPr>
        <p:txBody>
          <a:bodyPr anchor="b"/>
          <a:lstStyle>
            <a:lvl1pPr>
              <a:defRPr sz="2000" b="1"/>
            </a:lvl1pPr>
          </a:lstStyle>
          <a:p>
            <a:pPr lvl="0"/>
            <a:r>
              <a:rPr lang="en-US"/>
              <a:t>Click to edit Master title style</a:t>
            </a:r>
            <a:endParaRPr lang="ru-RU"/>
          </a:p>
        </p:txBody>
      </p:sp>
      <p:sp>
        <p:nvSpPr>
          <p:cNvPr id="3" name="Объект 2">
            <a:extLst>
              <a:ext uri="{FF2B5EF4-FFF2-40B4-BE49-F238E27FC236}">
                <a16:creationId xmlns:a16="http://schemas.microsoft.com/office/drawing/2014/main" id="{00406574-C9FC-BC76-04BE-4A5A3FD138C5}"/>
              </a:ext>
            </a:extLst>
          </p:cNvPr>
          <p:cNvSpPr txBox="1">
            <a:spLocks noGrp="1"/>
          </p:cNvSpPr>
          <p:nvPr>
            <p:ph idx="1"/>
          </p:nvPr>
        </p:nvSpPr>
        <p:spPr>
          <a:xfrm>
            <a:off x="3575047" y="273048"/>
            <a:ext cx="5111752" cy="5853110"/>
          </a:xfrm>
        </p:spPr>
        <p:txBody>
          <a:bodyPr/>
          <a:lstStyle>
            <a:lvl1pPr>
              <a:spcBef>
                <a:spcPts val="800"/>
              </a:spcBef>
              <a:defRPr sz="3200"/>
            </a:lvl1pPr>
            <a:lvl2pPr>
              <a:spcBef>
                <a:spcPts val="700"/>
              </a:spcBef>
              <a:defRPr sz="2800"/>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a:extLst>
              <a:ext uri="{FF2B5EF4-FFF2-40B4-BE49-F238E27FC236}">
                <a16:creationId xmlns:a16="http://schemas.microsoft.com/office/drawing/2014/main" id="{9063ED90-909F-A26C-207B-B33677A274C1}"/>
              </a:ext>
            </a:extLst>
          </p:cNvPr>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Tree>
    <p:extLst>
      <p:ext uri="{BB962C8B-B14F-4D97-AF65-F5344CB8AC3E}">
        <p14:creationId xmlns:p14="http://schemas.microsoft.com/office/powerpoint/2010/main" val="11389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8010EB-395A-051A-A4D0-E038B3035DA7}"/>
              </a:ext>
            </a:extLst>
          </p:cNvPr>
          <p:cNvSpPr txBox="1">
            <a:spLocks noGrp="1"/>
          </p:cNvSpPr>
          <p:nvPr>
            <p:ph type="title"/>
          </p:nvPr>
        </p:nvSpPr>
        <p:spPr>
          <a:xfrm>
            <a:off x="1792288" y="4800600"/>
            <a:ext cx="5486400" cy="566735"/>
          </a:xfrm>
        </p:spPr>
        <p:txBody>
          <a:bodyPr anchor="b"/>
          <a:lstStyle>
            <a:lvl1pPr>
              <a:defRPr sz="2000" b="1"/>
            </a:lvl1pPr>
          </a:lstStyle>
          <a:p>
            <a:pPr lvl="0"/>
            <a:r>
              <a:rPr lang="en-US"/>
              <a:t>Click to edit Master title style</a:t>
            </a:r>
            <a:endParaRPr lang="ru-RU"/>
          </a:p>
        </p:txBody>
      </p:sp>
      <p:sp>
        <p:nvSpPr>
          <p:cNvPr id="3" name="Рисунок 2">
            <a:extLst>
              <a:ext uri="{FF2B5EF4-FFF2-40B4-BE49-F238E27FC236}">
                <a16:creationId xmlns:a16="http://schemas.microsoft.com/office/drawing/2014/main" id="{B8273C49-3134-5383-B0C4-D11B0BD1CD10}"/>
              </a:ext>
            </a:extLst>
          </p:cNvPr>
          <p:cNvSpPr txBox="1">
            <a:spLocks noGrp="1"/>
          </p:cNvSpPr>
          <p:nvPr>
            <p:ph type="pic" idx="1"/>
          </p:nvPr>
        </p:nvSpPr>
        <p:spPr>
          <a:xfrm>
            <a:off x="1792288" y="612776"/>
            <a:ext cx="5486400" cy="4114800"/>
          </a:xfrm>
        </p:spPr>
        <p:txBody>
          <a:bodyPr/>
          <a:lstStyle>
            <a:lvl1pPr marL="0" indent="0">
              <a:spcBef>
                <a:spcPts val="800"/>
              </a:spcBef>
              <a:buNone/>
              <a:defRPr sz="3200"/>
            </a:lvl1pPr>
          </a:lstStyle>
          <a:p>
            <a:pPr lvl="0"/>
            <a:r>
              <a:rPr lang="en-US"/>
              <a:t>Click icon to add picture</a:t>
            </a:r>
            <a:endParaRPr lang="ru-RU"/>
          </a:p>
        </p:txBody>
      </p:sp>
      <p:sp>
        <p:nvSpPr>
          <p:cNvPr id="4" name="Текст 3">
            <a:extLst>
              <a:ext uri="{FF2B5EF4-FFF2-40B4-BE49-F238E27FC236}">
                <a16:creationId xmlns:a16="http://schemas.microsoft.com/office/drawing/2014/main" id="{5CE42090-B1F8-EB96-915D-D5117C9EF052}"/>
              </a:ext>
            </a:extLst>
          </p:cNvPr>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Tree>
    <p:extLst>
      <p:ext uri="{BB962C8B-B14F-4D97-AF65-F5344CB8AC3E}">
        <p14:creationId xmlns:p14="http://schemas.microsoft.com/office/powerpoint/2010/main" val="276389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0935DC-7182-9339-0D98-ADA0F8CA832A}"/>
              </a:ext>
            </a:extLst>
          </p:cNvPr>
          <p:cNvSpPr txBox="1">
            <a:spLocks noGrp="1"/>
          </p:cNvSpPr>
          <p:nvPr>
            <p:ph type="title"/>
          </p:nvPr>
        </p:nvSpPr>
        <p:spPr>
          <a:xfrm>
            <a:off x="1476371" y="400050"/>
            <a:ext cx="7488241" cy="508004"/>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ru-RU"/>
          </a:p>
        </p:txBody>
      </p:sp>
      <p:sp>
        <p:nvSpPr>
          <p:cNvPr id="3" name="Rectangle 3">
            <a:extLst>
              <a:ext uri="{FF2B5EF4-FFF2-40B4-BE49-F238E27FC236}">
                <a16:creationId xmlns:a16="http://schemas.microsoft.com/office/drawing/2014/main" id="{79728ACA-2431-85C1-C81A-BEF47FF7C12B}"/>
              </a:ext>
            </a:extLst>
          </p:cNvPr>
          <p:cNvSpPr txBox="1">
            <a:spLocks noGrp="1"/>
          </p:cNvSpPr>
          <p:nvPr>
            <p:ph type="body" idx="1"/>
          </p:nvPr>
        </p:nvSpPr>
        <p:spPr>
          <a:xfrm>
            <a:off x="1476371" y="1196977"/>
            <a:ext cx="7488241" cy="5184776"/>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600" b="0" i="0" u="none" strike="noStrike" kern="0" cap="none" spc="0" baseline="0">
          <a:solidFill>
            <a:srgbClr val="011557"/>
          </a:solidFill>
          <a:uFillTx/>
          <a:latin typeface="Arial"/>
        </a:defRPr>
      </a:lvl1pPr>
    </p:titleStyle>
    <p:bodyStyle>
      <a:lvl1pPr marL="342900" marR="0" lvl="0" indent="-342900" algn="l" defTabSz="914400" rtl="0" fontAlgn="auto" hangingPunct="1">
        <a:lnSpc>
          <a:spcPct val="100000"/>
        </a:lnSpc>
        <a:spcBef>
          <a:spcPts val="700"/>
        </a:spcBef>
        <a:spcAft>
          <a:spcPts val="0"/>
        </a:spcAft>
        <a:buSzPct val="100000"/>
        <a:buChar char="•"/>
        <a:tabLst/>
        <a:defRPr lang="en-US" sz="2800" b="0" i="0" u="none" strike="noStrike" kern="0" cap="none" spc="0" baseline="0">
          <a:solidFill>
            <a:srgbClr val="4D4D4D"/>
          </a:solidFill>
          <a:uFillTx/>
          <a:latin typeface="Arial"/>
        </a:defRPr>
      </a:lvl1pPr>
      <a:lvl2pPr marL="742950" marR="0" lvl="1" indent="-285750" algn="l" defTabSz="914400" rtl="0" fontAlgn="auto" hangingPunct="1">
        <a:lnSpc>
          <a:spcPct val="100000"/>
        </a:lnSpc>
        <a:spcBef>
          <a:spcPts val="600"/>
        </a:spcBef>
        <a:spcAft>
          <a:spcPts val="0"/>
        </a:spcAft>
        <a:buSzPct val="100000"/>
        <a:buChar char="–"/>
        <a:tabLst/>
        <a:defRPr lang="en-US" sz="2400" b="1" i="0" u="none" strike="noStrike" kern="0" cap="none" spc="0" baseline="0">
          <a:solidFill>
            <a:srgbClr val="4D4D4D"/>
          </a:solidFill>
          <a:uFillTx/>
          <a:latin typeface="Arial"/>
        </a:defRPr>
      </a:lvl2pPr>
      <a:lvl3pPr marL="1143000" marR="0" lvl="2" indent="-228600" algn="l" defTabSz="914400" rtl="0" fontAlgn="auto" hangingPunct="1">
        <a:lnSpc>
          <a:spcPct val="100000"/>
        </a:lnSpc>
        <a:spcBef>
          <a:spcPts val="600"/>
        </a:spcBef>
        <a:spcAft>
          <a:spcPts val="0"/>
        </a:spcAft>
        <a:buSzPct val="100000"/>
        <a:buChar char="•"/>
        <a:tabLst/>
        <a:defRPr lang="en-US" sz="2400" b="0" i="0" u="none" strike="noStrike" kern="0" cap="none" spc="0" baseline="0">
          <a:solidFill>
            <a:srgbClr val="4D4D4D"/>
          </a:solidFill>
          <a:uFillTx/>
          <a:latin typeface="Arial"/>
        </a:defRPr>
      </a:lvl3pPr>
      <a:lvl4pPr marL="1600200" marR="0" lvl="3" indent="-228600" algn="l" defTabSz="914400" rtl="0" fontAlgn="auto" hangingPunct="1">
        <a:lnSpc>
          <a:spcPct val="100000"/>
        </a:lnSpc>
        <a:spcBef>
          <a:spcPts val="500"/>
        </a:spcBef>
        <a:spcAft>
          <a:spcPts val="0"/>
        </a:spcAft>
        <a:buSzPct val="100000"/>
        <a:buChar char="–"/>
        <a:tabLst/>
        <a:defRPr lang="en-US" sz="2000" b="0" i="0" u="none" strike="noStrike" kern="0" cap="none" spc="0" baseline="0">
          <a:solidFill>
            <a:srgbClr val="4D4D4D"/>
          </a:solidFill>
          <a:uFillTx/>
          <a:latin typeface="Arial"/>
        </a:defRPr>
      </a:lvl4pPr>
      <a:lvl5pPr marL="2057400" marR="0" lvl="4" indent="-228600" algn="l" defTabSz="914400" rtl="0" fontAlgn="auto" hangingPunct="1">
        <a:lnSpc>
          <a:spcPct val="100000"/>
        </a:lnSpc>
        <a:spcBef>
          <a:spcPts val="500"/>
        </a:spcBef>
        <a:spcAft>
          <a:spcPts val="0"/>
        </a:spcAft>
        <a:buSzPct val="100000"/>
        <a:buChar char="»"/>
        <a:tabLst/>
        <a:defRPr lang="en-US" sz="2000" b="0" i="0" u="none" strike="noStrike" kern="0" cap="none" spc="0" baseline="0">
          <a:solidFill>
            <a:srgbClr val="4D4D4D"/>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C7A800-6BBB-42DD-73B6-C8F075A4853C}"/>
              </a:ext>
            </a:extLst>
          </p:cNvPr>
          <p:cNvSpPr txBox="1">
            <a:spLocks noGrp="1"/>
          </p:cNvSpPr>
          <p:nvPr>
            <p:ph type="ctrTitle"/>
          </p:nvPr>
        </p:nvSpPr>
        <p:spPr>
          <a:xfrm>
            <a:off x="1580478" y="4512641"/>
            <a:ext cx="5616573" cy="647696"/>
          </a:xfrm>
        </p:spPr>
        <p:txBody>
          <a:bodyPr/>
          <a:lstStyle/>
          <a:p>
            <a:pPr lvl="0"/>
            <a:r>
              <a:rPr lang="en-US" sz="4800" dirty="0"/>
              <a:t>Asteroid NeoWs</a:t>
            </a:r>
            <a:endParaRPr lang="uk-UA" sz="4800" dirty="0"/>
          </a:p>
        </p:txBody>
      </p:sp>
    </p:spTree>
    <p:extLst>
      <p:ext uri="{BB962C8B-B14F-4D97-AF65-F5344CB8AC3E}">
        <p14:creationId xmlns:p14="http://schemas.microsoft.com/office/powerpoint/2010/main" val="76372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6D403-73C3-64EC-1777-3FEBC561ACDE}"/>
              </a:ext>
            </a:extLst>
          </p:cNvPr>
          <p:cNvPicPr>
            <a:picLocks noChangeAspect="1"/>
          </p:cNvPicPr>
          <p:nvPr/>
        </p:nvPicPr>
        <p:blipFill>
          <a:blip r:embed="rId2"/>
          <a:stretch>
            <a:fillRect/>
          </a:stretch>
        </p:blipFill>
        <p:spPr>
          <a:xfrm>
            <a:off x="5010150" y="3510891"/>
            <a:ext cx="3371887" cy="1900755"/>
          </a:xfrm>
          <a:prstGeom prst="rect">
            <a:avLst/>
          </a:prstGeom>
          <a:ln>
            <a:solidFill>
              <a:schemeClr val="tx1"/>
            </a:solidFill>
          </a:ln>
        </p:spPr>
      </p:pic>
      <p:sp>
        <p:nvSpPr>
          <p:cNvPr id="2" name="Rectangle 2">
            <a:extLst>
              <a:ext uri="{FF2B5EF4-FFF2-40B4-BE49-F238E27FC236}">
                <a16:creationId xmlns:a16="http://schemas.microsoft.com/office/drawing/2014/main" id="{8A1BA985-7F7A-B17B-C79C-6A9B8E465397}"/>
              </a:ext>
            </a:extLst>
          </p:cNvPr>
          <p:cNvSpPr txBox="1">
            <a:spLocks noGrp="1"/>
          </p:cNvSpPr>
          <p:nvPr>
            <p:ph type="title"/>
          </p:nvPr>
        </p:nvSpPr>
        <p:spPr>
          <a:xfrm>
            <a:off x="2245634" y="345619"/>
            <a:ext cx="7056433" cy="719139"/>
          </a:xfrm>
        </p:spPr>
        <p:txBody>
          <a:bodyPr/>
          <a:lstStyle/>
          <a:p>
            <a:pPr lvl="0"/>
            <a:r>
              <a:rPr lang="en-US" b="1" dirty="0">
                <a:solidFill>
                  <a:srgbClr val="203864"/>
                </a:solidFill>
              </a:rPr>
              <a:t>Asteroid Visualisations</a:t>
            </a:r>
            <a:br>
              <a:rPr lang="en-US" b="1" dirty="0">
                <a:solidFill>
                  <a:srgbClr val="203864"/>
                </a:solidFill>
              </a:rPr>
            </a:br>
            <a:r>
              <a:rPr lang="en-US" b="1" dirty="0">
                <a:solidFill>
                  <a:srgbClr val="203864"/>
                </a:solidFill>
              </a:rPr>
              <a:t>               </a:t>
            </a:r>
            <a:r>
              <a:rPr lang="en-US" sz="2400" b="1" dirty="0">
                <a:solidFill>
                  <a:srgbClr val="203864"/>
                </a:solidFill>
              </a:rPr>
              <a:t>Bubble Chart</a:t>
            </a:r>
          </a:p>
        </p:txBody>
      </p:sp>
      <p:pic>
        <p:nvPicPr>
          <p:cNvPr id="10" name="Picture 9" descr="A picture containing chart&#10;&#10;Description automatically generated">
            <a:extLst>
              <a:ext uri="{FF2B5EF4-FFF2-40B4-BE49-F238E27FC236}">
                <a16:creationId xmlns:a16="http://schemas.microsoft.com/office/drawing/2014/main" id="{203ABC17-3867-3BE2-80A7-E3E53155C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6" y="1592652"/>
            <a:ext cx="8957948" cy="4743754"/>
          </a:xfrm>
          <a:prstGeom prst="rect">
            <a:avLst/>
          </a:prstGeom>
          <a:ln>
            <a:solidFill>
              <a:schemeClr val="tx1"/>
            </a:solidFill>
          </a:ln>
        </p:spPr>
      </p:pic>
      <p:sp>
        <p:nvSpPr>
          <p:cNvPr id="12" name="TextBox 11">
            <a:extLst>
              <a:ext uri="{FF2B5EF4-FFF2-40B4-BE49-F238E27FC236}">
                <a16:creationId xmlns:a16="http://schemas.microsoft.com/office/drawing/2014/main" id="{88295308-966E-D002-4D0F-5A0F44677F08}"/>
              </a:ext>
            </a:extLst>
          </p:cNvPr>
          <p:cNvSpPr txBox="1"/>
          <p:nvPr/>
        </p:nvSpPr>
        <p:spPr>
          <a:xfrm>
            <a:off x="4026428" y="2228671"/>
            <a:ext cx="4653642" cy="1200329"/>
          </a:xfrm>
          <a:prstGeom prst="rect">
            <a:avLst/>
          </a:prstGeom>
          <a:noFill/>
        </p:spPr>
        <p:txBody>
          <a:bodyPr wrap="square">
            <a:spAutoFit/>
          </a:bodyPr>
          <a:lstStyle/>
          <a:p>
            <a:pPr algn="ctr"/>
            <a:r>
              <a:rPr lang="en-US" sz="1800" b="1" dirty="0">
                <a:solidFill>
                  <a:srgbClr val="203864"/>
                </a:solidFill>
              </a:rPr>
              <a:t>Bubble </a:t>
            </a:r>
            <a:r>
              <a:rPr lang="en-US" b="1" dirty="0">
                <a:solidFill>
                  <a:srgbClr val="203864"/>
                </a:solidFill>
              </a:rPr>
              <a:t>chart showing Asteroid distance, speed and size based on most recent sighting. Hovering over a bubble displays the asteroid name</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782680-A7AC-28ED-E541-A2B25A3F1CC4}"/>
              </a:ext>
            </a:extLst>
          </p:cNvPr>
          <p:cNvSpPr txBox="1">
            <a:spLocks noGrp="1"/>
          </p:cNvSpPr>
          <p:nvPr>
            <p:ph type="title"/>
          </p:nvPr>
        </p:nvSpPr>
        <p:spPr>
          <a:xfrm>
            <a:off x="1835145" y="403222"/>
            <a:ext cx="6662084" cy="649288"/>
          </a:xfrm>
        </p:spPr>
        <p:txBody>
          <a:bodyPr/>
          <a:lstStyle/>
          <a:p>
            <a:pPr lvl="0"/>
            <a:r>
              <a:rPr lang="en-US" b="1" dirty="0"/>
              <a:t>Bar Graph Data </a:t>
            </a:r>
            <a:r>
              <a:rPr lang="en-US" b="1" dirty="0" err="1"/>
              <a:t>Visualisation</a:t>
            </a:r>
            <a:endParaRPr lang="uk-UA" b="1" dirty="0"/>
          </a:p>
        </p:txBody>
      </p:sp>
      <p:sp>
        <p:nvSpPr>
          <p:cNvPr id="3" name="Rectangle 3">
            <a:extLst>
              <a:ext uri="{FF2B5EF4-FFF2-40B4-BE49-F238E27FC236}">
                <a16:creationId xmlns:a16="http://schemas.microsoft.com/office/drawing/2014/main" id="{0948C152-B38A-1374-70D4-E584D94F81B6}"/>
              </a:ext>
            </a:extLst>
          </p:cNvPr>
          <p:cNvSpPr txBox="1">
            <a:spLocks noGrp="1"/>
          </p:cNvSpPr>
          <p:nvPr>
            <p:ph idx="1"/>
          </p:nvPr>
        </p:nvSpPr>
        <p:spPr>
          <a:xfrm>
            <a:off x="1812754" y="924495"/>
            <a:ext cx="7331246" cy="2769682"/>
          </a:xfrm>
        </p:spPr>
        <p:txBody>
          <a:bodyPr/>
          <a:lstStyle/>
          <a:p>
            <a:pPr lvl="0">
              <a:lnSpc>
                <a:spcPct val="80000"/>
              </a:lnSpc>
              <a:spcBef>
                <a:spcPts val="500"/>
              </a:spcBef>
            </a:pPr>
            <a:endParaRPr lang="en-US" sz="1800" dirty="0">
              <a:ea typeface="굴림"/>
            </a:endParaRPr>
          </a:p>
          <a:p>
            <a:pPr>
              <a:lnSpc>
                <a:spcPct val="80000"/>
              </a:lnSpc>
              <a:spcBef>
                <a:spcPts val="500"/>
              </a:spcBef>
            </a:pPr>
            <a:r>
              <a:rPr lang="en-US" sz="1800" dirty="0"/>
              <a:t>HTML calls the </a:t>
            </a:r>
            <a:r>
              <a:rPr lang="en-US" sz="1800" dirty="0" err="1"/>
              <a:t>javascript</a:t>
            </a:r>
            <a:r>
              <a:rPr lang="en-US" sz="1800" dirty="0"/>
              <a:t> code to read in the JSON data. </a:t>
            </a:r>
          </a:p>
          <a:p>
            <a:pPr>
              <a:lnSpc>
                <a:spcPct val="80000"/>
              </a:lnSpc>
              <a:spcBef>
                <a:spcPts val="500"/>
              </a:spcBef>
            </a:pPr>
            <a:r>
              <a:rPr lang="en-US" sz="1800" dirty="0"/>
              <a:t>The data was sorted using a bubble sort method. </a:t>
            </a:r>
          </a:p>
          <a:p>
            <a:pPr>
              <a:lnSpc>
                <a:spcPct val="80000"/>
              </a:lnSpc>
              <a:spcBef>
                <a:spcPts val="500"/>
              </a:spcBef>
            </a:pPr>
            <a:r>
              <a:rPr lang="en-US" sz="1800" dirty="0"/>
              <a:t>The data was then sliced and where necessary reversed to give the highest or lowest according to user selection, initiated by drop down selections. </a:t>
            </a:r>
          </a:p>
          <a:p>
            <a:pPr>
              <a:lnSpc>
                <a:spcPct val="80000"/>
              </a:lnSpc>
              <a:spcBef>
                <a:spcPts val="500"/>
              </a:spcBef>
            </a:pPr>
            <a:r>
              <a:rPr lang="en-US" sz="1800" dirty="0"/>
              <a:t>The data uses D3 and </a:t>
            </a:r>
            <a:r>
              <a:rPr lang="en-US" sz="1800" dirty="0" err="1"/>
              <a:t>Plotly</a:t>
            </a:r>
            <a:r>
              <a:rPr lang="en-US" sz="1800" dirty="0"/>
              <a:t> to display the </a:t>
            </a:r>
            <a:r>
              <a:rPr lang="en-US" sz="1800" dirty="0" err="1"/>
              <a:t>visualisation</a:t>
            </a:r>
            <a:endParaRPr lang="en-US" sz="1800" dirty="0"/>
          </a:p>
        </p:txBody>
      </p:sp>
      <p:pic>
        <p:nvPicPr>
          <p:cNvPr id="5" name="Picture 4">
            <a:extLst>
              <a:ext uri="{FF2B5EF4-FFF2-40B4-BE49-F238E27FC236}">
                <a16:creationId xmlns:a16="http://schemas.microsoft.com/office/drawing/2014/main" id="{D96FCE21-A90D-4D0A-4863-69A4B4FF283C}"/>
              </a:ext>
            </a:extLst>
          </p:cNvPr>
          <p:cNvPicPr>
            <a:picLocks noChangeAspect="1"/>
          </p:cNvPicPr>
          <p:nvPr/>
        </p:nvPicPr>
        <p:blipFill>
          <a:blip r:embed="rId2"/>
          <a:stretch>
            <a:fillRect/>
          </a:stretch>
        </p:blipFill>
        <p:spPr>
          <a:xfrm>
            <a:off x="93341" y="3020299"/>
            <a:ext cx="5873838" cy="3449928"/>
          </a:xfrm>
          <a:prstGeom prst="rect">
            <a:avLst/>
          </a:prstGeom>
          <a:ln>
            <a:solidFill>
              <a:schemeClr val="tx1"/>
            </a:solidFill>
          </a:ln>
        </p:spPr>
      </p:pic>
      <p:sp>
        <p:nvSpPr>
          <p:cNvPr id="6" name="Rectangle 3">
            <a:extLst>
              <a:ext uri="{FF2B5EF4-FFF2-40B4-BE49-F238E27FC236}">
                <a16:creationId xmlns:a16="http://schemas.microsoft.com/office/drawing/2014/main" id="{4AE5A237-BE59-2D19-45C6-408171C1F620}"/>
              </a:ext>
            </a:extLst>
          </p:cNvPr>
          <p:cNvSpPr txBox="1">
            <a:spLocks/>
          </p:cNvSpPr>
          <p:nvPr/>
        </p:nvSpPr>
        <p:spPr>
          <a:xfrm>
            <a:off x="5766037" y="2919715"/>
            <a:ext cx="3284622" cy="3206765"/>
          </a:xfrm>
          <a:prstGeom prst="rect">
            <a:avLst/>
          </a:prstGeom>
          <a:noFill/>
          <a:ln>
            <a:noFill/>
          </a:ln>
        </p:spPr>
        <p:txBody>
          <a:bodyPr vert="horz" wrap="square" lIns="91440" tIns="45720" rIns="91440" bIns="45720" anchor="t" anchorCtr="0" compatLnSpc="1">
            <a:noAutofit/>
          </a:bodyPr>
          <a:lstStyle>
            <a:lvl1pPr marL="342900" marR="0" lvl="0" indent="-342900" algn="l" defTabSz="914400" rtl="0" fontAlgn="auto" hangingPunct="1">
              <a:lnSpc>
                <a:spcPct val="100000"/>
              </a:lnSpc>
              <a:spcBef>
                <a:spcPts val="700"/>
              </a:spcBef>
              <a:spcAft>
                <a:spcPts val="0"/>
              </a:spcAft>
              <a:buSzPct val="100000"/>
              <a:buChar char="•"/>
              <a:tabLst/>
              <a:defRPr lang="en-US" sz="2800" b="0" i="0" u="none" strike="noStrike" kern="0" cap="none" spc="0" baseline="0">
                <a:solidFill>
                  <a:srgbClr val="4D4D4D"/>
                </a:solidFill>
                <a:uFillTx/>
                <a:latin typeface="Arial"/>
              </a:defRPr>
            </a:lvl1pPr>
            <a:lvl2pPr marL="742950" marR="0" lvl="1" indent="-285750" algn="l" defTabSz="914400" rtl="0" fontAlgn="auto" hangingPunct="1">
              <a:lnSpc>
                <a:spcPct val="100000"/>
              </a:lnSpc>
              <a:spcBef>
                <a:spcPts val="600"/>
              </a:spcBef>
              <a:spcAft>
                <a:spcPts val="0"/>
              </a:spcAft>
              <a:buSzPct val="100000"/>
              <a:buChar char="–"/>
              <a:tabLst/>
              <a:defRPr lang="en-US" sz="2400" b="1" i="0" u="none" strike="noStrike" kern="0" cap="none" spc="0" baseline="0">
                <a:solidFill>
                  <a:srgbClr val="4D4D4D"/>
                </a:solidFill>
                <a:uFillTx/>
                <a:latin typeface="Arial"/>
              </a:defRPr>
            </a:lvl2pPr>
            <a:lvl3pPr marL="1143000" marR="0" lvl="2" indent="-228600" algn="l" defTabSz="914400" rtl="0" fontAlgn="auto" hangingPunct="1">
              <a:lnSpc>
                <a:spcPct val="100000"/>
              </a:lnSpc>
              <a:spcBef>
                <a:spcPts val="600"/>
              </a:spcBef>
              <a:spcAft>
                <a:spcPts val="0"/>
              </a:spcAft>
              <a:buSzPct val="100000"/>
              <a:buChar char="•"/>
              <a:tabLst/>
              <a:defRPr lang="en-US" sz="2400" b="0" i="0" u="none" strike="noStrike" kern="0" cap="none" spc="0" baseline="0">
                <a:solidFill>
                  <a:srgbClr val="4D4D4D"/>
                </a:solidFill>
                <a:uFillTx/>
                <a:latin typeface="Arial"/>
              </a:defRPr>
            </a:lvl3pPr>
            <a:lvl4pPr marL="1600200" marR="0" lvl="3" indent="-228600" algn="l" defTabSz="914400" rtl="0" fontAlgn="auto" hangingPunct="1">
              <a:lnSpc>
                <a:spcPct val="100000"/>
              </a:lnSpc>
              <a:spcBef>
                <a:spcPts val="500"/>
              </a:spcBef>
              <a:spcAft>
                <a:spcPts val="0"/>
              </a:spcAft>
              <a:buSzPct val="100000"/>
              <a:buChar char="–"/>
              <a:tabLst/>
              <a:defRPr lang="en-US" sz="2000" b="0" i="0" u="none" strike="noStrike" kern="0" cap="none" spc="0" baseline="0">
                <a:solidFill>
                  <a:srgbClr val="4D4D4D"/>
                </a:solidFill>
                <a:uFillTx/>
                <a:latin typeface="Arial"/>
              </a:defRPr>
            </a:lvl4pPr>
            <a:lvl5pPr marL="2057400" marR="0" lvl="4" indent="-228600" algn="l" defTabSz="914400" rtl="0" fontAlgn="auto" hangingPunct="1">
              <a:lnSpc>
                <a:spcPct val="100000"/>
              </a:lnSpc>
              <a:spcBef>
                <a:spcPts val="500"/>
              </a:spcBef>
              <a:spcAft>
                <a:spcPts val="0"/>
              </a:spcAft>
              <a:buSzPct val="100000"/>
              <a:buChar char="»"/>
              <a:tabLst/>
              <a:defRPr lang="en-US" sz="2000" b="0" i="0" u="none" strike="noStrike" kern="0" cap="none" spc="0" baseline="0">
                <a:solidFill>
                  <a:srgbClr val="4D4D4D"/>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ts val="500"/>
              </a:spcBef>
            </a:pPr>
            <a:endParaRPr lang="en-GB" sz="2000" dirty="0">
              <a:ea typeface="굴림"/>
            </a:endParaRPr>
          </a:p>
          <a:p>
            <a:pPr>
              <a:lnSpc>
                <a:spcPct val="80000"/>
              </a:lnSpc>
              <a:spcBef>
                <a:spcPts val="500"/>
              </a:spcBef>
            </a:pPr>
            <a:r>
              <a:rPr lang="en-GB" sz="1800" dirty="0"/>
              <a:t>Two Selection User Driven Visualisation</a:t>
            </a:r>
          </a:p>
          <a:p>
            <a:pPr>
              <a:lnSpc>
                <a:spcPct val="80000"/>
              </a:lnSpc>
              <a:spcBef>
                <a:spcPts val="500"/>
              </a:spcBef>
            </a:pPr>
            <a:endParaRPr lang="en-GB" sz="2000" dirty="0"/>
          </a:p>
          <a:p>
            <a:pPr>
              <a:lnSpc>
                <a:spcPct val="80000"/>
              </a:lnSpc>
              <a:spcBef>
                <a:spcPts val="500"/>
              </a:spcBef>
            </a:pPr>
            <a:r>
              <a:rPr lang="en-GB" sz="1800" dirty="0"/>
              <a:t>Functionality</a:t>
            </a:r>
            <a:r>
              <a:rPr lang="en-GB" sz="2000" dirty="0"/>
              <a:t>:</a:t>
            </a:r>
          </a:p>
          <a:p>
            <a:pPr lvl="1">
              <a:lnSpc>
                <a:spcPct val="80000"/>
              </a:lnSpc>
              <a:spcBef>
                <a:spcPts val="500"/>
              </a:spcBef>
            </a:pPr>
            <a:r>
              <a:rPr lang="en-GB" sz="1600" dirty="0"/>
              <a:t>Ability to select the extremes of the dataset (highest or lowest 5)</a:t>
            </a:r>
          </a:p>
          <a:p>
            <a:pPr lvl="1">
              <a:lnSpc>
                <a:spcPct val="80000"/>
              </a:lnSpc>
              <a:spcBef>
                <a:spcPts val="500"/>
              </a:spcBef>
            </a:pPr>
            <a:r>
              <a:rPr lang="en-GB" sz="1600" dirty="0"/>
              <a:t>Ability to select display of Distance or Diameter of the dataset</a:t>
            </a:r>
          </a:p>
          <a:p>
            <a:pPr lvl="1">
              <a:lnSpc>
                <a:spcPct val="80000"/>
              </a:lnSpc>
              <a:spcBef>
                <a:spcPts val="500"/>
              </a:spcBef>
            </a:pPr>
            <a:r>
              <a:rPr lang="en-GB" sz="1600" dirty="0"/>
              <a:t>Mouse activated data labels</a:t>
            </a:r>
          </a:p>
          <a:p>
            <a:pPr lvl="1">
              <a:lnSpc>
                <a:spcPct val="80000"/>
              </a:lnSpc>
              <a:spcBef>
                <a:spcPts val="500"/>
              </a:spcBef>
            </a:pPr>
            <a:r>
              <a:rPr lang="en-GB" sz="1600" dirty="0"/>
              <a:t>Data display link</a:t>
            </a:r>
          </a:p>
        </p:txBody>
      </p:sp>
    </p:spTree>
    <p:extLst>
      <p:ext uri="{BB962C8B-B14F-4D97-AF65-F5344CB8AC3E}">
        <p14:creationId xmlns:p14="http://schemas.microsoft.com/office/powerpoint/2010/main" val="81155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C7A800-6BBB-42DD-73B6-C8F075A4853C}"/>
              </a:ext>
            </a:extLst>
          </p:cNvPr>
          <p:cNvSpPr txBox="1">
            <a:spLocks noGrp="1"/>
          </p:cNvSpPr>
          <p:nvPr>
            <p:ph type="ctrTitle"/>
          </p:nvPr>
        </p:nvSpPr>
        <p:spPr>
          <a:xfrm>
            <a:off x="1763713" y="1363756"/>
            <a:ext cx="5616573" cy="647696"/>
          </a:xfrm>
        </p:spPr>
        <p:txBody>
          <a:bodyPr/>
          <a:lstStyle/>
          <a:p>
            <a:pPr lvl="0" algn="ctr"/>
            <a:r>
              <a:rPr lang="en-US" sz="4800" dirty="0"/>
              <a:t>Demonstration</a:t>
            </a:r>
            <a:endParaRPr lang="uk-UA" sz="4800" dirty="0"/>
          </a:p>
        </p:txBody>
      </p:sp>
    </p:spTree>
    <p:extLst>
      <p:ext uri="{BB962C8B-B14F-4D97-AF65-F5344CB8AC3E}">
        <p14:creationId xmlns:p14="http://schemas.microsoft.com/office/powerpoint/2010/main" val="14512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C7A800-6BBB-42DD-73B6-C8F075A4853C}"/>
              </a:ext>
            </a:extLst>
          </p:cNvPr>
          <p:cNvSpPr txBox="1">
            <a:spLocks noGrp="1"/>
          </p:cNvSpPr>
          <p:nvPr>
            <p:ph type="ctrTitle"/>
          </p:nvPr>
        </p:nvSpPr>
        <p:spPr>
          <a:xfrm>
            <a:off x="1599796" y="4480444"/>
            <a:ext cx="5616573" cy="647696"/>
          </a:xfrm>
        </p:spPr>
        <p:txBody>
          <a:bodyPr/>
          <a:lstStyle/>
          <a:p>
            <a:pPr lvl="0" algn="ctr"/>
            <a:r>
              <a:rPr lang="en-US" sz="4800" dirty="0"/>
              <a:t>Thank you</a:t>
            </a:r>
            <a:endParaRPr lang="uk-UA" sz="4800" dirty="0"/>
          </a:p>
        </p:txBody>
      </p:sp>
    </p:spTree>
    <p:extLst>
      <p:ext uri="{BB962C8B-B14F-4D97-AF65-F5344CB8AC3E}">
        <p14:creationId xmlns:p14="http://schemas.microsoft.com/office/powerpoint/2010/main" val="277754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0D7C54-B158-2268-119C-BA9DA9396C81}"/>
              </a:ext>
            </a:extLst>
          </p:cNvPr>
          <p:cNvSpPr txBox="1">
            <a:spLocks noGrp="1"/>
          </p:cNvSpPr>
          <p:nvPr>
            <p:ph type="title"/>
          </p:nvPr>
        </p:nvSpPr>
        <p:spPr>
          <a:xfrm>
            <a:off x="2172029" y="968706"/>
            <a:ext cx="6480179" cy="649288"/>
          </a:xfrm>
        </p:spPr>
        <p:txBody>
          <a:bodyPr/>
          <a:lstStyle/>
          <a:p>
            <a:pPr lvl="0"/>
            <a:r>
              <a:rPr lang="en-US" b="1" dirty="0"/>
              <a:t>Introduction</a:t>
            </a:r>
            <a:endParaRPr lang="uk-UA" b="1" dirty="0"/>
          </a:p>
        </p:txBody>
      </p:sp>
      <p:sp>
        <p:nvSpPr>
          <p:cNvPr id="3" name="Rectangle 3">
            <a:extLst>
              <a:ext uri="{FF2B5EF4-FFF2-40B4-BE49-F238E27FC236}">
                <a16:creationId xmlns:a16="http://schemas.microsoft.com/office/drawing/2014/main" id="{AEBCC9BD-C89C-72B8-2C39-A00CC1236C71}"/>
              </a:ext>
            </a:extLst>
          </p:cNvPr>
          <p:cNvSpPr txBox="1">
            <a:spLocks noGrp="1"/>
          </p:cNvSpPr>
          <p:nvPr>
            <p:ph idx="1"/>
          </p:nvPr>
        </p:nvSpPr>
        <p:spPr>
          <a:xfrm>
            <a:off x="1990721" y="2274892"/>
            <a:ext cx="6553203" cy="3187446"/>
          </a:xfrm>
        </p:spPr>
        <p:txBody>
          <a:bodyPr/>
          <a:lstStyle/>
          <a:p>
            <a:pPr lvl="0">
              <a:lnSpc>
                <a:spcPct val="80000"/>
              </a:lnSpc>
              <a:spcBef>
                <a:spcPts val="500"/>
              </a:spcBef>
            </a:pPr>
            <a:r>
              <a:rPr lang="en-US" sz="2000" dirty="0">
                <a:solidFill>
                  <a:schemeClr val="bg2">
                    <a:lumMod val="25000"/>
                  </a:schemeClr>
                </a:solidFill>
              </a:rPr>
              <a:t>NeoWs (Near Earth Object Web Service) is a NASA web service for near earth Asteroid information. </a:t>
            </a:r>
          </a:p>
          <a:p>
            <a:pPr lvl="0">
              <a:lnSpc>
                <a:spcPct val="80000"/>
              </a:lnSpc>
              <a:spcBef>
                <a:spcPts val="500"/>
              </a:spcBef>
            </a:pPr>
            <a:r>
              <a:rPr lang="en-US" sz="2000" dirty="0">
                <a:solidFill>
                  <a:schemeClr val="bg2">
                    <a:lumMod val="25000"/>
                  </a:schemeClr>
                </a:solidFill>
              </a:rPr>
              <a:t>The data describes Asteroids based on their closest approach date to Earth, along with physical characteristics such as size and speed.</a:t>
            </a:r>
          </a:p>
          <a:p>
            <a:pPr lvl="0">
              <a:lnSpc>
                <a:spcPct val="80000"/>
              </a:lnSpc>
              <a:spcBef>
                <a:spcPts val="500"/>
              </a:spcBef>
            </a:pPr>
            <a:endParaRPr lang="en-US" sz="2000" dirty="0">
              <a:solidFill>
                <a:schemeClr val="bg2">
                  <a:lumMod val="25000"/>
                </a:schemeClr>
              </a:solidFill>
            </a:endParaRPr>
          </a:p>
          <a:p>
            <a:pPr marL="0" lvl="0" indent="0">
              <a:lnSpc>
                <a:spcPct val="80000"/>
              </a:lnSpc>
              <a:spcBef>
                <a:spcPts val="500"/>
              </a:spcBef>
              <a:buNone/>
            </a:pPr>
            <a:r>
              <a:rPr lang="en-US" sz="2000" b="1" u="sng" dirty="0">
                <a:solidFill>
                  <a:schemeClr val="bg2">
                    <a:lumMod val="25000"/>
                  </a:schemeClr>
                </a:solidFill>
              </a:rPr>
              <a:t>GOAL</a:t>
            </a:r>
            <a:r>
              <a:rPr lang="en-US" sz="2000" dirty="0">
                <a:solidFill>
                  <a:schemeClr val="bg2">
                    <a:lumMod val="25000"/>
                  </a:schemeClr>
                </a:solidFill>
              </a:rPr>
              <a:t>:</a:t>
            </a:r>
          </a:p>
          <a:p>
            <a:pPr lvl="0">
              <a:lnSpc>
                <a:spcPct val="80000"/>
              </a:lnSpc>
              <a:spcBef>
                <a:spcPts val="500"/>
              </a:spcBef>
            </a:pPr>
            <a:r>
              <a:rPr lang="en-GB" sz="2000" b="0" i="0" dirty="0">
                <a:solidFill>
                  <a:schemeClr val="bg2">
                    <a:lumMod val="25000"/>
                  </a:schemeClr>
                </a:solidFill>
                <a:effectLst/>
                <a:latin typeface="Arial" panose="020B0604020202020204" pitchFamily="34" charset="0"/>
                <a:cs typeface="Arial" panose="020B0604020202020204" pitchFamily="34" charset="0"/>
              </a:rPr>
              <a:t>Our goal for the project was to align data processing technologies to allow a user to interactively visualise data from a NASA data-source.</a:t>
            </a:r>
            <a:endParaRPr lang="en-US" sz="2000" dirty="0">
              <a:solidFill>
                <a:schemeClr val="bg2">
                  <a:lumMod val="25000"/>
                </a:schemeClr>
              </a:solidFill>
              <a:latin typeface="Arial" panose="020B0604020202020204" pitchFamily="34" charset="0"/>
              <a:ea typeface="굴림"/>
              <a:cs typeface="Arial" panose="020B0604020202020204" pitchFamily="34" charset="0"/>
            </a:endParaRPr>
          </a:p>
          <a:p>
            <a:pPr lvl="0">
              <a:lnSpc>
                <a:spcPct val="80000"/>
              </a:lnSpc>
              <a:spcBef>
                <a:spcPts val="500"/>
              </a:spcBef>
            </a:pPr>
            <a:endParaRPr lang="en-US" sz="2000" dirty="0">
              <a:solidFill>
                <a:schemeClr val="bg2">
                  <a:lumMod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782680-A7AC-28ED-E541-A2B25A3F1CC4}"/>
              </a:ext>
            </a:extLst>
          </p:cNvPr>
          <p:cNvSpPr txBox="1">
            <a:spLocks noGrp="1"/>
          </p:cNvSpPr>
          <p:nvPr>
            <p:ph type="title"/>
          </p:nvPr>
        </p:nvSpPr>
        <p:spPr>
          <a:xfrm>
            <a:off x="1835145" y="403222"/>
            <a:ext cx="6662084" cy="649288"/>
          </a:xfrm>
        </p:spPr>
        <p:txBody>
          <a:bodyPr/>
          <a:lstStyle/>
          <a:p>
            <a:pPr lvl="0"/>
            <a:r>
              <a:rPr lang="en-US" b="1" dirty="0"/>
              <a:t>Main Challenges</a:t>
            </a:r>
            <a:endParaRPr lang="uk-UA" b="1" dirty="0"/>
          </a:p>
        </p:txBody>
      </p:sp>
      <p:sp>
        <p:nvSpPr>
          <p:cNvPr id="3" name="Rectangle 3">
            <a:extLst>
              <a:ext uri="{FF2B5EF4-FFF2-40B4-BE49-F238E27FC236}">
                <a16:creationId xmlns:a16="http://schemas.microsoft.com/office/drawing/2014/main" id="{0948C152-B38A-1374-70D4-E584D94F81B6}"/>
              </a:ext>
            </a:extLst>
          </p:cNvPr>
          <p:cNvSpPr txBox="1">
            <a:spLocks noGrp="1"/>
          </p:cNvSpPr>
          <p:nvPr>
            <p:ph idx="1"/>
          </p:nvPr>
        </p:nvSpPr>
        <p:spPr>
          <a:xfrm>
            <a:off x="1593346" y="1396994"/>
            <a:ext cx="6553203" cy="4583109"/>
          </a:xfrm>
        </p:spPr>
        <p:txBody>
          <a:bodyPr/>
          <a:lstStyle/>
          <a:p>
            <a:pPr lvl="0">
              <a:lnSpc>
                <a:spcPct val="80000"/>
              </a:lnSpc>
              <a:spcBef>
                <a:spcPts val="500"/>
              </a:spcBef>
            </a:pPr>
            <a:endParaRPr lang="en-US" sz="2000" dirty="0">
              <a:ea typeface="굴림"/>
            </a:endParaRPr>
          </a:p>
          <a:p>
            <a:pPr lvl="0">
              <a:lnSpc>
                <a:spcPct val="80000"/>
              </a:lnSpc>
              <a:spcBef>
                <a:spcPts val="500"/>
              </a:spcBef>
            </a:pPr>
            <a:r>
              <a:rPr lang="en-US" sz="2000" dirty="0">
                <a:ea typeface="굴림"/>
              </a:rPr>
              <a:t>Team organisation, task assignment and time management.</a:t>
            </a:r>
          </a:p>
          <a:p>
            <a:pPr lvl="0">
              <a:lnSpc>
                <a:spcPct val="80000"/>
              </a:lnSpc>
              <a:spcBef>
                <a:spcPts val="500"/>
              </a:spcBef>
            </a:pPr>
            <a:endParaRPr lang="en-US" sz="2000" dirty="0">
              <a:ea typeface="굴림"/>
            </a:endParaRPr>
          </a:p>
          <a:p>
            <a:pPr lvl="0">
              <a:lnSpc>
                <a:spcPct val="80000"/>
              </a:lnSpc>
              <a:spcBef>
                <a:spcPts val="500"/>
              </a:spcBef>
            </a:pPr>
            <a:endParaRPr lang="en-US" sz="2000" dirty="0">
              <a:ea typeface="굴림"/>
            </a:endParaRPr>
          </a:p>
          <a:p>
            <a:pPr lvl="0">
              <a:lnSpc>
                <a:spcPct val="80000"/>
              </a:lnSpc>
              <a:spcBef>
                <a:spcPts val="500"/>
              </a:spcBef>
            </a:pPr>
            <a:endParaRPr lang="en-US" sz="2000" dirty="0">
              <a:ea typeface="굴림"/>
            </a:endParaRPr>
          </a:p>
          <a:p>
            <a:pPr lvl="0">
              <a:lnSpc>
                <a:spcPct val="80000"/>
              </a:lnSpc>
              <a:spcBef>
                <a:spcPts val="500"/>
              </a:spcBef>
            </a:pPr>
            <a:endParaRPr lang="en-US" sz="2000" dirty="0">
              <a:ea typeface="굴림"/>
            </a:endParaRPr>
          </a:p>
          <a:p>
            <a:pPr lvl="0">
              <a:lnSpc>
                <a:spcPct val="80000"/>
              </a:lnSpc>
              <a:spcBef>
                <a:spcPts val="500"/>
              </a:spcBef>
            </a:pPr>
            <a:endParaRPr lang="en-US" sz="2000" dirty="0">
              <a:ea typeface="굴림"/>
            </a:endParaRPr>
          </a:p>
          <a:p>
            <a:pPr lvl="0">
              <a:lnSpc>
                <a:spcPct val="80000"/>
              </a:lnSpc>
              <a:spcBef>
                <a:spcPts val="500"/>
              </a:spcBef>
            </a:pPr>
            <a:endParaRPr lang="en-US" sz="2000" dirty="0">
              <a:ea typeface="굴림"/>
            </a:endParaRPr>
          </a:p>
          <a:p>
            <a:pPr lvl="0">
              <a:lnSpc>
                <a:spcPct val="80000"/>
              </a:lnSpc>
              <a:spcBef>
                <a:spcPts val="500"/>
              </a:spcBef>
            </a:pPr>
            <a:endParaRPr lang="en-US" sz="2000" dirty="0">
              <a:ea typeface="굴림"/>
            </a:endParaRPr>
          </a:p>
          <a:p>
            <a:pPr lvl="0">
              <a:lnSpc>
                <a:spcPct val="80000"/>
              </a:lnSpc>
              <a:spcBef>
                <a:spcPts val="500"/>
              </a:spcBef>
            </a:pPr>
            <a:r>
              <a:rPr lang="en-US" sz="2000" dirty="0">
                <a:ea typeface="굴림"/>
              </a:rPr>
              <a:t>Interfaces between the various data technologies used to complete the dataflow</a:t>
            </a:r>
          </a:p>
          <a:p>
            <a:pPr lvl="0">
              <a:lnSpc>
                <a:spcPct val="80000"/>
              </a:lnSpc>
              <a:spcBef>
                <a:spcPts val="500"/>
              </a:spcBef>
            </a:pPr>
            <a:endParaRPr lang="en-US" sz="2000" dirty="0">
              <a:ea typeface="굴림"/>
            </a:endParaRPr>
          </a:p>
          <a:p>
            <a:pPr lvl="0">
              <a:lnSpc>
                <a:spcPct val="80000"/>
              </a:lnSpc>
              <a:spcBef>
                <a:spcPts val="500"/>
              </a:spcBef>
            </a:pPr>
            <a:r>
              <a:rPr lang="en-US" sz="2000" dirty="0">
                <a:ea typeface="굴림"/>
              </a:rPr>
              <a:t>Identifying the type of visualisations and the user interaction required</a:t>
            </a:r>
          </a:p>
          <a:p>
            <a:pPr marL="0" lvl="0" indent="0">
              <a:lnSpc>
                <a:spcPct val="80000"/>
              </a:lnSpc>
              <a:spcBef>
                <a:spcPts val="500"/>
              </a:spcBef>
              <a:buNone/>
            </a:pPr>
            <a:endParaRPr lang="en-US" sz="2000" dirty="0">
              <a:ea typeface="굴림"/>
            </a:endParaRPr>
          </a:p>
          <a:p>
            <a:pPr lvl="0">
              <a:lnSpc>
                <a:spcPct val="80000"/>
              </a:lnSpc>
              <a:spcBef>
                <a:spcPts val="500"/>
              </a:spcBef>
            </a:pPr>
            <a:endParaRPr lang="en-US" sz="2000" dirty="0"/>
          </a:p>
        </p:txBody>
      </p:sp>
      <p:pic>
        <p:nvPicPr>
          <p:cNvPr id="5" name="Picture 4">
            <a:extLst>
              <a:ext uri="{FF2B5EF4-FFF2-40B4-BE49-F238E27FC236}">
                <a16:creationId xmlns:a16="http://schemas.microsoft.com/office/drawing/2014/main" id="{CF921452-7931-D880-B4DF-5840A03A6CA0}"/>
              </a:ext>
            </a:extLst>
          </p:cNvPr>
          <p:cNvPicPr>
            <a:picLocks noChangeAspect="1"/>
          </p:cNvPicPr>
          <p:nvPr/>
        </p:nvPicPr>
        <p:blipFill>
          <a:blip r:embed="rId2"/>
          <a:stretch>
            <a:fillRect/>
          </a:stretch>
        </p:blipFill>
        <p:spPr>
          <a:xfrm>
            <a:off x="3684958" y="2120419"/>
            <a:ext cx="5161038" cy="21223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E28FA4-B9E4-F4D1-5E2D-F64D11A45BFB}"/>
              </a:ext>
            </a:extLst>
          </p:cNvPr>
          <p:cNvSpPr txBox="1">
            <a:spLocks noGrp="1"/>
          </p:cNvSpPr>
          <p:nvPr>
            <p:ph type="title"/>
          </p:nvPr>
        </p:nvSpPr>
        <p:spPr>
          <a:xfrm>
            <a:off x="5125455" y="2560372"/>
            <a:ext cx="4018545" cy="649288"/>
          </a:xfrm>
        </p:spPr>
        <p:txBody>
          <a:bodyPr/>
          <a:lstStyle/>
          <a:p>
            <a:pPr lvl="0"/>
            <a:r>
              <a:rPr lang="en-US" b="1" dirty="0"/>
              <a:t>Data-Flow Design</a:t>
            </a:r>
            <a:endParaRPr lang="uk-UA" b="1" dirty="0"/>
          </a:p>
        </p:txBody>
      </p:sp>
      <p:pic>
        <p:nvPicPr>
          <p:cNvPr id="4" name="Picture 3">
            <a:extLst>
              <a:ext uri="{FF2B5EF4-FFF2-40B4-BE49-F238E27FC236}">
                <a16:creationId xmlns:a16="http://schemas.microsoft.com/office/drawing/2014/main" id="{C7D6F3D7-7728-51B1-5597-1B10E80DA1FB}"/>
              </a:ext>
            </a:extLst>
          </p:cNvPr>
          <p:cNvPicPr>
            <a:picLocks noChangeAspect="1"/>
          </p:cNvPicPr>
          <p:nvPr/>
        </p:nvPicPr>
        <p:blipFill>
          <a:blip r:embed="rId2"/>
          <a:stretch>
            <a:fillRect/>
          </a:stretch>
        </p:blipFill>
        <p:spPr>
          <a:xfrm>
            <a:off x="986591" y="179075"/>
            <a:ext cx="4018545" cy="6499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BFEF33-A07E-390A-0D36-0FAF8BA6863B}"/>
              </a:ext>
            </a:extLst>
          </p:cNvPr>
          <p:cNvSpPr txBox="1">
            <a:spLocks noGrp="1"/>
          </p:cNvSpPr>
          <p:nvPr>
            <p:ph type="title"/>
          </p:nvPr>
        </p:nvSpPr>
        <p:spPr>
          <a:xfrm>
            <a:off x="1835145" y="403222"/>
            <a:ext cx="6480179" cy="649288"/>
          </a:xfrm>
        </p:spPr>
        <p:txBody>
          <a:bodyPr/>
          <a:lstStyle/>
          <a:p>
            <a:pPr lvl="0"/>
            <a:r>
              <a:rPr lang="en-US" b="1" dirty="0"/>
              <a:t>Collecting Data</a:t>
            </a:r>
            <a:endParaRPr lang="uk-UA" b="1" dirty="0"/>
          </a:p>
        </p:txBody>
      </p:sp>
      <p:sp>
        <p:nvSpPr>
          <p:cNvPr id="3" name="Rectangle 3">
            <a:extLst>
              <a:ext uri="{FF2B5EF4-FFF2-40B4-BE49-F238E27FC236}">
                <a16:creationId xmlns:a16="http://schemas.microsoft.com/office/drawing/2014/main" id="{B184ED6E-A35D-66CC-66A2-22C5CC3AA999}"/>
              </a:ext>
            </a:extLst>
          </p:cNvPr>
          <p:cNvSpPr txBox="1">
            <a:spLocks noGrp="1"/>
          </p:cNvSpPr>
          <p:nvPr>
            <p:ph idx="1"/>
          </p:nvPr>
        </p:nvSpPr>
        <p:spPr>
          <a:xfrm>
            <a:off x="1763713" y="1557342"/>
            <a:ext cx="6553203" cy="4583109"/>
          </a:xfrm>
        </p:spPr>
        <p:txBody>
          <a:bodyPr/>
          <a:lstStyle/>
          <a:p>
            <a:pPr lvl="0">
              <a:lnSpc>
                <a:spcPct val="80000"/>
              </a:lnSpc>
              <a:spcBef>
                <a:spcPts val="500"/>
              </a:spcBef>
            </a:pPr>
            <a:r>
              <a:rPr lang="en-GB" sz="2000" dirty="0"/>
              <a:t>Using the Nasa API, we were able to collect the data we were interested in and then convert it into some pandas </a:t>
            </a:r>
            <a:r>
              <a:rPr lang="en-GB" sz="2000" dirty="0" err="1"/>
              <a:t>dataframes</a:t>
            </a:r>
            <a:r>
              <a:rPr lang="en-GB" sz="2000" dirty="0"/>
              <a:t>, where the data types could then be changed and new columns could be added (notably the estimated diameter).</a:t>
            </a:r>
          </a:p>
          <a:p>
            <a:pPr lvl="0">
              <a:lnSpc>
                <a:spcPct val="80000"/>
              </a:lnSpc>
              <a:spcBef>
                <a:spcPts val="500"/>
              </a:spcBef>
            </a:pPr>
            <a:endParaRPr lang="en-GB" sz="2000" dirty="0"/>
          </a:p>
          <a:p>
            <a:pPr lvl="0">
              <a:lnSpc>
                <a:spcPct val="80000"/>
              </a:lnSpc>
              <a:spcBef>
                <a:spcPts val="500"/>
              </a:spcBef>
            </a:pPr>
            <a:r>
              <a:rPr lang="en-GB" sz="2000" dirty="0"/>
              <a:t>Then, using </a:t>
            </a:r>
            <a:r>
              <a:rPr lang="en-GB" sz="2000" dirty="0" err="1"/>
              <a:t>SQLalchemy</a:t>
            </a:r>
            <a:r>
              <a:rPr lang="en-GB" sz="2000" dirty="0"/>
              <a:t>, the </a:t>
            </a:r>
            <a:r>
              <a:rPr lang="en-GB" sz="2000" dirty="0" err="1"/>
              <a:t>dataframes</a:t>
            </a:r>
            <a:r>
              <a:rPr lang="en-GB" sz="2000" dirty="0"/>
              <a:t> were turned into tables on an SQLite database called </a:t>
            </a:r>
            <a:r>
              <a:rPr lang="en-GB" sz="2000" dirty="0" err="1"/>
              <a:t>asteroids.sql</a:t>
            </a:r>
            <a:r>
              <a:rPr lang="en-GB" sz="2000" dirty="0"/>
              <a:t>, this allows the data to be called upon without making additional requests from the Nasa API.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406150-DE01-275F-4A78-3E2985B52270}"/>
              </a:ext>
            </a:extLst>
          </p:cNvPr>
          <p:cNvSpPr txBox="1">
            <a:spLocks noGrp="1"/>
          </p:cNvSpPr>
          <p:nvPr>
            <p:ph type="title"/>
          </p:nvPr>
        </p:nvSpPr>
        <p:spPr>
          <a:xfrm>
            <a:off x="1835145" y="403222"/>
            <a:ext cx="6480179" cy="649288"/>
          </a:xfrm>
        </p:spPr>
        <p:txBody>
          <a:bodyPr/>
          <a:lstStyle/>
          <a:p>
            <a:pPr lvl="0"/>
            <a:r>
              <a:rPr lang="en-US" b="1" dirty="0"/>
              <a:t>Flask and Animation</a:t>
            </a:r>
            <a:endParaRPr lang="uk-UA" b="1" dirty="0"/>
          </a:p>
        </p:txBody>
      </p:sp>
      <p:sp>
        <p:nvSpPr>
          <p:cNvPr id="3" name="Rectangle 3">
            <a:extLst>
              <a:ext uri="{FF2B5EF4-FFF2-40B4-BE49-F238E27FC236}">
                <a16:creationId xmlns:a16="http://schemas.microsoft.com/office/drawing/2014/main" id="{447667A0-E78A-80EE-E441-0699C0FFFCA5}"/>
              </a:ext>
            </a:extLst>
          </p:cNvPr>
          <p:cNvSpPr txBox="1">
            <a:spLocks noGrp="1"/>
          </p:cNvSpPr>
          <p:nvPr>
            <p:ph idx="1"/>
          </p:nvPr>
        </p:nvSpPr>
        <p:spPr>
          <a:xfrm>
            <a:off x="1763713" y="1557342"/>
            <a:ext cx="6553203" cy="4583109"/>
          </a:xfrm>
        </p:spPr>
        <p:txBody>
          <a:bodyPr/>
          <a:lstStyle/>
          <a:p>
            <a:pPr lvl="0">
              <a:lnSpc>
                <a:spcPct val="80000"/>
              </a:lnSpc>
              <a:spcBef>
                <a:spcPts val="500"/>
              </a:spcBef>
            </a:pPr>
            <a:r>
              <a:rPr lang="en-GB" sz="2000" dirty="0"/>
              <a:t>We then used Flask to run a server that ran the html files.</a:t>
            </a:r>
          </a:p>
          <a:p>
            <a:pPr lvl="0">
              <a:lnSpc>
                <a:spcPct val="80000"/>
              </a:lnSpc>
              <a:spcBef>
                <a:spcPts val="500"/>
              </a:spcBef>
            </a:pPr>
            <a:endParaRPr lang="en-GB" sz="2000" dirty="0"/>
          </a:p>
          <a:p>
            <a:pPr lvl="0">
              <a:lnSpc>
                <a:spcPct val="80000"/>
              </a:lnSpc>
              <a:spcBef>
                <a:spcPts val="500"/>
              </a:spcBef>
            </a:pPr>
            <a:r>
              <a:rPr lang="en-GB" sz="2000" dirty="0"/>
              <a:t>In the Flask server, the database was queried to create pages that contained the data as </a:t>
            </a:r>
            <a:r>
              <a:rPr lang="en-GB" sz="2000" dirty="0" err="1"/>
              <a:t>json</a:t>
            </a:r>
            <a:r>
              <a:rPr lang="en-GB" sz="2000" dirty="0"/>
              <a:t> files that could be read using d3.</a:t>
            </a:r>
          </a:p>
          <a:p>
            <a:pPr lvl="0">
              <a:lnSpc>
                <a:spcPct val="80000"/>
              </a:lnSpc>
              <a:spcBef>
                <a:spcPts val="500"/>
              </a:spcBef>
            </a:pPr>
            <a:endParaRPr lang="en-GB" sz="2000" dirty="0"/>
          </a:p>
          <a:p>
            <a:pPr lvl="0">
              <a:lnSpc>
                <a:spcPct val="80000"/>
              </a:lnSpc>
              <a:spcBef>
                <a:spcPts val="500"/>
              </a:spcBef>
            </a:pPr>
            <a:r>
              <a:rPr lang="en-GB" sz="2000" dirty="0"/>
              <a:t>Then the landing page (where all of the links to the charts would be stored) was created, to make it slightly more interesting we adding an animation to the title at the top of the page using anime </a:t>
            </a:r>
            <a:r>
              <a:rPr lang="en-GB" sz="2000" dirty="0" err="1"/>
              <a:t>js</a:t>
            </a:r>
            <a:r>
              <a:rPr lang="en-GB"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1BA985-7F7A-B17B-C79C-6A9B8E465397}"/>
              </a:ext>
            </a:extLst>
          </p:cNvPr>
          <p:cNvSpPr txBox="1">
            <a:spLocks noGrp="1"/>
          </p:cNvSpPr>
          <p:nvPr>
            <p:ph type="title"/>
          </p:nvPr>
        </p:nvSpPr>
        <p:spPr>
          <a:xfrm>
            <a:off x="2256519" y="100337"/>
            <a:ext cx="7056433" cy="719139"/>
          </a:xfrm>
        </p:spPr>
        <p:txBody>
          <a:bodyPr/>
          <a:lstStyle/>
          <a:p>
            <a:pPr lvl="0"/>
            <a:r>
              <a:rPr lang="en-US" b="1" dirty="0">
                <a:solidFill>
                  <a:srgbClr val="203864"/>
                </a:solidFill>
              </a:rPr>
              <a:t>Asteroid Visualisations</a:t>
            </a:r>
          </a:p>
        </p:txBody>
      </p:sp>
      <p:sp>
        <p:nvSpPr>
          <p:cNvPr id="3" name="Rectangle 3">
            <a:extLst>
              <a:ext uri="{FF2B5EF4-FFF2-40B4-BE49-F238E27FC236}">
                <a16:creationId xmlns:a16="http://schemas.microsoft.com/office/drawing/2014/main" id="{47E8C30D-6D0E-A7CB-4F7E-4E38278E192C}"/>
              </a:ext>
            </a:extLst>
          </p:cNvPr>
          <p:cNvSpPr txBox="1">
            <a:spLocks noGrp="1"/>
          </p:cNvSpPr>
          <p:nvPr>
            <p:ph idx="1"/>
          </p:nvPr>
        </p:nvSpPr>
        <p:spPr>
          <a:xfrm>
            <a:off x="5061853" y="1347807"/>
            <a:ext cx="3499984" cy="4514612"/>
          </a:xfrm>
        </p:spPr>
        <p:txBody>
          <a:bodyPr/>
          <a:lstStyle/>
          <a:p>
            <a:pPr lvl="0">
              <a:spcBef>
                <a:spcPts val="500"/>
              </a:spcBef>
            </a:pPr>
            <a:r>
              <a:rPr lang="en-US" sz="2000" dirty="0">
                <a:solidFill>
                  <a:srgbClr val="000000"/>
                </a:solidFill>
              </a:rPr>
              <a:t>Choose asteroid name form a drop-down menu to display:</a:t>
            </a:r>
          </a:p>
          <a:p>
            <a:pPr lvl="1">
              <a:spcBef>
                <a:spcPts val="500"/>
              </a:spcBef>
            </a:pPr>
            <a:endParaRPr lang="en-US" sz="1600" dirty="0">
              <a:solidFill>
                <a:srgbClr val="000000"/>
              </a:solidFill>
            </a:endParaRPr>
          </a:p>
          <a:p>
            <a:pPr lvl="1">
              <a:spcBef>
                <a:spcPts val="500"/>
              </a:spcBef>
            </a:pPr>
            <a:r>
              <a:rPr lang="en-US" sz="1600" dirty="0">
                <a:solidFill>
                  <a:srgbClr val="000000"/>
                </a:solidFill>
              </a:rPr>
              <a:t>Asteroid Information </a:t>
            </a:r>
            <a:r>
              <a:rPr lang="en-US" sz="1600" b="0" dirty="0">
                <a:solidFill>
                  <a:srgbClr val="000000"/>
                </a:solidFill>
              </a:rPr>
              <a:t>(Based on last sighting)</a:t>
            </a:r>
          </a:p>
          <a:p>
            <a:pPr lvl="1">
              <a:spcBef>
                <a:spcPts val="500"/>
              </a:spcBef>
            </a:pPr>
            <a:endParaRPr lang="en-US" sz="1600" dirty="0">
              <a:solidFill>
                <a:srgbClr val="000000"/>
              </a:solidFill>
            </a:endParaRPr>
          </a:p>
          <a:p>
            <a:pPr lvl="1">
              <a:spcBef>
                <a:spcPts val="500"/>
              </a:spcBef>
            </a:pPr>
            <a:r>
              <a:rPr lang="en-US" sz="1600" dirty="0">
                <a:solidFill>
                  <a:srgbClr val="000000"/>
                </a:solidFill>
              </a:rPr>
              <a:t>Line chart showing the distance from earth on each sighting</a:t>
            </a:r>
          </a:p>
          <a:p>
            <a:pPr lvl="1">
              <a:spcBef>
                <a:spcPts val="500"/>
              </a:spcBef>
            </a:pPr>
            <a:endParaRPr lang="en-US" sz="1600" dirty="0">
              <a:solidFill>
                <a:srgbClr val="000000"/>
              </a:solidFill>
            </a:endParaRPr>
          </a:p>
          <a:p>
            <a:pPr lvl="1">
              <a:spcBef>
                <a:spcPts val="500"/>
              </a:spcBef>
            </a:pPr>
            <a:r>
              <a:rPr lang="en-US" sz="1600" dirty="0">
                <a:solidFill>
                  <a:srgbClr val="000000"/>
                </a:solidFill>
              </a:rPr>
              <a:t>Line chart showing speed of approach on each sighting</a:t>
            </a:r>
          </a:p>
          <a:p>
            <a:pPr lvl="0">
              <a:spcBef>
                <a:spcPts val="500"/>
              </a:spcBef>
            </a:pPr>
            <a:endParaRPr lang="en-US" sz="2000" dirty="0">
              <a:solidFill>
                <a:srgbClr val="000000"/>
              </a:solidFill>
            </a:endParaRPr>
          </a:p>
        </p:txBody>
      </p:sp>
      <p:grpSp>
        <p:nvGrpSpPr>
          <p:cNvPr id="4" name="Group 14">
            <a:extLst>
              <a:ext uri="{FF2B5EF4-FFF2-40B4-BE49-F238E27FC236}">
                <a16:creationId xmlns:a16="http://schemas.microsoft.com/office/drawing/2014/main" id="{F0B2A86B-100A-131C-E0EB-F338A79A61A9}"/>
              </a:ext>
            </a:extLst>
          </p:cNvPr>
          <p:cNvGrpSpPr/>
          <p:nvPr/>
        </p:nvGrpSpPr>
        <p:grpSpPr>
          <a:xfrm>
            <a:off x="2490560" y="995589"/>
            <a:ext cx="2571292" cy="5493212"/>
            <a:chOff x="2490560" y="995589"/>
            <a:chExt cx="2571292" cy="5493212"/>
          </a:xfrm>
        </p:grpSpPr>
        <p:pic>
          <p:nvPicPr>
            <p:cNvPr id="5" name="Picture 11" descr="Graphical user interface, application&#10;&#10;Description automatically generated">
              <a:extLst>
                <a:ext uri="{FF2B5EF4-FFF2-40B4-BE49-F238E27FC236}">
                  <a16:creationId xmlns:a16="http://schemas.microsoft.com/office/drawing/2014/main" id="{785B3C4B-16A8-3781-27E0-1D7245725DDF}"/>
                </a:ext>
              </a:extLst>
            </p:cNvPr>
            <p:cNvPicPr>
              <a:picLocks noChangeAspect="1"/>
            </p:cNvPicPr>
            <p:nvPr/>
          </p:nvPicPr>
          <p:blipFill>
            <a:blip r:embed="rId2"/>
            <a:srcRect t="5769" r="45452"/>
            <a:stretch>
              <a:fillRect/>
            </a:stretch>
          </p:blipFill>
          <p:spPr>
            <a:xfrm>
              <a:off x="2490560" y="1347807"/>
              <a:ext cx="1408468" cy="5140994"/>
            </a:xfrm>
            <a:prstGeom prst="rect">
              <a:avLst/>
            </a:prstGeom>
            <a:noFill/>
            <a:ln cap="flat">
              <a:noFill/>
            </a:ln>
          </p:spPr>
        </p:pic>
        <p:pic>
          <p:nvPicPr>
            <p:cNvPr id="6" name="Picture 13" descr="Graphical user interface, application&#10;&#10;Description automatically generated">
              <a:extLst>
                <a:ext uri="{FF2B5EF4-FFF2-40B4-BE49-F238E27FC236}">
                  <a16:creationId xmlns:a16="http://schemas.microsoft.com/office/drawing/2014/main" id="{1DED4C83-A1AB-5CED-6FCC-E8D10E3AC835}"/>
                </a:ext>
              </a:extLst>
            </p:cNvPr>
            <p:cNvPicPr>
              <a:picLocks noChangeAspect="1"/>
            </p:cNvPicPr>
            <p:nvPr/>
          </p:nvPicPr>
          <p:blipFill>
            <a:blip r:embed="rId2"/>
            <a:srcRect b="93544"/>
            <a:stretch>
              <a:fillRect/>
            </a:stretch>
          </p:blipFill>
          <p:spPr>
            <a:xfrm>
              <a:off x="2490560" y="995589"/>
              <a:ext cx="2571292" cy="352217"/>
            </a:xfrm>
            <a:prstGeom prst="rect">
              <a:avLst/>
            </a:prstGeom>
            <a:noFill/>
            <a:ln cap="flat">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98304CA-E960-1E49-71AE-0E1FA21881B7}"/>
              </a:ext>
            </a:extLst>
          </p:cNvPr>
          <p:cNvSpPr txBox="1">
            <a:spLocks noGrp="1"/>
          </p:cNvSpPr>
          <p:nvPr>
            <p:ph type="title"/>
          </p:nvPr>
        </p:nvSpPr>
        <p:spPr>
          <a:xfrm>
            <a:off x="1841354" y="100337"/>
            <a:ext cx="7056433" cy="719139"/>
          </a:xfrm>
        </p:spPr>
        <p:txBody>
          <a:bodyPr anchorCtr="1"/>
          <a:lstStyle/>
          <a:p>
            <a:pPr lvl="0" algn="ctr"/>
            <a:r>
              <a:rPr lang="en-US" b="1" dirty="0">
                <a:solidFill>
                  <a:srgbClr val="203864"/>
                </a:solidFill>
              </a:rPr>
              <a:t>Asteroid Visualisations</a:t>
            </a:r>
            <a:br>
              <a:rPr lang="en-US" b="1" dirty="0">
                <a:solidFill>
                  <a:srgbClr val="203864"/>
                </a:solidFill>
              </a:rPr>
            </a:br>
            <a:r>
              <a:rPr lang="en-US" sz="1800" b="1" dirty="0">
                <a:solidFill>
                  <a:srgbClr val="203864"/>
                </a:solidFill>
              </a:rPr>
              <a:t>Line graphs showing distance from earth on approach</a:t>
            </a:r>
          </a:p>
        </p:txBody>
      </p:sp>
      <p:pic>
        <p:nvPicPr>
          <p:cNvPr id="3" name="Picture 8" descr="Chart&#10;&#10;Description automatically generated">
            <a:extLst>
              <a:ext uri="{FF2B5EF4-FFF2-40B4-BE49-F238E27FC236}">
                <a16:creationId xmlns:a16="http://schemas.microsoft.com/office/drawing/2014/main" id="{1EDCA7AA-D056-0524-D985-6A6B239DD711}"/>
              </a:ext>
            </a:extLst>
          </p:cNvPr>
          <p:cNvPicPr>
            <a:picLocks noChangeAspect="1"/>
          </p:cNvPicPr>
          <p:nvPr/>
        </p:nvPicPr>
        <p:blipFill>
          <a:blip r:embed="rId2"/>
          <a:stretch>
            <a:fillRect/>
          </a:stretch>
        </p:blipFill>
        <p:spPr>
          <a:xfrm>
            <a:off x="2651055" y="3669158"/>
            <a:ext cx="5693292" cy="2994934"/>
          </a:xfrm>
          <a:prstGeom prst="rect">
            <a:avLst/>
          </a:prstGeom>
          <a:noFill/>
          <a:ln cap="flat">
            <a:noFill/>
          </a:ln>
        </p:spPr>
      </p:pic>
      <p:pic>
        <p:nvPicPr>
          <p:cNvPr id="4" name="Picture 5" descr="Chart, line chart&#10;&#10;Description automatically generated">
            <a:extLst>
              <a:ext uri="{FF2B5EF4-FFF2-40B4-BE49-F238E27FC236}">
                <a16:creationId xmlns:a16="http://schemas.microsoft.com/office/drawing/2014/main" id="{F6F7EC56-8610-8447-2559-A2CBAAF03440}"/>
              </a:ext>
            </a:extLst>
          </p:cNvPr>
          <p:cNvPicPr>
            <a:picLocks noChangeAspect="1"/>
          </p:cNvPicPr>
          <p:nvPr/>
        </p:nvPicPr>
        <p:blipFill>
          <a:blip r:embed="rId3"/>
          <a:stretch>
            <a:fillRect/>
          </a:stretch>
        </p:blipFill>
        <p:spPr>
          <a:xfrm>
            <a:off x="2651055" y="912370"/>
            <a:ext cx="5693292" cy="2875861"/>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F1B28B-C716-1AA0-DF31-B246B9BB77F6}"/>
              </a:ext>
            </a:extLst>
          </p:cNvPr>
          <p:cNvSpPr txBox="1">
            <a:spLocks noGrp="1"/>
          </p:cNvSpPr>
          <p:nvPr>
            <p:ph type="title"/>
          </p:nvPr>
        </p:nvSpPr>
        <p:spPr>
          <a:xfrm>
            <a:off x="1841354" y="100337"/>
            <a:ext cx="7056433" cy="719139"/>
          </a:xfrm>
        </p:spPr>
        <p:txBody>
          <a:bodyPr anchorCtr="1"/>
          <a:lstStyle/>
          <a:p>
            <a:pPr lvl="0" algn="ctr"/>
            <a:r>
              <a:rPr lang="en-US" b="1" dirty="0">
                <a:solidFill>
                  <a:srgbClr val="203864"/>
                </a:solidFill>
              </a:rPr>
              <a:t>Asteroid Visualisations</a:t>
            </a:r>
            <a:br>
              <a:rPr lang="en-US" b="1" dirty="0">
                <a:solidFill>
                  <a:srgbClr val="203864"/>
                </a:solidFill>
              </a:rPr>
            </a:br>
            <a:r>
              <a:rPr lang="en-US" sz="1800" b="1" dirty="0">
                <a:solidFill>
                  <a:srgbClr val="203864"/>
                </a:solidFill>
              </a:rPr>
              <a:t>Line graphs showing speed of approach</a:t>
            </a:r>
          </a:p>
        </p:txBody>
      </p:sp>
      <p:pic>
        <p:nvPicPr>
          <p:cNvPr id="3" name="Picture 5" descr="Chart, line chart&#10;&#10;Description automatically generated">
            <a:extLst>
              <a:ext uri="{FF2B5EF4-FFF2-40B4-BE49-F238E27FC236}">
                <a16:creationId xmlns:a16="http://schemas.microsoft.com/office/drawing/2014/main" id="{01A4533A-9FC1-0A0B-0BB2-8E83D7A4B92E}"/>
              </a:ext>
            </a:extLst>
          </p:cNvPr>
          <p:cNvPicPr>
            <a:picLocks noChangeAspect="1"/>
          </p:cNvPicPr>
          <p:nvPr/>
        </p:nvPicPr>
        <p:blipFill>
          <a:blip r:embed="rId2"/>
          <a:srcRect l="6121" t="5444" r="4759"/>
          <a:stretch>
            <a:fillRect/>
          </a:stretch>
        </p:blipFill>
        <p:spPr>
          <a:xfrm>
            <a:off x="3069768" y="1063675"/>
            <a:ext cx="4319470" cy="2754666"/>
          </a:xfrm>
          <a:prstGeom prst="rect">
            <a:avLst/>
          </a:prstGeom>
          <a:noFill/>
          <a:ln cap="flat">
            <a:noFill/>
          </a:ln>
        </p:spPr>
      </p:pic>
      <p:pic>
        <p:nvPicPr>
          <p:cNvPr id="4" name="Picture 7" descr="Chart, histogram&#10;&#10;Description automatically generated">
            <a:extLst>
              <a:ext uri="{FF2B5EF4-FFF2-40B4-BE49-F238E27FC236}">
                <a16:creationId xmlns:a16="http://schemas.microsoft.com/office/drawing/2014/main" id="{20C9C28B-7D01-D4F5-1BE6-8D1C30AFD549}"/>
              </a:ext>
            </a:extLst>
          </p:cNvPr>
          <p:cNvPicPr>
            <a:picLocks noChangeAspect="1"/>
          </p:cNvPicPr>
          <p:nvPr/>
        </p:nvPicPr>
        <p:blipFill>
          <a:blip r:embed="rId3"/>
          <a:srcRect l="7181" t="4644" r="7624"/>
          <a:stretch>
            <a:fillRect/>
          </a:stretch>
        </p:blipFill>
        <p:spPr>
          <a:xfrm>
            <a:off x="3069768" y="3962214"/>
            <a:ext cx="4319470" cy="2795448"/>
          </a:xfrm>
          <a:prstGeom prst="rect">
            <a:avLst/>
          </a:prstGeom>
          <a:noFill/>
          <a:ln cap="flat">
            <a:noFill/>
          </a:ln>
        </p:spPr>
      </p:pic>
      <p:sp>
        <p:nvSpPr>
          <p:cNvPr id="5" name="TextBox 9">
            <a:extLst>
              <a:ext uri="{FF2B5EF4-FFF2-40B4-BE49-F238E27FC236}">
                <a16:creationId xmlns:a16="http://schemas.microsoft.com/office/drawing/2014/main" id="{33C48408-AFC3-2279-95DF-6A76B8BA0892}"/>
              </a:ext>
            </a:extLst>
          </p:cNvPr>
          <p:cNvSpPr txBox="1"/>
          <p:nvPr/>
        </p:nvSpPr>
        <p:spPr>
          <a:xfrm>
            <a:off x="7711244" y="2071682"/>
            <a:ext cx="118654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203864"/>
                </a:solidFill>
                <a:uFillTx/>
                <a:latin typeface="Calibri"/>
              </a:rPr>
              <a:t>Betulia</a:t>
            </a:r>
            <a:endParaRPr lang="en-GB" sz="1800" b="0" i="0" u="none" strike="noStrike" kern="1200" cap="none" spc="0" baseline="0">
              <a:solidFill>
                <a:srgbClr val="000000"/>
              </a:solidFill>
              <a:uFillTx/>
              <a:latin typeface="Calibri"/>
            </a:endParaRPr>
          </a:p>
        </p:txBody>
      </p:sp>
      <p:sp>
        <p:nvSpPr>
          <p:cNvPr id="6" name="TextBox 10">
            <a:extLst>
              <a:ext uri="{FF2B5EF4-FFF2-40B4-BE49-F238E27FC236}">
                <a16:creationId xmlns:a16="http://schemas.microsoft.com/office/drawing/2014/main" id="{E00A3595-0EEF-96DE-4FFC-7570E2A11085}"/>
              </a:ext>
            </a:extLst>
          </p:cNvPr>
          <p:cNvSpPr txBox="1"/>
          <p:nvPr/>
        </p:nvSpPr>
        <p:spPr>
          <a:xfrm>
            <a:off x="7711244" y="4990603"/>
            <a:ext cx="118654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203864"/>
                </a:solidFill>
                <a:uFillTx/>
                <a:latin typeface="Calibri"/>
              </a:rPr>
              <a:t>Toro</a:t>
            </a:r>
            <a:endParaRPr lang="en-GB" sz="1800" b="0" i="0" u="none" strike="noStrike" kern="1200" cap="none" spc="0" baseline="0">
              <a:solidFill>
                <a:srgbClr val="000000"/>
              </a:solidFill>
              <a:uFillTx/>
              <a:latin typeface="Calibri"/>
            </a:endParaRPr>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469</Words>
  <Application>Microsoft Office PowerPoint</Application>
  <PresentationFormat>On-screen Show (4:3)</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template</vt:lpstr>
      <vt:lpstr>Asteroid NeoWs</vt:lpstr>
      <vt:lpstr>Introduction</vt:lpstr>
      <vt:lpstr>Main Challenges</vt:lpstr>
      <vt:lpstr>Data-Flow Design</vt:lpstr>
      <vt:lpstr>Collecting Data</vt:lpstr>
      <vt:lpstr>Flask and Animation</vt:lpstr>
      <vt:lpstr>Asteroid Visualisations</vt:lpstr>
      <vt:lpstr>Asteroid Visualisations Line graphs showing distance from earth on approach</vt:lpstr>
      <vt:lpstr>Asteroid Visualisations Line graphs showing speed of approach</vt:lpstr>
      <vt:lpstr>Asteroid Visualisations                Bubble Chart</vt:lpstr>
      <vt:lpstr>Bar Graph Data Visualisation</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Asteroid NeoWs</dc:title>
  <dc:creator>Fazeleh A</dc:creator>
  <cp:lastModifiedBy>Simon Butler</cp:lastModifiedBy>
  <cp:revision>13</cp:revision>
  <dcterms:created xsi:type="dcterms:W3CDTF">2023-02-21T19:08:41Z</dcterms:created>
  <dcterms:modified xsi:type="dcterms:W3CDTF">2023-02-23T18:11:47Z</dcterms:modified>
</cp:coreProperties>
</file>