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5" r:id="rId5"/>
    <p:sldId id="266" r:id="rId6"/>
    <p:sldId id="267" r:id="rId7"/>
    <p:sldId id="268" r:id="rId8"/>
    <p:sldId id="269" r:id="rId9"/>
    <p:sldId id="270" r:id="rId10"/>
    <p:sldId id="271" r:id="rId11"/>
    <p:sldId id="262"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DCB3F4A-7AA5-4034-99B7-2E810337304B}" type="datetimeFigureOut">
              <a:rPr lang="fr-FR" smtClean="0"/>
              <a:t>10/10/2017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8172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DCB3F4A-7AA5-4034-99B7-2E810337304B}" type="datetimeFigureOut">
              <a:rPr lang="fr-FR" smtClean="0"/>
              <a:t>10/10/2017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9609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DCB3F4A-7AA5-4034-99B7-2E810337304B}" type="datetimeFigureOut">
              <a:rPr lang="fr-FR" smtClean="0"/>
              <a:t>10/10/2017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357098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DCB3F4A-7AA5-4034-99B7-2E810337304B}" type="datetimeFigureOut">
              <a:rPr lang="fr-FR" smtClean="0"/>
              <a:t>10/10/2017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16843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DCB3F4A-7AA5-4034-99B7-2E810337304B}" type="datetimeFigureOut">
              <a:rPr lang="fr-FR" smtClean="0"/>
              <a:t>10/10/2017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75540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DCB3F4A-7AA5-4034-99B7-2E810337304B}" type="datetimeFigureOut">
              <a:rPr lang="fr-FR" smtClean="0"/>
              <a:t>10/10/2017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363189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DCB3F4A-7AA5-4034-99B7-2E810337304B}" type="datetimeFigureOut">
              <a:rPr lang="fr-FR" smtClean="0"/>
              <a:t>10/10/2017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426318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DCB3F4A-7AA5-4034-99B7-2E810337304B}" type="datetimeFigureOut">
              <a:rPr lang="fr-FR" smtClean="0"/>
              <a:t>10/10/2017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27844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DCB3F4A-7AA5-4034-99B7-2E810337304B}" type="datetimeFigureOut">
              <a:rPr lang="fr-FR" smtClean="0"/>
              <a:t>10/10/2017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320493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DCB3F4A-7AA5-4034-99B7-2E810337304B}" type="datetimeFigureOut">
              <a:rPr lang="fr-FR" smtClean="0"/>
              <a:t>10/10/2017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20929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DCB3F4A-7AA5-4034-99B7-2E810337304B}" type="datetimeFigureOut">
              <a:rPr lang="fr-FR" smtClean="0"/>
              <a:t>10/10/2017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40F8A2-0ED9-44FD-8790-2A25A11B98AD}" type="slidenum">
              <a:rPr lang="fr-FR" smtClean="0"/>
              <a:t>‹N°›</a:t>
            </a:fld>
            <a:endParaRPr lang="fr-FR"/>
          </a:p>
        </p:txBody>
      </p:sp>
    </p:spTree>
    <p:extLst>
      <p:ext uri="{BB962C8B-B14F-4D97-AF65-F5344CB8AC3E}">
        <p14:creationId xmlns:p14="http://schemas.microsoft.com/office/powerpoint/2010/main" val="236969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B3F4A-7AA5-4034-99B7-2E810337304B}" type="datetimeFigureOut">
              <a:rPr lang="fr-FR" smtClean="0"/>
              <a:t>10/10/2017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0F8A2-0ED9-44FD-8790-2A25A11B98AD}" type="slidenum">
              <a:rPr lang="fr-FR" smtClean="0"/>
              <a:t>‹N°›</a:t>
            </a:fld>
            <a:endParaRPr lang="fr-FR"/>
          </a:p>
        </p:txBody>
      </p:sp>
    </p:spTree>
    <p:extLst>
      <p:ext uri="{BB962C8B-B14F-4D97-AF65-F5344CB8AC3E}">
        <p14:creationId xmlns:p14="http://schemas.microsoft.com/office/powerpoint/2010/main" val="270611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838616" y="0"/>
            <a:ext cx="6694998" cy="1384995"/>
          </a:xfrm>
          <a:prstGeom prst="rect">
            <a:avLst/>
          </a:prstGeom>
          <a:noFill/>
        </p:spPr>
        <p:txBody>
          <a:bodyPr wrap="square" rtlCol="0">
            <a:spAutoFit/>
          </a:bodyPr>
          <a:lstStyle/>
          <a:p>
            <a:pPr algn="ctr"/>
            <a:r>
              <a:rPr lang="fr-FR" sz="2800" dirty="0" smtClean="0"/>
              <a:t>SCENARIO SERIOUS GAME</a:t>
            </a:r>
          </a:p>
          <a:p>
            <a:pPr algn="ctr"/>
            <a:r>
              <a:rPr lang="fr-FR" sz="2800" dirty="0" smtClean="0"/>
              <a:t>Module protection</a:t>
            </a:r>
          </a:p>
          <a:p>
            <a:pPr algn="ctr"/>
            <a:r>
              <a:rPr lang="fr-FR" sz="2800" dirty="0" smtClean="0"/>
              <a:t>Jeu 3</a:t>
            </a:r>
            <a:endParaRPr lang="fr-FR" sz="2800" dirty="0"/>
          </a:p>
        </p:txBody>
      </p:sp>
      <p:sp>
        <p:nvSpPr>
          <p:cNvPr id="5" name="ZoneTexte 4"/>
          <p:cNvSpPr txBox="1"/>
          <p:nvPr/>
        </p:nvSpPr>
        <p:spPr>
          <a:xfrm>
            <a:off x="223661" y="1792147"/>
            <a:ext cx="11924907"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fr-FR" smtClean="0"/>
              <a:t>CONTEXTE:</a:t>
            </a:r>
            <a:endParaRPr lang="fr-FR" dirty="0" smtClean="0"/>
          </a:p>
        </p:txBody>
      </p:sp>
      <p:sp>
        <p:nvSpPr>
          <p:cNvPr id="6" name="ZoneTexte 5"/>
          <p:cNvSpPr txBox="1"/>
          <p:nvPr/>
        </p:nvSpPr>
        <p:spPr>
          <a:xfrm>
            <a:off x="3201403" y="5051593"/>
            <a:ext cx="5969422" cy="1323439"/>
          </a:xfrm>
          <a:prstGeom prst="rect">
            <a:avLst/>
          </a:prstGeom>
          <a:solidFill>
            <a:srgbClr val="FF0000"/>
          </a:solidFill>
        </p:spPr>
        <p:txBody>
          <a:bodyPr wrap="square" rtlCol="0">
            <a:spAutoFit/>
          </a:bodyPr>
          <a:lstStyle/>
          <a:p>
            <a:r>
              <a:rPr lang="fr-FR" sz="1600" u="sng" dirty="0" smtClean="0"/>
              <a:t>COURBE DE PUISSANCE</a:t>
            </a:r>
          </a:p>
          <a:p>
            <a:r>
              <a:rPr lang="fr-FR" sz="1600" dirty="0" smtClean="0"/>
              <a:t>Seule la courbe de puissance « SANTE » sera impactée par les erreurs</a:t>
            </a:r>
          </a:p>
          <a:p>
            <a:r>
              <a:rPr lang="fr-FR" sz="1600" dirty="0" smtClean="0"/>
              <a:t>Perte d’un point sur chaque erreur de l’activité 1. L’ échec sur l’activité 1, 2 et 3 empêche la poursuite du jeu. Il faut recommencer. Perte de point uniquement sur l’activité 4: si </a:t>
            </a:r>
            <a:endParaRPr lang="fr-FR" sz="1600" dirty="0"/>
          </a:p>
        </p:txBody>
      </p:sp>
      <p:sp>
        <p:nvSpPr>
          <p:cNvPr id="7" name="ZoneTexte 6"/>
          <p:cNvSpPr txBox="1"/>
          <p:nvPr/>
        </p:nvSpPr>
        <p:spPr>
          <a:xfrm>
            <a:off x="267093" y="4274238"/>
            <a:ext cx="119249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u="sng" dirty="0" smtClean="0"/>
              <a:t>Consignes</a:t>
            </a:r>
            <a:r>
              <a:rPr lang="fr-FR" dirty="0" smtClean="0"/>
              <a:t>:</a:t>
            </a:r>
          </a:p>
        </p:txBody>
      </p:sp>
    </p:spTree>
    <p:extLst>
      <p:ext uri="{BB962C8B-B14F-4D97-AF65-F5344CB8AC3E}">
        <p14:creationId xmlns:p14="http://schemas.microsoft.com/office/powerpoint/2010/main" val="732518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77638" y="86264"/>
            <a:ext cx="12019112" cy="646331"/>
          </a:xfrm>
          <a:prstGeom prst="rect">
            <a:avLst/>
          </a:prstGeom>
          <a:noFill/>
        </p:spPr>
        <p:txBody>
          <a:bodyPr wrap="square" rtlCol="0">
            <a:spAutoFit/>
          </a:bodyPr>
          <a:lstStyle/>
          <a:p>
            <a:r>
              <a:rPr lang="fr-FR" dirty="0" smtClean="0"/>
              <a:t>Suite à votre examen, la victime est inconsciente et elle respire. </a:t>
            </a:r>
            <a:r>
              <a:rPr lang="fr-FR" dirty="0" smtClean="0"/>
              <a:t>Parmi les gestes de secours proposés, cocher celui qui correspond à la situation.</a:t>
            </a:r>
            <a:endParaRPr lang="fr-FR" dirty="0"/>
          </a:p>
        </p:txBody>
      </p:sp>
      <p:sp>
        <p:nvSpPr>
          <p:cNvPr id="7" name="ZoneTexte 6"/>
          <p:cNvSpPr txBox="1"/>
          <p:nvPr/>
        </p:nvSpPr>
        <p:spPr>
          <a:xfrm>
            <a:off x="77638" y="3673944"/>
            <a:ext cx="9618453" cy="369332"/>
          </a:xfrm>
          <a:prstGeom prst="rect">
            <a:avLst/>
          </a:prstGeom>
          <a:noFill/>
        </p:spPr>
        <p:txBody>
          <a:bodyPr wrap="square" rtlCol="0">
            <a:spAutoFit/>
          </a:bodyPr>
          <a:lstStyle/>
          <a:p>
            <a:r>
              <a:rPr lang="fr-FR" dirty="0" smtClean="0"/>
              <a:t>Cocher les </a:t>
            </a:r>
            <a:r>
              <a:rPr lang="fr-FR" dirty="0"/>
              <a:t>actions complémentaires </a:t>
            </a:r>
            <a:r>
              <a:rPr lang="fr-FR" dirty="0" smtClean="0"/>
              <a:t>en </a:t>
            </a:r>
            <a:r>
              <a:rPr lang="fr-FR" dirty="0"/>
              <a:t>attendant le </a:t>
            </a:r>
            <a:r>
              <a:rPr lang="fr-FR" dirty="0" smtClean="0"/>
              <a:t>SAMU:</a:t>
            </a:r>
            <a:endParaRPr lang="fr-FR" dirty="0"/>
          </a:p>
        </p:txBody>
      </p:sp>
      <p:sp>
        <p:nvSpPr>
          <p:cNvPr id="8" name="Rectangle 7"/>
          <p:cNvSpPr/>
          <p:nvPr/>
        </p:nvSpPr>
        <p:spPr>
          <a:xfrm>
            <a:off x="238125" y="431006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38125" y="4871235"/>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a:t>
            </a:r>
            <a:endParaRPr lang="fr-FR" dirty="0"/>
          </a:p>
        </p:txBody>
      </p:sp>
      <p:sp>
        <p:nvSpPr>
          <p:cNvPr id="10" name="Rectangle 9"/>
          <p:cNvSpPr/>
          <p:nvPr/>
        </p:nvSpPr>
        <p:spPr>
          <a:xfrm>
            <a:off x="238125" y="5332395"/>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a:t>
            </a:r>
            <a:endParaRPr lang="fr-FR" dirty="0"/>
          </a:p>
        </p:txBody>
      </p:sp>
      <p:sp>
        <p:nvSpPr>
          <p:cNvPr id="11" name="Rectangle 10"/>
          <p:cNvSpPr/>
          <p:nvPr/>
        </p:nvSpPr>
        <p:spPr>
          <a:xfrm>
            <a:off x="238125" y="5805487"/>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a:t>
            </a:r>
            <a:endParaRPr lang="fr-FR" dirty="0"/>
          </a:p>
        </p:txBody>
      </p:sp>
      <p:sp>
        <p:nvSpPr>
          <p:cNvPr id="12" name="Rectangle 11"/>
          <p:cNvSpPr/>
          <p:nvPr/>
        </p:nvSpPr>
        <p:spPr>
          <a:xfrm>
            <a:off x="247650" y="632677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857249" y="4198921"/>
            <a:ext cx="8296275" cy="369332"/>
          </a:xfrm>
          <a:prstGeom prst="rect">
            <a:avLst/>
          </a:prstGeom>
          <a:noFill/>
        </p:spPr>
        <p:txBody>
          <a:bodyPr wrap="square" rtlCol="0">
            <a:spAutoFit/>
          </a:bodyPr>
          <a:lstStyle/>
          <a:p>
            <a:r>
              <a:rPr lang="fr-FR" dirty="0" smtClean="0"/>
              <a:t>Je me remet au travail rapidement car cette intervention m’a fait perdre du temps</a:t>
            </a:r>
            <a:endParaRPr lang="fr-FR" dirty="0"/>
          </a:p>
        </p:txBody>
      </p:sp>
      <p:sp>
        <p:nvSpPr>
          <p:cNvPr id="14" name="ZoneTexte 13"/>
          <p:cNvSpPr txBox="1"/>
          <p:nvPr/>
        </p:nvSpPr>
        <p:spPr>
          <a:xfrm>
            <a:off x="857248" y="4815692"/>
            <a:ext cx="8296275" cy="369332"/>
          </a:xfrm>
          <a:prstGeom prst="rect">
            <a:avLst/>
          </a:prstGeom>
          <a:noFill/>
        </p:spPr>
        <p:txBody>
          <a:bodyPr wrap="square" rtlCol="0">
            <a:spAutoFit/>
          </a:bodyPr>
          <a:lstStyle/>
          <a:p>
            <a:r>
              <a:rPr lang="fr-FR" dirty="0" smtClean="0"/>
              <a:t>Je couvre la victime pour ne pas qu’elle se refroidisse.</a:t>
            </a:r>
            <a:endParaRPr lang="fr-FR" dirty="0"/>
          </a:p>
        </p:txBody>
      </p:sp>
      <p:sp>
        <p:nvSpPr>
          <p:cNvPr id="15" name="ZoneTexte 14"/>
          <p:cNvSpPr txBox="1"/>
          <p:nvPr/>
        </p:nvSpPr>
        <p:spPr>
          <a:xfrm>
            <a:off x="857247" y="5247797"/>
            <a:ext cx="8296275" cy="369332"/>
          </a:xfrm>
          <a:prstGeom prst="rect">
            <a:avLst/>
          </a:prstGeom>
          <a:noFill/>
        </p:spPr>
        <p:txBody>
          <a:bodyPr wrap="square" rtlCol="0">
            <a:spAutoFit/>
          </a:bodyPr>
          <a:lstStyle/>
          <a:p>
            <a:r>
              <a:rPr lang="fr-FR" dirty="0" smtClean="0"/>
              <a:t>Je surveille que la victime continue de respirer.</a:t>
            </a:r>
            <a:endParaRPr lang="fr-FR" dirty="0"/>
          </a:p>
        </p:txBody>
      </p:sp>
      <p:sp>
        <p:nvSpPr>
          <p:cNvPr id="16" name="ZoneTexte 15"/>
          <p:cNvSpPr txBox="1"/>
          <p:nvPr/>
        </p:nvSpPr>
        <p:spPr>
          <a:xfrm>
            <a:off x="857247" y="5801796"/>
            <a:ext cx="8296275" cy="369332"/>
          </a:xfrm>
          <a:prstGeom prst="rect">
            <a:avLst/>
          </a:prstGeom>
          <a:noFill/>
        </p:spPr>
        <p:txBody>
          <a:bodyPr wrap="square" rtlCol="0">
            <a:spAutoFit/>
          </a:bodyPr>
          <a:lstStyle/>
          <a:p>
            <a:r>
              <a:rPr lang="fr-FR" dirty="0" smtClean="0"/>
              <a:t>Je parle à la victime pour la rassurer.</a:t>
            </a:r>
            <a:endParaRPr lang="fr-FR" dirty="0"/>
          </a:p>
        </p:txBody>
      </p:sp>
      <p:sp>
        <p:nvSpPr>
          <p:cNvPr id="17" name="ZoneTexte 16"/>
          <p:cNvSpPr txBox="1"/>
          <p:nvPr/>
        </p:nvSpPr>
        <p:spPr>
          <a:xfrm>
            <a:off x="857247" y="6232594"/>
            <a:ext cx="8296275" cy="369332"/>
          </a:xfrm>
          <a:prstGeom prst="rect">
            <a:avLst/>
          </a:prstGeom>
          <a:noFill/>
        </p:spPr>
        <p:txBody>
          <a:bodyPr wrap="square" rtlCol="0">
            <a:spAutoFit/>
          </a:bodyPr>
          <a:lstStyle/>
          <a:p>
            <a:r>
              <a:rPr lang="fr-FR" dirty="0" smtClean="0"/>
              <a:t>Je déplace la victime pour la mettre à l’abri du froid. </a:t>
            </a:r>
            <a:endParaRPr lang="fr-FR" dirty="0"/>
          </a:p>
        </p:txBody>
      </p:sp>
      <p:sp>
        <p:nvSpPr>
          <p:cNvPr id="18" name="ZoneTexte 17"/>
          <p:cNvSpPr txBox="1"/>
          <p:nvPr/>
        </p:nvSpPr>
        <p:spPr>
          <a:xfrm>
            <a:off x="600075" y="731240"/>
            <a:ext cx="7470658" cy="2877711"/>
          </a:xfrm>
          <a:prstGeom prst="rect">
            <a:avLst/>
          </a:prstGeom>
          <a:noFill/>
          <a:ln>
            <a:noFill/>
          </a:ln>
        </p:spPr>
        <p:txBody>
          <a:bodyPr wrap="square" rtlCol="0">
            <a:spAutoFit/>
          </a:bodyPr>
          <a:lstStyle/>
          <a:p>
            <a:pPr algn="just"/>
            <a:r>
              <a:rPr lang="fr-FR" u="sng" dirty="0" smtClean="0"/>
              <a:t>Conduites à tenir</a:t>
            </a:r>
            <a:r>
              <a:rPr lang="fr-FR" dirty="0" smtClean="0"/>
              <a:t>:</a:t>
            </a:r>
          </a:p>
          <a:p>
            <a:pPr algn="just"/>
            <a:r>
              <a:rPr lang="fr-FR" sz="1400" dirty="0" smtClean="0"/>
              <a:t>Je </a:t>
            </a:r>
            <a:r>
              <a:rPr lang="fr-FR" sz="1400" dirty="0"/>
              <a:t>pratique une PLS (position latérale de </a:t>
            </a:r>
            <a:r>
              <a:rPr lang="fr-FR" sz="1400" dirty="0" smtClean="0"/>
              <a:t>sécurité)</a:t>
            </a:r>
          </a:p>
          <a:p>
            <a:pPr algn="just"/>
            <a:endParaRPr lang="fr-FR" sz="1000" dirty="0" smtClean="0"/>
          </a:p>
          <a:p>
            <a:pPr algn="just"/>
            <a:r>
              <a:rPr lang="fr-FR" sz="1400" dirty="0" smtClean="0"/>
              <a:t>Je </a:t>
            </a:r>
            <a:r>
              <a:rPr lang="fr-FR" sz="1400" dirty="0"/>
              <a:t>pratique une compression </a:t>
            </a:r>
            <a:r>
              <a:rPr lang="fr-FR" sz="1400" dirty="0" smtClean="0"/>
              <a:t>manuelle </a:t>
            </a:r>
            <a:endParaRPr lang="fr-FR" sz="1400" dirty="0" smtClean="0"/>
          </a:p>
          <a:p>
            <a:pPr algn="just"/>
            <a:endParaRPr lang="fr-FR" sz="1000" dirty="0"/>
          </a:p>
          <a:p>
            <a:pPr algn="just"/>
            <a:r>
              <a:rPr lang="fr-FR" sz="1400" dirty="0" smtClean="0"/>
              <a:t>Je </a:t>
            </a:r>
            <a:r>
              <a:rPr lang="fr-FR" sz="1400" dirty="0" smtClean="0"/>
              <a:t>pratique la méthode </a:t>
            </a:r>
            <a:r>
              <a:rPr lang="fr-FR" sz="1400" dirty="0" smtClean="0"/>
              <a:t>d’</a:t>
            </a:r>
            <a:r>
              <a:rPr lang="fr-FR" sz="1400" dirty="0" err="1" smtClean="0"/>
              <a:t>Heimlich</a:t>
            </a:r>
            <a:r>
              <a:rPr lang="fr-FR" sz="1400" dirty="0" smtClean="0"/>
              <a:t>  </a:t>
            </a:r>
          </a:p>
          <a:p>
            <a:pPr algn="just"/>
            <a:endParaRPr lang="fr-FR" sz="1000" dirty="0"/>
          </a:p>
          <a:p>
            <a:pPr algn="just"/>
            <a:r>
              <a:rPr lang="fr-FR" sz="1400" dirty="0" smtClean="0"/>
              <a:t>Je </a:t>
            </a:r>
            <a:r>
              <a:rPr lang="fr-FR" sz="1400" dirty="0" smtClean="0"/>
              <a:t>pratique une RCP (réanimation cardio-pulmonaire</a:t>
            </a:r>
            <a:r>
              <a:rPr lang="fr-FR" sz="1400" dirty="0" smtClean="0"/>
              <a:t>)</a:t>
            </a:r>
          </a:p>
          <a:p>
            <a:pPr algn="just"/>
            <a:endParaRPr lang="fr-FR" sz="1000" dirty="0" smtClean="0"/>
          </a:p>
          <a:p>
            <a:pPr algn="just"/>
            <a:r>
              <a:rPr lang="fr-FR" sz="1400" dirty="0" smtClean="0"/>
              <a:t>Je la place en position demi-assise</a:t>
            </a:r>
          </a:p>
          <a:p>
            <a:pPr algn="just"/>
            <a:endParaRPr lang="fr-FR" sz="1000" dirty="0" smtClean="0"/>
          </a:p>
          <a:p>
            <a:pPr algn="just"/>
            <a:r>
              <a:rPr lang="fr-FR" sz="1400" dirty="0" smtClean="0"/>
              <a:t>Je ne touche pas à la victime</a:t>
            </a:r>
          </a:p>
          <a:p>
            <a:pPr algn="just"/>
            <a:endParaRPr lang="fr-FR" sz="1000" dirty="0" smtClean="0"/>
          </a:p>
          <a:p>
            <a:pPr algn="just"/>
            <a:r>
              <a:rPr lang="fr-FR" sz="1400" dirty="0" smtClean="0"/>
              <a:t>Je questionne la victime sur ses antécédents médicaux</a:t>
            </a:r>
          </a:p>
        </p:txBody>
      </p:sp>
      <p:sp>
        <p:nvSpPr>
          <p:cNvPr id="19" name="Rectangle 18"/>
          <p:cNvSpPr/>
          <p:nvPr/>
        </p:nvSpPr>
        <p:spPr>
          <a:xfrm>
            <a:off x="161925" y="1072906"/>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a:t>
            </a:r>
            <a:endParaRPr lang="fr-FR" dirty="0"/>
          </a:p>
        </p:txBody>
      </p:sp>
      <p:sp>
        <p:nvSpPr>
          <p:cNvPr id="20" name="Rectangle 19"/>
          <p:cNvSpPr/>
          <p:nvPr/>
        </p:nvSpPr>
        <p:spPr>
          <a:xfrm>
            <a:off x="180975" y="145310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52400" y="183068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52400" y="2180871"/>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80975" y="2538145"/>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180975" y="2861637"/>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204788" y="321238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924797" y="1227134"/>
            <a:ext cx="2457450" cy="769441"/>
          </a:xfrm>
          <a:prstGeom prst="rect">
            <a:avLst/>
          </a:prstGeom>
          <a:solidFill>
            <a:srgbClr val="92D050"/>
          </a:solidFill>
        </p:spPr>
        <p:txBody>
          <a:bodyPr wrap="square" rtlCol="0">
            <a:spAutoFit/>
          </a:bodyPr>
          <a:lstStyle/>
          <a:p>
            <a:r>
              <a:rPr lang="fr-FR" sz="4400" dirty="0" smtClean="0"/>
              <a:t>CORRIGE</a:t>
            </a:r>
            <a:endParaRPr lang="fr-FR" sz="4400" dirty="0"/>
          </a:p>
        </p:txBody>
      </p:sp>
    </p:spTree>
    <p:extLst>
      <p:ext uri="{BB962C8B-B14F-4D97-AF65-F5344CB8AC3E}">
        <p14:creationId xmlns:p14="http://schemas.microsoft.com/office/powerpoint/2010/main" val="61492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4083" y="1618007"/>
            <a:ext cx="12107917" cy="8994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32921" y="1147059"/>
            <a:ext cx="1932317" cy="369332"/>
          </a:xfrm>
          <a:prstGeom prst="rect">
            <a:avLst/>
          </a:prstGeom>
          <a:noFill/>
          <a:ln>
            <a:solidFill>
              <a:schemeClr val="tx1"/>
            </a:solidFill>
          </a:ln>
        </p:spPr>
        <p:txBody>
          <a:bodyPr wrap="square" rtlCol="0">
            <a:spAutoFit/>
          </a:bodyPr>
          <a:lstStyle/>
          <a:p>
            <a:r>
              <a:rPr lang="fr-FR" dirty="0" smtClean="0"/>
              <a:t>1. PROTEGER</a:t>
            </a:r>
            <a:endParaRPr lang="fr-FR" dirty="0"/>
          </a:p>
        </p:txBody>
      </p:sp>
      <p:sp>
        <p:nvSpPr>
          <p:cNvPr id="6" name="ZoneTexte 5"/>
          <p:cNvSpPr txBox="1"/>
          <p:nvPr/>
        </p:nvSpPr>
        <p:spPr>
          <a:xfrm>
            <a:off x="2786335" y="1155940"/>
            <a:ext cx="1932317" cy="369332"/>
          </a:xfrm>
          <a:prstGeom prst="rect">
            <a:avLst/>
          </a:prstGeom>
          <a:noFill/>
          <a:ln>
            <a:solidFill>
              <a:schemeClr val="tx1"/>
            </a:solidFill>
          </a:ln>
        </p:spPr>
        <p:txBody>
          <a:bodyPr wrap="square" rtlCol="0">
            <a:spAutoFit/>
          </a:bodyPr>
          <a:lstStyle/>
          <a:p>
            <a:r>
              <a:rPr lang="fr-FR" dirty="0"/>
              <a:t>2</a:t>
            </a:r>
            <a:r>
              <a:rPr lang="fr-FR" dirty="0" smtClean="0"/>
              <a:t>. EXAMINER</a:t>
            </a:r>
            <a:endParaRPr lang="fr-FR" dirty="0"/>
          </a:p>
        </p:txBody>
      </p:sp>
      <p:sp>
        <p:nvSpPr>
          <p:cNvPr id="7" name="ZoneTexte 6"/>
          <p:cNvSpPr txBox="1"/>
          <p:nvPr/>
        </p:nvSpPr>
        <p:spPr>
          <a:xfrm>
            <a:off x="5788321" y="1155940"/>
            <a:ext cx="1932317" cy="369332"/>
          </a:xfrm>
          <a:prstGeom prst="rect">
            <a:avLst/>
          </a:prstGeom>
          <a:noFill/>
          <a:ln>
            <a:solidFill>
              <a:schemeClr val="tx1"/>
            </a:solidFill>
          </a:ln>
        </p:spPr>
        <p:txBody>
          <a:bodyPr wrap="square" rtlCol="0">
            <a:spAutoFit/>
          </a:bodyPr>
          <a:lstStyle/>
          <a:p>
            <a:r>
              <a:rPr lang="fr-FR" dirty="0"/>
              <a:t>3</a:t>
            </a:r>
            <a:r>
              <a:rPr lang="fr-FR" dirty="0" smtClean="0"/>
              <a:t>. FAIRE ALERTER</a:t>
            </a:r>
            <a:endParaRPr lang="fr-FR" dirty="0"/>
          </a:p>
        </p:txBody>
      </p:sp>
      <p:sp>
        <p:nvSpPr>
          <p:cNvPr id="8" name="ZoneTexte 7"/>
          <p:cNvSpPr txBox="1"/>
          <p:nvPr/>
        </p:nvSpPr>
        <p:spPr>
          <a:xfrm>
            <a:off x="9696091" y="1155940"/>
            <a:ext cx="1932317" cy="369332"/>
          </a:xfrm>
          <a:prstGeom prst="rect">
            <a:avLst/>
          </a:prstGeom>
          <a:noFill/>
          <a:ln>
            <a:solidFill>
              <a:schemeClr val="tx1"/>
            </a:solidFill>
          </a:ln>
        </p:spPr>
        <p:txBody>
          <a:bodyPr wrap="square" rtlCol="0">
            <a:spAutoFit/>
          </a:bodyPr>
          <a:lstStyle/>
          <a:p>
            <a:r>
              <a:rPr lang="fr-FR" dirty="0"/>
              <a:t>4</a:t>
            </a:r>
            <a:r>
              <a:rPr lang="fr-FR" dirty="0" smtClean="0"/>
              <a:t>. SECOURIR</a:t>
            </a:r>
            <a:endParaRPr lang="fr-FR" dirty="0"/>
          </a:p>
        </p:txBody>
      </p:sp>
      <p:sp>
        <p:nvSpPr>
          <p:cNvPr id="10" name="ZoneTexte 9"/>
          <p:cNvSpPr txBox="1"/>
          <p:nvPr/>
        </p:nvSpPr>
        <p:spPr>
          <a:xfrm>
            <a:off x="2941583" y="2755200"/>
            <a:ext cx="6555383" cy="2523768"/>
          </a:xfrm>
          <a:prstGeom prst="rect">
            <a:avLst/>
          </a:prstGeom>
          <a:noFill/>
          <a:ln>
            <a:solidFill>
              <a:schemeClr val="tx1"/>
            </a:solidFill>
          </a:ln>
        </p:spPr>
        <p:txBody>
          <a:bodyPr wrap="square" rtlCol="0">
            <a:spAutoFit/>
          </a:bodyPr>
          <a:lstStyle/>
          <a:p>
            <a:pPr algn="just"/>
            <a:r>
              <a:rPr lang="fr-FR" u="sng" dirty="0" smtClean="0"/>
              <a:t>Conduites à tenir</a:t>
            </a:r>
            <a:r>
              <a:rPr lang="fr-FR" dirty="0" smtClean="0"/>
              <a:t>:</a:t>
            </a:r>
          </a:p>
          <a:p>
            <a:pPr marL="285750" indent="-285750" algn="just">
              <a:buFontTx/>
              <a:buChar char="-"/>
            </a:pPr>
            <a:r>
              <a:rPr lang="fr-FR" sz="1400" dirty="0" smtClean="0">
                <a:solidFill>
                  <a:srgbClr val="00B050"/>
                </a:solidFill>
              </a:rPr>
              <a:t>Je </a:t>
            </a:r>
            <a:r>
              <a:rPr lang="fr-FR" sz="1400" dirty="0">
                <a:solidFill>
                  <a:srgbClr val="00B050"/>
                </a:solidFill>
              </a:rPr>
              <a:t>vérifie si la victime saigne </a:t>
            </a:r>
            <a:r>
              <a:rPr lang="fr-FR" sz="1400" dirty="0" smtClean="0">
                <a:solidFill>
                  <a:srgbClr val="00B050"/>
                </a:solidFill>
              </a:rPr>
              <a:t>abondamment </a:t>
            </a:r>
            <a:endParaRPr lang="fr-FR" sz="1400" dirty="0" smtClean="0">
              <a:solidFill>
                <a:srgbClr val="00B050"/>
              </a:solidFill>
            </a:endParaRPr>
          </a:p>
          <a:p>
            <a:pPr marL="285750" indent="-285750" algn="just">
              <a:buFontTx/>
              <a:buChar char="-"/>
            </a:pPr>
            <a:r>
              <a:rPr lang="fr-FR" sz="1400" dirty="0" smtClean="0"/>
              <a:t> </a:t>
            </a:r>
            <a:r>
              <a:rPr lang="fr-FR" sz="1400" dirty="0" smtClean="0">
                <a:solidFill>
                  <a:srgbClr val="00B050"/>
                </a:solidFill>
              </a:rPr>
              <a:t>Je </a:t>
            </a:r>
            <a:r>
              <a:rPr lang="fr-FR" sz="1400" dirty="0">
                <a:solidFill>
                  <a:srgbClr val="00B050"/>
                </a:solidFill>
              </a:rPr>
              <a:t>vérifie si la victime </a:t>
            </a:r>
            <a:r>
              <a:rPr lang="fr-FR" sz="1400" dirty="0" smtClean="0">
                <a:solidFill>
                  <a:srgbClr val="00B050"/>
                </a:solidFill>
              </a:rPr>
              <a:t>respire </a:t>
            </a:r>
            <a:endParaRPr lang="fr-FR" sz="1400" dirty="0" smtClean="0">
              <a:solidFill>
                <a:srgbClr val="00B050"/>
              </a:solidFill>
            </a:endParaRPr>
          </a:p>
          <a:p>
            <a:pPr marL="285750" indent="-285750" algn="just">
              <a:buFontTx/>
              <a:buChar char="-"/>
            </a:pPr>
            <a:r>
              <a:rPr lang="fr-FR" sz="1400" dirty="0" smtClean="0"/>
              <a:t> </a:t>
            </a:r>
            <a:r>
              <a:rPr lang="fr-FR" sz="1400" dirty="0" smtClean="0"/>
              <a:t>J’alerte </a:t>
            </a:r>
            <a:r>
              <a:rPr lang="fr-FR" sz="1400" dirty="0"/>
              <a:t>les </a:t>
            </a:r>
            <a:r>
              <a:rPr lang="fr-FR" sz="1400" dirty="0" smtClean="0"/>
              <a:t>secours</a:t>
            </a:r>
            <a:endParaRPr lang="fr-FR" sz="1400" dirty="0"/>
          </a:p>
          <a:p>
            <a:pPr algn="just"/>
            <a:r>
              <a:rPr lang="fr-FR" sz="1400" dirty="0" smtClean="0"/>
              <a:t>- </a:t>
            </a:r>
            <a:r>
              <a:rPr lang="fr-FR" sz="1400" dirty="0" smtClean="0">
                <a:solidFill>
                  <a:srgbClr val="00B050"/>
                </a:solidFill>
              </a:rPr>
              <a:t>Je </a:t>
            </a:r>
            <a:r>
              <a:rPr lang="fr-FR" sz="1400" dirty="0">
                <a:solidFill>
                  <a:srgbClr val="00B050"/>
                </a:solidFill>
              </a:rPr>
              <a:t>pratique une PLS (position latérale de sécurité</a:t>
            </a:r>
            <a:r>
              <a:rPr lang="fr-FR" sz="1400" dirty="0" smtClean="0">
                <a:solidFill>
                  <a:srgbClr val="00B050"/>
                </a:solidFill>
              </a:rPr>
              <a:t>)</a:t>
            </a:r>
            <a:endParaRPr lang="fr-FR" sz="1400" dirty="0"/>
          </a:p>
          <a:p>
            <a:pPr marL="285750" indent="-285750" algn="just">
              <a:buFontTx/>
              <a:buChar char="-"/>
            </a:pPr>
            <a:r>
              <a:rPr lang="fr-FR" sz="1400" dirty="0" smtClean="0"/>
              <a:t>Je </a:t>
            </a:r>
            <a:r>
              <a:rPr lang="fr-FR" sz="1400" dirty="0"/>
              <a:t>pratique une compression </a:t>
            </a:r>
            <a:r>
              <a:rPr lang="fr-FR" sz="1400" dirty="0" smtClean="0"/>
              <a:t>manuelle </a:t>
            </a:r>
            <a:endParaRPr lang="fr-FR" sz="1400" dirty="0" smtClean="0"/>
          </a:p>
          <a:p>
            <a:pPr marL="285750" indent="-285750" algn="just">
              <a:buFontTx/>
              <a:buChar char="-"/>
            </a:pPr>
            <a:r>
              <a:rPr lang="fr-FR" sz="1400" dirty="0" smtClean="0"/>
              <a:t> </a:t>
            </a:r>
            <a:r>
              <a:rPr lang="fr-FR" sz="1400" dirty="0" smtClean="0">
                <a:solidFill>
                  <a:srgbClr val="00B050"/>
                </a:solidFill>
              </a:rPr>
              <a:t>Je supprime les dangers </a:t>
            </a:r>
            <a:endParaRPr lang="fr-FR" sz="1400" dirty="0" smtClean="0">
              <a:solidFill>
                <a:srgbClr val="00B050"/>
              </a:solidFill>
            </a:endParaRPr>
          </a:p>
          <a:p>
            <a:pPr marL="285750" indent="-285750" algn="just">
              <a:buFontTx/>
              <a:buChar char="-"/>
            </a:pPr>
            <a:r>
              <a:rPr lang="fr-FR" sz="1400" dirty="0" smtClean="0"/>
              <a:t> </a:t>
            </a:r>
            <a:r>
              <a:rPr lang="fr-FR" sz="1400" dirty="0" smtClean="0">
                <a:solidFill>
                  <a:srgbClr val="00B050"/>
                </a:solidFill>
              </a:rPr>
              <a:t>Je vérifie si la victime est consciente </a:t>
            </a:r>
            <a:endParaRPr lang="fr-FR" sz="1400" dirty="0" smtClean="0">
              <a:solidFill>
                <a:srgbClr val="00B050"/>
              </a:solidFill>
            </a:endParaRPr>
          </a:p>
          <a:p>
            <a:pPr marL="285750" indent="-285750" algn="just">
              <a:buFontTx/>
              <a:buChar char="-"/>
            </a:pPr>
            <a:r>
              <a:rPr lang="fr-FR" sz="1400" dirty="0" smtClean="0"/>
              <a:t> </a:t>
            </a:r>
            <a:r>
              <a:rPr lang="fr-FR" sz="1400" dirty="0" smtClean="0"/>
              <a:t>Je pratique la méthode d’</a:t>
            </a:r>
            <a:r>
              <a:rPr lang="fr-FR" sz="1400" dirty="0" err="1" smtClean="0"/>
              <a:t>Heimlich</a:t>
            </a:r>
            <a:r>
              <a:rPr lang="fr-FR" sz="1400" dirty="0" smtClean="0"/>
              <a:t> </a:t>
            </a:r>
            <a:endParaRPr lang="fr-FR" sz="1400" dirty="0" smtClean="0"/>
          </a:p>
          <a:p>
            <a:pPr marL="285750" indent="-285750" algn="just">
              <a:buFontTx/>
              <a:buChar char="-"/>
            </a:pPr>
            <a:r>
              <a:rPr lang="fr-FR" sz="1400" dirty="0" smtClean="0"/>
              <a:t> </a:t>
            </a:r>
            <a:r>
              <a:rPr lang="fr-FR" sz="1400" dirty="0" smtClean="0"/>
              <a:t>Je pratique une RCP (réanimation cardio-pulmonaire) </a:t>
            </a:r>
            <a:endParaRPr lang="fr-FR" sz="1400" dirty="0" smtClean="0"/>
          </a:p>
          <a:p>
            <a:pPr marL="285750" indent="-285750" algn="just">
              <a:buFontTx/>
              <a:buChar char="-"/>
            </a:pPr>
            <a:r>
              <a:rPr lang="fr-FR" sz="1400" dirty="0" smtClean="0"/>
              <a:t> </a:t>
            </a:r>
            <a:r>
              <a:rPr lang="fr-FR" sz="1400" dirty="0" smtClean="0">
                <a:solidFill>
                  <a:srgbClr val="00B050"/>
                </a:solidFill>
              </a:rPr>
              <a:t>Je demande à un collègue présent d’alerter les </a:t>
            </a:r>
            <a:r>
              <a:rPr lang="fr-FR" sz="1400" dirty="0" smtClean="0">
                <a:solidFill>
                  <a:srgbClr val="00B050"/>
                </a:solidFill>
              </a:rPr>
              <a:t>secours</a:t>
            </a:r>
            <a:endParaRPr lang="fr-FR" sz="1400" dirty="0" smtClean="0"/>
          </a:p>
        </p:txBody>
      </p:sp>
      <p:sp>
        <p:nvSpPr>
          <p:cNvPr id="11" name="Rectangle 10"/>
          <p:cNvSpPr/>
          <p:nvPr/>
        </p:nvSpPr>
        <p:spPr>
          <a:xfrm>
            <a:off x="189797" y="1636958"/>
            <a:ext cx="1828642" cy="276999"/>
          </a:xfrm>
          <a:prstGeom prst="rect">
            <a:avLst/>
          </a:prstGeom>
        </p:spPr>
        <p:txBody>
          <a:bodyPr wrap="none">
            <a:spAutoFit/>
          </a:bodyPr>
          <a:lstStyle/>
          <a:p>
            <a:r>
              <a:rPr lang="fr-FR" sz="1200" dirty="0" smtClean="0"/>
              <a:t>a) Je </a:t>
            </a:r>
            <a:r>
              <a:rPr lang="fr-FR" sz="1200" dirty="0"/>
              <a:t>supprime les dangers</a:t>
            </a:r>
          </a:p>
        </p:txBody>
      </p:sp>
      <p:sp>
        <p:nvSpPr>
          <p:cNvPr id="12" name="Rectangle 11"/>
          <p:cNvSpPr/>
          <p:nvPr/>
        </p:nvSpPr>
        <p:spPr>
          <a:xfrm>
            <a:off x="2303058" y="1636958"/>
            <a:ext cx="3060774" cy="276999"/>
          </a:xfrm>
          <a:prstGeom prst="rect">
            <a:avLst/>
          </a:prstGeom>
        </p:spPr>
        <p:txBody>
          <a:bodyPr wrap="none">
            <a:spAutoFit/>
          </a:bodyPr>
          <a:lstStyle/>
          <a:p>
            <a:r>
              <a:rPr lang="fr-FR" sz="1200" dirty="0" smtClean="0"/>
              <a:t>b) Je </a:t>
            </a:r>
            <a:r>
              <a:rPr lang="fr-FR" sz="1200" dirty="0"/>
              <a:t>vérifie si la victime saigne abondamment</a:t>
            </a:r>
          </a:p>
        </p:txBody>
      </p:sp>
      <p:sp>
        <p:nvSpPr>
          <p:cNvPr id="13" name="Rectangle 12"/>
          <p:cNvSpPr/>
          <p:nvPr/>
        </p:nvSpPr>
        <p:spPr>
          <a:xfrm>
            <a:off x="2303058" y="1928850"/>
            <a:ext cx="2581604" cy="276999"/>
          </a:xfrm>
          <a:prstGeom prst="rect">
            <a:avLst/>
          </a:prstGeom>
        </p:spPr>
        <p:txBody>
          <a:bodyPr wrap="none">
            <a:spAutoFit/>
          </a:bodyPr>
          <a:lstStyle/>
          <a:p>
            <a:r>
              <a:rPr lang="fr-FR" sz="1200" dirty="0" smtClean="0"/>
              <a:t>c) Je </a:t>
            </a:r>
            <a:r>
              <a:rPr lang="fr-FR" sz="1200" dirty="0"/>
              <a:t>vérifie si la victime est consciente</a:t>
            </a:r>
          </a:p>
        </p:txBody>
      </p:sp>
      <p:sp>
        <p:nvSpPr>
          <p:cNvPr id="14" name="Rectangle 13"/>
          <p:cNvSpPr/>
          <p:nvPr/>
        </p:nvSpPr>
        <p:spPr>
          <a:xfrm>
            <a:off x="2303058" y="2249798"/>
            <a:ext cx="2134752" cy="276999"/>
          </a:xfrm>
          <a:prstGeom prst="rect">
            <a:avLst/>
          </a:prstGeom>
        </p:spPr>
        <p:txBody>
          <a:bodyPr wrap="none">
            <a:spAutoFit/>
          </a:bodyPr>
          <a:lstStyle/>
          <a:p>
            <a:r>
              <a:rPr lang="fr-FR" sz="1200" dirty="0" smtClean="0"/>
              <a:t>d) Je </a:t>
            </a:r>
            <a:r>
              <a:rPr lang="fr-FR" sz="1200" dirty="0"/>
              <a:t>vérifie si la victime respire</a:t>
            </a:r>
          </a:p>
        </p:txBody>
      </p:sp>
      <p:sp>
        <p:nvSpPr>
          <p:cNvPr id="15" name="Rectangle 14"/>
          <p:cNvSpPr/>
          <p:nvPr/>
        </p:nvSpPr>
        <p:spPr>
          <a:xfrm>
            <a:off x="5389828" y="1627321"/>
            <a:ext cx="3715376" cy="276999"/>
          </a:xfrm>
          <a:prstGeom prst="rect">
            <a:avLst/>
          </a:prstGeom>
        </p:spPr>
        <p:txBody>
          <a:bodyPr wrap="none">
            <a:spAutoFit/>
          </a:bodyPr>
          <a:lstStyle/>
          <a:p>
            <a:r>
              <a:rPr lang="fr-FR" sz="1200" dirty="0" smtClean="0"/>
              <a:t>e) Je </a:t>
            </a:r>
            <a:r>
              <a:rPr lang="fr-FR" sz="1200" dirty="0"/>
              <a:t>demande à un collègue présent d’alerter les secours</a:t>
            </a:r>
          </a:p>
        </p:txBody>
      </p:sp>
      <p:sp>
        <p:nvSpPr>
          <p:cNvPr id="16" name="Rectangle 15"/>
          <p:cNvSpPr/>
          <p:nvPr/>
        </p:nvSpPr>
        <p:spPr>
          <a:xfrm>
            <a:off x="9890531" y="1598409"/>
            <a:ext cx="1607428" cy="276999"/>
          </a:xfrm>
          <a:prstGeom prst="rect">
            <a:avLst/>
          </a:prstGeom>
        </p:spPr>
        <p:txBody>
          <a:bodyPr wrap="none">
            <a:spAutoFit/>
          </a:bodyPr>
          <a:lstStyle/>
          <a:p>
            <a:r>
              <a:rPr lang="fr-FR" sz="1200" dirty="0" smtClean="0"/>
              <a:t>f) Je </a:t>
            </a:r>
            <a:r>
              <a:rPr lang="fr-FR" sz="1200" dirty="0"/>
              <a:t>pratique une PLS </a:t>
            </a:r>
          </a:p>
        </p:txBody>
      </p:sp>
      <p:sp>
        <p:nvSpPr>
          <p:cNvPr id="28" name="ZoneTexte 27"/>
          <p:cNvSpPr txBox="1"/>
          <p:nvPr/>
        </p:nvSpPr>
        <p:spPr>
          <a:xfrm>
            <a:off x="4791075" y="74864"/>
            <a:ext cx="2457450" cy="769441"/>
          </a:xfrm>
          <a:prstGeom prst="rect">
            <a:avLst/>
          </a:prstGeom>
          <a:solidFill>
            <a:srgbClr val="92D050"/>
          </a:solidFill>
        </p:spPr>
        <p:txBody>
          <a:bodyPr wrap="square" rtlCol="0">
            <a:spAutoFit/>
          </a:bodyPr>
          <a:lstStyle/>
          <a:p>
            <a:r>
              <a:rPr lang="fr-FR" sz="4400" dirty="0" smtClean="0"/>
              <a:t>CORRIGE</a:t>
            </a:r>
            <a:endParaRPr lang="fr-FR" sz="4400" dirty="0"/>
          </a:p>
        </p:txBody>
      </p:sp>
    </p:spTree>
    <p:extLst>
      <p:ext uri="{BB962C8B-B14F-4D97-AF65-F5344CB8AC3E}">
        <p14:creationId xmlns:p14="http://schemas.microsoft.com/office/powerpoint/2010/main" val="103049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7034" y="255880"/>
            <a:ext cx="11671540" cy="923330"/>
          </a:xfrm>
          <a:prstGeom prst="rect">
            <a:avLst/>
          </a:prstGeom>
          <a:noFill/>
        </p:spPr>
        <p:txBody>
          <a:bodyPr wrap="square" rtlCol="0">
            <a:spAutoFit/>
          </a:bodyPr>
          <a:lstStyle/>
          <a:p>
            <a:pPr algn="just"/>
            <a:r>
              <a:rPr lang="fr-FR" dirty="0" smtClean="0"/>
              <a:t>Lorsqu’il s’agit de mettre en place une démarche de prévention, l’entreprise doit se référer aux 9 principes généraux de prévention. A partir de la situation de travail et des deux principes de prévention ci-dessous: analyser </a:t>
            </a:r>
            <a:r>
              <a:rPr lang="fr-FR" dirty="0" smtClean="0"/>
              <a:t>le </a:t>
            </a:r>
            <a:r>
              <a:rPr lang="fr-FR" dirty="0" smtClean="0"/>
              <a:t>risque, donner la mesure de prévention permettant au salarié de travailler dans de meilleurs conditions, secourir la victime.</a:t>
            </a:r>
            <a:endParaRPr lang="fr-FR" dirty="0"/>
          </a:p>
        </p:txBody>
      </p:sp>
      <p:sp>
        <p:nvSpPr>
          <p:cNvPr id="8" name="Rectangle 7"/>
          <p:cNvSpPr/>
          <p:nvPr/>
        </p:nvSpPr>
        <p:spPr>
          <a:xfrm>
            <a:off x="112143" y="4826675"/>
            <a:ext cx="11861321" cy="2031325"/>
          </a:xfrm>
          <a:prstGeom prst="rect">
            <a:avLst/>
          </a:prstGeom>
        </p:spPr>
        <p:txBody>
          <a:bodyPr wrap="square">
            <a:spAutoFit/>
          </a:bodyPr>
          <a:lstStyle/>
          <a:p>
            <a:pPr algn="just"/>
            <a:r>
              <a:rPr lang="fr-FR" u="sng" dirty="0" smtClean="0">
                <a:latin typeface="Arial" panose="020B0604020202020204" pitchFamily="34" charset="0"/>
              </a:rPr>
              <a:t>Situation de travail</a:t>
            </a:r>
            <a:r>
              <a:rPr lang="fr-FR" dirty="0" smtClean="0">
                <a:latin typeface="Arial" panose="020B0604020202020204" pitchFamily="34" charset="0"/>
              </a:rPr>
              <a:t>:</a:t>
            </a:r>
          </a:p>
          <a:p>
            <a:pPr algn="just"/>
            <a:r>
              <a:rPr lang="fr-FR" dirty="0" smtClean="0">
                <a:latin typeface="Arial" panose="020B0604020202020204" pitchFamily="34" charset="0"/>
              </a:rPr>
              <a:t>Vous devez remplacer quelques mètres carrés d’ardoises avec votre patron. Comme d’habitude, pour ces petites réparations qui ne sont pas fréquentes, il veut installer une échelle pour monter sur le toit et </a:t>
            </a:r>
            <a:r>
              <a:rPr lang="fr-FR" dirty="0">
                <a:latin typeface="Arial" panose="020B0604020202020204" pitchFamily="34" charset="0"/>
              </a:rPr>
              <a:t>deux autres posées bout à bout sur les ardoises. </a:t>
            </a:r>
            <a:r>
              <a:rPr lang="fr-FR" dirty="0" smtClean="0">
                <a:latin typeface="Arial" panose="020B0604020202020204" pitchFamily="34" charset="0"/>
              </a:rPr>
              <a:t>Dans ce cas, aucune échelle n’est </a:t>
            </a:r>
            <a:r>
              <a:rPr lang="fr-FR" dirty="0">
                <a:latin typeface="Arial" panose="020B0604020202020204" pitchFamily="34" charset="0"/>
              </a:rPr>
              <a:t>attachée. Elles </a:t>
            </a:r>
            <a:r>
              <a:rPr lang="fr-FR" dirty="0" smtClean="0">
                <a:latin typeface="Arial" panose="020B0604020202020204" pitchFamily="34" charset="0"/>
              </a:rPr>
              <a:t>tiennent </a:t>
            </a:r>
            <a:r>
              <a:rPr lang="fr-FR" dirty="0">
                <a:latin typeface="Arial" panose="020B0604020202020204" pitchFamily="34" charset="0"/>
              </a:rPr>
              <a:t>simplement en appui sur la gouttière. </a:t>
            </a:r>
            <a:r>
              <a:rPr lang="fr-FR" dirty="0" smtClean="0">
                <a:latin typeface="Arial" panose="020B0604020202020204" pitchFamily="34" charset="0"/>
              </a:rPr>
              <a:t>De plus, il pleut. En se penchant pour atteindre une ardoise, l’échelle glisse. Votre patron chute de 7 mètres. </a:t>
            </a:r>
            <a:r>
              <a:rPr lang="fr-FR" dirty="0" smtClean="0">
                <a:latin typeface="Arial" panose="020B0604020202020204" pitchFamily="34" charset="0"/>
              </a:rPr>
              <a:t>Sa moelle épinière est sectionnée, il </a:t>
            </a:r>
            <a:r>
              <a:rPr lang="fr-FR" dirty="0">
                <a:latin typeface="Arial" panose="020B0604020202020204" pitchFamily="34" charset="0"/>
              </a:rPr>
              <a:t>se retrouve en incapacité de travail pendant un an. Avec une inaptitude définitive à exercer son métier.</a:t>
            </a:r>
          </a:p>
        </p:txBody>
      </p:sp>
      <p:pic>
        <p:nvPicPr>
          <p:cNvPr id="2050" name="Picture 2" descr="Résultat de recherche d'images pour &quot;remplacement ardois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743" y="1507905"/>
            <a:ext cx="5293242" cy="3167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65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iotechno.fr/IMG/scenari/dossierpse/res/schema_risque_vierg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35" y="1578634"/>
            <a:ext cx="2751530" cy="242396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3433313" y="0"/>
            <a:ext cx="6090249" cy="369332"/>
          </a:xfrm>
          <a:prstGeom prst="rect">
            <a:avLst/>
          </a:prstGeom>
          <a:noFill/>
        </p:spPr>
        <p:txBody>
          <a:bodyPr wrap="square" rtlCol="0">
            <a:spAutoFit/>
          </a:bodyPr>
          <a:lstStyle/>
          <a:p>
            <a:r>
              <a:rPr lang="fr-FR" u="sng" dirty="0" smtClean="0"/>
              <a:t>Analyser la situation de travail et évaluer </a:t>
            </a:r>
            <a:r>
              <a:rPr lang="fr-FR" u="sng" dirty="0"/>
              <a:t>le risque </a:t>
            </a:r>
            <a:r>
              <a:rPr lang="fr-FR" u="sng" dirty="0" smtClean="0"/>
              <a:t>d’accident</a:t>
            </a:r>
          </a:p>
        </p:txBody>
      </p:sp>
      <p:sp>
        <p:nvSpPr>
          <p:cNvPr id="6" name="ZoneTexte 5"/>
          <p:cNvSpPr txBox="1"/>
          <p:nvPr/>
        </p:nvSpPr>
        <p:spPr>
          <a:xfrm>
            <a:off x="267420" y="4090221"/>
            <a:ext cx="6211017" cy="1815882"/>
          </a:xfrm>
          <a:prstGeom prst="rect">
            <a:avLst/>
          </a:prstGeom>
          <a:noFill/>
          <a:ln>
            <a:solidFill>
              <a:schemeClr val="tx1"/>
            </a:solidFill>
          </a:ln>
        </p:spPr>
        <p:txBody>
          <a:bodyPr wrap="square" rtlCol="0">
            <a:spAutoFit/>
          </a:bodyPr>
          <a:lstStyle/>
          <a:p>
            <a:r>
              <a:rPr lang="fr-FR" sz="1400" u="sng" dirty="0" smtClean="0"/>
              <a:t>Propositions de réponses</a:t>
            </a:r>
            <a:r>
              <a:rPr lang="fr-FR" sz="1400" dirty="0" smtClean="0"/>
              <a:t>:</a:t>
            </a:r>
          </a:p>
          <a:p>
            <a:endParaRPr lang="fr-FR" sz="1400" dirty="0" smtClean="0"/>
          </a:p>
          <a:p>
            <a:r>
              <a:rPr lang="fr-FR" sz="1400" dirty="0" smtClean="0"/>
              <a:t>- l’ouvrier glisse et chute (</a:t>
            </a:r>
            <a:r>
              <a:rPr lang="fr-FR" sz="1400" dirty="0" smtClean="0">
                <a:solidFill>
                  <a:srgbClr val="00B050"/>
                </a:solidFill>
              </a:rPr>
              <a:t>évènement dangereux</a:t>
            </a:r>
            <a:r>
              <a:rPr lang="fr-FR" sz="1400" dirty="0" smtClean="0"/>
              <a:t>)</a:t>
            </a:r>
          </a:p>
          <a:p>
            <a:r>
              <a:rPr lang="fr-FR" sz="1400" dirty="0" smtClean="0"/>
              <a:t>- La hauteur (</a:t>
            </a:r>
            <a:r>
              <a:rPr lang="fr-FR" sz="1400" dirty="0" smtClean="0">
                <a:solidFill>
                  <a:srgbClr val="00B050"/>
                </a:solidFill>
              </a:rPr>
              <a:t>danger</a:t>
            </a:r>
            <a:r>
              <a:rPr lang="fr-FR" sz="1400" dirty="0" smtClean="0"/>
              <a:t>)</a:t>
            </a:r>
          </a:p>
          <a:p>
            <a:r>
              <a:rPr lang="fr-FR" sz="1400" dirty="0" smtClean="0"/>
              <a:t>- moelle épinière sectionnée (</a:t>
            </a:r>
            <a:r>
              <a:rPr lang="fr-FR" sz="1400" dirty="0" smtClean="0">
                <a:solidFill>
                  <a:srgbClr val="00B050"/>
                </a:solidFill>
              </a:rPr>
              <a:t>dommage</a:t>
            </a:r>
            <a:r>
              <a:rPr lang="fr-FR" sz="1400" dirty="0" smtClean="0"/>
              <a:t>)</a:t>
            </a:r>
          </a:p>
          <a:p>
            <a:r>
              <a:rPr lang="fr-FR" sz="1400" dirty="0" smtClean="0"/>
              <a:t>- </a:t>
            </a:r>
            <a:r>
              <a:rPr lang="fr-FR" sz="1400" dirty="0" smtClean="0"/>
              <a:t>l’ouvrier </a:t>
            </a:r>
            <a:r>
              <a:rPr lang="fr-FR" sz="1400" dirty="0" smtClean="0"/>
              <a:t>remplace des ardoises </a:t>
            </a:r>
            <a:r>
              <a:rPr lang="fr-FR" sz="1400" dirty="0" smtClean="0"/>
              <a:t>sur la toiture à 7 mètres de hauteur </a:t>
            </a:r>
            <a:r>
              <a:rPr lang="fr-FR" sz="1400" dirty="0" smtClean="0"/>
              <a:t>(</a:t>
            </a:r>
            <a:r>
              <a:rPr lang="fr-FR" sz="1400" dirty="0" smtClean="0">
                <a:solidFill>
                  <a:srgbClr val="00B050"/>
                </a:solidFill>
              </a:rPr>
              <a:t>situation dangereuse</a:t>
            </a:r>
            <a:r>
              <a:rPr lang="fr-FR" sz="1400" dirty="0" smtClean="0"/>
              <a:t>)</a:t>
            </a:r>
          </a:p>
          <a:p>
            <a:r>
              <a:rPr lang="fr-FR" sz="1400" dirty="0" smtClean="0"/>
              <a:t>- l’ouvrier (</a:t>
            </a:r>
            <a:r>
              <a:rPr lang="fr-FR" sz="1400" dirty="0" smtClean="0">
                <a:solidFill>
                  <a:srgbClr val="00B050"/>
                </a:solidFill>
              </a:rPr>
              <a:t>opérateur</a:t>
            </a:r>
            <a:r>
              <a:rPr lang="fr-FR" sz="1400" dirty="0" smtClean="0"/>
              <a:t>)</a:t>
            </a:r>
          </a:p>
        </p:txBody>
      </p:sp>
      <p:sp>
        <p:nvSpPr>
          <p:cNvPr id="3" name="Rectangle 2"/>
          <p:cNvSpPr/>
          <p:nvPr/>
        </p:nvSpPr>
        <p:spPr>
          <a:xfrm>
            <a:off x="0" y="508931"/>
            <a:ext cx="9839325" cy="369332"/>
          </a:xfrm>
          <a:prstGeom prst="rect">
            <a:avLst/>
          </a:prstGeom>
        </p:spPr>
        <p:txBody>
          <a:bodyPr wrap="square">
            <a:spAutoFit/>
          </a:bodyPr>
          <a:lstStyle/>
          <a:p>
            <a:r>
              <a:rPr lang="fr-FR" dirty="0"/>
              <a:t>2</a:t>
            </a:r>
            <a:r>
              <a:rPr lang="fr-FR" dirty="0" smtClean="0"/>
              <a:t>. </a:t>
            </a:r>
            <a:r>
              <a:rPr lang="fr-FR" dirty="0" smtClean="0"/>
              <a:t>Remplir </a:t>
            </a:r>
            <a:r>
              <a:rPr lang="fr-FR" dirty="0"/>
              <a:t>le schéma d’apparition du dommage (faire glisser la réponse sur les différentes bulles)</a:t>
            </a:r>
          </a:p>
        </p:txBody>
      </p:sp>
      <p:sp>
        <p:nvSpPr>
          <p:cNvPr id="10" name="ZoneTexte 9"/>
          <p:cNvSpPr txBox="1"/>
          <p:nvPr/>
        </p:nvSpPr>
        <p:spPr>
          <a:xfrm>
            <a:off x="3532458" y="1578634"/>
            <a:ext cx="2945979" cy="1754326"/>
          </a:xfrm>
          <a:prstGeom prst="rect">
            <a:avLst/>
          </a:prstGeom>
          <a:noFill/>
          <a:ln>
            <a:solidFill>
              <a:schemeClr val="tx1"/>
            </a:solidFill>
          </a:ln>
        </p:spPr>
        <p:txBody>
          <a:bodyPr wrap="square" rtlCol="0">
            <a:spAutoFit/>
          </a:bodyPr>
          <a:lstStyle/>
          <a:p>
            <a:r>
              <a:rPr lang="fr-FR" sz="1200" b="1" dirty="0" err="1" smtClean="0"/>
              <a:t>Gabator</a:t>
            </a:r>
            <a:r>
              <a:rPr lang="fr-FR" sz="1200" b="1" dirty="0" smtClean="0"/>
              <a:t>:</a:t>
            </a:r>
          </a:p>
          <a:p>
            <a:r>
              <a:rPr lang="fr-FR" sz="1200" dirty="0"/>
              <a:t>O</a:t>
            </a:r>
            <a:r>
              <a:rPr lang="fr-FR" sz="1200" dirty="0" smtClean="0"/>
              <a:t>: personne </a:t>
            </a:r>
            <a:r>
              <a:rPr lang="fr-FR" sz="1200" dirty="0"/>
              <a:t>physique </a:t>
            </a:r>
            <a:r>
              <a:rPr lang="fr-FR" sz="1200" dirty="0" smtClean="0"/>
              <a:t>réalisant </a:t>
            </a:r>
            <a:r>
              <a:rPr lang="fr-FR" sz="1200" dirty="0"/>
              <a:t>des opérations</a:t>
            </a:r>
          </a:p>
          <a:p>
            <a:r>
              <a:rPr lang="fr-FR" sz="1200" dirty="0" smtClean="0"/>
              <a:t>D: cause capable de provoquer une blessure</a:t>
            </a:r>
          </a:p>
          <a:p>
            <a:r>
              <a:rPr lang="fr-FR" sz="1200" dirty="0" smtClean="0"/>
              <a:t>SD: situation dans laquelle une personne est exposée à un ou plusieurs dangers</a:t>
            </a:r>
          </a:p>
          <a:p>
            <a:r>
              <a:rPr lang="fr-FR" sz="1200" dirty="0" smtClean="0"/>
              <a:t>EV: évènement susceptible de causer un dommage</a:t>
            </a:r>
          </a:p>
          <a:p>
            <a:r>
              <a:rPr lang="fr-FR" sz="1200" dirty="0" smtClean="0"/>
              <a:t>D: lésion ou atteinte à la santé</a:t>
            </a:r>
            <a:endParaRPr lang="fr-FR" sz="1200" dirty="0"/>
          </a:p>
        </p:txBody>
      </p:sp>
    </p:spTree>
    <p:extLst>
      <p:ext uri="{BB962C8B-B14F-4D97-AF65-F5344CB8AC3E}">
        <p14:creationId xmlns:p14="http://schemas.microsoft.com/office/powerpoint/2010/main" val="38367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083405" y="795384"/>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200" b="1" dirty="0"/>
              <a:t>Possibilité d’éviter les risques</a:t>
            </a:r>
          </a:p>
        </p:txBody>
      </p:sp>
      <p:sp>
        <p:nvSpPr>
          <p:cNvPr id="5" name="Rectangle 4"/>
          <p:cNvSpPr>
            <a:spLocks noChangeArrowheads="1"/>
          </p:cNvSpPr>
          <p:nvPr/>
        </p:nvSpPr>
        <p:spPr bwMode="auto">
          <a:xfrm>
            <a:off x="717700" y="795383"/>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dirty="0"/>
              <a:t>Prévoir des installations permanentes pour l’accès et pour la zone de travail</a:t>
            </a:r>
          </a:p>
        </p:txBody>
      </p:sp>
      <p:sp>
        <p:nvSpPr>
          <p:cNvPr id="6" name="Rectangle 5"/>
          <p:cNvSpPr>
            <a:spLocks noChangeArrowheads="1"/>
          </p:cNvSpPr>
          <p:nvPr/>
        </p:nvSpPr>
        <p:spPr bwMode="auto">
          <a:xfrm>
            <a:off x="8243661" y="779844"/>
            <a:ext cx="2127250" cy="595313"/>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Utilisation d’équipements temporaires </a:t>
            </a:r>
          </a:p>
          <a:p>
            <a:pPr algn="ctr" eaLnBrk="1" hangingPunct="1">
              <a:buFontTx/>
              <a:buNone/>
            </a:pPr>
            <a:r>
              <a:rPr lang="fr-FR" altLang="fr-FR" sz="1100" b="1"/>
              <a:t>(protection collective)</a:t>
            </a:r>
          </a:p>
        </p:txBody>
      </p:sp>
      <p:sp>
        <p:nvSpPr>
          <p:cNvPr id="7" name="Rectangle 6"/>
          <p:cNvSpPr>
            <a:spLocks noChangeArrowheads="1"/>
          </p:cNvSpPr>
          <p:nvPr/>
        </p:nvSpPr>
        <p:spPr bwMode="auto">
          <a:xfrm>
            <a:off x="5663533" y="795383"/>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dirty="0"/>
              <a:t>Utilisation d’équipements de protection individuelle</a:t>
            </a:r>
          </a:p>
        </p:txBody>
      </p:sp>
      <p:sp>
        <p:nvSpPr>
          <p:cNvPr id="8" name="Rectangle 7"/>
          <p:cNvSpPr>
            <a:spLocks noChangeArrowheads="1"/>
          </p:cNvSpPr>
          <p:nvPr/>
        </p:nvSpPr>
        <p:spPr bwMode="auto">
          <a:xfrm>
            <a:off x="8207943" y="5738813"/>
            <a:ext cx="3671888" cy="633412"/>
          </a:xfrm>
          <a:prstGeom prst="rect">
            <a:avLst/>
          </a:prstGeom>
          <a:solidFill>
            <a:srgbClr val="00B0F0"/>
          </a:solidFill>
          <a:ln>
            <a:noFill/>
          </a:ln>
          <a:extLst/>
        </p:spPr>
        <p:txBody>
          <a:bodyPr/>
          <a:lstStyle/>
          <a:p>
            <a:pPr>
              <a:spcBef>
                <a:spcPct val="20000"/>
              </a:spcBef>
            </a:pPr>
            <a:r>
              <a:rPr lang="fr-FR" altLang="fr-FR" sz="1200" b="1" dirty="0">
                <a:latin typeface="Arial" panose="020B0604020202020204" pitchFamily="34" charset="0"/>
              </a:rPr>
              <a:t>Harnais et points d’ancrage avec systèmes d’arrêt des chutes.</a:t>
            </a:r>
          </a:p>
        </p:txBody>
      </p:sp>
      <p:sp>
        <p:nvSpPr>
          <p:cNvPr id="9" name="Rectangle 8"/>
          <p:cNvSpPr>
            <a:spLocks noChangeArrowheads="1"/>
          </p:cNvSpPr>
          <p:nvPr/>
        </p:nvSpPr>
        <p:spPr bwMode="auto">
          <a:xfrm>
            <a:off x="8243662" y="3977314"/>
            <a:ext cx="3600450" cy="919162"/>
          </a:xfrm>
          <a:prstGeom prst="rect">
            <a:avLst/>
          </a:prstGeom>
          <a:solidFill>
            <a:srgbClr val="00B0F0"/>
          </a:solidFill>
          <a:ln>
            <a:noFill/>
          </a:ln>
          <a:extLst/>
        </p:spPr>
        <p:txBody>
          <a:bodyPr/>
          <a:lstStyle/>
          <a:p>
            <a:pPr>
              <a:spcBef>
                <a:spcPct val="20000"/>
              </a:spcBef>
            </a:pPr>
            <a:r>
              <a:rPr lang="fr-FR" altLang="fr-FR" sz="1200" b="1" dirty="0">
                <a:latin typeface="Arial" panose="020B0604020202020204" pitchFamily="34" charset="0"/>
              </a:rPr>
              <a:t>Escaliers</a:t>
            </a:r>
            <a:r>
              <a:rPr lang="fr-FR" altLang="fr-FR" sz="1200" b="1" dirty="0">
                <a:latin typeface="Arial" panose="020B0604020202020204" pitchFamily="34" charset="0"/>
              </a:rPr>
              <a:t>, passerelles, plates formes de travail, garde-corps, </a:t>
            </a:r>
            <a:r>
              <a:rPr lang="fr-FR" altLang="fr-FR" sz="1200" b="1" dirty="0">
                <a:latin typeface="Arial" panose="020B0604020202020204" pitchFamily="34" charset="0"/>
              </a:rPr>
              <a:t>acrotères.</a:t>
            </a:r>
            <a:endParaRPr lang="fr-FR" altLang="fr-FR" sz="1200" b="1" dirty="0">
              <a:latin typeface="Arial" panose="020B0604020202020204" pitchFamily="34" charset="0"/>
            </a:endParaRPr>
          </a:p>
        </p:txBody>
      </p:sp>
      <p:sp>
        <p:nvSpPr>
          <p:cNvPr id="10" name="Rectangle 9"/>
          <p:cNvSpPr>
            <a:spLocks noChangeArrowheads="1"/>
          </p:cNvSpPr>
          <p:nvPr/>
        </p:nvSpPr>
        <p:spPr bwMode="auto">
          <a:xfrm>
            <a:off x="8243662" y="2598568"/>
            <a:ext cx="3600450" cy="919163"/>
          </a:xfrm>
          <a:prstGeom prst="rect">
            <a:avLst/>
          </a:prstGeom>
          <a:solidFill>
            <a:srgbClr val="00B0F0"/>
          </a:solidFill>
          <a:ln>
            <a:noFill/>
          </a:ln>
          <a:extLst/>
        </p:spPr>
        <p:txBody>
          <a:bodyPr/>
          <a:lstStyle/>
          <a:p>
            <a:pPr>
              <a:spcBef>
                <a:spcPct val="20000"/>
              </a:spcBef>
            </a:pPr>
            <a:r>
              <a:rPr lang="fr-FR" altLang="fr-FR" sz="1200" b="1" dirty="0">
                <a:latin typeface="Arial" panose="020B0604020202020204" pitchFamily="34" charset="0"/>
              </a:rPr>
              <a:t>Echafaudages</a:t>
            </a:r>
            <a:r>
              <a:rPr lang="fr-FR" altLang="fr-FR" sz="1200" b="1" dirty="0">
                <a:latin typeface="Arial" panose="020B0604020202020204" pitchFamily="34" charset="0"/>
              </a:rPr>
              <a:t>, PIRL, tours d’accès, filets en sous face, appareils de levage : plates-formes suspendues, PEMP….</a:t>
            </a:r>
          </a:p>
        </p:txBody>
      </p:sp>
      <p:sp>
        <p:nvSpPr>
          <p:cNvPr id="11" name="Rectangle 10"/>
          <p:cNvSpPr>
            <a:spLocks noChangeArrowheads="1"/>
          </p:cNvSpPr>
          <p:nvPr/>
        </p:nvSpPr>
        <p:spPr bwMode="auto">
          <a:xfrm>
            <a:off x="8243662" y="1514823"/>
            <a:ext cx="3600450" cy="853954"/>
          </a:xfrm>
          <a:prstGeom prst="rect">
            <a:avLst/>
          </a:prstGeom>
          <a:solidFill>
            <a:srgbClr val="00B0F0"/>
          </a:solidFill>
          <a:ln>
            <a:noFill/>
          </a:ln>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200" b="1" dirty="0"/>
              <a:t>Modifier l’équipement ou l’ouvrage pour supprimer le travail en hauteur : travailler depuis le </a:t>
            </a:r>
            <a:r>
              <a:rPr lang="fr-FR" altLang="fr-FR" sz="1200" b="1" dirty="0" smtClean="0"/>
              <a:t>sol.</a:t>
            </a:r>
            <a:endParaRPr lang="fr-FR" altLang="fr-FR" sz="1200" b="1" dirty="0"/>
          </a:p>
        </p:txBody>
      </p:sp>
      <p:sp>
        <p:nvSpPr>
          <p:cNvPr id="12" name="Ellipse 11"/>
          <p:cNvSpPr>
            <a:spLocks noChangeArrowheads="1"/>
          </p:cNvSpPr>
          <p:nvPr/>
        </p:nvSpPr>
        <p:spPr bwMode="auto">
          <a:xfrm>
            <a:off x="135087" y="1570832"/>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dirty="0"/>
              <a:t>1</a:t>
            </a:r>
          </a:p>
        </p:txBody>
      </p:sp>
      <p:sp>
        <p:nvSpPr>
          <p:cNvPr id="13" name="Ellipse 12"/>
          <p:cNvSpPr>
            <a:spLocks noChangeArrowheads="1"/>
          </p:cNvSpPr>
          <p:nvPr/>
        </p:nvSpPr>
        <p:spPr bwMode="auto">
          <a:xfrm>
            <a:off x="162075" y="2950369"/>
            <a:ext cx="539750" cy="512762"/>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t>2</a:t>
            </a:r>
          </a:p>
        </p:txBody>
      </p:sp>
      <p:sp>
        <p:nvSpPr>
          <p:cNvPr id="14" name="Ellipse 13"/>
          <p:cNvSpPr>
            <a:spLocks noChangeArrowheads="1"/>
          </p:cNvSpPr>
          <p:nvPr/>
        </p:nvSpPr>
        <p:spPr bwMode="auto">
          <a:xfrm>
            <a:off x="177950" y="4529932"/>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t>3</a:t>
            </a:r>
          </a:p>
        </p:txBody>
      </p:sp>
      <p:sp>
        <p:nvSpPr>
          <p:cNvPr id="15" name="Ellipse 14"/>
          <p:cNvSpPr>
            <a:spLocks noChangeArrowheads="1"/>
          </p:cNvSpPr>
          <p:nvPr/>
        </p:nvSpPr>
        <p:spPr bwMode="auto">
          <a:xfrm>
            <a:off x="182712" y="5974557"/>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t>4</a:t>
            </a:r>
          </a:p>
        </p:txBody>
      </p:sp>
      <p:sp>
        <p:nvSpPr>
          <p:cNvPr id="16" name="Rectangle 15"/>
          <p:cNvSpPr/>
          <p:nvPr/>
        </p:nvSpPr>
        <p:spPr>
          <a:xfrm>
            <a:off x="923026" y="1483743"/>
            <a:ext cx="1820174" cy="681487"/>
          </a:xfrm>
          <a:prstGeom prst="rect">
            <a:avLst/>
          </a:prstGeom>
          <a:solidFill>
            <a:schemeClr val="bg1"/>
          </a:solid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923026" y="2912613"/>
            <a:ext cx="1820174" cy="681487"/>
          </a:xfrm>
          <a:prstGeom prst="rect">
            <a:avLst/>
          </a:prstGeom>
          <a:solidFill>
            <a:schemeClr val="bg1"/>
          </a:solid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974964" y="4363021"/>
            <a:ext cx="1820174" cy="681487"/>
          </a:xfrm>
          <a:prstGeom prst="rect">
            <a:avLst/>
          </a:prstGeom>
          <a:solidFill>
            <a:schemeClr val="bg1"/>
          </a:solid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923026" y="5848411"/>
            <a:ext cx="1820174" cy="681487"/>
          </a:xfrm>
          <a:prstGeom prst="rect">
            <a:avLst/>
          </a:prstGeom>
          <a:solidFill>
            <a:schemeClr val="bg1"/>
          </a:solid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droite 19"/>
          <p:cNvSpPr/>
          <p:nvPr/>
        </p:nvSpPr>
        <p:spPr>
          <a:xfrm>
            <a:off x="3407524" y="1685925"/>
            <a:ext cx="1012076" cy="24765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droite 20"/>
          <p:cNvSpPr/>
          <p:nvPr/>
        </p:nvSpPr>
        <p:spPr>
          <a:xfrm>
            <a:off x="3407524" y="3104889"/>
            <a:ext cx="1012076" cy="24765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droite 21"/>
          <p:cNvSpPr/>
          <p:nvPr/>
        </p:nvSpPr>
        <p:spPr>
          <a:xfrm>
            <a:off x="3407524" y="4581003"/>
            <a:ext cx="1012076" cy="24765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droite 22"/>
          <p:cNvSpPr/>
          <p:nvPr/>
        </p:nvSpPr>
        <p:spPr>
          <a:xfrm>
            <a:off x="3407524" y="6055519"/>
            <a:ext cx="1012076" cy="24765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4894276" y="5803198"/>
            <a:ext cx="1820174" cy="681487"/>
          </a:xfrm>
          <a:prstGeom prst="rect">
            <a:avLst/>
          </a:prstGeom>
          <a:solidFill>
            <a:schemeClr val="bg1"/>
          </a:solidFill>
          <a:ln w="28575">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4894276" y="4316006"/>
            <a:ext cx="1820174" cy="681487"/>
          </a:xfrm>
          <a:prstGeom prst="rect">
            <a:avLst/>
          </a:prstGeom>
          <a:solidFill>
            <a:schemeClr val="bg1"/>
          </a:solidFill>
          <a:ln w="28575">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4899488" y="2950369"/>
            <a:ext cx="1820174" cy="681487"/>
          </a:xfrm>
          <a:prstGeom prst="rect">
            <a:avLst/>
          </a:prstGeom>
          <a:solidFill>
            <a:schemeClr val="bg1"/>
          </a:solidFill>
          <a:ln w="28575">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4899488" y="1559212"/>
            <a:ext cx="1820174" cy="681487"/>
          </a:xfrm>
          <a:prstGeom prst="rect">
            <a:avLst/>
          </a:prstGeom>
          <a:solidFill>
            <a:schemeClr val="bg1"/>
          </a:solidFill>
          <a:ln w="28575">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295274" y="104775"/>
            <a:ext cx="11744326" cy="646331"/>
          </a:xfrm>
          <a:prstGeom prst="rect">
            <a:avLst/>
          </a:prstGeom>
          <a:noFill/>
        </p:spPr>
        <p:txBody>
          <a:bodyPr wrap="square" rtlCol="0">
            <a:spAutoFit/>
          </a:bodyPr>
          <a:lstStyle/>
          <a:p>
            <a:r>
              <a:rPr lang="fr-FR" sz="1200" dirty="0" smtClean="0"/>
              <a:t>Pour éviter les chutes de hauteur:</a:t>
            </a:r>
          </a:p>
          <a:p>
            <a:pPr marL="285750" indent="-285750">
              <a:buFontTx/>
              <a:buChar char="-"/>
            </a:pPr>
            <a:r>
              <a:rPr lang="fr-FR" sz="1200" dirty="0" smtClean="0"/>
              <a:t>Faîtes glisser les différentes </a:t>
            </a:r>
            <a:r>
              <a:rPr lang="fr-FR" sz="1200" b="1" dirty="0" smtClean="0">
                <a:solidFill>
                  <a:srgbClr val="FFC000"/>
                </a:solidFill>
              </a:rPr>
              <a:t>mesures de prévention </a:t>
            </a:r>
            <a:r>
              <a:rPr lang="fr-FR" sz="1200" dirty="0" smtClean="0"/>
              <a:t>de la plus efficace à la moins efficace.</a:t>
            </a:r>
          </a:p>
          <a:p>
            <a:pPr marL="285750" indent="-285750">
              <a:buFontTx/>
              <a:buChar char="-"/>
            </a:pPr>
            <a:r>
              <a:rPr lang="fr-FR" sz="1200" dirty="0" smtClean="0"/>
              <a:t>Faîtes glisser les </a:t>
            </a:r>
            <a:r>
              <a:rPr lang="fr-FR" sz="1200" b="1" dirty="0" smtClean="0">
                <a:solidFill>
                  <a:srgbClr val="00B0F0"/>
                </a:solidFill>
              </a:rPr>
              <a:t>exemples</a:t>
            </a:r>
            <a:r>
              <a:rPr lang="fr-FR" sz="1200" dirty="0" smtClean="0"/>
              <a:t> correspondant aux mesures de prévention.</a:t>
            </a:r>
            <a:endParaRPr lang="fr-FR" sz="1200" dirty="0"/>
          </a:p>
        </p:txBody>
      </p:sp>
    </p:spTree>
    <p:extLst>
      <p:ext uri="{BB962C8B-B14F-4D97-AF65-F5344CB8AC3E}">
        <p14:creationId xmlns:p14="http://schemas.microsoft.com/office/powerpoint/2010/main" val="35767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circle(in)">
                                      <p:cBhvr>
                                        <p:cTn id="36" dur="2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ircle(in)">
                                      <p:cBhvr>
                                        <p:cTn id="46" dur="20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031"/>
          <p:cNvSpPr>
            <a:spLocks noChangeArrowheads="1"/>
          </p:cNvSpPr>
          <p:nvPr/>
        </p:nvSpPr>
        <p:spPr bwMode="auto">
          <a:xfrm>
            <a:off x="1992314" y="333375"/>
            <a:ext cx="8351837" cy="5334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20000"/>
              </a:spcBef>
              <a:buChar char="•"/>
              <a:defRPr sz="3200">
                <a:solidFill>
                  <a:schemeClr val="tx1"/>
                </a:solidFill>
                <a:latin typeface="Arial" panose="020B0604020202020204" pitchFamily="34" charset="0"/>
              </a:defRPr>
            </a:lvl1pPr>
            <a:lvl2pPr marL="742950" indent="-285750" defTabSz="957263">
              <a:spcBef>
                <a:spcPct val="20000"/>
              </a:spcBef>
              <a:buChar char="–"/>
              <a:defRPr sz="2800">
                <a:solidFill>
                  <a:schemeClr val="tx1"/>
                </a:solidFill>
                <a:latin typeface="Arial" panose="020B0604020202020204" pitchFamily="34" charset="0"/>
              </a:defRPr>
            </a:lvl2pPr>
            <a:lvl3pPr marL="1143000" indent="-228600" defTabSz="957263">
              <a:spcBef>
                <a:spcPct val="20000"/>
              </a:spcBef>
              <a:buChar char="•"/>
              <a:defRPr sz="2400">
                <a:solidFill>
                  <a:schemeClr val="tx1"/>
                </a:solidFill>
                <a:latin typeface="Arial" panose="020B0604020202020204" pitchFamily="34" charset="0"/>
              </a:defRPr>
            </a:lvl3pPr>
            <a:lvl4pPr marL="1600200" indent="-228600" defTabSz="957263">
              <a:spcBef>
                <a:spcPct val="20000"/>
              </a:spcBef>
              <a:buChar char="–"/>
              <a:defRPr sz="2000">
                <a:solidFill>
                  <a:schemeClr val="tx1"/>
                </a:solidFill>
                <a:latin typeface="Arial" panose="020B0604020202020204" pitchFamily="34" charset="0"/>
              </a:defRPr>
            </a:lvl4pPr>
            <a:lvl5pPr marL="2057400" indent="-228600" defTabSz="957263">
              <a:spcBef>
                <a:spcPct val="20000"/>
              </a:spcBef>
              <a:buChar char="»"/>
              <a:defRPr sz="20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fr-FR" sz="2400">
                <a:solidFill>
                  <a:schemeClr val="bg1"/>
                </a:solidFill>
                <a:latin typeface="Tahoma" panose="020B0604030504040204" pitchFamily="34" charset="0"/>
              </a:rPr>
              <a:t> La démarche de prévention du risque de chute de hauteur</a:t>
            </a:r>
          </a:p>
        </p:txBody>
      </p:sp>
      <p:sp>
        <p:nvSpPr>
          <p:cNvPr id="4" name="Rectangle 3"/>
          <p:cNvSpPr>
            <a:spLocks noChangeArrowheads="1"/>
          </p:cNvSpPr>
          <p:nvPr/>
        </p:nvSpPr>
        <p:spPr bwMode="auto">
          <a:xfrm>
            <a:off x="2424113" y="1362076"/>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200" b="1"/>
              <a:t>Possibilité d’éviter les risques</a:t>
            </a:r>
          </a:p>
        </p:txBody>
      </p:sp>
      <p:sp>
        <p:nvSpPr>
          <p:cNvPr id="6" name="Flèche droite 5"/>
          <p:cNvSpPr>
            <a:spLocks noChangeArrowheads="1"/>
          </p:cNvSpPr>
          <p:nvPr/>
        </p:nvSpPr>
        <p:spPr bwMode="auto">
          <a:xfrm>
            <a:off x="4887914" y="1262064"/>
            <a:ext cx="1800225" cy="720725"/>
          </a:xfrm>
          <a:prstGeom prst="rightArrow">
            <a:avLst>
              <a:gd name="adj1" fmla="val 50000"/>
              <a:gd name="adj2" fmla="val 49956"/>
            </a:avLst>
          </a:prstGeom>
          <a:solidFill>
            <a:srgbClr val="FF0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solidFill>
                  <a:schemeClr val="bg1"/>
                </a:solidFill>
              </a:rPr>
              <a:t>En priorité</a:t>
            </a:r>
          </a:p>
        </p:txBody>
      </p:sp>
      <p:sp>
        <p:nvSpPr>
          <p:cNvPr id="9" name="Rectangle 8"/>
          <p:cNvSpPr>
            <a:spLocks noChangeArrowheads="1"/>
          </p:cNvSpPr>
          <p:nvPr/>
        </p:nvSpPr>
        <p:spPr bwMode="auto">
          <a:xfrm>
            <a:off x="2447925" y="2744789"/>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Prévoir des installations permanentes pour l’accès et pour la zone de travail</a:t>
            </a:r>
          </a:p>
        </p:txBody>
      </p:sp>
      <p:sp>
        <p:nvSpPr>
          <p:cNvPr id="10" name="Rectangle 9"/>
          <p:cNvSpPr>
            <a:spLocks noChangeArrowheads="1"/>
          </p:cNvSpPr>
          <p:nvPr/>
        </p:nvSpPr>
        <p:spPr bwMode="auto">
          <a:xfrm>
            <a:off x="2447925" y="4273551"/>
            <a:ext cx="2127250" cy="595313"/>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Utilisation d’équipements temporaires </a:t>
            </a:r>
          </a:p>
          <a:p>
            <a:pPr algn="ctr" eaLnBrk="1" hangingPunct="1">
              <a:buFontTx/>
              <a:buNone/>
            </a:pPr>
            <a:r>
              <a:rPr lang="fr-FR" altLang="fr-FR" sz="1100" b="1"/>
              <a:t>(protection collective)</a:t>
            </a:r>
          </a:p>
        </p:txBody>
      </p:sp>
      <p:sp>
        <p:nvSpPr>
          <p:cNvPr id="11" name="Rectangle 10"/>
          <p:cNvSpPr>
            <a:spLocks noChangeArrowheads="1"/>
          </p:cNvSpPr>
          <p:nvPr/>
        </p:nvSpPr>
        <p:spPr bwMode="auto">
          <a:xfrm>
            <a:off x="2447925" y="5732464"/>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Utilisation d’équipements de protection individuelle</a:t>
            </a:r>
          </a:p>
        </p:txBody>
      </p:sp>
      <p:sp>
        <p:nvSpPr>
          <p:cNvPr id="12" name="Flèche droite 11"/>
          <p:cNvSpPr>
            <a:spLocks noChangeArrowheads="1"/>
          </p:cNvSpPr>
          <p:nvPr/>
        </p:nvSpPr>
        <p:spPr bwMode="auto">
          <a:xfrm>
            <a:off x="4887914" y="2646364"/>
            <a:ext cx="1800225" cy="720725"/>
          </a:xfrm>
          <a:prstGeom prst="rightArrow">
            <a:avLst>
              <a:gd name="adj1" fmla="val 50000"/>
              <a:gd name="adj2" fmla="val 49956"/>
            </a:avLst>
          </a:prstGeom>
          <a:solidFill>
            <a:srgbClr val="FF0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solidFill>
                  <a:schemeClr val="bg1"/>
                </a:solidFill>
              </a:rPr>
              <a:t>En priorité</a:t>
            </a:r>
          </a:p>
        </p:txBody>
      </p:sp>
      <p:sp>
        <p:nvSpPr>
          <p:cNvPr id="13" name="Flèche droite 12"/>
          <p:cNvSpPr>
            <a:spLocks noChangeArrowheads="1"/>
          </p:cNvSpPr>
          <p:nvPr/>
        </p:nvSpPr>
        <p:spPr bwMode="auto">
          <a:xfrm>
            <a:off x="4887914" y="4170364"/>
            <a:ext cx="1800225" cy="719137"/>
          </a:xfrm>
          <a:prstGeom prst="rightArrow">
            <a:avLst>
              <a:gd name="adj1" fmla="val 50000"/>
              <a:gd name="adj2" fmla="val 50066"/>
            </a:avLst>
          </a:prstGeom>
          <a:solidFill>
            <a:srgbClr val="FF0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solidFill>
                  <a:schemeClr val="bg1"/>
                </a:solidFill>
              </a:rPr>
              <a:t>En priorité</a:t>
            </a:r>
          </a:p>
        </p:txBody>
      </p:sp>
      <p:sp>
        <p:nvSpPr>
          <p:cNvPr id="14" name="Flèche droite 13"/>
          <p:cNvSpPr>
            <a:spLocks noChangeArrowheads="1"/>
          </p:cNvSpPr>
          <p:nvPr/>
        </p:nvSpPr>
        <p:spPr bwMode="auto">
          <a:xfrm>
            <a:off x="4887914" y="5665789"/>
            <a:ext cx="1800225" cy="719137"/>
          </a:xfrm>
          <a:prstGeom prst="rightArrow">
            <a:avLst>
              <a:gd name="adj1" fmla="val 50000"/>
              <a:gd name="adj2" fmla="val 50066"/>
            </a:avLst>
          </a:prstGeom>
          <a:solidFill>
            <a:srgbClr val="FF0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solidFill>
                  <a:schemeClr val="bg1"/>
                </a:solidFill>
              </a:rPr>
              <a:t>En priorité</a:t>
            </a:r>
          </a:p>
        </p:txBody>
      </p:sp>
      <p:sp>
        <p:nvSpPr>
          <p:cNvPr id="7" name="Rectangle 6"/>
          <p:cNvSpPr>
            <a:spLocks noChangeArrowheads="1"/>
          </p:cNvSpPr>
          <p:nvPr/>
        </p:nvSpPr>
        <p:spPr bwMode="auto">
          <a:xfrm>
            <a:off x="6816725" y="5738813"/>
            <a:ext cx="367188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400"/>
              <a:t>Harnais et points d’ancrage avec systèmes d’arrêt des chutes.</a:t>
            </a:r>
          </a:p>
        </p:txBody>
      </p:sp>
      <p:sp>
        <p:nvSpPr>
          <p:cNvPr id="16" name="Rectangle 15"/>
          <p:cNvSpPr>
            <a:spLocks noChangeArrowheads="1"/>
          </p:cNvSpPr>
          <p:nvPr/>
        </p:nvSpPr>
        <p:spPr bwMode="auto">
          <a:xfrm>
            <a:off x="6816726" y="2674938"/>
            <a:ext cx="35274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400"/>
              <a:t>Equipements permanents : escaliers, passerelles, plates formes de travail, garde-corps, acrotères</a:t>
            </a:r>
          </a:p>
        </p:txBody>
      </p:sp>
      <p:sp>
        <p:nvSpPr>
          <p:cNvPr id="17" name="Rectangle 16"/>
          <p:cNvSpPr>
            <a:spLocks noChangeArrowheads="1"/>
          </p:cNvSpPr>
          <p:nvPr/>
        </p:nvSpPr>
        <p:spPr bwMode="auto">
          <a:xfrm>
            <a:off x="6816725" y="4070351"/>
            <a:ext cx="367188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400"/>
              <a:t>Equipement temporaires : échafaudages, PIRL, tours d’accès, filets en sous face, appareils de levage : plates-formes suspendues, PEMP….</a:t>
            </a:r>
          </a:p>
        </p:txBody>
      </p:sp>
      <p:sp>
        <p:nvSpPr>
          <p:cNvPr id="18" name="Rectangle 17"/>
          <p:cNvSpPr>
            <a:spLocks noChangeArrowheads="1"/>
          </p:cNvSpPr>
          <p:nvPr/>
        </p:nvSpPr>
        <p:spPr bwMode="auto">
          <a:xfrm>
            <a:off x="6888163" y="1311276"/>
            <a:ext cx="36004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400"/>
              <a:t>Modifier l’équipement ou l’ouvrage pour supprimer le travail en hauteur : travailler depuis le sol</a:t>
            </a:r>
          </a:p>
        </p:txBody>
      </p:sp>
      <p:sp>
        <p:nvSpPr>
          <p:cNvPr id="15" name="Flèche vers le bas 14"/>
          <p:cNvSpPr>
            <a:spLocks noChangeArrowheads="1"/>
          </p:cNvSpPr>
          <p:nvPr/>
        </p:nvSpPr>
        <p:spPr bwMode="auto">
          <a:xfrm>
            <a:off x="3190876" y="1985964"/>
            <a:ext cx="504825" cy="719137"/>
          </a:xfrm>
          <a:prstGeom prst="downArrow">
            <a:avLst>
              <a:gd name="adj1" fmla="val 50000"/>
              <a:gd name="adj2" fmla="val 49852"/>
            </a:avLst>
          </a:prstGeom>
          <a:solidFill>
            <a:srgbClr val="FFC000"/>
          </a:solidFill>
          <a:ln w="635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fr-FR" altLang="fr-FR" sz="1800"/>
          </a:p>
        </p:txBody>
      </p:sp>
      <p:sp>
        <p:nvSpPr>
          <p:cNvPr id="24" name="Flèche vers le bas 23"/>
          <p:cNvSpPr>
            <a:spLocks noChangeArrowheads="1"/>
          </p:cNvSpPr>
          <p:nvPr/>
        </p:nvSpPr>
        <p:spPr bwMode="auto">
          <a:xfrm>
            <a:off x="3143251" y="3400426"/>
            <a:ext cx="504825" cy="720725"/>
          </a:xfrm>
          <a:prstGeom prst="downArrow">
            <a:avLst>
              <a:gd name="adj1" fmla="val 50000"/>
              <a:gd name="adj2" fmla="val 49962"/>
            </a:avLst>
          </a:prstGeom>
          <a:solidFill>
            <a:srgbClr val="FFC000"/>
          </a:solidFill>
          <a:ln w="635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fr-FR" altLang="fr-FR" sz="1800"/>
          </a:p>
        </p:txBody>
      </p:sp>
      <p:sp>
        <p:nvSpPr>
          <p:cNvPr id="25" name="Flèche vers le bas 24"/>
          <p:cNvSpPr>
            <a:spLocks noChangeArrowheads="1"/>
          </p:cNvSpPr>
          <p:nvPr/>
        </p:nvSpPr>
        <p:spPr bwMode="auto">
          <a:xfrm>
            <a:off x="3143251" y="4964114"/>
            <a:ext cx="504825" cy="720725"/>
          </a:xfrm>
          <a:prstGeom prst="downArrow">
            <a:avLst>
              <a:gd name="adj1" fmla="val 50000"/>
              <a:gd name="adj2" fmla="val 49962"/>
            </a:avLst>
          </a:prstGeom>
          <a:solidFill>
            <a:srgbClr val="FFC000"/>
          </a:solidFill>
          <a:ln w="635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fr-FR" altLang="fr-FR" sz="1800"/>
          </a:p>
        </p:txBody>
      </p:sp>
      <p:sp>
        <p:nvSpPr>
          <p:cNvPr id="19" name="Rectangle 18"/>
          <p:cNvSpPr>
            <a:spLocks noChangeArrowheads="1"/>
          </p:cNvSpPr>
          <p:nvPr/>
        </p:nvSpPr>
        <p:spPr bwMode="auto">
          <a:xfrm>
            <a:off x="3511550" y="2138363"/>
            <a:ext cx="2305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200">
                <a:solidFill>
                  <a:srgbClr val="FF0000"/>
                </a:solidFill>
              </a:rPr>
              <a:t>Si techniquement impossible</a:t>
            </a:r>
          </a:p>
        </p:txBody>
      </p:sp>
      <p:sp>
        <p:nvSpPr>
          <p:cNvPr id="27" name="Rectangle 26"/>
          <p:cNvSpPr>
            <a:spLocks noChangeArrowheads="1"/>
          </p:cNvSpPr>
          <p:nvPr/>
        </p:nvSpPr>
        <p:spPr bwMode="auto">
          <a:xfrm>
            <a:off x="3481388" y="3536950"/>
            <a:ext cx="2305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200">
                <a:solidFill>
                  <a:srgbClr val="FF0000"/>
                </a:solidFill>
              </a:rPr>
              <a:t>Si techniquement impossible</a:t>
            </a:r>
          </a:p>
        </p:txBody>
      </p:sp>
      <p:sp>
        <p:nvSpPr>
          <p:cNvPr id="28" name="Rectangle 27"/>
          <p:cNvSpPr>
            <a:spLocks noChangeArrowheads="1"/>
          </p:cNvSpPr>
          <p:nvPr/>
        </p:nvSpPr>
        <p:spPr bwMode="auto">
          <a:xfrm>
            <a:off x="3487738" y="5129213"/>
            <a:ext cx="23034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fr-FR" altLang="fr-FR" sz="1200">
                <a:solidFill>
                  <a:srgbClr val="FF0000"/>
                </a:solidFill>
              </a:rPr>
              <a:t>Si techniquement impossible</a:t>
            </a:r>
          </a:p>
        </p:txBody>
      </p:sp>
      <p:sp>
        <p:nvSpPr>
          <p:cNvPr id="2" name="ZoneTexte 1"/>
          <p:cNvSpPr txBox="1"/>
          <p:nvPr/>
        </p:nvSpPr>
        <p:spPr>
          <a:xfrm>
            <a:off x="4401345" y="2838270"/>
            <a:ext cx="3656806" cy="1200329"/>
          </a:xfrm>
          <a:prstGeom prst="rect">
            <a:avLst/>
          </a:prstGeom>
          <a:solidFill>
            <a:srgbClr val="92D050"/>
          </a:solidFill>
        </p:spPr>
        <p:txBody>
          <a:bodyPr wrap="square" rtlCol="0">
            <a:spAutoFit/>
          </a:bodyPr>
          <a:lstStyle/>
          <a:p>
            <a:r>
              <a:rPr lang="fr-FR" sz="7200" dirty="0" smtClean="0"/>
              <a:t>CORRIGE</a:t>
            </a:r>
            <a:endParaRPr lang="fr-FR" sz="7200" dirty="0"/>
          </a:p>
        </p:txBody>
      </p:sp>
    </p:spTree>
    <p:extLst>
      <p:ext uri="{BB962C8B-B14F-4D97-AF65-F5344CB8AC3E}">
        <p14:creationId xmlns:p14="http://schemas.microsoft.com/office/powerpoint/2010/main" val="365470645"/>
      </p:ext>
    </p:extLst>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ircle(in)">
                                      <p:cBhvr>
                                        <p:cTn id="46" dur="20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circle(in)">
                                      <p:cBhvr>
                                        <p:cTn id="67" dur="2000"/>
                                        <p:tgtEl>
                                          <p:spTgt spid="1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additive="base">
                                        <p:cTn id="78" dur="500" fill="hold"/>
                                        <p:tgtEl>
                                          <p:spTgt spid="11"/>
                                        </p:tgtEl>
                                        <p:attrNameLst>
                                          <p:attrName>ppt_x</p:attrName>
                                        </p:attrNameLst>
                                      </p:cBhvr>
                                      <p:tavLst>
                                        <p:tav tm="0">
                                          <p:val>
                                            <p:strVal val="#ppt_x"/>
                                          </p:val>
                                        </p:tav>
                                        <p:tav tm="100000">
                                          <p:val>
                                            <p:strVal val="#ppt_x"/>
                                          </p:val>
                                        </p:tav>
                                      </p:tavLst>
                                    </p:anim>
                                    <p:anim calcmode="lin" valueType="num">
                                      <p:cBhvr additive="base">
                                        <p:cTn id="79" dur="500" fill="hold"/>
                                        <p:tgtEl>
                                          <p:spTgt spid="11"/>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500" fill="hold"/>
                                        <p:tgtEl>
                                          <p:spTgt spid="14"/>
                                        </p:tgtEl>
                                        <p:attrNameLst>
                                          <p:attrName>ppt_x</p:attrName>
                                        </p:attrNameLst>
                                      </p:cBhvr>
                                      <p:tavLst>
                                        <p:tav tm="0">
                                          <p:val>
                                            <p:strVal val="#ppt_x"/>
                                          </p:val>
                                        </p:tav>
                                        <p:tav tm="100000">
                                          <p:val>
                                            <p:strVal val="#ppt_x"/>
                                          </p:val>
                                        </p:tav>
                                      </p:tavLst>
                                    </p:anim>
                                    <p:anim calcmode="lin" valueType="num">
                                      <p:cBhvr additive="base">
                                        <p:cTn id="8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6" presetClass="entr" presetSubtype="16" fill="hold" grpId="0"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circle(in)">
                                      <p:cBhvr>
                                        <p:cTn id="8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p:bldP spid="4" grpId="0" animBg="1"/>
      <p:bldP spid="6" grpId="0" animBg="1"/>
      <p:bldP spid="9" grpId="0" animBg="1"/>
      <p:bldP spid="10" grpId="0" animBg="1"/>
      <p:bldP spid="11" grpId="0" animBg="1"/>
      <p:bldP spid="12" grpId="0" animBg="1"/>
      <p:bldP spid="13" grpId="0" animBg="1"/>
      <p:bldP spid="14" grpId="0" animBg="1"/>
      <p:bldP spid="7" grpId="0"/>
      <p:bldP spid="16" grpId="0"/>
      <p:bldP spid="17" grpId="0"/>
      <p:bldP spid="18" grpId="0"/>
      <p:bldP spid="15" grpId="0" animBg="1"/>
      <p:bldP spid="24" grpId="0" animBg="1"/>
      <p:bldP spid="25" grpId="0" animBg="1"/>
      <p:bldP spid="19"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65548" y="5935065"/>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200" b="1" dirty="0"/>
              <a:t>Possibilité d’éviter les risques</a:t>
            </a:r>
          </a:p>
        </p:txBody>
      </p:sp>
      <p:sp>
        <p:nvSpPr>
          <p:cNvPr id="5" name="Rectangle 4"/>
          <p:cNvSpPr>
            <a:spLocks noChangeArrowheads="1"/>
          </p:cNvSpPr>
          <p:nvPr/>
        </p:nvSpPr>
        <p:spPr bwMode="auto">
          <a:xfrm>
            <a:off x="2957213" y="5946773"/>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dirty="0"/>
              <a:t>Prévoir des installations permanentes pour l’accès et pour la zone de travail</a:t>
            </a:r>
          </a:p>
        </p:txBody>
      </p:sp>
      <p:sp>
        <p:nvSpPr>
          <p:cNvPr id="6" name="Rectangle 5"/>
          <p:cNvSpPr>
            <a:spLocks noChangeArrowheads="1"/>
          </p:cNvSpPr>
          <p:nvPr/>
        </p:nvSpPr>
        <p:spPr bwMode="auto">
          <a:xfrm>
            <a:off x="6125673" y="5951010"/>
            <a:ext cx="2127250" cy="595313"/>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Utilisation d’équipements temporaires </a:t>
            </a:r>
          </a:p>
          <a:p>
            <a:pPr algn="ctr" eaLnBrk="1" hangingPunct="1">
              <a:buFontTx/>
              <a:buNone/>
            </a:pPr>
            <a:r>
              <a:rPr lang="fr-FR" altLang="fr-FR" sz="1100" b="1"/>
              <a:t>(protection collective)</a:t>
            </a:r>
          </a:p>
        </p:txBody>
      </p:sp>
      <p:sp>
        <p:nvSpPr>
          <p:cNvPr id="7" name="Rectangle 6"/>
          <p:cNvSpPr>
            <a:spLocks noChangeArrowheads="1"/>
          </p:cNvSpPr>
          <p:nvPr/>
        </p:nvSpPr>
        <p:spPr bwMode="auto">
          <a:xfrm>
            <a:off x="9119783" y="5935064"/>
            <a:ext cx="2127250" cy="611259"/>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Utilisation d’équipements de protection individuelle</a:t>
            </a:r>
          </a:p>
        </p:txBody>
      </p:sp>
      <p:sp>
        <p:nvSpPr>
          <p:cNvPr id="8" name="ZoneTexte 7"/>
          <p:cNvSpPr txBox="1"/>
          <p:nvPr/>
        </p:nvSpPr>
        <p:spPr>
          <a:xfrm>
            <a:off x="126021" y="30116"/>
            <a:ext cx="11999304" cy="1200329"/>
          </a:xfrm>
          <a:prstGeom prst="rect">
            <a:avLst/>
          </a:prstGeom>
          <a:noFill/>
        </p:spPr>
        <p:txBody>
          <a:bodyPr wrap="square" rtlCol="0">
            <a:spAutoFit/>
          </a:bodyPr>
          <a:lstStyle/>
          <a:p>
            <a:r>
              <a:rPr lang="fr-FR" dirty="0" smtClean="0"/>
              <a:t>3</a:t>
            </a:r>
            <a:r>
              <a:rPr lang="fr-FR" dirty="0" smtClean="0"/>
              <a:t>. </a:t>
            </a:r>
            <a:r>
              <a:rPr lang="fr-FR" dirty="0" smtClean="0"/>
              <a:t>A partir de la situation de </a:t>
            </a:r>
            <a:r>
              <a:rPr lang="fr-FR" dirty="0" smtClean="0"/>
              <a:t>travail:</a:t>
            </a:r>
          </a:p>
          <a:p>
            <a:r>
              <a:rPr lang="fr-FR" dirty="0" smtClean="0"/>
              <a:t>-  </a:t>
            </a:r>
            <a:r>
              <a:rPr lang="fr-FR" dirty="0" smtClean="0"/>
              <a:t>choisir, parmi les trois photos ci-dessous, </a:t>
            </a:r>
            <a:r>
              <a:rPr lang="fr-FR" dirty="0" smtClean="0"/>
              <a:t>la mesure de prévention </a:t>
            </a:r>
            <a:r>
              <a:rPr lang="fr-FR" dirty="0" smtClean="0"/>
              <a:t>permettant de travailler dans les meilleurs conditions et d’éviter </a:t>
            </a:r>
            <a:r>
              <a:rPr lang="fr-FR" dirty="0" smtClean="0"/>
              <a:t>l’accident.</a:t>
            </a:r>
          </a:p>
          <a:p>
            <a:r>
              <a:rPr lang="fr-FR" dirty="0" smtClean="0"/>
              <a:t>- Indiquer s’il s’agit d’une mesure de prévention de niveau 1, 2, 3 ou 4 (</a:t>
            </a:r>
            <a:r>
              <a:rPr lang="fr-FR" i="1" dirty="0" smtClean="0">
                <a:solidFill>
                  <a:srgbClr val="FF0000"/>
                </a:solidFill>
              </a:rPr>
              <a:t>le joueur devra glisser les éléments</a:t>
            </a:r>
            <a:r>
              <a:rPr lang="fr-FR" dirty="0" smtClean="0"/>
              <a:t>).</a:t>
            </a:r>
            <a:endParaRPr lang="fr-FR" dirty="0"/>
          </a:p>
        </p:txBody>
      </p:sp>
      <p:pic>
        <p:nvPicPr>
          <p:cNvPr id="9" name="Image 8"/>
          <p:cNvPicPr>
            <a:picLocks noChangeAspect="1"/>
          </p:cNvPicPr>
          <p:nvPr/>
        </p:nvPicPr>
        <p:blipFill>
          <a:blip r:embed="rId2"/>
          <a:stretch>
            <a:fillRect/>
          </a:stretch>
        </p:blipFill>
        <p:spPr>
          <a:xfrm>
            <a:off x="3229458" y="3130159"/>
            <a:ext cx="1914935" cy="1696085"/>
          </a:xfrm>
          <a:prstGeom prst="rect">
            <a:avLst/>
          </a:prstGeom>
        </p:spPr>
      </p:pic>
      <p:pic>
        <p:nvPicPr>
          <p:cNvPr id="10" name="Image 9"/>
          <p:cNvPicPr>
            <a:picLocks noChangeAspect="1"/>
          </p:cNvPicPr>
          <p:nvPr/>
        </p:nvPicPr>
        <p:blipFill>
          <a:blip r:embed="rId3"/>
          <a:stretch>
            <a:fillRect/>
          </a:stretch>
        </p:blipFill>
        <p:spPr>
          <a:xfrm>
            <a:off x="9010071" y="3130159"/>
            <a:ext cx="2236962" cy="1696085"/>
          </a:xfrm>
          <a:prstGeom prst="rect">
            <a:avLst/>
          </a:prstGeom>
        </p:spPr>
      </p:pic>
      <p:pic>
        <p:nvPicPr>
          <p:cNvPr id="11" name="Image 10"/>
          <p:cNvPicPr>
            <a:picLocks noChangeAspect="1"/>
          </p:cNvPicPr>
          <p:nvPr/>
        </p:nvPicPr>
        <p:blipFill>
          <a:blip r:embed="rId4"/>
          <a:stretch>
            <a:fillRect/>
          </a:stretch>
        </p:blipFill>
        <p:spPr>
          <a:xfrm>
            <a:off x="6101928" y="3135364"/>
            <a:ext cx="1905000" cy="1704975"/>
          </a:xfrm>
          <a:prstGeom prst="rect">
            <a:avLst/>
          </a:prstGeom>
        </p:spPr>
      </p:pic>
      <p:pic>
        <p:nvPicPr>
          <p:cNvPr id="12" name="Picture 4" descr="Afficher l'image d'orig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199" y="3130158"/>
            <a:ext cx="2212286" cy="1696085"/>
          </a:xfrm>
          <a:prstGeom prst="rect">
            <a:avLst/>
          </a:prstGeom>
          <a:extLst>
            <a:ext uri="{909E8E84-426E-40DD-AFC4-6F175D3DCCD1}">
              <a14:hiddenFill xmlns:a14="http://schemas.microsoft.com/office/drawing/2010/main">
                <a:solidFill>
                  <a:srgbClr val="FFFFFF"/>
                </a:solidFill>
              </a14:hiddenFill>
            </a:ext>
          </a:extLst>
        </p:spPr>
      </p:pic>
      <p:sp>
        <p:nvSpPr>
          <p:cNvPr id="13" name="Rectangle 12"/>
          <p:cNvSpPr/>
          <p:nvPr/>
        </p:nvSpPr>
        <p:spPr>
          <a:xfrm>
            <a:off x="126021" y="1737905"/>
            <a:ext cx="11861321"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fr-FR" sz="1200" i="1" u="sng" dirty="0" smtClean="0">
                <a:latin typeface="Arial" panose="020B0604020202020204" pitchFamily="34" charset="0"/>
              </a:rPr>
              <a:t>Situation de travail</a:t>
            </a:r>
            <a:r>
              <a:rPr lang="fr-FR" sz="1200" i="1" dirty="0" smtClean="0">
                <a:latin typeface="Arial" panose="020B0604020202020204" pitchFamily="34" charset="0"/>
              </a:rPr>
              <a:t>:</a:t>
            </a:r>
          </a:p>
          <a:p>
            <a:pPr algn="just"/>
            <a:r>
              <a:rPr lang="fr-FR" sz="1200" i="1" dirty="0" smtClean="0">
                <a:latin typeface="Arial" panose="020B0604020202020204" pitchFamily="34" charset="0"/>
              </a:rPr>
              <a:t>Vous devez remplacer quelques mètres carrés d’ardoises avec votre patron. Comme d’habitude, pour ces petites réparations qui ne sont pas fréquentes, il veut installer une échelle pour monter sur le toit et </a:t>
            </a:r>
            <a:r>
              <a:rPr lang="fr-FR" sz="1200" i="1" dirty="0">
                <a:latin typeface="Arial" panose="020B0604020202020204" pitchFamily="34" charset="0"/>
              </a:rPr>
              <a:t>deux autres posées bout à bout sur les ardoises. </a:t>
            </a:r>
            <a:r>
              <a:rPr lang="fr-FR" sz="1200" i="1" dirty="0" smtClean="0">
                <a:latin typeface="Arial" panose="020B0604020202020204" pitchFamily="34" charset="0"/>
              </a:rPr>
              <a:t>Dans ce cas, aucune échelle n’est </a:t>
            </a:r>
            <a:r>
              <a:rPr lang="fr-FR" sz="1200" i="1" dirty="0">
                <a:latin typeface="Arial" panose="020B0604020202020204" pitchFamily="34" charset="0"/>
              </a:rPr>
              <a:t>attachée. Elles </a:t>
            </a:r>
            <a:r>
              <a:rPr lang="fr-FR" sz="1200" i="1" dirty="0" smtClean="0">
                <a:latin typeface="Arial" panose="020B0604020202020204" pitchFamily="34" charset="0"/>
              </a:rPr>
              <a:t>tiennent </a:t>
            </a:r>
            <a:r>
              <a:rPr lang="fr-FR" sz="1200" i="1" dirty="0">
                <a:latin typeface="Arial" panose="020B0604020202020204" pitchFamily="34" charset="0"/>
              </a:rPr>
              <a:t>simplement en appui sur la gouttière. </a:t>
            </a:r>
            <a:r>
              <a:rPr lang="fr-FR" sz="1200" i="1" dirty="0" smtClean="0">
                <a:latin typeface="Arial" panose="020B0604020202020204" pitchFamily="34" charset="0"/>
              </a:rPr>
              <a:t>De plus, il pleut. En se penchant pour atteindre une ardoise, l’échelle glisse. Votre patron chute de 7 mètres. </a:t>
            </a:r>
            <a:r>
              <a:rPr lang="fr-FR" sz="1200" i="1" dirty="0" smtClean="0">
                <a:latin typeface="Arial" panose="020B0604020202020204" pitchFamily="34" charset="0"/>
              </a:rPr>
              <a:t>Sa moelle épinière est sectionnée, il </a:t>
            </a:r>
            <a:r>
              <a:rPr lang="fr-FR" sz="1200" i="1" dirty="0">
                <a:latin typeface="Arial" panose="020B0604020202020204" pitchFamily="34" charset="0"/>
              </a:rPr>
              <a:t>se retrouve en incapacité de travail pendant un an. Avec une inaptitude définitive à exercer son métier.</a:t>
            </a:r>
          </a:p>
        </p:txBody>
      </p:sp>
      <p:sp>
        <p:nvSpPr>
          <p:cNvPr id="14" name="Ellipse 13"/>
          <p:cNvSpPr>
            <a:spLocks noChangeArrowheads="1"/>
          </p:cNvSpPr>
          <p:nvPr/>
        </p:nvSpPr>
        <p:spPr bwMode="auto">
          <a:xfrm>
            <a:off x="1087587" y="5422301"/>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dirty="0"/>
              <a:t>1</a:t>
            </a:r>
          </a:p>
        </p:txBody>
      </p:sp>
      <p:sp>
        <p:nvSpPr>
          <p:cNvPr id="15" name="Ellipse 14"/>
          <p:cNvSpPr>
            <a:spLocks noChangeArrowheads="1"/>
          </p:cNvSpPr>
          <p:nvPr/>
        </p:nvSpPr>
        <p:spPr bwMode="auto">
          <a:xfrm>
            <a:off x="3700833" y="5422302"/>
            <a:ext cx="539750" cy="512762"/>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t>2</a:t>
            </a:r>
          </a:p>
        </p:txBody>
      </p:sp>
      <p:sp>
        <p:nvSpPr>
          <p:cNvPr id="16" name="Ellipse 15"/>
          <p:cNvSpPr>
            <a:spLocks noChangeArrowheads="1"/>
          </p:cNvSpPr>
          <p:nvPr/>
        </p:nvSpPr>
        <p:spPr bwMode="auto">
          <a:xfrm>
            <a:off x="6919423" y="5434010"/>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dirty="0"/>
              <a:t>3</a:t>
            </a:r>
          </a:p>
        </p:txBody>
      </p:sp>
      <p:sp>
        <p:nvSpPr>
          <p:cNvPr id="17" name="Ellipse 16"/>
          <p:cNvSpPr>
            <a:spLocks noChangeArrowheads="1"/>
          </p:cNvSpPr>
          <p:nvPr/>
        </p:nvSpPr>
        <p:spPr bwMode="auto">
          <a:xfrm>
            <a:off x="9834797" y="5427604"/>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t>4</a:t>
            </a:r>
          </a:p>
        </p:txBody>
      </p:sp>
    </p:spTree>
    <p:extLst>
      <p:ext uri="{BB962C8B-B14F-4D97-AF65-F5344CB8AC3E}">
        <p14:creationId xmlns:p14="http://schemas.microsoft.com/office/powerpoint/2010/main" val="27967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anim calcmode="lin" valueType="num">
                                      <p:cBhvr>
                                        <p:cTn id="32" dur="2000" fill="hold"/>
                                        <p:tgtEl>
                                          <p:spTgt spid="12"/>
                                        </p:tgtEl>
                                        <p:attrNameLst>
                                          <p:attrName>ppt_w</p:attrName>
                                        </p:attrNameLst>
                                      </p:cBhvr>
                                      <p:tavLst>
                                        <p:tav tm="0" fmla="#ppt_w*sin(2.5*pi*$)">
                                          <p:val>
                                            <p:fltVal val="0"/>
                                          </p:val>
                                        </p:tav>
                                        <p:tav tm="100000">
                                          <p:val>
                                            <p:fltVal val="1"/>
                                          </p:val>
                                        </p:tav>
                                      </p:tavLst>
                                    </p:anim>
                                    <p:anim calcmode="lin" valueType="num">
                                      <p:cBhvr>
                                        <p:cTn id="33"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65548" y="5935065"/>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200" b="1" dirty="0"/>
              <a:t>Possibilité d’éviter les risques</a:t>
            </a:r>
          </a:p>
        </p:txBody>
      </p:sp>
      <p:sp>
        <p:nvSpPr>
          <p:cNvPr id="5" name="Rectangle 4"/>
          <p:cNvSpPr>
            <a:spLocks noChangeArrowheads="1"/>
          </p:cNvSpPr>
          <p:nvPr/>
        </p:nvSpPr>
        <p:spPr bwMode="auto">
          <a:xfrm>
            <a:off x="2957213" y="5946773"/>
            <a:ext cx="2127250" cy="549275"/>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dirty="0"/>
              <a:t>Prévoir des installations permanentes pour l’accès et pour la zone de travail</a:t>
            </a:r>
          </a:p>
        </p:txBody>
      </p:sp>
      <p:sp>
        <p:nvSpPr>
          <p:cNvPr id="6" name="Rectangle 5"/>
          <p:cNvSpPr>
            <a:spLocks noChangeArrowheads="1"/>
          </p:cNvSpPr>
          <p:nvPr/>
        </p:nvSpPr>
        <p:spPr bwMode="auto">
          <a:xfrm>
            <a:off x="6125673" y="5951010"/>
            <a:ext cx="2127250" cy="595313"/>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Utilisation d’équipements temporaires </a:t>
            </a:r>
          </a:p>
          <a:p>
            <a:pPr algn="ctr" eaLnBrk="1" hangingPunct="1">
              <a:buFontTx/>
              <a:buNone/>
            </a:pPr>
            <a:r>
              <a:rPr lang="fr-FR" altLang="fr-FR" sz="1100" b="1"/>
              <a:t>(protection collective)</a:t>
            </a:r>
          </a:p>
        </p:txBody>
      </p:sp>
      <p:sp>
        <p:nvSpPr>
          <p:cNvPr id="7" name="Rectangle 6"/>
          <p:cNvSpPr>
            <a:spLocks noChangeArrowheads="1"/>
          </p:cNvSpPr>
          <p:nvPr/>
        </p:nvSpPr>
        <p:spPr bwMode="auto">
          <a:xfrm>
            <a:off x="9119783" y="5935064"/>
            <a:ext cx="2127250" cy="611259"/>
          </a:xfrm>
          <a:prstGeom prst="rect">
            <a:avLst/>
          </a:prstGeom>
          <a:solidFill>
            <a:srgbClr val="FFC000"/>
          </a:solidFill>
          <a:ln w="12700"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100" b="1"/>
              <a:t>Utilisation d’équipements de protection individuelle</a:t>
            </a:r>
          </a:p>
        </p:txBody>
      </p:sp>
      <p:pic>
        <p:nvPicPr>
          <p:cNvPr id="9" name="Image 8"/>
          <p:cNvPicPr>
            <a:picLocks noChangeAspect="1"/>
          </p:cNvPicPr>
          <p:nvPr/>
        </p:nvPicPr>
        <p:blipFill>
          <a:blip r:embed="rId2"/>
          <a:stretch>
            <a:fillRect/>
          </a:stretch>
        </p:blipFill>
        <p:spPr>
          <a:xfrm>
            <a:off x="3229458" y="3130159"/>
            <a:ext cx="1914935" cy="1696085"/>
          </a:xfrm>
          <a:prstGeom prst="rect">
            <a:avLst/>
          </a:prstGeom>
        </p:spPr>
      </p:pic>
      <p:pic>
        <p:nvPicPr>
          <p:cNvPr id="10" name="Image 9"/>
          <p:cNvPicPr>
            <a:picLocks noChangeAspect="1"/>
          </p:cNvPicPr>
          <p:nvPr/>
        </p:nvPicPr>
        <p:blipFill>
          <a:blip r:embed="rId3"/>
          <a:stretch>
            <a:fillRect/>
          </a:stretch>
        </p:blipFill>
        <p:spPr>
          <a:xfrm>
            <a:off x="9010071" y="3130159"/>
            <a:ext cx="2236962" cy="1696085"/>
          </a:xfrm>
          <a:prstGeom prst="rect">
            <a:avLst/>
          </a:prstGeom>
        </p:spPr>
      </p:pic>
      <p:pic>
        <p:nvPicPr>
          <p:cNvPr id="11" name="Image 10"/>
          <p:cNvPicPr>
            <a:picLocks noChangeAspect="1"/>
          </p:cNvPicPr>
          <p:nvPr/>
        </p:nvPicPr>
        <p:blipFill>
          <a:blip r:embed="rId4"/>
          <a:stretch>
            <a:fillRect/>
          </a:stretch>
        </p:blipFill>
        <p:spPr>
          <a:xfrm>
            <a:off x="6101928" y="3135364"/>
            <a:ext cx="1905000" cy="1704975"/>
          </a:xfrm>
          <a:prstGeom prst="rect">
            <a:avLst/>
          </a:prstGeom>
        </p:spPr>
      </p:pic>
      <p:pic>
        <p:nvPicPr>
          <p:cNvPr id="12" name="Picture 4" descr="Afficher l'image d'orig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199" y="3130158"/>
            <a:ext cx="2212286" cy="1696085"/>
          </a:xfrm>
          <a:prstGeom prst="rect">
            <a:avLst/>
          </a:prstGeom>
          <a:extLst>
            <a:ext uri="{909E8E84-426E-40DD-AFC4-6F175D3DCCD1}">
              <a14:hiddenFill xmlns:a14="http://schemas.microsoft.com/office/drawing/2010/main">
                <a:solidFill>
                  <a:srgbClr val="FFFFFF"/>
                </a:solidFill>
              </a14:hiddenFill>
            </a:ext>
          </a:extLst>
        </p:spPr>
      </p:pic>
      <p:sp>
        <p:nvSpPr>
          <p:cNvPr id="14" name="Ellipse 13"/>
          <p:cNvSpPr>
            <a:spLocks noChangeArrowheads="1"/>
          </p:cNvSpPr>
          <p:nvPr/>
        </p:nvSpPr>
        <p:spPr bwMode="auto">
          <a:xfrm>
            <a:off x="1087587" y="5422301"/>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dirty="0"/>
              <a:t>1</a:t>
            </a:r>
          </a:p>
        </p:txBody>
      </p:sp>
      <p:sp>
        <p:nvSpPr>
          <p:cNvPr id="15" name="Ellipse 14"/>
          <p:cNvSpPr>
            <a:spLocks noChangeArrowheads="1"/>
          </p:cNvSpPr>
          <p:nvPr/>
        </p:nvSpPr>
        <p:spPr bwMode="auto">
          <a:xfrm>
            <a:off x="3700833" y="5422302"/>
            <a:ext cx="539750" cy="512762"/>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t>2</a:t>
            </a:r>
          </a:p>
        </p:txBody>
      </p:sp>
      <p:sp>
        <p:nvSpPr>
          <p:cNvPr id="16" name="Ellipse 15"/>
          <p:cNvSpPr>
            <a:spLocks noChangeArrowheads="1"/>
          </p:cNvSpPr>
          <p:nvPr/>
        </p:nvSpPr>
        <p:spPr bwMode="auto">
          <a:xfrm>
            <a:off x="6919423" y="5434010"/>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dirty="0"/>
              <a:t>3</a:t>
            </a:r>
          </a:p>
        </p:txBody>
      </p:sp>
      <p:sp>
        <p:nvSpPr>
          <p:cNvPr id="17" name="Ellipse 16"/>
          <p:cNvSpPr>
            <a:spLocks noChangeArrowheads="1"/>
          </p:cNvSpPr>
          <p:nvPr/>
        </p:nvSpPr>
        <p:spPr bwMode="auto">
          <a:xfrm>
            <a:off x="9834797" y="5427604"/>
            <a:ext cx="539750" cy="512763"/>
          </a:xfrm>
          <a:prstGeom prst="ellipse">
            <a:avLst/>
          </a:prstGeom>
          <a:solidFill>
            <a:srgbClr val="FFC000"/>
          </a:solidFill>
          <a:ln w="317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1800"/>
              <a:t>4</a:t>
            </a:r>
          </a:p>
        </p:txBody>
      </p:sp>
      <p:sp>
        <p:nvSpPr>
          <p:cNvPr id="18" name="ZoneTexte 17"/>
          <p:cNvSpPr txBox="1"/>
          <p:nvPr/>
        </p:nvSpPr>
        <p:spPr>
          <a:xfrm>
            <a:off x="4038001" y="218895"/>
            <a:ext cx="3656806" cy="1200329"/>
          </a:xfrm>
          <a:prstGeom prst="rect">
            <a:avLst/>
          </a:prstGeom>
          <a:solidFill>
            <a:srgbClr val="92D050"/>
          </a:solidFill>
        </p:spPr>
        <p:txBody>
          <a:bodyPr wrap="square" rtlCol="0">
            <a:spAutoFit/>
          </a:bodyPr>
          <a:lstStyle/>
          <a:p>
            <a:r>
              <a:rPr lang="fr-FR" sz="7200" dirty="0" smtClean="0"/>
              <a:t>CORRIGE</a:t>
            </a:r>
            <a:endParaRPr lang="fr-FR" sz="7200" dirty="0"/>
          </a:p>
        </p:txBody>
      </p:sp>
      <p:sp>
        <p:nvSpPr>
          <p:cNvPr id="19" name="Ellipse 18"/>
          <p:cNvSpPr/>
          <p:nvPr/>
        </p:nvSpPr>
        <p:spPr>
          <a:xfrm>
            <a:off x="2904805" y="2325561"/>
            <a:ext cx="2528568" cy="3060948"/>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avec flèche 2"/>
          <p:cNvCxnSpPr/>
          <p:nvPr/>
        </p:nvCxnSpPr>
        <p:spPr>
          <a:xfrm>
            <a:off x="5276850" y="4686300"/>
            <a:ext cx="1476375" cy="1104900"/>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00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anim calcmode="lin" valueType="num">
                                      <p:cBhvr>
                                        <p:cTn id="32" dur="2000" fill="hold"/>
                                        <p:tgtEl>
                                          <p:spTgt spid="12"/>
                                        </p:tgtEl>
                                        <p:attrNameLst>
                                          <p:attrName>ppt_w</p:attrName>
                                        </p:attrNameLst>
                                      </p:cBhvr>
                                      <p:tavLst>
                                        <p:tav tm="0" fmla="#ppt_w*sin(2.5*pi*$)">
                                          <p:val>
                                            <p:fltVal val="0"/>
                                          </p:val>
                                        </p:tav>
                                        <p:tav tm="100000">
                                          <p:val>
                                            <p:fltVal val="1"/>
                                          </p:val>
                                        </p:tav>
                                      </p:tavLst>
                                    </p:anim>
                                    <p:anim calcmode="lin" valueType="num">
                                      <p:cBhvr>
                                        <p:cTn id="33"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7638" y="86264"/>
            <a:ext cx="9618453" cy="646331"/>
          </a:xfrm>
          <a:prstGeom prst="rect">
            <a:avLst/>
          </a:prstGeom>
          <a:noFill/>
        </p:spPr>
        <p:txBody>
          <a:bodyPr wrap="square" rtlCol="0">
            <a:spAutoFit/>
          </a:bodyPr>
          <a:lstStyle/>
          <a:p>
            <a:r>
              <a:rPr lang="fr-FR" dirty="0" smtClean="0"/>
              <a:t>4. </a:t>
            </a:r>
            <a:r>
              <a:rPr lang="fr-FR" dirty="0" smtClean="0"/>
              <a:t>Suite </a:t>
            </a:r>
            <a:r>
              <a:rPr lang="fr-FR" dirty="0" smtClean="0"/>
              <a:t>à sa chute, la victime est au sol. Vous êtes formé à la SST, que faîtes vous?</a:t>
            </a:r>
          </a:p>
          <a:p>
            <a:r>
              <a:rPr lang="fr-FR" dirty="0" smtClean="0"/>
              <a:t>Sélectionner 6 conduites à tenir et les classer en respectant l’ordre d’intervention.</a:t>
            </a:r>
            <a:endParaRPr lang="fr-FR" dirty="0"/>
          </a:p>
        </p:txBody>
      </p:sp>
      <p:sp>
        <p:nvSpPr>
          <p:cNvPr id="5" name="ZoneTexte 4"/>
          <p:cNvSpPr txBox="1"/>
          <p:nvPr/>
        </p:nvSpPr>
        <p:spPr>
          <a:xfrm>
            <a:off x="60579" y="879948"/>
            <a:ext cx="1932317" cy="369332"/>
          </a:xfrm>
          <a:prstGeom prst="rect">
            <a:avLst/>
          </a:prstGeom>
          <a:solidFill>
            <a:srgbClr val="FFC000"/>
          </a:solidFill>
          <a:ln>
            <a:solidFill>
              <a:schemeClr val="tx1"/>
            </a:solidFill>
          </a:ln>
        </p:spPr>
        <p:txBody>
          <a:bodyPr wrap="square" rtlCol="0">
            <a:spAutoFit/>
          </a:bodyPr>
          <a:lstStyle/>
          <a:p>
            <a:r>
              <a:rPr lang="fr-FR" dirty="0" smtClean="0"/>
              <a:t>1. PROTEGER</a:t>
            </a:r>
            <a:endParaRPr lang="fr-FR" dirty="0"/>
          </a:p>
        </p:txBody>
      </p:sp>
      <p:sp>
        <p:nvSpPr>
          <p:cNvPr id="6" name="ZoneTexte 5"/>
          <p:cNvSpPr txBox="1"/>
          <p:nvPr/>
        </p:nvSpPr>
        <p:spPr>
          <a:xfrm>
            <a:off x="2613993" y="888829"/>
            <a:ext cx="1932317" cy="369332"/>
          </a:xfrm>
          <a:prstGeom prst="rect">
            <a:avLst/>
          </a:prstGeom>
          <a:solidFill>
            <a:srgbClr val="00B050"/>
          </a:solidFill>
          <a:ln>
            <a:solidFill>
              <a:schemeClr val="tx1"/>
            </a:solidFill>
          </a:ln>
        </p:spPr>
        <p:txBody>
          <a:bodyPr wrap="square" rtlCol="0">
            <a:spAutoFit/>
          </a:bodyPr>
          <a:lstStyle/>
          <a:p>
            <a:r>
              <a:rPr lang="fr-FR" dirty="0"/>
              <a:t>2</a:t>
            </a:r>
            <a:r>
              <a:rPr lang="fr-FR" dirty="0" smtClean="0"/>
              <a:t>. EXAMINER</a:t>
            </a:r>
            <a:endParaRPr lang="fr-FR" dirty="0"/>
          </a:p>
        </p:txBody>
      </p:sp>
      <p:sp>
        <p:nvSpPr>
          <p:cNvPr id="7" name="ZoneTexte 6"/>
          <p:cNvSpPr txBox="1"/>
          <p:nvPr/>
        </p:nvSpPr>
        <p:spPr>
          <a:xfrm>
            <a:off x="5615979" y="888829"/>
            <a:ext cx="1932317" cy="369332"/>
          </a:xfrm>
          <a:prstGeom prst="rect">
            <a:avLst/>
          </a:prstGeom>
          <a:solidFill>
            <a:srgbClr val="00B0F0"/>
          </a:solidFill>
          <a:ln>
            <a:solidFill>
              <a:schemeClr val="tx1"/>
            </a:solidFill>
          </a:ln>
        </p:spPr>
        <p:txBody>
          <a:bodyPr wrap="square" rtlCol="0">
            <a:spAutoFit/>
          </a:bodyPr>
          <a:lstStyle/>
          <a:p>
            <a:r>
              <a:rPr lang="fr-FR" dirty="0"/>
              <a:t>3</a:t>
            </a:r>
            <a:r>
              <a:rPr lang="fr-FR" dirty="0" smtClean="0"/>
              <a:t>. FAIRE ALERTER</a:t>
            </a:r>
            <a:endParaRPr lang="fr-FR" dirty="0"/>
          </a:p>
        </p:txBody>
      </p:sp>
      <p:sp>
        <p:nvSpPr>
          <p:cNvPr id="10" name="ZoneTexte 9"/>
          <p:cNvSpPr txBox="1"/>
          <p:nvPr/>
        </p:nvSpPr>
        <p:spPr>
          <a:xfrm>
            <a:off x="77638" y="2814057"/>
            <a:ext cx="7470658" cy="2523768"/>
          </a:xfrm>
          <a:prstGeom prst="rect">
            <a:avLst/>
          </a:prstGeom>
          <a:noFill/>
          <a:ln>
            <a:solidFill>
              <a:schemeClr val="tx1"/>
            </a:solidFill>
          </a:ln>
        </p:spPr>
        <p:txBody>
          <a:bodyPr wrap="square" rtlCol="0">
            <a:spAutoFit/>
          </a:bodyPr>
          <a:lstStyle/>
          <a:p>
            <a:pPr algn="just"/>
            <a:r>
              <a:rPr lang="fr-FR" u="sng" dirty="0" smtClean="0"/>
              <a:t>Conduites à tenir</a:t>
            </a:r>
            <a:r>
              <a:rPr lang="fr-FR" dirty="0" smtClean="0"/>
              <a:t>:</a:t>
            </a:r>
          </a:p>
          <a:p>
            <a:pPr marL="285750" indent="-285750" algn="just">
              <a:buFontTx/>
              <a:buChar char="-"/>
            </a:pPr>
            <a:r>
              <a:rPr lang="fr-FR" sz="1400" dirty="0" smtClean="0"/>
              <a:t>Je </a:t>
            </a:r>
            <a:r>
              <a:rPr lang="fr-FR" sz="1400" dirty="0"/>
              <a:t>vérifie si la victime saigne </a:t>
            </a:r>
            <a:r>
              <a:rPr lang="fr-FR" sz="1400" dirty="0" smtClean="0"/>
              <a:t>abondamment </a:t>
            </a:r>
            <a:endParaRPr lang="fr-FR" sz="1400" dirty="0" smtClean="0"/>
          </a:p>
          <a:p>
            <a:pPr marL="285750" indent="-285750" algn="just">
              <a:buFontTx/>
              <a:buChar char="-"/>
            </a:pPr>
            <a:r>
              <a:rPr lang="fr-FR" sz="1400" dirty="0" smtClean="0"/>
              <a:t> </a:t>
            </a:r>
            <a:r>
              <a:rPr lang="fr-FR" sz="1400" dirty="0" smtClean="0"/>
              <a:t>Je </a:t>
            </a:r>
            <a:r>
              <a:rPr lang="fr-FR" sz="1400" dirty="0"/>
              <a:t>vérifie si la victime </a:t>
            </a:r>
            <a:r>
              <a:rPr lang="fr-FR" sz="1400" dirty="0" smtClean="0"/>
              <a:t>respire </a:t>
            </a:r>
            <a:endParaRPr lang="fr-FR" sz="1400" dirty="0" smtClean="0"/>
          </a:p>
          <a:p>
            <a:pPr marL="285750" indent="-285750" algn="just">
              <a:buFontTx/>
              <a:buChar char="-"/>
            </a:pPr>
            <a:r>
              <a:rPr lang="fr-FR" sz="1400" dirty="0" smtClean="0"/>
              <a:t> </a:t>
            </a:r>
            <a:r>
              <a:rPr lang="fr-FR" sz="1400" dirty="0" smtClean="0"/>
              <a:t>J’alerte </a:t>
            </a:r>
            <a:r>
              <a:rPr lang="fr-FR" sz="1400" dirty="0"/>
              <a:t>les </a:t>
            </a:r>
            <a:r>
              <a:rPr lang="fr-FR" sz="1400" dirty="0" smtClean="0"/>
              <a:t>secours</a:t>
            </a:r>
            <a:endParaRPr lang="fr-FR" sz="1400" dirty="0"/>
          </a:p>
          <a:p>
            <a:pPr algn="just"/>
            <a:r>
              <a:rPr lang="fr-FR" sz="1400" dirty="0" smtClean="0"/>
              <a:t>- </a:t>
            </a:r>
            <a:r>
              <a:rPr lang="fr-FR" sz="1400" dirty="0"/>
              <a:t> </a:t>
            </a:r>
            <a:r>
              <a:rPr lang="fr-FR" sz="1400" dirty="0" smtClean="0"/>
              <a:t>    </a:t>
            </a:r>
            <a:r>
              <a:rPr lang="fr-FR" sz="1400" dirty="0" smtClean="0"/>
              <a:t>Je </a:t>
            </a:r>
            <a:r>
              <a:rPr lang="fr-FR" sz="1400" dirty="0"/>
              <a:t>pratique une PLS (position latérale de sécurité</a:t>
            </a:r>
            <a:r>
              <a:rPr lang="fr-FR" sz="1400" dirty="0" smtClean="0"/>
              <a:t>)</a:t>
            </a:r>
            <a:endParaRPr lang="fr-FR" sz="1400" dirty="0"/>
          </a:p>
          <a:p>
            <a:pPr marL="285750" indent="-285750" algn="just">
              <a:buFontTx/>
              <a:buChar char="-"/>
            </a:pPr>
            <a:r>
              <a:rPr lang="fr-FR" sz="1400" dirty="0" smtClean="0"/>
              <a:t>Je </a:t>
            </a:r>
            <a:r>
              <a:rPr lang="fr-FR" sz="1400" dirty="0"/>
              <a:t>pratique une compression </a:t>
            </a:r>
            <a:r>
              <a:rPr lang="fr-FR" sz="1400" dirty="0" smtClean="0"/>
              <a:t>manuelle </a:t>
            </a:r>
            <a:endParaRPr lang="fr-FR" sz="1400" dirty="0" smtClean="0"/>
          </a:p>
          <a:p>
            <a:pPr marL="285750" indent="-285750" algn="just">
              <a:buFontTx/>
              <a:buChar char="-"/>
            </a:pPr>
            <a:r>
              <a:rPr lang="fr-FR" sz="1400" dirty="0" smtClean="0"/>
              <a:t> </a:t>
            </a:r>
            <a:r>
              <a:rPr lang="fr-FR" sz="1400" dirty="0" smtClean="0"/>
              <a:t>Je supprime les dangers </a:t>
            </a:r>
            <a:endParaRPr lang="fr-FR" sz="1400" dirty="0" smtClean="0"/>
          </a:p>
          <a:p>
            <a:pPr marL="285750" indent="-285750" algn="just">
              <a:buFontTx/>
              <a:buChar char="-"/>
            </a:pPr>
            <a:r>
              <a:rPr lang="fr-FR" sz="1400" dirty="0" smtClean="0"/>
              <a:t> </a:t>
            </a:r>
            <a:r>
              <a:rPr lang="fr-FR" sz="1400" dirty="0" smtClean="0"/>
              <a:t>Je vérifie si la victime est consciente </a:t>
            </a:r>
            <a:endParaRPr lang="fr-FR" sz="1400" dirty="0" smtClean="0"/>
          </a:p>
          <a:p>
            <a:pPr marL="285750" indent="-285750" algn="just">
              <a:buFontTx/>
              <a:buChar char="-"/>
            </a:pPr>
            <a:r>
              <a:rPr lang="fr-FR" sz="1400" dirty="0" smtClean="0"/>
              <a:t> </a:t>
            </a:r>
            <a:r>
              <a:rPr lang="fr-FR" sz="1400" dirty="0" smtClean="0"/>
              <a:t>Je pratique la méthode d’</a:t>
            </a:r>
            <a:r>
              <a:rPr lang="fr-FR" sz="1400" dirty="0" err="1" smtClean="0"/>
              <a:t>Heimlich</a:t>
            </a:r>
            <a:r>
              <a:rPr lang="fr-FR" sz="1400" dirty="0" smtClean="0"/>
              <a:t> </a:t>
            </a:r>
            <a:endParaRPr lang="fr-FR" sz="1400" dirty="0" smtClean="0"/>
          </a:p>
          <a:p>
            <a:pPr marL="285750" indent="-285750" algn="just">
              <a:buFontTx/>
              <a:buChar char="-"/>
            </a:pPr>
            <a:r>
              <a:rPr lang="fr-FR" sz="1400" dirty="0" smtClean="0"/>
              <a:t> </a:t>
            </a:r>
            <a:r>
              <a:rPr lang="fr-FR" sz="1400" dirty="0" smtClean="0"/>
              <a:t>Je pratique une RCP (réanimation cardio-pulmonaire) </a:t>
            </a:r>
            <a:endParaRPr lang="fr-FR" sz="1400" dirty="0" smtClean="0"/>
          </a:p>
          <a:p>
            <a:pPr marL="285750" indent="-285750" algn="just">
              <a:buFontTx/>
              <a:buChar char="-"/>
            </a:pPr>
            <a:r>
              <a:rPr lang="fr-FR" sz="1400" dirty="0" smtClean="0"/>
              <a:t> </a:t>
            </a:r>
            <a:r>
              <a:rPr lang="fr-FR" sz="1400" dirty="0" smtClean="0"/>
              <a:t>Je demande à un collègue présent d’alerter les </a:t>
            </a:r>
            <a:r>
              <a:rPr lang="fr-FR" sz="1400" dirty="0" smtClean="0"/>
              <a:t>secours</a:t>
            </a:r>
            <a:endParaRPr lang="fr-FR" sz="1400" dirty="0" smtClean="0"/>
          </a:p>
        </p:txBody>
      </p:sp>
      <p:sp>
        <p:nvSpPr>
          <p:cNvPr id="18" name="ZoneTexte 17"/>
          <p:cNvSpPr txBox="1"/>
          <p:nvPr/>
        </p:nvSpPr>
        <p:spPr>
          <a:xfrm>
            <a:off x="8998908" y="4632580"/>
            <a:ext cx="2646635" cy="1107996"/>
          </a:xfrm>
          <a:prstGeom prst="rect">
            <a:avLst/>
          </a:prstGeom>
          <a:noFill/>
          <a:ln>
            <a:solidFill>
              <a:schemeClr val="tx1"/>
            </a:solidFill>
          </a:ln>
        </p:spPr>
        <p:txBody>
          <a:bodyPr wrap="square" rtlCol="0">
            <a:spAutoFit/>
          </a:bodyPr>
          <a:lstStyle/>
          <a:p>
            <a:r>
              <a:rPr lang="fr-FR" sz="1100" dirty="0" err="1" smtClean="0"/>
              <a:t>Gabator</a:t>
            </a:r>
            <a:r>
              <a:rPr lang="fr-FR" sz="1100" dirty="0" smtClean="0"/>
              <a:t>: visualisation du plan d’intervention SST</a:t>
            </a:r>
          </a:p>
          <a:p>
            <a:endParaRPr lang="fr-FR" sz="1100" dirty="0"/>
          </a:p>
          <a:p>
            <a:endParaRPr lang="fr-FR" sz="1100" dirty="0" smtClean="0"/>
          </a:p>
          <a:p>
            <a:endParaRPr lang="fr-FR" sz="1100" dirty="0"/>
          </a:p>
          <a:p>
            <a:endParaRPr lang="fr-FR" sz="1100" dirty="0"/>
          </a:p>
        </p:txBody>
      </p:sp>
      <p:pic>
        <p:nvPicPr>
          <p:cNvPr id="27" name="Picture 2" descr="Résultat de recherche d'images pour &quot;plan d'intervention sst&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22225" y="4914003"/>
            <a:ext cx="1023169" cy="68211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0579" y="1478062"/>
            <a:ext cx="1932317" cy="11334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2613993" y="1478062"/>
            <a:ext cx="1932317"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5615979" y="1478062"/>
            <a:ext cx="1932317" cy="11334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p:cNvGrpSpPr/>
          <p:nvPr/>
        </p:nvGrpSpPr>
        <p:grpSpPr>
          <a:xfrm>
            <a:off x="8307701" y="230065"/>
            <a:ext cx="2526108" cy="1908519"/>
            <a:chOff x="4198542" y="281206"/>
            <a:chExt cx="3872065" cy="2823883"/>
          </a:xfrm>
        </p:grpSpPr>
        <p:grpSp>
          <p:nvGrpSpPr>
            <p:cNvPr id="31" name="Groupe 30"/>
            <p:cNvGrpSpPr/>
            <p:nvPr/>
          </p:nvGrpSpPr>
          <p:grpSpPr>
            <a:xfrm>
              <a:off x="5446798" y="382822"/>
              <a:ext cx="2623809" cy="2545802"/>
              <a:chOff x="4623760" y="4183275"/>
              <a:chExt cx="2097595" cy="1537577"/>
            </a:xfrm>
          </p:grpSpPr>
          <p:pic>
            <p:nvPicPr>
              <p:cNvPr id="32" name="Picture 2" descr="Résultat de recherche d'images pour &quot;ouvrier au sol inconsci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760" y="4183275"/>
                <a:ext cx="2097594" cy="10068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Résultat de recherche d'images pour &quot;ardoise cassé&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5332457" y="5040650"/>
                <a:ext cx="680202" cy="68020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Résultat de recherche d'images pour &quot;outil couvreur&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5499" y="4998150"/>
                <a:ext cx="535856" cy="3826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e 34"/>
            <p:cNvGrpSpPr/>
            <p:nvPr/>
          </p:nvGrpSpPr>
          <p:grpSpPr>
            <a:xfrm>
              <a:off x="4198542" y="281206"/>
              <a:ext cx="1248255" cy="2823883"/>
              <a:chOff x="3705045" y="2157473"/>
              <a:chExt cx="1248255" cy="2823883"/>
            </a:xfrm>
          </p:grpSpPr>
          <p:pic>
            <p:nvPicPr>
              <p:cNvPr id="36" name="Picture 6" descr="Résultat de recherche d'images pour &quot;sst&quot;"/>
              <p:cNvPicPr>
                <a:picLocks noChangeAspect="1" noChangeArrowheads="1"/>
              </p:cNvPicPr>
              <p:nvPr/>
            </p:nvPicPr>
            <p:blipFill rotWithShape="1">
              <a:blip r:embed="rId6">
                <a:extLst>
                  <a:ext uri="{28A0092B-C50C-407E-A947-70E740481C1C}">
                    <a14:useLocalDpi xmlns:a14="http://schemas.microsoft.com/office/drawing/2010/main" val="0"/>
                  </a:ext>
                </a:extLst>
              </a:blip>
              <a:srcRect l="8975" r="45742"/>
              <a:stretch/>
            </p:blipFill>
            <p:spPr bwMode="auto">
              <a:xfrm>
                <a:off x="3705045" y="2485805"/>
                <a:ext cx="1181819" cy="249555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Résultat de recherche d'images pour &quot;point interrogation&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9087" y="2157473"/>
                <a:ext cx="614213" cy="46504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70733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77638" y="86264"/>
            <a:ext cx="12019112" cy="646331"/>
          </a:xfrm>
          <a:prstGeom prst="rect">
            <a:avLst/>
          </a:prstGeom>
          <a:noFill/>
        </p:spPr>
        <p:txBody>
          <a:bodyPr wrap="square" rtlCol="0">
            <a:spAutoFit/>
          </a:bodyPr>
          <a:lstStyle/>
          <a:p>
            <a:r>
              <a:rPr lang="fr-FR" dirty="0" smtClean="0"/>
              <a:t>Suite à votre examen, la victime est inconsciente et elle respire. </a:t>
            </a:r>
            <a:r>
              <a:rPr lang="fr-FR" dirty="0" smtClean="0"/>
              <a:t>Parmi les gestes de secours proposés, cocher celui qui correspond à la situation.</a:t>
            </a:r>
            <a:endParaRPr lang="fr-FR" dirty="0"/>
          </a:p>
        </p:txBody>
      </p:sp>
      <p:sp>
        <p:nvSpPr>
          <p:cNvPr id="7" name="ZoneTexte 6"/>
          <p:cNvSpPr txBox="1"/>
          <p:nvPr/>
        </p:nvSpPr>
        <p:spPr>
          <a:xfrm>
            <a:off x="77638" y="3673944"/>
            <a:ext cx="9618453" cy="369332"/>
          </a:xfrm>
          <a:prstGeom prst="rect">
            <a:avLst/>
          </a:prstGeom>
          <a:noFill/>
        </p:spPr>
        <p:txBody>
          <a:bodyPr wrap="square" rtlCol="0">
            <a:spAutoFit/>
          </a:bodyPr>
          <a:lstStyle/>
          <a:p>
            <a:r>
              <a:rPr lang="fr-FR" dirty="0" smtClean="0"/>
              <a:t>Cocher les </a:t>
            </a:r>
            <a:r>
              <a:rPr lang="fr-FR" dirty="0"/>
              <a:t>actions complémentaires </a:t>
            </a:r>
            <a:r>
              <a:rPr lang="fr-FR" dirty="0" smtClean="0"/>
              <a:t>en </a:t>
            </a:r>
            <a:r>
              <a:rPr lang="fr-FR" dirty="0"/>
              <a:t>attendant le </a:t>
            </a:r>
            <a:r>
              <a:rPr lang="fr-FR" dirty="0" smtClean="0"/>
              <a:t>SAMU:</a:t>
            </a:r>
            <a:endParaRPr lang="fr-FR" dirty="0"/>
          </a:p>
        </p:txBody>
      </p:sp>
      <p:sp>
        <p:nvSpPr>
          <p:cNvPr id="8" name="Rectangle 7"/>
          <p:cNvSpPr/>
          <p:nvPr/>
        </p:nvSpPr>
        <p:spPr>
          <a:xfrm>
            <a:off x="238125" y="431006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38125" y="4871235"/>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238125" y="5332395"/>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38125" y="5805487"/>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247650" y="632677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857249" y="4198921"/>
            <a:ext cx="8296275" cy="369332"/>
          </a:xfrm>
          <a:prstGeom prst="rect">
            <a:avLst/>
          </a:prstGeom>
          <a:noFill/>
        </p:spPr>
        <p:txBody>
          <a:bodyPr wrap="square" rtlCol="0">
            <a:spAutoFit/>
          </a:bodyPr>
          <a:lstStyle/>
          <a:p>
            <a:r>
              <a:rPr lang="fr-FR" dirty="0" smtClean="0"/>
              <a:t>Je me remet au travail rapidement car cette intervention m’a fait perdre du temps</a:t>
            </a:r>
            <a:endParaRPr lang="fr-FR" dirty="0"/>
          </a:p>
        </p:txBody>
      </p:sp>
      <p:sp>
        <p:nvSpPr>
          <p:cNvPr id="14" name="ZoneTexte 13"/>
          <p:cNvSpPr txBox="1"/>
          <p:nvPr/>
        </p:nvSpPr>
        <p:spPr>
          <a:xfrm>
            <a:off x="857248" y="4815692"/>
            <a:ext cx="8296275" cy="369332"/>
          </a:xfrm>
          <a:prstGeom prst="rect">
            <a:avLst/>
          </a:prstGeom>
          <a:noFill/>
        </p:spPr>
        <p:txBody>
          <a:bodyPr wrap="square" rtlCol="0">
            <a:spAutoFit/>
          </a:bodyPr>
          <a:lstStyle/>
          <a:p>
            <a:r>
              <a:rPr lang="fr-FR" dirty="0" smtClean="0"/>
              <a:t>Je couvre la victime pour ne pas qu’elle se refroidisse.</a:t>
            </a:r>
            <a:endParaRPr lang="fr-FR" dirty="0"/>
          </a:p>
        </p:txBody>
      </p:sp>
      <p:sp>
        <p:nvSpPr>
          <p:cNvPr id="15" name="ZoneTexte 14"/>
          <p:cNvSpPr txBox="1"/>
          <p:nvPr/>
        </p:nvSpPr>
        <p:spPr>
          <a:xfrm>
            <a:off x="857247" y="5247797"/>
            <a:ext cx="8296275" cy="369332"/>
          </a:xfrm>
          <a:prstGeom prst="rect">
            <a:avLst/>
          </a:prstGeom>
          <a:noFill/>
        </p:spPr>
        <p:txBody>
          <a:bodyPr wrap="square" rtlCol="0">
            <a:spAutoFit/>
          </a:bodyPr>
          <a:lstStyle/>
          <a:p>
            <a:r>
              <a:rPr lang="fr-FR" dirty="0" smtClean="0"/>
              <a:t>Je surveille que la victime continue de respirer.</a:t>
            </a:r>
            <a:endParaRPr lang="fr-FR" dirty="0"/>
          </a:p>
        </p:txBody>
      </p:sp>
      <p:sp>
        <p:nvSpPr>
          <p:cNvPr id="16" name="ZoneTexte 15"/>
          <p:cNvSpPr txBox="1"/>
          <p:nvPr/>
        </p:nvSpPr>
        <p:spPr>
          <a:xfrm>
            <a:off x="857247" y="5801796"/>
            <a:ext cx="8296275" cy="369332"/>
          </a:xfrm>
          <a:prstGeom prst="rect">
            <a:avLst/>
          </a:prstGeom>
          <a:noFill/>
        </p:spPr>
        <p:txBody>
          <a:bodyPr wrap="square" rtlCol="0">
            <a:spAutoFit/>
          </a:bodyPr>
          <a:lstStyle/>
          <a:p>
            <a:r>
              <a:rPr lang="fr-FR" dirty="0" smtClean="0"/>
              <a:t>Je parle à la victime pour la rassurer.</a:t>
            </a:r>
            <a:endParaRPr lang="fr-FR" dirty="0"/>
          </a:p>
        </p:txBody>
      </p:sp>
      <p:sp>
        <p:nvSpPr>
          <p:cNvPr id="17" name="ZoneTexte 16"/>
          <p:cNvSpPr txBox="1"/>
          <p:nvPr/>
        </p:nvSpPr>
        <p:spPr>
          <a:xfrm>
            <a:off x="857247" y="6232594"/>
            <a:ext cx="8296275" cy="369332"/>
          </a:xfrm>
          <a:prstGeom prst="rect">
            <a:avLst/>
          </a:prstGeom>
          <a:noFill/>
        </p:spPr>
        <p:txBody>
          <a:bodyPr wrap="square" rtlCol="0">
            <a:spAutoFit/>
          </a:bodyPr>
          <a:lstStyle/>
          <a:p>
            <a:r>
              <a:rPr lang="fr-FR" dirty="0" smtClean="0"/>
              <a:t>Je déplace la victime pour la mettre à l’abri du froid. </a:t>
            </a:r>
            <a:endParaRPr lang="fr-FR" dirty="0"/>
          </a:p>
        </p:txBody>
      </p:sp>
      <p:sp>
        <p:nvSpPr>
          <p:cNvPr id="18" name="ZoneTexte 17"/>
          <p:cNvSpPr txBox="1"/>
          <p:nvPr/>
        </p:nvSpPr>
        <p:spPr>
          <a:xfrm>
            <a:off x="600075" y="731240"/>
            <a:ext cx="7470658" cy="2877711"/>
          </a:xfrm>
          <a:prstGeom prst="rect">
            <a:avLst/>
          </a:prstGeom>
          <a:noFill/>
          <a:ln>
            <a:noFill/>
          </a:ln>
        </p:spPr>
        <p:txBody>
          <a:bodyPr wrap="square" rtlCol="0">
            <a:spAutoFit/>
          </a:bodyPr>
          <a:lstStyle/>
          <a:p>
            <a:pPr algn="just"/>
            <a:r>
              <a:rPr lang="fr-FR" u="sng" dirty="0" smtClean="0"/>
              <a:t>Conduites à tenir</a:t>
            </a:r>
            <a:r>
              <a:rPr lang="fr-FR" dirty="0" smtClean="0"/>
              <a:t>:</a:t>
            </a:r>
          </a:p>
          <a:p>
            <a:pPr algn="just"/>
            <a:r>
              <a:rPr lang="fr-FR" sz="1400" dirty="0" smtClean="0"/>
              <a:t>Je </a:t>
            </a:r>
            <a:r>
              <a:rPr lang="fr-FR" sz="1400" dirty="0"/>
              <a:t>pratique une PLS (position latérale de </a:t>
            </a:r>
            <a:r>
              <a:rPr lang="fr-FR" sz="1400" dirty="0" smtClean="0"/>
              <a:t>sécurité)</a:t>
            </a:r>
          </a:p>
          <a:p>
            <a:pPr algn="just"/>
            <a:endParaRPr lang="fr-FR" sz="1000" dirty="0" smtClean="0"/>
          </a:p>
          <a:p>
            <a:pPr algn="just"/>
            <a:r>
              <a:rPr lang="fr-FR" sz="1400" dirty="0" smtClean="0"/>
              <a:t>Je </a:t>
            </a:r>
            <a:r>
              <a:rPr lang="fr-FR" sz="1400" dirty="0"/>
              <a:t>pratique une compression </a:t>
            </a:r>
            <a:r>
              <a:rPr lang="fr-FR" sz="1400" dirty="0" smtClean="0"/>
              <a:t>manuelle </a:t>
            </a:r>
            <a:endParaRPr lang="fr-FR" sz="1400" dirty="0" smtClean="0"/>
          </a:p>
          <a:p>
            <a:pPr algn="just"/>
            <a:endParaRPr lang="fr-FR" sz="1000" dirty="0"/>
          </a:p>
          <a:p>
            <a:pPr algn="just"/>
            <a:r>
              <a:rPr lang="fr-FR" sz="1400" dirty="0" smtClean="0"/>
              <a:t>Je </a:t>
            </a:r>
            <a:r>
              <a:rPr lang="fr-FR" sz="1400" dirty="0" smtClean="0"/>
              <a:t>pratique la méthode </a:t>
            </a:r>
            <a:r>
              <a:rPr lang="fr-FR" sz="1400" dirty="0" smtClean="0"/>
              <a:t>d’</a:t>
            </a:r>
            <a:r>
              <a:rPr lang="fr-FR" sz="1400" dirty="0" err="1" smtClean="0"/>
              <a:t>Heimlich</a:t>
            </a:r>
            <a:r>
              <a:rPr lang="fr-FR" sz="1400" dirty="0" smtClean="0"/>
              <a:t>  </a:t>
            </a:r>
          </a:p>
          <a:p>
            <a:pPr algn="just"/>
            <a:endParaRPr lang="fr-FR" sz="1000" dirty="0"/>
          </a:p>
          <a:p>
            <a:pPr algn="just"/>
            <a:r>
              <a:rPr lang="fr-FR" sz="1400" dirty="0" smtClean="0"/>
              <a:t>Je </a:t>
            </a:r>
            <a:r>
              <a:rPr lang="fr-FR" sz="1400" dirty="0" smtClean="0"/>
              <a:t>pratique une RCP (réanimation cardio-pulmonaire</a:t>
            </a:r>
            <a:r>
              <a:rPr lang="fr-FR" sz="1400" dirty="0" smtClean="0"/>
              <a:t>)</a:t>
            </a:r>
          </a:p>
          <a:p>
            <a:pPr algn="just"/>
            <a:endParaRPr lang="fr-FR" sz="1000" dirty="0" smtClean="0"/>
          </a:p>
          <a:p>
            <a:pPr algn="just"/>
            <a:r>
              <a:rPr lang="fr-FR" sz="1400" dirty="0" smtClean="0"/>
              <a:t>Je la place en position demi-assise</a:t>
            </a:r>
          </a:p>
          <a:p>
            <a:pPr algn="just"/>
            <a:endParaRPr lang="fr-FR" sz="1000" dirty="0" smtClean="0"/>
          </a:p>
          <a:p>
            <a:pPr algn="just"/>
            <a:r>
              <a:rPr lang="fr-FR" sz="1400" dirty="0" smtClean="0"/>
              <a:t>Je ne touche pas à la victime</a:t>
            </a:r>
          </a:p>
          <a:p>
            <a:pPr algn="just"/>
            <a:endParaRPr lang="fr-FR" sz="1000" dirty="0" smtClean="0"/>
          </a:p>
          <a:p>
            <a:pPr algn="just"/>
            <a:r>
              <a:rPr lang="fr-FR" sz="1400" dirty="0" smtClean="0"/>
              <a:t>Je questionne la victime sur ses antécédents médicaux</a:t>
            </a:r>
          </a:p>
        </p:txBody>
      </p:sp>
      <p:sp>
        <p:nvSpPr>
          <p:cNvPr id="19" name="Rectangle 18"/>
          <p:cNvSpPr/>
          <p:nvPr/>
        </p:nvSpPr>
        <p:spPr>
          <a:xfrm>
            <a:off x="161925" y="1072906"/>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80975" y="145310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52400" y="183068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52400" y="2180871"/>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80975" y="2538145"/>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180975" y="2861637"/>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204788" y="3212383"/>
            <a:ext cx="171450" cy="180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725434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4B4F15A693D4DB03F9AA543855DC5" ma:contentTypeVersion="5" ma:contentTypeDescription="Crée un document." ma:contentTypeScope="" ma:versionID="f7930ba102c26c771e5174e2d438cb8c">
  <xsd:schema xmlns:xsd="http://www.w3.org/2001/XMLSchema" xmlns:xs="http://www.w3.org/2001/XMLSchema" xmlns:p="http://schemas.microsoft.com/office/2006/metadata/properties" xmlns:ns2="f3776eef-4e4b-487c-b564-866ad30956af" xmlns:ns3="80a8e73c-b995-4a78-a206-9142bd6279e7" targetNamespace="http://schemas.microsoft.com/office/2006/metadata/properties" ma:root="true" ma:fieldsID="013c6dc243be77c3d31b5f24fc939db4" ns2:_="" ns3:_="">
    <xsd:import namespace="f3776eef-4e4b-487c-b564-866ad30956af"/>
    <xsd:import namespace="80a8e73c-b995-4a78-a206-9142bd6279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776eef-4e4b-487c-b564-866ad30956af"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0a8e73c-b995-4a78-a206-9142bd6279e7"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D8E7A6-4C34-4CE7-B578-8421E8606CE3}"/>
</file>

<file path=customXml/itemProps2.xml><?xml version="1.0" encoding="utf-8"?>
<ds:datastoreItem xmlns:ds="http://schemas.openxmlformats.org/officeDocument/2006/customXml" ds:itemID="{25DB12F2-5419-4EAA-9807-FC689CB758B3}"/>
</file>

<file path=customXml/itemProps3.xml><?xml version="1.0" encoding="utf-8"?>
<ds:datastoreItem xmlns:ds="http://schemas.openxmlformats.org/officeDocument/2006/customXml" ds:itemID="{A7D66A4E-B133-4E02-AF58-5CB0C4732D7A}"/>
</file>

<file path=docProps/app.xml><?xml version="1.0" encoding="utf-8"?>
<Properties xmlns="http://schemas.openxmlformats.org/officeDocument/2006/extended-properties" xmlns:vt="http://schemas.openxmlformats.org/officeDocument/2006/docPropsVTypes">
  <TotalTime>344</TotalTime>
  <Words>1371</Words>
  <Application>Microsoft Office PowerPoint</Application>
  <PresentationFormat>Grand écran</PresentationFormat>
  <Paragraphs>172</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Tahoma</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LEPINAY Boris</dc:creator>
  <cp:lastModifiedBy>LEPINAY Boris</cp:lastModifiedBy>
  <cp:revision>58</cp:revision>
  <dcterms:created xsi:type="dcterms:W3CDTF">2017-06-22T08:08:19Z</dcterms:created>
  <dcterms:modified xsi:type="dcterms:W3CDTF">2017-10-10T09:33:02Z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0x010100BF24B4F15A693D4DB03F9AA543855DC5</vt:lpwstr>
  </property>
</Properties>
</file>