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7" r:id="rId12"/>
    <p:sldId id="268" r:id="rId13"/>
    <p:sldId id="269" r:id="rId14"/>
    <p:sldId id="275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D83E-DD2B-C342-981B-7E9F8540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F99F1-E678-2A45-9D04-57C4E6F1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EB8EA-7555-9146-A547-5C0CAA38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8474C-3B10-2F4A-A3E9-4EC3110D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F13A-6DB5-E84C-91DA-43FEA93F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3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F76A6-0AB8-114D-9FD1-B4C85695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4D45-29A4-194F-B100-CD34D39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D33-9589-7149-AA8F-7C25CDA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1AC6A-1FB2-8942-BB38-6726F002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9D019-D059-6949-99BF-4C0A8BCC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0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66274-250A-3144-A54C-E5BC01D2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50B26-D57C-FC45-B091-FA6FDA2D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5E29F-6FA2-0F4C-8ACB-6FE939F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E0C2-A5AD-584D-85B6-5D96FDEB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2B45-3907-564B-A886-80A60297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9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C273-84D1-B949-892C-8A39322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187C7-D2C5-174C-911D-AE41F7A2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3FB4-84C2-FE4F-923B-ADB65868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3886-A0B5-6441-933D-6423E8A5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2E067-4C07-8C48-ACDB-FA9DB88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254C-8937-7B47-8A70-740597B8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BE018-4C4F-914E-8DC3-968D3B30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C1715-F36E-9647-A64C-E11544BB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0AC86-0678-A54E-A919-35F64E5E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2EBB-AD5D-C14A-AF8B-36458246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97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54714-15BA-F149-BBDF-E7C32059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0D36-6F6E-7945-B110-B680B44D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296D-5B0D-A14E-8C13-CA430406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03705-BF73-D24B-B413-3A2DAC4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D363C-D262-444E-A626-BEB6F768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F1CA3-B82E-4547-BB37-7288E91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E416-3346-BC4D-AC0C-97021D1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1AFBB-460B-4D41-B3D7-828C99EC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B59D8-6A67-6F4E-AC16-ADBCDBE0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1B26D7-9084-8645-9FB1-7AD5D184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CADDB-1886-BE4E-A2D3-601A11DD4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F722F-E8CA-F844-AB32-B153E815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600C07-6F90-C94A-90D8-F608206E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951386-EB04-B24A-AAFB-D6425564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2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E0BEE-91EC-124E-8BBE-2D4FAEA0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A4C7F0-0639-0B4C-8096-2897C48A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A3F57-8B03-0048-A888-6AA7C21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475E1-D3A8-7E4D-85A9-A294ED2E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7B52C4-9697-284D-A7D5-8A6EEED2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2A87D1-A303-7740-9228-675E80E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0ED63-9AD0-8D4F-8B46-8774F59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3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7928-EEB7-754F-991D-A60482EA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D4E35-7173-D043-A4E7-8A3AE8C6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3AAEE-4CDB-744C-ADE9-B1AC61447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3D692-FCB0-524A-ACCE-FDCA888E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A335B-B301-CA4F-A9AC-26A8360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76FB7-489B-364C-86A1-99574277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0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8A47-2EDB-F44A-99E7-CBA0DF2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C1A5C-1DD1-904E-9E5E-02E38F556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CDBBA-FE56-B040-B5FF-3EC0F01B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1C62A-6585-834A-BA4F-878F827F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40F90-6C9D-4F41-8213-3BDE4567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5D0FC-2ECF-3647-BC5B-F3F258CF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6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0025B-F0E2-8846-A7D4-A0285D16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EEF99-8183-D748-9722-023CD18C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0A016-1ED4-4747-B863-D90B1C9B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89BB-5D37-0242-A8BF-9422A5B095C2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C4EBB-6E6B-8F49-8F99-F2591244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D4EBF-B98C-1146-BEA5-89F1D8E5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0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57B8F-FBA5-8442-9A88-94C8ECE2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462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Survey in Local Reasoning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99E69-6246-484D-89FB-777FD10C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Jinyi</a:t>
            </a:r>
            <a:r>
              <a:rPr kumimoji="1" lang="en-US" altLang="zh-CN" dirty="0"/>
              <a:t> Hu</a:t>
            </a:r>
          </a:p>
          <a:p>
            <a:r>
              <a:rPr kumimoji="1" lang="en-US" altLang="zh-CN" dirty="0"/>
              <a:t>2020.02.29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8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CA03DBB-8A67-E64A-AD71-8FF7DC6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789820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Evaluated on </a:t>
            </a:r>
            <a:r>
              <a:rPr kumimoji="1" lang="en-US" altLang="zh-CN" dirty="0" err="1"/>
              <a:t>HotpotQA</a:t>
            </a:r>
            <a:r>
              <a:rPr kumimoji="1" lang="en-US" altLang="zh-CN" dirty="0"/>
              <a:t>, extended to FEVER</a:t>
            </a:r>
          </a:p>
          <a:p>
            <a:r>
              <a:rPr kumimoji="1" lang="en-US" altLang="zh-CN" dirty="0"/>
              <a:t>Combine Transformer and GNN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4EB820-9AA5-1F40-8623-B47BDE01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4" y="2855097"/>
            <a:ext cx="9791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5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CA03DBB-8A67-E64A-AD71-8FF7DC6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789820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Transformer-XH  VS </a:t>
            </a:r>
            <a:r>
              <a:rPr kumimoji="1" lang="en-US" altLang="zh-CN" dirty="0" err="1"/>
              <a:t>CogQA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Transformer-XH utilizes the graph during the semantic encoding</a:t>
            </a:r>
          </a:p>
          <a:p>
            <a:pPr marL="457200" lvl="1" indent="0">
              <a:buNone/>
            </a:pPr>
            <a:r>
              <a:rPr kumimoji="1" lang="en-US" altLang="zh-CN" dirty="0" err="1"/>
              <a:t>CogQA</a:t>
            </a:r>
            <a:r>
              <a:rPr kumimoji="1" lang="en-US" altLang="zh-CN" dirty="0"/>
              <a:t> utilizes the graph after encoding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The building of graph in transformer-XH is more comprehensive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9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ROVER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5859694" y="6462276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	Clark, P., et al. Transformers as Soft Reasoners over Language.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824739"/>
            <a:ext cx="5585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ROVER determines whether statements are </a:t>
            </a:r>
            <a:r>
              <a:rPr lang="en-US" altLang="zh-CN" sz="2400" b="1" dirty="0"/>
              <a:t>True</a:t>
            </a:r>
            <a:r>
              <a:rPr lang="en-US" altLang="zh-CN" sz="2400" dirty="0"/>
              <a:t> or </a:t>
            </a:r>
            <a:r>
              <a:rPr lang="en-US" altLang="zh-CN" sz="2400" b="1" dirty="0"/>
              <a:t>False</a:t>
            </a:r>
            <a:r>
              <a:rPr lang="en-US" altLang="zh-CN" sz="2400" dirty="0"/>
              <a:t> based on rules given in natural language.</a:t>
            </a:r>
          </a:p>
          <a:p>
            <a:r>
              <a:rPr lang="en-US" altLang="zh-CN" sz="2400" dirty="0"/>
              <a:t>Accuracy of </a:t>
            </a:r>
            <a:r>
              <a:rPr lang="en-US" altLang="zh-CN" sz="2400" dirty="0" err="1"/>
              <a:t>RoBERTa</a:t>
            </a:r>
            <a:r>
              <a:rPr lang="en-US" altLang="zh-CN" sz="2400" dirty="0"/>
              <a:t> can reach 99%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D3644-B3F8-7A4C-9997-E76C668B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74" y="790835"/>
            <a:ext cx="6004883" cy="5060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C22230-F613-0749-B63C-3C6E52A2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74" y="3597233"/>
            <a:ext cx="5469828" cy="29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3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ROVER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5859694" y="6462276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	Clark, P., et al. Transformers as Soft Reasoners over Language.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824739"/>
            <a:ext cx="592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on several fixed form</a:t>
            </a:r>
          </a:p>
          <a:p>
            <a:r>
              <a:rPr lang="en-US" altLang="zh-CN" sz="2400" dirty="0"/>
              <a:t>No proposed specific architecture </a:t>
            </a:r>
          </a:p>
          <a:p>
            <a:r>
              <a:rPr lang="en-US" altLang="zh-CN" sz="2400" dirty="0"/>
              <a:t>Not stable enough </a:t>
            </a:r>
          </a:p>
          <a:p>
            <a:r>
              <a:rPr lang="en-US" altLang="zh-CN" sz="2400" dirty="0"/>
              <a:t>Exploration: reason over rules expressed in languages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98CCB-D4AC-E64C-B134-44D5A2D8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24" y="0"/>
            <a:ext cx="4377564" cy="6081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043228-D700-6D41-850D-329978B1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4" y="94873"/>
            <a:ext cx="4640322" cy="60812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29F63E-02F3-B64A-A70C-D5F34F350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23" y="94873"/>
            <a:ext cx="5165124" cy="62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1680722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DGFN: Dynamically Fused Graph Network for Multi-hop Reasoning</a:t>
            </a:r>
            <a:endParaRPr kumimoji="1"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328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751AE62-A97D-D949-B7AE-F42B1F9F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43" y="1769134"/>
            <a:ext cx="7558216" cy="40234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478327" y="2506662"/>
            <a:ext cx="4563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Training the retriever to directly find the reasoning path</a:t>
            </a:r>
          </a:p>
          <a:p>
            <a:r>
              <a:rPr lang="en-US" altLang="zh-CN" sz="2400" dirty="0"/>
              <a:t>Using hyperlink to construct the graph offline</a:t>
            </a:r>
          </a:p>
          <a:p>
            <a:r>
              <a:rPr lang="en-US" altLang="zh-CN" sz="2400" dirty="0"/>
              <a:t>Train a retriever and a reader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3036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F8717CC-2633-A94D-B3D3-B9D175AD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2" y="5692682"/>
            <a:ext cx="6578600" cy="96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1236A-6987-2A45-8C60-1F7459C6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746" y="1934813"/>
            <a:ext cx="4470400" cy="1422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57B57F-C01F-9E46-90FB-F2584B199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684" y="1852249"/>
                <a:ext cx="100249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Recurrent retriever</a:t>
                </a:r>
              </a:p>
              <a:p>
                <a:pPr lvl="1"/>
                <a:r>
                  <a:rPr lang="en-US" altLang="zh-CN" sz="2000" dirty="0"/>
                  <a:t>Bert encode the question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and the paragraph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compute the possibility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given the hidden state of RNN</a:t>
                </a:r>
              </a:p>
              <a:p>
                <a:pPr lvl="1"/>
                <a:r>
                  <a:rPr lang="en-US" altLang="zh-CN" sz="2000" dirty="0"/>
                  <a:t>compute the next hidden state of RNN</a:t>
                </a:r>
                <a:endParaRPr lang="en-US" altLang="zh-CN" sz="2400" dirty="0"/>
              </a:p>
              <a:p>
                <a:r>
                  <a:rPr lang="en-US" altLang="zh-CN" sz="2400" dirty="0"/>
                  <a:t>Beam Search for the desire path</a:t>
                </a:r>
              </a:p>
              <a:p>
                <a:pPr lvl="1"/>
                <a:r>
                  <a:rPr lang="en-US" altLang="zh-CN" sz="2000" dirty="0"/>
                  <a:t>Initialize the first set with TF-IDF scores with respect to the question</a:t>
                </a:r>
              </a:p>
              <a:p>
                <a:pPr lvl="1"/>
                <a:r>
                  <a:rPr lang="en-US" altLang="zh-CN" sz="2000" dirty="0"/>
                  <a:t>Selecting top B paths by multiplying the probabilities</a:t>
                </a:r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Training method</a:t>
                </a:r>
              </a:p>
              <a:p>
                <a:pPr lvl="1"/>
                <a:r>
                  <a:rPr lang="en-US" altLang="zh-CN" sz="2000" dirty="0"/>
                  <a:t>Data augmentation: For the </a:t>
                </a:r>
                <a:r>
                  <a:rPr lang="en-US" altLang="zh-CN" sz="2000" dirty="0" err="1"/>
                  <a:t>gt</a:t>
                </a:r>
                <a:r>
                  <a:rPr lang="en-US" altLang="zh-CN" sz="2000" dirty="0"/>
                  <a:t> path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add another reasoning path</a:t>
                </a:r>
              </a:p>
              <a:p>
                <a:pPr marL="914400" lvl="2" indent="0">
                  <a:buNone/>
                </a:pPr>
                <a:r>
                  <a:rPr kumimoji="1" lang="en-US" altLang="zh-CN" sz="1600" b="0" dirty="0"/>
                  <a:t>			</a:t>
                </a:r>
              </a:p>
              <a:p>
                <a:pPr marL="914400" lvl="2" indent="0">
                  <a:buNone/>
                </a:pPr>
                <a:r>
                  <a:rPr kumimoji="1" lang="en-US" altLang="zh-CN" sz="1600" dirty="0"/>
                  <a:t>			</a:t>
                </a:r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 </a:t>
                </a:r>
              </a:p>
              <a:p>
                <a:pPr lvl="1"/>
                <a:r>
                  <a:rPr lang="en-US" altLang="zh-CN" sz="2000" dirty="0"/>
                  <a:t>Negative Sampling</a:t>
                </a:r>
              </a:p>
              <a:p>
                <a:pPr lvl="1"/>
                <a:r>
                  <a:rPr lang="en-US" altLang="zh-CN" sz="2000" dirty="0"/>
                  <a:t>Loss Function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57B57F-C01F-9E46-90FB-F2584B19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" y="1852249"/>
                <a:ext cx="10024916" cy="4351338"/>
              </a:xfrm>
              <a:prstGeom prst="rect">
                <a:avLst/>
              </a:prstGeom>
              <a:blipFill>
                <a:blip r:embed="rId4"/>
                <a:stretch>
                  <a:fillRect l="-633" t="-2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B3F439-A750-5845-9711-7D0830EEACB1}"/>
                  </a:ext>
                </a:extLst>
              </p:cNvPr>
              <p:cNvSpPr txBox="1"/>
              <p:nvPr/>
            </p:nvSpPr>
            <p:spPr>
              <a:xfrm>
                <a:off x="3101252" y="4027918"/>
                <a:ext cx="452149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B3F439-A750-5845-9711-7D0830EE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027918"/>
                <a:ext cx="4521494" cy="301878"/>
              </a:xfrm>
              <a:prstGeom prst="rect">
                <a:avLst/>
              </a:prstGeom>
              <a:blipFill>
                <a:blip r:embed="rId5"/>
                <a:stretch>
                  <a:fillRect l="-1401" t="-4000" r="-140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5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04ED3DF-ECE2-D747-B5B4-6DAF5F0E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37" y="3597093"/>
            <a:ext cx="6654800" cy="81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1071E9-6C67-0845-9B50-D4087578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37" y="2755900"/>
            <a:ext cx="6985000" cy="673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Reader: multi-task learning</a:t>
            </a:r>
          </a:p>
          <a:p>
            <a:pPr lvl="1"/>
            <a:r>
              <a:rPr lang="en-US" altLang="zh-CN" sz="2000" dirty="0"/>
              <a:t>reading</a:t>
            </a:r>
            <a:r>
              <a:rPr lang="zh-CN" altLang="en-US" sz="2000" dirty="0"/>
              <a:t> </a:t>
            </a:r>
            <a:r>
              <a:rPr lang="en-US" altLang="zh-CN" sz="2000" dirty="0"/>
              <a:t>comprehension: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all para in reasoning path </a:t>
            </a:r>
          </a:p>
          <a:p>
            <a:pPr lvl="1"/>
            <a:r>
              <a:rPr lang="en-US" altLang="zh-CN" sz="2000" dirty="0"/>
              <a:t>Re-rank the reasoning path by computing the probabilities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Find the best reasoning path and extract the answer span 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Method: Negative Sample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CA76C9-CB7C-1443-8AAF-70E92AF2B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27" y="4592617"/>
            <a:ext cx="8043219" cy="6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B361090-ACF9-C546-8CDD-2D2644D0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57" y="2102139"/>
            <a:ext cx="9257553" cy="38515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Experiment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17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HotpotQA</a:t>
            </a:r>
            <a:r>
              <a:rPr lang="en-US" altLang="zh-CN" sz="2400" dirty="0"/>
              <a:t>: Multi-hop Reasoning</a:t>
            </a:r>
          </a:p>
          <a:p>
            <a:pPr lvl="1"/>
            <a:r>
              <a:rPr lang="en-US" altLang="zh-CN" sz="2000" dirty="0" err="1"/>
              <a:t>CogQA</a:t>
            </a:r>
            <a:r>
              <a:rPr lang="en-US" altLang="zh-CN" sz="2000" dirty="0"/>
              <a:t>: </a:t>
            </a:r>
          </a:p>
          <a:p>
            <a:pPr lvl="2"/>
            <a:r>
              <a:rPr lang="en-US" altLang="zh-CN" sz="1800" dirty="0"/>
              <a:t>Bert encode the para and extract the entity to build the cognitive graph</a:t>
            </a:r>
          </a:p>
          <a:p>
            <a:pPr lvl="2"/>
            <a:r>
              <a:rPr lang="en-US" altLang="zh-CN" sz="1800" dirty="0"/>
              <a:t>Use GNN to update the semantic representation</a:t>
            </a:r>
          </a:p>
          <a:p>
            <a:pPr lvl="1"/>
            <a:r>
              <a:rPr lang="en-US" altLang="zh-CN" sz="2200" dirty="0"/>
              <a:t>Transformer-XH:</a:t>
            </a:r>
          </a:p>
          <a:p>
            <a:pPr lvl="2"/>
            <a:r>
              <a:rPr lang="en-US" altLang="zh-CN" sz="1800" dirty="0"/>
              <a:t>Extend the transformer and compute the attention between neighbors</a:t>
            </a:r>
          </a:p>
          <a:p>
            <a:pPr lvl="1"/>
            <a:r>
              <a:rPr lang="en-US" altLang="zh-CN" sz="2200" dirty="0"/>
              <a:t>Reasoning Path:</a:t>
            </a:r>
          </a:p>
          <a:p>
            <a:pPr lvl="2"/>
            <a:r>
              <a:rPr lang="en-US" altLang="zh-CN" sz="1800" dirty="0"/>
              <a:t>Fine the Top B reasoning paths recurrently </a:t>
            </a:r>
          </a:p>
          <a:p>
            <a:pPr lvl="2"/>
            <a:r>
              <a:rPr lang="en-US" altLang="zh-CN" sz="1800" dirty="0"/>
              <a:t>Use Bert the re-rank the path and find the answer span</a:t>
            </a:r>
          </a:p>
          <a:p>
            <a:pPr lvl="2"/>
            <a:endParaRPr lang="en-US" altLang="zh-CN" sz="1800" dirty="0"/>
          </a:p>
          <a:p>
            <a:r>
              <a:rPr lang="en-US" altLang="zh-CN" sz="2400" dirty="0"/>
              <a:t>Summary </a:t>
            </a:r>
          </a:p>
          <a:p>
            <a:pPr marL="914400" lvl="2" indent="0">
              <a:buNone/>
            </a:pP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61127-9D07-3E49-BC43-C60366033018}"/>
              </a:ext>
            </a:extLst>
          </p:cNvPr>
          <p:cNvSpPr/>
          <p:nvPr/>
        </p:nvSpPr>
        <p:spPr>
          <a:xfrm>
            <a:off x="8995719" y="2334076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First encode text then process on graph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9920E-4C13-FF47-B096-2BD7DD42296A}"/>
              </a:ext>
            </a:extLst>
          </p:cNvPr>
          <p:cNvSpPr/>
          <p:nvPr/>
        </p:nvSpPr>
        <p:spPr>
          <a:xfrm>
            <a:off x="8995719" y="3295745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encode text combine with graph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05070-FDA6-5D43-93BA-B57283634535}"/>
              </a:ext>
            </a:extLst>
          </p:cNvPr>
          <p:cNvSpPr/>
          <p:nvPr/>
        </p:nvSpPr>
        <p:spPr>
          <a:xfrm>
            <a:off x="8995719" y="4165163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First search on the graph then find the span on path</a:t>
            </a:r>
          </a:p>
        </p:txBody>
      </p:sp>
    </p:spTree>
    <p:extLst>
      <p:ext uri="{BB962C8B-B14F-4D97-AF65-F5344CB8AC3E}">
        <p14:creationId xmlns:p14="http://schemas.microsoft.com/office/powerpoint/2010/main" val="17628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38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Multi-hop Reasoning</a:t>
            </a:r>
          </a:p>
          <a:p>
            <a:pPr lvl="1"/>
            <a:r>
              <a:rPr kumimoji="1" lang="en-US" altLang="zh-CN" dirty="0"/>
              <a:t>GNN, Language model based Method</a:t>
            </a:r>
          </a:p>
          <a:p>
            <a:r>
              <a:rPr kumimoji="1" lang="en-US" altLang="zh-CN" dirty="0"/>
              <a:t>Symbolic Method</a:t>
            </a:r>
          </a:p>
          <a:p>
            <a:pPr lvl="1"/>
            <a:r>
              <a:rPr kumimoji="1" lang="en-US" altLang="zh-CN" dirty="0"/>
              <a:t>Neural Symbolic Network; Learn rules; Encode logic;</a:t>
            </a:r>
          </a:p>
          <a:p>
            <a:r>
              <a:rPr kumimoji="1" lang="en-US" altLang="zh-CN" dirty="0"/>
              <a:t>Dataset</a:t>
            </a:r>
          </a:p>
          <a:p>
            <a:pPr lvl="1"/>
            <a:r>
              <a:rPr kumimoji="1" lang="en-US" altLang="zh-CN" dirty="0" err="1"/>
              <a:t>HotpotQA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CogQA</a:t>
            </a:r>
            <a:r>
              <a:rPr kumimoji="1" lang="en-US" altLang="zh-CN" dirty="0"/>
              <a:t>, Transformer-XH</a:t>
            </a:r>
          </a:p>
          <a:p>
            <a:pPr lvl="1"/>
            <a:r>
              <a:rPr kumimoji="1" lang="en-US" altLang="zh-CN" dirty="0"/>
              <a:t>DROP: </a:t>
            </a:r>
            <a:r>
              <a:rPr kumimoji="1" lang="en-US" altLang="zh-CN" dirty="0" err="1"/>
              <a:t>NumNet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ReNd</a:t>
            </a:r>
            <a:r>
              <a:rPr kumimoji="1" lang="en-US" altLang="zh-CN" dirty="0"/>
              <a:t>, extended </a:t>
            </a:r>
            <a:r>
              <a:rPr lang="en-US" altLang="zh-CN" dirty="0"/>
              <a:t>NMN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0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DROP: More mathematical operation </a:t>
            </a:r>
          </a:p>
          <a:p>
            <a:pPr lvl="1"/>
            <a:r>
              <a:rPr lang="en-US" altLang="zh-CN" sz="2000" dirty="0"/>
              <a:t>MTMSN</a:t>
            </a:r>
          </a:p>
          <a:p>
            <a:pPr lvl="1"/>
            <a:r>
              <a:rPr lang="en-US" altLang="zh-CN" sz="2000" dirty="0" err="1"/>
              <a:t>ReNd</a:t>
            </a:r>
            <a:endParaRPr lang="en-US" altLang="zh-CN" sz="2000" dirty="0"/>
          </a:p>
          <a:p>
            <a:pPr lvl="1"/>
            <a:r>
              <a:rPr lang="en-US" altLang="zh-CN" sz="2000" dirty="0"/>
              <a:t>Neural Module Networks for Reasoning over Text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Learn the operation case by case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917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986263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ReClor</a:t>
            </a:r>
            <a:r>
              <a:rPr lang="en-US" altLang="zh-CN" sz="2400" dirty="0"/>
              <a:t>: Logical Question in GMAT</a:t>
            </a:r>
            <a:endParaRPr lang="en-US" altLang="zh-CN" sz="2000" dirty="0"/>
          </a:p>
          <a:p>
            <a:r>
              <a:rPr lang="en-US" altLang="zh-CN" sz="2400" dirty="0"/>
              <a:t>An infant idea inspired by my GRE teacher</a:t>
            </a:r>
          </a:p>
          <a:p>
            <a:pPr lvl="1"/>
            <a:r>
              <a:rPr lang="en-US" altLang="zh-CN" sz="2000" dirty="0"/>
              <a:t>Using memory network to memorize the main logical lines</a:t>
            </a:r>
          </a:p>
          <a:p>
            <a:pPr lvl="1"/>
            <a:r>
              <a:rPr lang="en-US" altLang="zh-CN" sz="2000" dirty="0"/>
              <a:t>Details do not influence the argument points</a:t>
            </a:r>
          </a:p>
          <a:p>
            <a:pPr lvl="1"/>
            <a:r>
              <a:rPr lang="en-US" altLang="zh-CN" sz="2000" dirty="0"/>
              <a:t>Compare the choice and the lines logically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417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Multi-hop 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71123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Language model based</a:t>
            </a:r>
          </a:p>
          <a:p>
            <a:pPr lvl="1"/>
            <a:r>
              <a:rPr lang="en-US" altLang="zh-CN" dirty="0"/>
              <a:t>Cognitive Graph for Multi-Hop Reading Comprehension at Scale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Transformer-XH: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Multi-Evidence Reasoning with </a:t>
            </a:r>
            <a:r>
              <a:rPr kumimoji="1" lang="en-US" altLang="zh-CN" dirty="0" err="1"/>
              <a:t>eXtra</a:t>
            </a:r>
            <a:r>
              <a:rPr kumimoji="1" lang="en-US" altLang="zh-CN" dirty="0"/>
              <a:t> Hop Attention</a:t>
            </a:r>
          </a:p>
          <a:p>
            <a:pPr lvl="1"/>
            <a:r>
              <a:rPr lang="en-US" altLang="zh-CN" dirty="0"/>
              <a:t>Transformers as Soft Reasoners over Language</a:t>
            </a:r>
            <a:endParaRPr kumimoji="1" lang="en-US" altLang="zh-CN" dirty="0"/>
          </a:p>
          <a:p>
            <a:r>
              <a:rPr kumimoji="1" lang="en-US" altLang="zh-CN" dirty="0"/>
              <a:t>Graph-based model</a:t>
            </a:r>
          </a:p>
          <a:p>
            <a:pPr lvl="1"/>
            <a:r>
              <a:rPr lang="en-US" altLang="zh-CN" dirty="0"/>
              <a:t>Dynamically Fused Graph Network for Multi-hop Reasoning</a:t>
            </a:r>
          </a:p>
          <a:p>
            <a:pPr lvl="1"/>
            <a:r>
              <a:rPr lang="en-US" altLang="zh-CN" dirty="0"/>
              <a:t>Learning to Retrieve Reasoning Paths over Wikipedia Graph for Question Answering</a:t>
            </a:r>
          </a:p>
          <a:p>
            <a:pPr lvl="1"/>
            <a:r>
              <a:rPr lang="en-US" altLang="zh-CN" dirty="0"/>
              <a:t>Multi-hop Reading Comprehension across Multiple Documents by Reasoning over Heterogeneous Graphs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86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0F3947-FC55-8045-B671-477F7FFA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29" y="1567398"/>
            <a:ext cx="5368713" cy="378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24" y="1567398"/>
            <a:ext cx="6453814" cy="4351338"/>
          </a:xfrm>
        </p:spPr>
        <p:txBody>
          <a:bodyPr/>
          <a:lstStyle/>
          <a:p>
            <a:r>
              <a:rPr kumimoji="1" lang="en-US" altLang="zh-CN" dirty="0"/>
              <a:t>System 1 &amp; System 2</a:t>
            </a:r>
          </a:p>
          <a:p>
            <a:pPr lvl="1"/>
            <a:r>
              <a:rPr lang="en-US" altLang="zh-CN" dirty="0"/>
              <a:t>System 1: implicit extraction module </a:t>
            </a:r>
            <a:r>
              <a:rPr kumimoji="1" lang="en-US" altLang="zh-CN" dirty="0"/>
              <a:t>(Bert)</a:t>
            </a:r>
          </a:p>
          <a:p>
            <a:pPr lvl="1"/>
            <a:r>
              <a:rPr kumimoji="1" lang="en-US" altLang="zh-CN" dirty="0"/>
              <a:t>System 2: </a:t>
            </a:r>
            <a:r>
              <a:rPr lang="en-US" altLang="zh-CN" dirty="0"/>
              <a:t>explicit reasoning module (GNN)</a:t>
            </a:r>
          </a:p>
          <a:p>
            <a:r>
              <a:rPr kumimoji="1" lang="en-US" altLang="zh-CN" dirty="0"/>
              <a:t>System 1 extract </a:t>
            </a:r>
            <a:r>
              <a:rPr lang="en-US" altLang="zh-CN" dirty="0"/>
              <a:t>entities and answer candidates</a:t>
            </a:r>
          </a:p>
          <a:p>
            <a:r>
              <a:rPr kumimoji="1" lang="en-US" altLang="zh-CN" dirty="0"/>
              <a:t>Organized as a </a:t>
            </a:r>
            <a:r>
              <a:rPr lang="en-US" altLang="zh-CN" dirty="0"/>
              <a:t>cognitive graph</a:t>
            </a:r>
          </a:p>
          <a:p>
            <a:r>
              <a:rPr lang="en-US" altLang="zh-CN" dirty="0"/>
              <a:t>System 2 conducts the reasoning over the graph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99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17F85D7-D7DB-584D-A7B5-01A8415F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20" y="2888287"/>
            <a:ext cx="2897577" cy="9730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4092AA-AB24-394A-B985-4A47F441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20" y="1567398"/>
            <a:ext cx="3489070" cy="614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4BD864-4A24-9949-AFD3-0309FA7F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16" y="1309913"/>
            <a:ext cx="6940382" cy="43513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24" y="1567398"/>
            <a:ext cx="5502346" cy="4351338"/>
          </a:xfrm>
        </p:spPr>
        <p:txBody>
          <a:bodyPr/>
          <a:lstStyle/>
          <a:p>
            <a:r>
              <a:rPr kumimoji="1" lang="en-US" altLang="zh-CN" sz="2000" dirty="0"/>
              <a:t>Input</a:t>
            </a:r>
            <a:r>
              <a:rPr kumimoji="1" lang="zh-CN" altLang="en-US" sz="2000" dirty="0"/>
              <a:t>                                                  </a:t>
            </a:r>
            <a:r>
              <a:rPr kumimoji="1" lang="en-US" altLang="zh-CN" sz="2000" dirty="0"/>
              <a:t>into </a:t>
            </a:r>
            <a:r>
              <a:rPr kumimoji="1" lang="en-US" altLang="zh-CN" sz="2000" dirty="0" err="1"/>
              <a:t>bert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Extract the entity span and answer span with pointer vectors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Extract the semantics representation to initialize the node representation </a:t>
            </a:r>
            <a:r>
              <a:rPr kumimoji="1" lang="en-US" altLang="zh-CN" sz="1800" dirty="0"/>
              <a:t>(representation of [CLS] in </a:t>
            </a:r>
            <a:r>
              <a:rPr lang="en-US" altLang="zh-CN" sz="1800" dirty="0"/>
              <a:t>third-to-last layer</a:t>
            </a:r>
            <a:r>
              <a:rPr kumimoji="1" lang="en-US" altLang="zh-CN" sz="1800" dirty="0"/>
              <a:t>)</a:t>
            </a:r>
          </a:p>
          <a:p>
            <a:r>
              <a:rPr kumimoji="1" lang="en-US" altLang="zh-CN" sz="2000" dirty="0"/>
              <a:t>Update the representation with a a propagation step of GNN</a:t>
            </a:r>
          </a:p>
          <a:p>
            <a:r>
              <a:rPr kumimoji="1" lang="en-US" altLang="zh-CN" sz="2000" dirty="0"/>
              <a:t>FCN layers as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52145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3" y="1443831"/>
            <a:ext cx="10762205" cy="4351338"/>
          </a:xfrm>
        </p:spPr>
        <p:txBody>
          <a:bodyPr/>
          <a:lstStyle/>
          <a:p>
            <a:r>
              <a:rPr kumimoji="1" lang="en-US" altLang="zh-CN" dirty="0"/>
              <a:t>Training: Two Tasks</a:t>
            </a:r>
            <a:endParaRPr kumimoji="1" lang="en-US" altLang="zh-CN" sz="2000" dirty="0"/>
          </a:p>
          <a:p>
            <a:pPr lvl="1"/>
            <a:r>
              <a:rPr kumimoji="1" lang="en-US" altLang="zh-CN" dirty="0"/>
              <a:t>Task 1: </a:t>
            </a:r>
            <a:r>
              <a:rPr lang="en-US" altLang="zh-CN" dirty="0"/>
              <a:t>Span Extraction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Task 2: </a:t>
            </a:r>
            <a:r>
              <a:rPr lang="en-US" altLang="zh-CN" dirty="0"/>
              <a:t>Answer Node Prediction    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0D8125-9EA7-7B47-A28A-70D43805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4" y="2326488"/>
            <a:ext cx="6273800" cy="63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7E4E97-F207-9349-8AEC-C7B0E0821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22"/>
          <a:stretch/>
        </p:blipFill>
        <p:spPr>
          <a:xfrm>
            <a:off x="2306594" y="2872495"/>
            <a:ext cx="5193957" cy="965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6188FB-14DF-7D4D-BBCB-8971B5C7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94" y="4473558"/>
            <a:ext cx="482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3" y="1443831"/>
            <a:ext cx="10762205" cy="4351338"/>
          </a:xfrm>
        </p:spPr>
        <p:txBody>
          <a:bodyPr/>
          <a:lstStyle/>
          <a:p>
            <a:r>
              <a:rPr kumimoji="1" lang="en-US" altLang="zh-CN" dirty="0"/>
              <a:t>Training: Two Tasks</a:t>
            </a:r>
            <a:endParaRPr kumimoji="1" lang="en-US" altLang="zh-CN" sz="2000" dirty="0"/>
          </a:p>
          <a:p>
            <a:pPr lvl="1"/>
            <a:r>
              <a:rPr kumimoji="1" lang="en-US" altLang="zh-CN" dirty="0"/>
              <a:t>Task 1: </a:t>
            </a:r>
            <a:r>
              <a:rPr lang="en-US" altLang="zh-CN" dirty="0"/>
              <a:t>Span Extraction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Task 2: </a:t>
            </a:r>
            <a:r>
              <a:rPr lang="en-US" altLang="zh-CN" dirty="0"/>
              <a:t>Answer Node Prediction    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0D8125-9EA7-7B47-A28A-70D43805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4" y="2326488"/>
            <a:ext cx="6273800" cy="63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7E4E97-F207-9349-8AEC-C7B0E0821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22"/>
          <a:stretch/>
        </p:blipFill>
        <p:spPr>
          <a:xfrm>
            <a:off x="2306594" y="2872495"/>
            <a:ext cx="5193957" cy="965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6188FB-14DF-7D4D-BBCB-8971B5C7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94" y="4473558"/>
            <a:ext cx="482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56739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 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BCFAF-4988-6E4B-B3A9-307128E2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98" y="1756880"/>
            <a:ext cx="6159235" cy="4484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AC78C-6060-FA46-85BB-67CB6428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8" y="3203317"/>
            <a:ext cx="530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EDF982-20AF-4E4A-8527-81BD15AE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83" y="752510"/>
            <a:ext cx="5232400" cy="5702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567398"/>
            <a:ext cx="10515600" cy="4351338"/>
          </a:xfrm>
        </p:spPr>
        <p:txBody>
          <a:bodyPr/>
          <a:lstStyle/>
          <a:p>
            <a:r>
              <a:rPr lang="en-US" altLang="zh-CN" dirty="0"/>
              <a:t>in-sequence attention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eXtra</a:t>
            </a:r>
            <a:r>
              <a:rPr kumimoji="1" lang="en-US" altLang="zh-CN" dirty="0"/>
              <a:t> Hop attention</a:t>
            </a:r>
          </a:p>
          <a:p>
            <a:pPr marL="0" indent="0">
              <a:buNone/>
            </a:pPr>
            <a:r>
              <a:rPr kumimoji="1" lang="en-US" altLang="zh-CN" sz="2000" dirty="0"/>
              <a:t>   compute the attention between neighbors by [CLS] token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new representation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9E23A6-0869-B14F-81F8-FDA41678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2" y="2109406"/>
            <a:ext cx="3962400" cy="876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6486A8-547F-884A-A13B-7BDC31CCF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58" b="8758"/>
          <a:stretch/>
        </p:blipFill>
        <p:spPr>
          <a:xfrm>
            <a:off x="1027344" y="4058006"/>
            <a:ext cx="4406900" cy="788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B6350F-9F08-E749-B1A6-2A15F0367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069" y="5476314"/>
            <a:ext cx="2921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917</Words>
  <Application>Microsoft Macintosh PowerPoint</Application>
  <PresentationFormat>宽屏</PresentationFormat>
  <Paragraphs>164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Survey in Local Reasoning</vt:lpstr>
      <vt:lpstr>Aspect</vt:lpstr>
      <vt:lpstr>Multi-hop Reasoning</vt:lpstr>
      <vt:lpstr>CogQA </vt:lpstr>
      <vt:lpstr>CogQA </vt:lpstr>
      <vt:lpstr>CogQA </vt:lpstr>
      <vt:lpstr>CogQA </vt:lpstr>
      <vt:lpstr>Transformer-XH   ICLR 2020</vt:lpstr>
      <vt:lpstr>Transformer-XH   ICLR 2020</vt:lpstr>
      <vt:lpstr>Transformer-XH   ICLR 2020</vt:lpstr>
      <vt:lpstr>Transformer-XH   ICLR 2020</vt:lpstr>
      <vt:lpstr>ROVER </vt:lpstr>
      <vt:lpstr>ROVER </vt:lpstr>
      <vt:lpstr>DGFN: Dynamically Fused Graph Network for Multi-hop Reasoning</vt:lpstr>
      <vt:lpstr>Retrieve Reasoning Paths</vt:lpstr>
      <vt:lpstr>Retrieve Reasoning Paths</vt:lpstr>
      <vt:lpstr>Retrieve Reasoning Paths</vt:lpstr>
      <vt:lpstr>Retrieve Reasoning Paths</vt:lpstr>
      <vt:lpstr>Dataset</vt:lpstr>
      <vt:lpstr>Dataset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 Local Reasoning</dc:title>
  <dc:creator>hujy369@163.com</dc:creator>
  <cp:lastModifiedBy>hujy369@163.com</cp:lastModifiedBy>
  <cp:revision>41</cp:revision>
  <dcterms:created xsi:type="dcterms:W3CDTF">2020-02-29T02:01:47Z</dcterms:created>
  <dcterms:modified xsi:type="dcterms:W3CDTF">2020-02-29T14:34:42Z</dcterms:modified>
</cp:coreProperties>
</file>