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9" r:id="rId5"/>
    <p:sldId id="263" r:id="rId6"/>
    <p:sldId id="264" r:id="rId7"/>
    <p:sldId id="265" r:id="rId8"/>
    <p:sldId id="280" r:id="rId9"/>
    <p:sldId id="259" r:id="rId10"/>
    <p:sldId id="260" r:id="rId11"/>
    <p:sldId id="267" r:id="rId12"/>
    <p:sldId id="282" r:id="rId13"/>
    <p:sldId id="270" r:id="rId14"/>
    <p:sldId id="272" r:id="rId15"/>
    <p:sldId id="273" r:id="rId16"/>
    <p:sldId id="283" r:id="rId17"/>
    <p:sldId id="285" r:id="rId18"/>
    <p:sldId id="286" r:id="rId19"/>
    <p:sldId id="281" r:id="rId20"/>
    <p:sldId id="268" r:id="rId21"/>
    <p:sldId id="269" r:id="rId22"/>
    <p:sldId id="276" r:id="rId23"/>
    <p:sldId id="277" r:id="rId24"/>
    <p:sldId id="278" r:id="rId25"/>
    <p:sldId id="28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51"/>
  </p:normalViewPr>
  <p:slideViewPr>
    <p:cSldViewPr snapToGrid="0" snapToObjects="1">
      <p:cViewPr>
        <p:scale>
          <a:sx n="100" d="100"/>
          <a:sy n="100" d="100"/>
        </p:scale>
        <p:origin x="6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D83E-DD2B-C342-981B-7E9F8540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F99F1-E678-2A45-9D04-57C4E6F1B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EB8EA-7555-9146-A547-5C0CAA38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8474C-3B10-2F4A-A3E9-4EC3110D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3F13A-6DB5-E84C-91DA-43FEA93F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34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F76A6-0AB8-114D-9FD1-B4C85695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4D45-29A4-194F-B100-CD34D390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E0D33-9589-7149-AA8F-7C25CDA6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1AC6A-1FB2-8942-BB38-6726F002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9D019-D059-6949-99BF-4C0A8BCC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0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66274-250A-3144-A54C-E5BC01D26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50B26-D57C-FC45-B091-FA6FDA2D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5E29F-6FA2-0F4C-8ACB-6FE939F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E0C2-A5AD-584D-85B6-5D96FDEB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B2B45-3907-564B-A886-80A60297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96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C273-84D1-B949-892C-8A39322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187C7-D2C5-174C-911D-AE41F7A2F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C3FB4-84C2-FE4F-923B-ADB65868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03886-A0B5-6441-933D-6423E8A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2E067-4C07-8C48-ACDB-FA9DB88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3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A254C-8937-7B47-8A70-740597B8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BE018-4C4F-914E-8DC3-968D3B30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C1715-F36E-9647-A64C-E11544BB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0AC86-0678-A54E-A919-35F64E5E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52EBB-AD5D-C14A-AF8B-36458246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97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54714-15BA-F149-BBDF-E7C32059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0D36-6F6E-7945-B110-B680B44DD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B296D-5B0D-A14E-8C13-CA430406D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03705-BF73-D24B-B413-3A2DAC4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D363C-D262-444E-A626-BEB6F76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F1CA3-B82E-4547-BB37-7288E912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EE416-3346-BC4D-AC0C-97021D1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1AFBB-460B-4D41-B3D7-828C99EC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B59D8-6A67-6F4E-AC16-ADBCDBE00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1B26D7-9084-8645-9FB1-7AD5D1843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CADDB-1886-BE4E-A2D3-601A11DD4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0F722F-E8CA-F844-AB32-B153E815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600C07-6F90-C94A-90D8-F608206E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951386-EB04-B24A-AAFB-D6425564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2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E0BEE-91EC-124E-8BBE-2D4FAEA0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A4C7F0-0639-0B4C-8096-2897C48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A3F57-8B03-0048-A888-6AA7C21C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475E1-D3A8-7E4D-85A9-A294ED2E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7B52C4-9697-284D-A7D5-8A6EEED2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A87D1-A303-7740-9228-675E80EE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90ED63-9AD0-8D4F-8B46-8774F59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36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7928-EEB7-754F-991D-A60482EA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D4E35-7173-D043-A4E7-8A3AE8C6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3AAEE-4CDB-744C-ADE9-B1AC61447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3D692-FCB0-524A-ACCE-FDCA888E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A335B-B301-CA4F-A9AC-26A83602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76FB7-489B-364C-86A1-9957427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20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38A47-2EDB-F44A-99E7-CBA0DF2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C1A5C-1DD1-904E-9E5E-02E38F556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4CDBBA-FE56-B040-B5FF-3EC0F01B9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1C62A-6585-834A-BA4F-878F827F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40F90-6C9D-4F41-8213-3BDE4567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5D0FC-2ECF-3647-BC5B-F3F258CF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66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0025B-F0E2-8846-A7D4-A0285D1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EEF99-8183-D748-9722-023CD18C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0A016-1ED4-4747-B863-D90B1C9B6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89BB-5D37-0242-A8BF-9422A5B095C2}" type="datetimeFigureOut">
              <a:rPr kumimoji="1" lang="zh-CN" altLang="en-US" smtClean="0"/>
              <a:t>2020/3/6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C4EBB-6E6B-8F49-8F99-F2591244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D4EBF-B98C-1146-BEA5-89F1D8E56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BC73-2EBC-9241-9501-E72C3D2397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0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57B8F-FBA5-8442-9A88-94C8ECE2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81" y="68057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zh-CN" sz="4800" dirty="0"/>
              <a:t>Multi-hop Reasoning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99E69-6246-484D-89FB-777FD10C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7578" y="4146568"/>
            <a:ext cx="9144000" cy="1655762"/>
          </a:xfrm>
        </p:spPr>
        <p:txBody>
          <a:bodyPr/>
          <a:lstStyle/>
          <a:p>
            <a:r>
              <a:rPr kumimoji="1" lang="en-US" altLang="zh-CN" dirty="0" err="1"/>
              <a:t>Jinyi</a:t>
            </a:r>
            <a:r>
              <a:rPr kumimoji="1" lang="en-US" altLang="zh-CN" dirty="0"/>
              <a:t> Hu</a:t>
            </a:r>
          </a:p>
          <a:p>
            <a:r>
              <a:rPr kumimoji="1" lang="en-US" altLang="zh-CN" dirty="0"/>
              <a:t>2020.03.06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82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9EDF982-20AF-4E4A-8527-81BD15AE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883" y="752510"/>
            <a:ext cx="5232400" cy="5702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lang="en-US" altLang="zh-CN" dirty="0"/>
              <a:t>in-sequence attention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eXtra</a:t>
            </a:r>
            <a:r>
              <a:rPr kumimoji="1" lang="en-US" altLang="zh-CN" dirty="0"/>
              <a:t> Hop attention</a:t>
            </a:r>
          </a:p>
          <a:p>
            <a:pPr marL="0" indent="0">
              <a:buNone/>
            </a:pPr>
            <a:r>
              <a:rPr kumimoji="1" lang="en-US" altLang="zh-CN" sz="2000" dirty="0"/>
              <a:t>   compute the attention between neighbors by [CLS] token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new representation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9E23A6-0869-B14F-81F8-FDA4167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2" y="2109406"/>
            <a:ext cx="3962400" cy="876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6486A8-547F-884A-A13B-7BDC31CCF9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58" b="8758"/>
          <a:stretch/>
        </p:blipFill>
        <p:spPr>
          <a:xfrm>
            <a:off x="1027344" y="4058006"/>
            <a:ext cx="4406900" cy="7884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B6350F-9F08-E749-B1A6-2A15F0367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069" y="5476314"/>
            <a:ext cx="2921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  <a:endParaRPr kumimoji="1" lang="en-US" altLang="zh-C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6CA03DBB-8A67-E64A-AD71-8FF7DC6DB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794" y="1713620"/>
                <a:ext cx="11882206" cy="4351338"/>
              </a:xfrm>
            </p:spPr>
            <p:txBody>
              <a:bodyPr>
                <a:normAutofit fontScale="92500" lnSpcReduction="20000"/>
              </a:bodyPr>
              <a:lstStyle/>
              <a:p>
                <a:endParaRPr kumimoji="1" lang="en-US" altLang="zh-CN" dirty="0"/>
              </a:p>
              <a:p>
                <a:r>
                  <a:rPr kumimoji="1" lang="en-US" altLang="zh-CN" dirty="0"/>
                  <a:t>Evidence source and Graph Construction</a:t>
                </a:r>
              </a:p>
              <a:p>
                <a:pPr lvl="1"/>
                <a:r>
                  <a:rPr kumimoji="1" lang="en-US" altLang="zh-CN" dirty="0"/>
                  <a:t>Three candidate sources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</m:oMath>
                </a14:m>
                <a:r>
                  <a:rPr kumimoji="1" lang="en-US" altLang="zh-CN" dirty="0"/>
                  <a:t>: top documents retrieved with TF-IDF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kumimoji="1" lang="en-US" altLang="zh-CN" dirty="0"/>
                  <a:t>: documents associated with entities appearing in question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kumimoji="1" lang="en-US" altLang="zh-CN" dirty="0"/>
                  <a:t>: all documents connected to top-ranker via Wiki hyperlinks</a:t>
                </a:r>
              </a:p>
              <a:p>
                <a:pPr lvl="1"/>
                <a:r>
                  <a:rPr kumimoji="1" lang="en-US" altLang="zh-CN" dirty="0"/>
                  <a:t>Build the graph: connect nodes with hyperlink</a:t>
                </a:r>
              </a:p>
              <a:p>
                <a:r>
                  <a:rPr kumimoji="1" lang="en-US" altLang="zh-CN" dirty="0"/>
                  <a:t>Transformer-XH  VS </a:t>
                </a:r>
                <a:r>
                  <a:rPr kumimoji="1" lang="en-US" altLang="zh-CN" dirty="0" err="1"/>
                  <a:t>CogQA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Transformer-XH utilizes the graph during the semantic encoding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 err="1"/>
                  <a:t>CogQA</a:t>
                </a:r>
                <a:r>
                  <a:rPr kumimoji="1" lang="en-US" altLang="zh-CN" dirty="0"/>
                  <a:t> utilizes the graph after encoding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The building of graph in transformer-XH is more comprehensive 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6CA03DBB-8A67-E64A-AD71-8FF7DC6DB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794" y="1713620"/>
                <a:ext cx="11882206" cy="4351338"/>
              </a:xfrm>
              <a:blipFill>
                <a:blip r:embed="rId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03" y="2481601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3: Retrieve Reasoning Path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541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751AE62-A97D-D949-B7AE-F42B1F9F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43" y="1769134"/>
            <a:ext cx="7558216" cy="40234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14827" y="2290988"/>
            <a:ext cx="45632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 the retriever to directly find the reasoning path</a:t>
            </a:r>
          </a:p>
          <a:p>
            <a:r>
              <a:rPr lang="en-US" altLang="zh-CN" sz="2400" dirty="0"/>
              <a:t>Using hyperlink to construct the graph offline</a:t>
            </a:r>
          </a:p>
          <a:p>
            <a:r>
              <a:rPr lang="en-US" altLang="zh-CN" sz="2400" dirty="0"/>
              <a:t>A reader re-rank the documents and find the answer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303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8717CC-2633-A94D-B3D3-B9D175AD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32" y="5692682"/>
            <a:ext cx="6578600" cy="96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1236A-6987-2A45-8C60-1F7459C6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746" y="1934813"/>
            <a:ext cx="4470400" cy="1422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Recurrent retriever</a:t>
                </a:r>
              </a:p>
              <a:p>
                <a:pPr lvl="1"/>
                <a:r>
                  <a:rPr lang="en-US" altLang="zh-CN" sz="2000" dirty="0"/>
                  <a:t>Bert encode the question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and the paragraph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compute the possibility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given the hidden state of RNN</a:t>
                </a:r>
              </a:p>
              <a:p>
                <a:pPr lvl="1"/>
                <a:r>
                  <a:rPr lang="en-US" altLang="zh-CN" sz="2000" dirty="0"/>
                  <a:t>compute the next hidden state of RNN</a:t>
                </a:r>
                <a:endParaRPr lang="en-US" altLang="zh-CN" sz="2400" dirty="0"/>
              </a:p>
              <a:p>
                <a:r>
                  <a:rPr lang="en-US" altLang="zh-CN" sz="2400" dirty="0"/>
                  <a:t>Beam Search for the desire path</a:t>
                </a:r>
              </a:p>
              <a:p>
                <a:pPr lvl="1"/>
                <a:r>
                  <a:rPr lang="en-US" altLang="zh-CN" sz="2000" dirty="0"/>
                  <a:t>Initialize the first set with TF-IDF scores with respect to the question</a:t>
                </a:r>
              </a:p>
              <a:p>
                <a:pPr lvl="1"/>
                <a:r>
                  <a:rPr lang="en-US" altLang="zh-CN" sz="2000" dirty="0"/>
                  <a:t>Selecting top B paths by multiplying the probabilities</a:t>
                </a:r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Training method</a:t>
                </a:r>
              </a:p>
              <a:p>
                <a:pPr lvl="1"/>
                <a:r>
                  <a:rPr lang="en-US" altLang="zh-CN" sz="2000" dirty="0"/>
                  <a:t>Data augmentation: For the </a:t>
                </a:r>
                <a:r>
                  <a:rPr lang="en-US" altLang="zh-CN" sz="2000" dirty="0" err="1"/>
                  <a:t>gt</a:t>
                </a:r>
                <a:r>
                  <a:rPr lang="en-US" altLang="zh-CN" sz="2000" dirty="0"/>
                  <a:t> path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add another reasoning path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b="0" dirty="0"/>
                  <a:t>			</a:t>
                </a:r>
              </a:p>
              <a:p>
                <a:pPr marL="914400" lvl="2" indent="0">
                  <a:buNone/>
                </a:pPr>
                <a:r>
                  <a:rPr kumimoji="1" lang="en-US" altLang="zh-CN" sz="1600" dirty="0"/>
                  <a:t>			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/>
                  <a:t> </a:t>
                </a:r>
              </a:p>
              <a:p>
                <a:pPr lvl="1"/>
                <a:r>
                  <a:rPr lang="en-US" altLang="zh-CN" sz="2000" dirty="0"/>
                  <a:t>Negative Sampling</a:t>
                </a:r>
              </a:p>
              <a:p>
                <a:pPr lvl="1"/>
                <a:r>
                  <a:rPr lang="en-US" altLang="zh-CN" sz="2000" dirty="0"/>
                  <a:t>Loss Function</a:t>
                </a:r>
              </a:p>
              <a:p>
                <a:pPr marL="457200" lvl="1" indent="0">
                  <a:buNone/>
                </a:pPr>
                <a:r>
                  <a:rPr lang="en-US" altLang="zh-CN" sz="2000" dirty="0"/>
                  <a:t>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57B57F-C01F-9E46-90FB-F2584B19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" y="1852249"/>
                <a:ext cx="10024916" cy="4351338"/>
              </a:xfrm>
              <a:prstGeom prst="rect">
                <a:avLst/>
              </a:prstGeom>
              <a:blipFill>
                <a:blip r:embed="rId4"/>
                <a:stretch>
                  <a:fillRect l="-633" t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/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B3F439-A750-5845-9711-7D0830EE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027918"/>
                <a:ext cx="4521494" cy="301878"/>
              </a:xfrm>
              <a:prstGeom prst="rect">
                <a:avLst/>
              </a:prstGeom>
              <a:blipFill>
                <a:blip r:embed="rId5"/>
                <a:stretch>
                  <a:fillRect l="-1401" t="-4000" r="-140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85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04ED3DF-ECE2-D747-B5B4-6DAF5F0E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37" y="3597093"/>
            <a:ext cx="6654800" cy="81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1071E9-6C67-0845-9B50-D4087578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37" y="2755900"/>
            <a:ext cx="6985000" cy="673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Retrieve Reasoning Paths</a:t>
            </a:r>
            <a:endParaRPr kumimoji="1"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3805882" y="6488438"/>
            <a:ext cx="914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Akari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Asai</a:t>
            </a:r>
            <a:r>
              <a:rPr kumimoji="1" lang="en-US" altLang="zh-CN" sz="1400" dirty="0"/>
              <a:t>., et al.</a:t>
            </a:r>
            <a:r>
              <a:rPr lang="en-US" altLang="zh-CN" sz="1400" dirty="0"/>
              <a:t> Learning to Retrieve Reasoning Paths over Wikipedia Graph for Question Answering</a:t>
            </a:r>
            <a:r>
              <a:rPr kumimoji="1" lang="en-US" altLang="zh-CN" sz="1400" dirty="0"/>
              <a:t>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Reader: multi-task learning</a:t>
            </a:r>
          </a:p>
          <a:p>
            <a:pPr lvl="1"/>
            <a:r>
              <a:rPr lang="en-US" altLang="zh-CN" sz="2000" dirty="0"/>
              <a:t>reading</a:t>
            </a:r>
            <a:r>
              <a:rPr lang="zh-CN" altLang="en-US" sz="2000" dirty="0"/>
              <a:t> </a:t>
            </a:r>
            <a:r>
              <a:rPr lang="en-US" altLang="zh-CN" sz="2000" dirty="0"/>
              <a:t>comprehension: </a:t>
            </a:r>
            <a:r>
              <a:rPr lang="en-US" altLang="zh-CN" sz="2000" dirty="0" err="1"/>
              <a:t>concat</a:t>
            </a:r>
            <a:r>
              <a:rPr lang="en-US" altLang="zh-CN" sz="2000" dirty="0"/>
              <a:t> all para in reasoning path </a:t>
            </a:r>
          </a:p>
          <a:p>
            <a:pPr lvl="1"/>
            <a:r>
              <a:rPr lang="en-US" altLang="zh-CN" sz="2000" dirty="0"/>
              <a:t>Re-rank the reasoning path by computing the probabilities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Find the best reasoning path and extract the answer span 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Training</a:t>
            </a:r>
            <a:r>
              <a:rPr lang="zh-CN" altLang="en-US" sz="2000" dirty="0"/>
              <a:t> </a:t>
            </a:r>
            <a:r>
              <a:rPr lang="en-US" altLang="zh-CN" sz="2000" dirty="0"/>
              <a:t>Method: Negative Sample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CA76C9-CB7C-1443-8AAF-70E92AF2B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227" y="4592617"/>
            <a:ext cx="8043219" cy="6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69" y="2491875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4:</a:t>
            </a:r>
            <a:r>
              <a:rPr lang="en-US" altLang="zh-CN" dirty="0"/>
              <a:t> Dynamically Fused Graph Network  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9378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Dynamically Fused Graph Network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314347-2196-1E4A-96C5-DADBB3D30CA5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936DE5-5966-D841-BBF8-F22C30D0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94" y="1224824"/>
            <a:ext cx="4292600" cy="4914900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4AE5EA5-0432-9A41-A3B5-5CE282D54D11}"/>
              </a:ext>
            </a:extLst>
          </p:cNvPr>
          <p:cNvSpPr txBox="1">
            <a:spLocks/>
          </p:cNvSpPr>
          <p:nvPr/>
        </p:nvSpPr>
        <p:spPr>
          <a:xfrm>
            <a:off x="847236" y="2264827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No global knowledge base</a:t>
            </a:r>
          </a:p>
          <a:p>
            <a:r>
              <a:rPr lang="en-US" altLang="zh-CN" sz="2400" dirty="0"/>
              <a:t>Construct the entity graph </a:t>
            </a:r>
          </a:p>
          <a:p>
            <a:pPr lvl="1"/>
            <a:r>
              <a:rPr lang="en-US" altLang="zh-CN" sz="2000" dirty="0"/>
              <a:t>Edges are added in two cases</a:t>
            </a:r>
          </a:p>
          <a:p>
            <a:pPr lvl="2"/>
            <a:r>
              <a:rPr lang="en-US" altLang="zh-CN" sz="1600" dirty="0"/>
              <a:t>Appear in the same sentence</a:t>
            </a:r>
          </a:p>
          <a:p>
            <a:pPr lvl="2"/>
            <a:r>
              <a:rPr lang="en-US" altLang="zh-CN" sz="1600" dirty="0"/>
              <a:t>Same mention text in Context</a:t>
            </a:r>
          </a:p>
          <a:p>
            <a:pPr lvl="2"/>
            <a:r>
              <a:rPr lang="en-US" altLang="zh-CN" sz="1600" dirty="0"/>
              <a:t>Between a central entity and other </a:t>
            </a:r>
          </a:p>
          <a:p>
            <a:r>
              <a:rPr lang="en-US" altLang="zh-CN" sz="2400" dirty="0"/>
              <a:t>Encoding query and context</a:t>
            </a:r>
          </a:p>
          <a:p>
            <a:r>
              <a:rPr lang="en-US" altLang="zh-CN" sz="2400" dirty="0"/>
              <a:t>Fusing block</a:t>
            </a:r>
          </a:p>
        </p:txBody>
      </p:sp>
    </p:spTree>
    <p:extLst>
      <p:ext uri="{BB962C8B-B14F-4D97-AF65-F5344CB8AC3E}">
        <p14:creationId xmlns:p14="http://schemas.microsoft.com/office/powerpoint/2010/main" val="6671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AAB895-F623-7344-AF5A-1A9F8B7A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53" y="1672199"/>
            <a:ext cx="5435600" cy="3721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Dynamically Fused Graph Network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A314347-2196-1E4A-96C5-DADBB3D30CA5}"/>
              </a:ext>
            </a:extLst>
          </p:cNvPr>
          <p:cNvSpPr txBox="1">
            <a:spLocks/>
          </p:cNvSpPr>
          <p:nvPr/>
        </p:nvSpPr>
        <p:spPr>
          <a:xfrm>
            <a:off x="490684" y="1852249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4AE5EA5-0432-9A41-A3B5-5CE282D54D11}"/>
              </a:ext>
            </a:extLst>
          </p:cNvPr>
          <p:cNvSpPr txBox="1">
            <a:spLocks/>
          </p:cNvSpPr>
          <p:nvPr/>
        </p:nvSpPr>
        <p:spPr>
          <a:xfrm>
            <a:off x="490684" y="2137100"/>
            <a:ext cx="10024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Intuition: mimic human</a:t>
            </a:r>
            <a:r>
              <a:rPr lang="zh-CN" altLang="en-US" sz="2400" dirty="0"/>
              <a:t> </a:t>
            </a:r>
            <a:r>
              <a:rPr lang="en-US" altLang="zh-CN" sz="2400" dirty="0"/>
              <a:t>reasoning step</a:t>
            </a:r>
          </a:p>
          <a:p>
            <a:r>
              <a:rPr lang="en-US" altLang="zh-CN" sz="2400" dirty="0"/>
              <a:t>Three steps:</a:t>
            </a:r>
          </a:p>
          <a:p>
            <a:pPr lvl="1"/>
            <a:r>
              <a:rPr lang="en-US" altLang="zh-CN" sz="2000" dirty="0"/>
              <a:t>Doc2Graph flow (Compute entity embedding)</a:t>
            </a:r>
          </a:p>
          <a:p>
            <a:pPr lvl="1"/>
            <a:r>
              <a:rPr lang="en-US" altLang="zh-CN" sz="2000" dirty="0"/>
              <a:t>Propagate the information on graph</a:t>
            </a:r>
          </a:p>
          <a:p>
            <a:pPr lvl="1"/>
            <a:r>
              <a:rPr lang="en-US" altLang="zh-CN" sz="2000" dirty="0"/>
              <a:t>Graph2Doc flow(Passing information back to token)</a:t>
            </a:r>
          </a:p>
          <a:p>
            <a:r>
              <a:rPr lang="en-US" altLang="zh-CN" sz="2400" dirty="0"/>
              <a:t> Dynamic Graph Attention </a:t>
            </a:r>
          </a:p>
          <a:p>
            <a:pPr lvl="1"/>
            <a:r>
              <a:rPr lang="en-US" altLang="zh-CN" sz="2000" dirty="0"/>
              <a:t>Intuition: in different steps, we use different entity</a:t>
            </a:r>
          </a:p>
          <a:p>
            <a:pPr lvl="1"/>
            <a:r>
              <a:rPr lang="en-US" altLang="zh-CN" sz="2000" dirty="0"/>
              <a:t>Use query to mask the entity. </a:t>
            </a:r>
          </a:p>
          <a:p>
            <a:pPr lvl="1"/>
            <a:r>
              <a:rPr lang="en-US" altLang="zh-CN" sz="2000" dirty="0"/>
              <a:t>Information propagation is restricted on dynamic sub-graph</a:t>
            </a:r>
          </a:p>
          <a:p>
            <a:r>
              <a:rPr lang="en-US" altLang="zh-CN" sz="2400" dirty="0"/>
              <a:t>Updating the token embedding</a:t>
            </a:r>
          </a:p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8253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570" y="2491875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5: Rover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0245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383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Multi-hop Reasoning</a:t>
            </a:r>
          </a:p>
          <a:p>
            <a:pPr lvl="1"/>
            <a:r>
              <a:rPr kumimoji="1" lang="en-US" altLang="zh-CN" dirty="0"/>
              <a:t>GNN, Language model based Method</a:t>
            </a:r>
          </a:p>
          <a:p>
            <a:r>
              <a:rPr kumimoji="1" lang="en-US" altLang="zh-CN" dirty="0"/>
              <a:t>Dataset</a:t>
            </a:r>
          </a:p>
          <a:p>
            <a:pPr lvl="1"/>
            <a:r>
              <a:rPr kumimoji="1" lang="en-US" altLang="zh-CN" dirty="0" err="1"/>
              <a:t>HotpotQA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DROP</a:t>
            </a:r>
            <a:endParaRPr lang="en-US" altLang="zh-CN" dirty="0"/>
          </a:p>
          <a:p>
            <a:pPr lvl="1"/>
            <a:r>
              <a:rPr lang="en-US" altLang="zh-CN" dirty="0" err="1"/>
              <a:t>ReClor</a:t>
            </a:r>
            <a:endParaRPr lang="en-US" altLang="zh-CN" dirty="0"/>
          </a:p>
          <a:p>
            <a:pPr lvl="1"/>
            <a:r>
              <a:rPr kumimoji="1" lang="en-US" altLang="zh-CN" dirty="0"/>
              <a:t>CLUTRR</a:t>
            </a:r>
          </a:p>
        </p:txBody>
      </p:sp>
    </p:spTree>
    <p:extLst>
      <p:ext uri="{BB962C8B-B14F-4D97-AF65-F5344CB8AC3E}">
        <p14:creationId xmlns:p14="http://schemas.microsoft.com/office/powerpoint/2010/main" val="32676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510777" y="2418715"/>
            <a:ext cx="55852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ROVER determines whether statements are </a:t>
            </a:r>
            <a:r>
              <a:rPr lang="en-US" altLang="zh-CN" sz="2400" b="1" dirty="0"/>
              <a:t>True</a:t>
            </a:r>
            <a:r>
              <a:rPr lang="en-US" altLang="zh-CN" sz="2400" dirty="0"/>
              <a:t> or </a:t>
            </a:r>
            <a:r>
              <a:rPr lang="en-US" altLang="zh-CN" sz="2400" b="1" dirty="0"/>
              <a:t>False</a:t>
            </a:r>
            <a:r>
              <a:rPr lang="en-US" altLang="zh-CN" sz="2400" dirty="0"/>
              <a:t> based on rules given in natural language.</a:t>
            </a:r>
          </a:p>
          <a:p>
            <a:r>
              <a:rPr lang="en-US" altLang="zh-CN" sz="2400" dirty="0"/>
              <a:t>Accuracy of </a:t>
            </a:r>
            <a:r>
              <a:rPr lang="en-US" altLang="zh-CN" sz="2400" dirty="0" err="1"/>
              <a:t>RoBERTa</a:t>
            </a:r>
            <a:r>
              <a:rPr lang="en-US" altLang="zh-CN" sz="2400" dirty="0"/>
              <a:t> can reach 99%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C22230-F613-0749-B63C-3C6E52A2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694" y="1717633"/>
            <a:ext cx="5469828" cy="29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ROVER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B2B972-B7A3-9A48-919C-F2A21D1FE180}"/>
              </a:ext>
            </a:extLst>
          </p:cNvPr>
          <p:cNvSpPr txBox="1"/>
          <p:nvPr/>
        </p:nvSpPr>
        <p:spPr>
          <a:xfrm>
            <a:off x="5859694" y="6462276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	Clark, P., et al. Transformers as Soft Reasoners over Language.  2020</a:t>
            </a:r>
            <a:endParaRPr kumimoji="1" lang="zh-CN" altLang="en-US" sz="1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824739"/>
            <a:ext cx="5922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Training</a:t>
            </a:r>
            <a:r>
              <a:rPr lang="zh-CN" altLang="en-US" sz="2400" dirty="0"/>
              <a:t> </a:t>
            </a:r>
            <a:r>
              <a:rPr lang="en-US" altLang="zh-CN" sz="2400" dirty="0"/>
              <a:t>Dataset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on several fixed form</a:t>
            </a:r>
          </a:p>
          <a:p>
            <a:r>
              <a:rPr lang="en-US" altLang="zh-CN" sz="2400" dirty="0"/>
              <a:t>No proposed specific architecture </a:t>
            </a:r>
          </a:p>
          <a:p>
            <a:r>
              <a:rPr lang="en-US" altLang="zh-CN" sz="2400" dirty="0"/>
              <a:t>Not stable enough </a:t>
            </a:r>
          </a:p>
          <a:p>
            <a:r>
              <a:rPr lang="en-US" altLang="zh-CN" sz="2400" dirty="0"/>
              <a:t>Exploration: reason over rules expressed in languages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129F63E-02F3-B64A-A70C-D5F34F35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48" y="87947"/>
            <a:ext cx="5165124" cy="62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HotpotQA</a:t>
            </a:r>
            <a:r>
              <a:rPr lang="en-US" altLang="zh-CN" sz="2400" dirty="0"/>
              <a:t>: Multi-hop Reasoning</a:t>
            </a:r>
          </a:p>
          <a:p>
            <a:r>
              <a:rPr lang="en-US" altLang="zh-CN" sz="2400" dirty="0"/>
              <a:t>Model for Wiki Setting</a:t>
            </a:r>
          </a:p>
          <a:p>
            <a:pPr lvl="1"/>
            <a:r>
              <a:rPr lang="en-US" altLang="zh-CN" sz="2000" dirty="0" err="1"/>
              <a:t>CogQA</a:t>
            </a:r>
            <a:r>
              <a:rPr lang="en-US" altLang="zh-CN" sz="2000" dirty="0"/>
              <a:t>: </a:t>
            </a:r>
          </a:p>
          <a:p>
            <a:pPr lvl="2"/>
            <a:r>
              <a:rPr lang="en-US" altLang="zh-CN" sz="1800" dirty="0"/>
              <a:t>Bert encode the para and extract the entity to build the cognitive graph</a:t>
            </a:r>
          </a:p>
          <a:p>
            <a:pPr lvl="2"/>
            <a:r>
              <a:rPr lang="en-US" altLang="zh-CN" sz="1800" dirty="0"/>
              <a:t>Use GNN to update the semantic representation</a:t>
            </a:r>
          </a:p>
          <a:p>
            <a:pPr lvl="1"/>
            <a:r>
              <a:rPr lang="en-US" altLang="zh-CN" sz="2200" dirty="0"/>
              <a:t>Transformer-XH:</a:t>
            </a:r>
          </a:p>
          <a:p>
            <a:pPr lvl="2"/>
            <a:r>
              <a:rPr lang="en-US" altLang="zh-CN" sz="1800" dirty="0"/>
              <a:t>Extend the transformer and compute the attention between neighbors</a:t>
            </a:r>
          </a:p>
          <a:p>
            <a:pPr lvl="1"/>
            <a:r>
              <a:rPr lang="en-US" altLang="zh-CN" sz="2200" dirty="0"/>
              <a:t>Reasoning Path:</a:t>
            </a:r>
          </a:p>
          <a:p>
            <a:pPr lvl="2"/>
            <a:r>
              <a:rPr lang="en-US" altLang="zh-CN" sz="1800" dirty="0"/>
              <a:t>Fine the Top B reasoning paths recurrently </a:t>
            </a:r>
          </a:p>
          <a:p>
            <a:pPr lvl="2"/>
            <a:r>
              <a:rPr lang="en-US" altLang="zh-CN" sz="1800" dirty="0"/>
              <a:t>Use Bert the re-rank the path and find the answer span</a:t>
            </a:r>
          </a:p>
          <a:p>
            <a:r>
              <a:rPr lang="en-US" altLang="zh-CN" sz="2600" dirty="0"/>
              <a:t>Model for Distractor Setting</a:t>
            </a:r>
          </a:p>
          <a:p>
            <a:pPr lvl="1"/>
            <a:r>
              <a:rPr lang="en-US" altLang="zh-CN" sz="2200" dirty="0"/>
              <a:t>DFGN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2"/>
            <a:endParaRPr lang="en-US" altLang="zh-CN" sz="1800" dirty="0"/>
          </a:p>
          <a:p>
            <a:pPr marL="0" indent="0">
              <a:buNone/>
            </a:pPr>
            <a:r>
              <a:rPr lang="en-US" altLang="zh-CN" sz="2400" dirty="0"/>
              <a:t> </a:t>
            </a:r>
          </a:p>
          <a:p>
            <a:pPr marL="914400" lvl="2" indent="0">
              <a:buNone/>
            </a:pPr>
            <a:endParaRPr lang="en-US" altLang="zh-CN" sz="1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1127-9D07-3E49-BC43-C60366033018}"/>
              </a:ext>
            </a:extLst>
          </p:cNvPr>
          <p:cNvSpPr/>
          <p:nvPr/>
        </p:nvSpPr>
        <p:spPr>
          <a:xfrm>
            <a:off x="8995719" y="2097773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encode text then process on graph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99920E-4C13-FF47-B096-2BD7DD42296A}"/>
              </a:ext>
            </a:extLst>
          </p:cNvPr>
          <p:cNvSpPr/>
          <p:nvPr/>
        </p:nvSpPr>
        <p:spPr>
          <a:xfrm>
            <a:off x="8995719" y="3059442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encode text combine with graph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05070-FDA6-5D43-93BA-B57283634535}"/>
              </a:ext>
            </a:extLst>
          </p:cNvPr>
          <p:cNvSpPr/>
          <p:nvPr/>
        </p:nvSpPr>
        <p:spPr>
          <a:xfrm>
            <a:off x="8995719" y="3928860"/>
            <a:ext cx="2949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First search on the graph then find the span on path</a:t>
            </a:r>
          </a:p>
        </p:txBody>
      </p:sp>
    </p:spTree>
    <p:extLst>
      <p:ext uri="{BB962C8B-B14F-4D97-AF65-F5344CB8AC3E}">
        <p14:creationId xmlns:p14="http://schemas.microsoft.com/office/powerpoint/2010/main" val="17628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590847"/>
            <a:ext cx="83938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DROP: More mathematical operation </a:t>
            </a:r>
          </a:p>
          <a:p>
            <a:pPr lvl="1"/>
            <a:r>
              <a:rPr lang="en-US" altLang="zh-CN" sz="2000" dirty="0"/>
              <a:t>MTMSN</a:t>
            </a:r>
          </a:p>
          <a:p>
            <a:pPr lvl="1"/>
            <a:r>
              <a:rPr lang="en-US" altLang="zh-CN" sz="2000" dirty="0" err="1"/>
              <a:t>ReNd</a:t>
            </a:r>
            <a:endParaRPr lang="en-US" altLang="zh-CN" sz="2000" dirty="0"/>
          </a:p>
          <a:p>
            <a:pPr lvl="1"/>
            <a:r>
              <a:rPr lang="en-US" altLang="zh-CN" sz="2000" dirty="0"/>
              <a:t>Neural Module Networks for Reasoning over Text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Learn the operation case by case</a:t>
            </a:r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4917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Dataset</a:t>
            </a:r>
            <a:endParaRPr kumimoji="1" lang="en-US" altLang="zh-CN" sz="4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2264827"/>
            <a:ext cx="944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/>
              <a:t>ReClor</a:t>
            </a:r>
            <a:r>
              <a:rPr lang="en-US" altLang="zh-CN" sz="2400" dirty="0"/>
              <a:t>: Logical Question in GMAT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CLUTRR: predict the relative relationship 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41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Ideas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157B57F-C01F-9E46-90FB-F2584B1992B1}"/>
              </a:ext>
            </a:extLst>
          </p:cNvPr>
          <p:cNvSpPr txBox="1">
            <a:spLocks/>
          </p:cNvSpPr>
          <p:nvPr/>
        </p:nvSpPr>
        <p:spPr>
          <a:xfrm>
            <a:off x="601894" y="1956602"/>
            <a:ext cx="9446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For </a:t>
            </a:r>
            <a:r>
              <a:rPr lang="en-US" altLang="zh-CN" sz="2400" dirty="0" err="1"/>
              <a:t>Reclor</a:t>
            </a:r>
            <a:endParaRPr lang="en-US" altLang="zh-CN" sz="2400" dirty="0"/>
          </a:p>
          <a:p>
            <a:pPr lvl="1"/>
            <a:r>
              <a:rPr lang="en-US" altLang="zh-CN" sz="2000" dirty="0"/>
              <a:t>Use fact verification</a:t>
            </a:r>
          </a:p>
          <a:p>
            <a:pPr lvl="2"/>
            <a:r>
              <a:rPr lang="en-US" altLang="zh-CN" sz="1600" dirty="0"/>
              <a:t>find support or refute in the given passage to every option</a:t>
            </a:r>
          </a:p>
          <a:p>
            <a:pPr lvl="1"/>
            <a:r>
              <a:rPr lang="en-US" altLang="zh-CN" sz="2000" dirty="0"/>
              <a:t>The logic is augment level, much harder than the previous dataset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 dirty="0"/>
              <a:t> For Rules-based Inductive</a:t>
            </a:r>
          </a:p>
          <a:p>
            <a:pPr lvl="1"/>
            <a:r>
              <a:rPr lang="en-US" altLang="zh-CN" sz="2000" dirty="0"/>
              <a:t>Rules are described by natural language. </a:t>
            </a:r>
          </a:p>
          <a:p>
            <a:pPr lvl="1"/>
            <a:r>
              <a:rPr lang="en-US" altLang="zh-CN" sz="2000" dirty="0"/>
              <a:t>How to build a directed graph based on the language model.</a:t>
            </a:r>
          </a:p>
          <a:p>
            <a:pPr lvl="1"/>
            <a:r>
              <a:rPr lang="en-US" altLang="zh-CN" sz="2000" dirty="0"/>
              <a:t>Using attention</a:t>
            </a:r>
          </a:p>
          <a:p>
            <a:pPr lvl="1"/>
            <a:r>
              <a:rPr lang="en-US" altLang="zh-CN" sz="2000" dirty="0"/>
              <a:t>Using 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7478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Overview on Multi-hop 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77288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Language model encode the semantic information</a:t>
            </a:r>
          </a:p>
          <a:p>
            <a:r>
              <a:rPr kumimoji="1" lang="en-US" altLang="zh-CN" dirty="0"/>
              <a:t>GNN propagate the information between nodes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Two basic questions:</a:t>
            </a:r>
          </a:p>
          <a:p>
            <a:pPr lvl="1"/>
            <a:r>
              <a:rPr kumimoji="1" lang="en-US" altLang="zh-CN" dirty="0"/>
              <a:t>How to build the graph</a:t>
            </a:r>
          </a:p>
          <a:p>
            <a:pPr lvl="2"/>
            <a:r>
              <a:rPr kumimoji="1" lang="en-US" altLang="zh-CN" dirty="0"/>
              <a:t>Open domain Wiki-based graph </a:t>
            </a:r>
          </a:p>
          <a:p>
            <a:pPr lvl="2"/>
            <a:r>
              <a:rPr kumimoji="1" lang="en-US" altLang="zh-CN" dirty="0"/>
              <a:t>Build the local graph by relation extracting</a:t>
            </a:r>
          </a:p>
          <a:p>
            <a:pPr lvl="1"/>
            <a:r>
              <a:rPr kumimoji="1" lang="en-US" altLang="zh-CN" dirty="0"/>
              <a:t>How to tradeoff between graph structure and language encoder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86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96" y="2348037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1: </a:t>
            </a:r>
            <a:r>
              <a:rPr kumimoji="1" lang="en-US" altLang="zh-CN" sz="3600" dirty="0" err="1"/>
              <a:t>CogQA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122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50F3947-FC55-8045-B671-477F7FFA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29" y="1567398"/>
            <a:ext cx="5368713" cy="37855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6453814" cy="4351338"/>
          </a:xfrm>
        </p:spPr>
        <p:txBody>
          <a:bodyPr/>
          <a:lstStyle/>
          <a:p>
            <a:r>
              <a:rPr kumimoji="1" lang="en-US" altLang="zh-CN" dirty="0"/>
              <a:t>System 1 &amp; System 2</a:t>
            </a:r>
          </a:p>
          <a:p>
            <a:pPr lvl="1"/>
            <a:r>
              <a:rPr lang="en-US" altLang="zh-CN" dirty="0"/>
              <a:t>System 1: implicit extraction module </a:t>
            </a:r>
            <a:r>
              <a:rPr kumimoji="1" lang="en-US" altLang="zh-CN" dirty="0"/>
              <a:t>(Bert)</a:t>
            </a:r>
          </a:p>
          <a:p>
            <a:pPr lvl="1"/>
            <a:r>
              <a:rPr kumimoji="1" lang="en-US" altLang="zh-CN" dirty="0"/>
              <a:t>System 2: </a:t>
            </a:r>
            <a:r>
              <a:rPr lang="en-US" altLang="zh-CN" dirty="0"/>
              <a:t>explicit reasoning module (GNN)</a:t>
            </a:r>
          </a:p>
          <a:p>
            <a:r>
              <a:rPr kumimoji="1" lang="en-US" altLang="zh-CN" dirty="0"/>
              <a:t>System 1 extract </a:t>
            </a:r>
            <a:r>
              <a:rPr lang="en-US" altLang="zh-CN" dirty="0"/>
              <a:t>entities and answer candidates</a:t>
            </a:r>
          </a:p>
          <a:p>
            <a:r>
              <a:rPr kumimoji="1" lang="en-US" altLang="zh-CN" dirty="0"/>
              <a:t>Organized as a </a:t>
            </a:r>
            <a:r>
              <a:rPr lang="en-US" altLang="zh-CN" dirty="0"/>
              <a:t>cognitive graph</a:t>
            </a:r>
          </a:p>
          <a:p>
            <a:r>
              <a:rPr lang="en-US" altLang="zh-CN" dirty="0"/>
              <a:t>System 2 conducts the reasoning over the graph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99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A4BD864-4A24-9949-AFD3-0309FA7F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16" y="1309913"/>
            <a:ext cx="6940382" cy="43513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24" y="1567398"/>
            <a:ext cx="5502346" cy="4351338"/>
          </a:xfrm>
        </p:spPr>
        <p:txBody>
          <a:bodyPr/>
          <a:lstStyle/>
          <a:p>
            <a:r>
              <a:rPr kumimoji="1" lang="en-US" altLang="zh-CN" sz="2000" dirty="0"/>
              <a:t>Input</a:t>
            </a:r>
            <a:r>
              <a:rPr kumimoji="1" lang="zh-CN" altLang="en-US" sz="2000" dirty="0"/>
              <a:t>                                                  </a:t>
            </a:r>
            <a:r>
              <a:rPr kumimoji="1" lang="en-US" altLang="zh-CN" sz="2000" dirty="0"/>
              <a:t>into </a:t>
            </a:r>
            <a:r>
              <a:rPr kumimoji="1" lang="en-US" altLang="zh-CN" sz="2000" dirty="0" err="1"/>
              <a:t>bert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entity span and answer span with pointer vectors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Extract the semantics representation to initialize the node representation </a:t>
            </a:r>
            <a:r>
              <a:rPr kumimoji="1" lang="en-US" altLang="zh-CN" sz="1800" dirty="0"/>
              <a:t>(representation of [CLS] in </a:t>
            </a:r>
            <a:r>
              <a:rPr lang="en-US" altLang="zh-CN" sz="1800" dirty="0"/>
              <a:t>third-to-last layer</a:t>
            </a:r>
            <a:r>
              <a:rPr kumimoji="1" lang="en-US" altLang="zh-CN" sz="1800" dirty="0"/>
              <a:t>)</a:t>
            </a:r>
          </a:p>
          <a:p>
            <a:r>
              <a:rPr kumimoji="1" lang="en-US" altLang="zh-CN" sz="2000" dirty="0"/>
              <a:t>Update the representation with a a propagation step of GNN</a:t>
            </a:r>
          </a:p>
          <a:p>
            <a:r>
              <a:rPr kumimoji="1" lang="en-US" altLang="zh-CN" sz="2000" dirty="0"/>
              <a:t>FCN layers as the predictor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7F85D7-D7DB-584D-A7B5-01A8415F2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20" y="2949129"/>
            <a:ext cx="2897577" cy="9730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4092AA-AB24-394A-B985-4A47F4418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920" y="1567398"/>
            <a:ext cx="3489070" cy="6148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14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81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CogQA</a:t>
            </a:r>
            <a:r>
              <a:rPr kumimoji="1" lang="en-US" altLang="zh-CN" sz="4000" dirty="0"/>
              <a:t> 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6F611-898F-8347-B3A7-AA20AF22289F}"/>
              </a:ext>
            </a:extLst>
          </p:cNvPr>
          <p:cNvSpPr txBox="1"/>
          <p:nvPr/>
        </p:nvSpPr>
        <p:spPr>
          <a:xfrm>
            <a:off x="5549714" y="6431032"/>
            <a:ext cx="6543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Ding M, et al. Cognitive graph for multi-hop reading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comprehension at scale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2019.</a:t>
            </a:r>
            <a:endParaRPr kumimoji="1" lang="zh-CN" altLang="en-US" sz="14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148CF31-A74D-6141-99F7-944F1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53" y="1443831"/>
            <a:ext cx="10762205" cy="4351338"/>
          </a:xfrm>
        </p:spPr>
        <p:txBody>
          <a:bodyPr/>
          <a:lstStyle/>
          <a:p>
            <a:r>
              <a:rPr kumimoji="1" lang="en-US" altLang="zh-CN" dirty="0"/>
              <a:t>Training: Two Tasks</a:t>
            </a:r>
            <a:endParaRPr kumimoji="1" lang="en-US" altLang="zh-CN" sz="2000" dirty="0"/>
          </a:p>
          <a:p>
            <a:pPr lvl="1"/>
            <a:r>
              <a:rPr kumimoji="1" lang="en-US" altLang="zh-CN" dirty="0"/>
              <a:t>Task 1: </a:t>
            </a:r>
            <a:r>
              <a:rPr lang="en-US" altLang="zh-CN" dirty="0"/>
              <a:t>Span Extraction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Task 2: </a:t>
            </a:r>
            <a:r>
              <a:rPr lang="en-US" altLang="zh-CN" dirty="0"/>
              <a:t>Answer Node Prediction    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0D8125-9EA7-7B47-A28A-70D43805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94" y="2326488"/>
            <a:ext cx="6273800" cy="63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7E4E97-F207-9349-8AEC-C7B0E0821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22"/>
          <a:stretch/>
        </p:blipFill>
        <p:spPr>
          <a:xfrm>
            <a:off x="2306594" y="2872495"/>
            <a:ext cx="5193957" cy="965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6188FB-14DF-7D4D-BBCB-8971B5C7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594" y="4473558"/>
            <a:ext cx="482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14" y="2471327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zh-CN" sz="3600" dirty="0"/>
              <a:t>Case 2: Transformer-XH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45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04D81-2599-454B-972B-0E876A94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94" y="24183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Transformer-XH   </a:t>
            </a:r>
            <a:r>
              <a:rPr kumimoji="1" lang="en-US" altLang="zh-CN" sz="2800" dirty="0"/>
              <a:t>ICLR 2020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C554B-F0E0-344E-A58C-57DB2E1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56739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 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EBCFAF-4988-6E4B-B3A9-307128E2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98" y="1756880"/>
            <a:ext cx="6159235" cy="4484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AC78C-6060-FA46-85BB-67CB6428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8" y="3203317"/>
            <a:ext cx="530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944</Words>
  <Application>Microsoft Macintosh PowerPoint</Application>
  <PresentationFormat>宽屏</PresentationFormat>
  <Paragraphs>187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Multi-hop Reasoning</vt:lpstr>
      <vt:lpstr>Overview</vt:lpstr>
      <vt:lpstr>Overview on Multi-hop Reasoning</vt:lpstr>
      <vt:lpstr>Case 1: CogQA</vt:lpstr>
      <vt:lpstr>CogQA </vt:lpstr>
      <vt:lpstr>CogQA </vt:lpstr>
      <vt:lpstr>CogQA </vt:lpstr>
      <vt:lpstr>Case 2: Transformer-XH</vt:lpstr>
      <vt:lpstr>Transformer-XH   ICLR 2020</vt:lpstr>
      <vt:lpstr>Transformer-XH   ICLR 2020</vt:lpstr>
      <vt:lpstr>Transformer-XH   ICLR 2020</vt:lpstr>
      <vt:lpstr>Case 3: Retrieve Reasoning Path</vt:lpstr>
      <vt:lpstr>Retrieve Reasoning Paths</vt:lpstr>
      <vt:lpstr>Retrieve Reasoning Paths</vt:lpstr>
      <vt:lpstr>Retrieve Reasoning Paths</vt:lpstr>
      <vt:lpstr>Case 4: Dynamically Fused Graph Network  </vt:lpstr>
      <vt:lpstr>Dynamically Fused Graph Network </vt:lpstr>
      <vt:lpstr>Dynamically Fused Graph Network </vt:lpstr>
      <vt:lpstr>Case 5: Rover</vt:lpstr>
      <vt:lpstr>ROVER </vt:lpstr>
      <vt:lpstr>ROVER </vt:lpstr>
      <vt:lpstr>Dataset</vt:lpstr>
      <vt:lpstr>Dataset</vt:lpstr>
      <vt:lpstr>Dataset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in Local Reasoning</dc:title>
  <dc:creator>hujy369@163.com</dc:creator>
  <cp:lastModifiedBy>hujy369@163.com</cp:lastModifiedBy>
  <cp:revision>58</cp:revision>
  <dcterms:created xsi:type="dcterms:W3CDTF">2020-02-29T02:01:47Z</dcterms:created>
  <dcterms:modified xsi:type="dcterms:W3CDTF">2020-03-06T02:07:44Z</dcterms:modified>
</cp:coreProperties>
</file>