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3"/>
  </p:notesMasterIdLst>
  <p:sldIdLst>
    <p:sldId id="256" r:id="rId3"/>
    <p:sldId id="257" r:id="rId4"/>
    <p:sldId id="266" r:id="rId5"/>
    <p:sldId id="258" r:id="rId6"/>
    <p:sldId id="259" r:id="rId7"/>
    <p:sldId id="260" r:id="rId8"/>
    <p:sldId id="261"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9ED6F9-7B38-4FDD-BF84-51B755C217F6}" v="143" dt="2022-04-07T02:31:16.417"/>
  </p1510:revLst>
</p1510:revInfo>
</file>

<file path=ppt/tableStyles.xml><?xml version="1.0" encoding="utf-8"?>
<a:tblStyleLst xmlns:a="http://schemas.openxmlformats.org/drawingml/2006/main" def="{825F6AE1-3AB4-4EE1-A0F0-9F7C0662F09F}">
  <a:tblStyle styleId="{825F6AE1-3AB4-4EE1-A0F0-9F7C0662F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719"/>
  </p:normalViewPr>
  <p:slideViewPr>
    <p:cSldViewPr snapToGrid="0">
      <p:cViewPr varScale="1">
        <p:scale>
          <a:sx n="143" d="100"/>
          <a:sy n="143" d="100"/>
        </p:scale>
        <p:origin x="36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da3c6ae5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cda3c6ae5f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56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da3c6ae5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da3c6ae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da3c6ae5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da3c6ae5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38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da3c6ae5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da3c6ae5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a3c6ae5f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da3c6ae5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da3c6ae5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da3c6ae5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954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4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6</a:t>
            </a:r>
            <a:endParaRPr/>
          </a:p>
        </p:txBody>
      </p:sp>
      <p:sp>
        <p:nvSpPr>
          <p:cNvPr id="100" name="Google Shape;100;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James Dill</a:t>
            </a:r>
            <a:endParaRPr dirty="0"/>
          </a:p>
          <a:p>
            <a:pPr marL="0" lvl="0" indent="0" algn="ctr" rtl="0">
              <a:lnSpc>
                <a:spcPct val="100000"/>
              </a:lnSpc>
              <a:spcBef>
                <a:spcPts val="0"/>
              </a:spcBef>
              <a:spcAft>
                <a:spcPts val="0"/>
              </a:spcAft>
              <a:buSzPts val="2800"/>
              <a:buNone/>
            </a:pPr>
            <a:r>
              <a:rPr lang="en" dirty="0"/>
              <a:t>jdill34@gatech.edu</a:t>
            </a:r>
            <a:endParaRPr dirty="0"/>
          </a:p>
          <a:p>
            <a:pPr marL="0" lvl="0" indent="0" algn="ctr" rtl="0">
              <a:lnSpc>
                <a:spcPct val="100000"/>
              </a:lnSpc>
              <a:spcBef>
                <a:spcPts val="0"/>
              </a:spcBef>
              <a:spcAft>
                <a:spcPts val="0"/>
              </a:spcAft>
              <a:buSzPts val="2800"/>
              <a:buNone/>
            </a:pPr>
            <a:r>
              <a:rPr lang="en" dirty="0"/>
              <a:t>jdill34</a:t>
            </a:r>
            <a:endParaRPr dirty="0"/>
          </a:p>
          <a:p>
            <a:pPr marL="0" lvl="0" indent="0" algn="ctr" rtl="0">
              <a:lnSpc>
                <a:spcPct val="100000"/>
              </a:lnSpc>
              <a:spcBef>
                <a:spcPts val="0"/>
              </a:spcBef>
              <a:spcAft>
                <a:spcPts val="0"/>
              </a:spcAft>
              <a:buSzPts val="2800"/>
              <a:buNone/>
            </a:pPr>
            <a:r>
              <a:rPr lang="en" dirty="0"/>
              <a:t>903779380</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r>
              <a:rPr lang="en" dirty="0"/>
              <a:t>Extra Credit : </a:t>
            </a:r>
            <a:r>
              <a:rPr lang="en" dirty="0" err="1"/>
              <a:t>WandB</a:t>
            </a:r>
            <a:r>
              <a:rPr lang="en" dirty="0"/>
              <a:t> (3 points)</a:t>
            </a:r>
            <a:endParaRPr dirty="0" err="1"/>
          </a:p>
        </p:txBody>
      </p:sp>
      <p:sp>
        <p:nvSpPr>
          <p:cNvPr id="113" name="Google Shape;113;p27"/>
          <p:cNvSpPr txBox="1">
            <a:spLocks noGrp="1"/>
          </p:cNvSpPr>
          <p:nvPr>
            <p:ph type="body" idx="1"/>
          </p:nvPr>
        </p:nvSpPr>
        <p:spPr>
          <a:xfrm>
            <a:off x="311700" y="622975"/>
            <a:ext cx="8520600" cy="657000"/>
          </a:xfrm>
          <a:prstGeom prst="rect">
            <a:avLst/>
          </a:prstGeom>
        </p:spPr>
        <p:txBody>
          <a:bodyPr spcFirstLastPara="1" wrap="square" lIns="91425" tIns="91425" rIns="91425" bIns="91425" anchor="t" anchorCtr="0">
            <a:noAutofit/>
          </a:bodyPr>
          <a:lstStyle/>
          <a:p>
            <a:pPr marL="0" indent="0">
              <a:buNone/>
            </a:pPr>
            <a:r>
              <a:rPr lang="en" dirty="0"/>
              <a:t>Add the link to your </a:t>
            </a:r>
            <a:r>
              <a:rPr lang="en" dirty="0" err="1"/>
              <a:t>WandB</a:t>
            </a:r>
            <a:r>
              <a:rPr lang="en" dirty="0"/>
              <a:t> project and make sure the project is public</a:t>
            </a:r>
          </a:p>
        </p:txBody>
      </p:sp>
    </p:spTree>
    <p:extLst>
      <p:ext uri="{BB962C8B-B14F-4D97-AF65-F5344CB8AC3E}">
        <p14:creationId xmlns:p14="http://schemas.microsoft.com/office/powerpoint/2010/main" val="153445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Parts 4 &amp; 5: </a:t>
            </a:r>
            <a:r>
              <a:rPr lang="en" dirty="0" err="1"/>
              <a:t>mIoU</a:t>
            </a:r>
            <a:r>
              <a:rPr lang="en" dirty="0"/>
              <a:t> of different models (9 points)</a:t>
            </a:r>
            <a:endParaRPr dirty="0"/>
          </a:p>
          <a:p>
            <a:pPr marL="0" lvl="0" indent="0" algn="l" rtl="0">
              <a:spcBef>
                <a:spcPts val="0"/>
              </a:spcBef>
              <a:spcAft>
                <a:spcPts val="0"/>
              </a:spcAft>
              <a:buNone/>
            </a:pPr>
            <a:endParaRPr dirty="0"/>
          </a:p>
        </p:txBody>
      </p:sp>
      <p:sp>
        <p:nvSpPr>
          <p:cNvPr id="106" name="Google Shape;1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 each of the following (keeping the changes as you move to the next row):</a:t>
            </a:r>
            <a:endParaRPr dirty="0"/>
          </a:p>
        </p:txBody>
      </p:sp>
      <p:graphicFrame>
        <p:nvGraphicFramePr>
          <p:cNvPr id="107" name="Google Shape;107;p26"/>
          <p:cNvGraphicFramePr/>
          <p:nvPr>
            <p:extLst>
              <p:ext uri="{D42A27DB-BD31-4B8C-83A1-F6EECF244321}">
                <p14:modId xmlns:p14="http://schemas.microsoft.com/office/powerpoint/2010/main" val="2998198877"/>
              </p:ext>
            </p:extLst>
          </p:nvPr>
        </p:nvGraphicFramePr>
        <p:xfrm>
          <a:off x="595263" y="1693450"/>
          <a:ext cx="7872750" cy="3059415"/>
        </p:xfrm>
        <a:graphic>
          <a:graphicData uri="http://schemas.openxmlformats.org/drawingml/2006/table">
            <a:tbl>
              <a:tblPr>
                <a:noFill/>
                <a:tableStyleId>{825F6AE1-3AB4-4EE1-A0F0-9F7C0662F09F}</a:tableStyleId>
              </a:tblPr>
              <a:tblGrid>
                <a:gridCol w="4955775">
                  <a:extLst>
                    <a:ext uri="{9D8B030D-6E8A-4147-A177-3AD203B41FA5}">
                      <a16:colId xmlns:a16="http://schemas.microsoft.com/office/drawing/2014/main" val="20000"/>
                    </a:ext>
                  </a:extLst>
                </a:gridCol>
                <a:gridCol w="1315775">
                  <a:extLst>
                    <a:ext uri="{9D8B030D-6E8A-4147-A177-3AD203B41FA5}">
                      <a16:colId xmlns:a16="http://schemas.microsoft.com/office/drawing/2014/main" val="20001"/>
                    </a:ext>
                  </a:extLst>
                </a:gridCol>
                <a:gridCol w="160120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r>
                        <a:rPr lang="en-US" dirty="0"/>
                        <a:t>all of these were trained at 15 epochs </a:t>
                      </a:r>
                      <a:endParaRPr dirty="0"/>
                    </a:p>
                  </a:txBody>
                  <a:tcPr marL="91425" marR="91425" marT="91425" marB="91425"/>
                </a:tc>
                <a:tc>
                  <a:txBody>
                    <a:bodyPr/>
                    <a:lstStyle/>
                    <a:p>
                      <a:pPr marL="0" lvl="0" indent="0" algn="l" rtl="0">
                        <a:spcBef>
                          <a:spcPts val="0"/>
                        </a:spcBef>
                        <a:spcAft>
                          <a:spcPts val="0"/>
                        </a:spcAft>
                        <a:buNone/>
                      </a:pPr>
                      <a:r>
                        <a:rPr lang="en" dirty="0"/>
                        <a:t>Training </a:t>
                      </a:r>
                      <a:r>
                        <a:rPr lang="en" dirty="0" err="1"/>
                        <a:t>mIoU</a:t>
                      </a:r>
                      <a:endParaRPr dirty="0"/>
                    </a:p>
                  </a:txBody>
                  <a:tcPr marL="91425" marR="91425" marT="91425" marB="91425"/>
                </a:tc>
                <a:tc>
                  <a:txBody>
                    <a:bodyPr/>
                    <a:lstStyle/>
                    <a:p>
                      <a:pPr marL="0" lvl="0" indent="0" algn="l" rtl="0">
                        <a:spcBef>
                          <a:spcPts val="0"/>
                        </a:spcBef>
                        <a:spcAft>
                          <a:spcPts val="0"/>
                        </a:spcAft>
                        <a:buNone/>
                      </a:pPr>
                      <a:r>
                        <a:rPr lang="en" dirty="0"/>
                        <a:t>Validation </a:t>
                      </a:r>
                      <a:r>
                        <a:rPr lang="en" dirty="0" err="1"/>
                        <a:t>mIoU</a:t>
                      </a:r>
                      <a:endParaRPr dirty="0"/>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dirty="0"/>
                        <a:t>Simple Segmentation Net (no pretrained weights)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0.259</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0.2089</a:t>
                      </a: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dirty="0"/>
                        <a:t>ImageNet-Pretrained backbone</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0.445</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0.4301</a:t>
                      </a:r>
                      <a:endParaRPr dirty="0"/>
                    </a:p>
                  </a:txBody>
                  <a:tcPr marL="91425" marR="91425" marT="91425" marB="91425"/>
                </a:tc>
                <a:extLst>
                  <a:ext uri="{0D108BD9-81ED-4DB2-BD59-A6C34878D82A}">
                    <a16:rowId xmlns:a16="http://schemas.microsoft.com/office/drawing/2014/main" val="10002"/>
                  </a:ext>
                </a:extLst>
              </a:tr>
              <a:tr h="411250">
                <a:tc>
                  <a:txBody>
                    <a:bodyPr/>
                    <a:lstStyle/>
                    <a:p>
                      <a:pPr marL="457200" lvl="0" indent="-317500" algn="l" rtl="0">
                        <a:spcBef>
                          <a:spcPts val="0"/>
                        </a:spcBef>
                        <a:spcAft>
                          <a:spcPts val="0"/>
                        </a:spcAft>
                        <a:buSzPts val="1400"/>
                        <a:buChar char="+"/>
                      </a:pPr>
                      <a:r>
                        <a:rPr lang="en" dirty="0"/>
                        <a:t>Data augmentation</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0.403</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0.3985</a:t>
                      </a:r>
                      <a:endParaRPr dirty="0"/>
                    </a:p>
                  </a:txBody>
                  <a:tcPr marL="91425" marR="91425" marT="91425" marB="91425"/>
                </a:tc>
                <a:extLst>
                  <a:ext uri="{0D108BD9-81ED-4DB2-BD59-A6C34878D82A}">
                    <a16:rowId xmlns:a16="http://schemas.microsoft.com/office/drawing/2014/main" val="10003"/>
                  </a:ext>
                </a:extLst>
              </a:tr>
              <a:tr h="453750">
                <a:tc>
                  <a:txBody>
                    <a:bodyPr/>
                    <a:lstStyle/>
                    <a:p>
                      <a:pPr marL="0" lvl="0" indent="0" algn="l" rtl="0">
                        <a:spcBef>
                          <a:spcPts val="0"/>
                        </a:spcBef>
                        <a:spcAft>
                          <a:spcPts val="0"/>
                        </a:spcAft>
                        <a:buNone/>
                      </a:pPr>
                      <a:r>
                        <a:rPr lang="en" dirty="0"/>
                        <a:t>    ImageNet-Pretrained </a:t>
                      </a:r>
                      <a:r>
                        <a:rPr lang="en" dirty="0" err="1"/>
                        <a:t>PSPNet</a:t>
                      </a:r>
                      <a:r>
                        <a:rPr lang="en" dirty="0"/>
                        <a:t> w/ Data Aug. without PPM</a:t>
                      </a:r>
                      <a:endParaRPr dirty="0"/>
                    </a:p>
                  </a:txBody>
                  <a:tcPr marL="91425" marR="91425" marT="91425" marB="91425"/>
                </a:tc>
                <a:tc>
                  <a:txBody>
                    <a:bodyPr/>
                    <a:lstStyle/>
                    <a:p>
                      <a:pPr marL="0" lvl="0" indent="0" algn="l" rtl="0">
                        <a:spcBef>
                          <a:spcPts val="0"/>
                        </a:spcBef>
                        <a:spcAft>
                          <a:spcPts val="0"/>
                        </a:spcAft>
                        <a:buNone/>
                      </a:pPr>
                      <a:r>
                        <a:rPr lang="en-US" dirty="0"/>
                        <a:t>0.45</a:t>
                      </a:r>
                      <a:endParaRPr dirty="0"/>
                    </a:p>
                  </a:txBody>
                  <a:tcPr marL="91425" marR="91425" marT="91425" marB="91425"/>
                </a:tc>
                <a:tc>
                  <a:txBody>
                    <a:bodyPr/>
                    <a:lstStyle/>
                    <a:p>
                      <a:pPr marL="0" lvl="0" indent="0" algn="l" rtl="0">
                        <a:spcBef>
                          <a:spcPts val="0"/>
                        </a:spcBef>
                        <a:spcAft>
                          <a:spcPts val="0"/>
                        </a:spcAft>
                        <a:buNone/>
                      </a:pPr>
                      <a:r>
                        <a:rPr lang="en-US" dirty="0"/>
                        <a:t>0.4806</a:t>
                      </a:r>
                      <a:endParaRPr dirty="0"/>
                    </a:p>
                  </a:txBody>
                  <a:tcPr marL="91425" marR="91425" marT="91425" marB="91425"/>
                </a:tc>
                <a:extLst>
                  <a:ext uri="{0D108BD9-81ED-4DB2-BD59-A6C34878D82A}">
                    <a16:rowId xmlns:a16="http://schemas.microsoft.com/office/drawing/2014/main" val="10004"/>
                  </a:ext>
                </a:extLst>
              </a:tr>
              <a:tr h="396200">
                <a:tc>
                  <a:txBody>
                    <a:bodyPr/>
                    <a:lstStyle/>
                    <a:p>
                      <a:pPr marL="457200" lvl="0" indent="-317500" algn="l" rtl="0">
                        <a:spcBef>
                          <a:spcPts val="0"/>
                        </a:spcBef>
                        <a:spcAft>
                          <a:spcPts val="0"/>
                        </a:spcAft>
                        <a:buSzPts val="1400"/>
                        <a:buChar char="+"/>
                      </a:pPr>
                      <a:r>
                        <a:rPr lang="en" dirty="0" err="1"/>
                        <a:t>PSPNet</a:t>
                      </a:r>
                      <a:r>
                        <a:rPr lang="en" dirty="0"/>
                        <a:t> with PPM</a:t>
                      </a:r>
                      <a:endParaRPr dirty="0"/>
                    </a:p>
                  </a:txBody>
                  <a:tcPr marL="91425" marR="91425" marT="91425" marB="91425"/>
                </a:tc>
                <a:tc>
                  <a:txBody>
                    <a:bodyPr/>
                    <a:lstStyle/>
                    <a:p>
                      <a:pPr marL="0" lvl="0" indent="0" algn="l" rtl="0">
                        <a:spcBef>
                          <a:spcPts val="0"/>
                        </a:spcBef>
                        <a:spcAft>
                          <a:spcPts val="0"/>
                        </a:spcAft>
                        <a:buNone/>
                      </a:pPr>
                      <a:r>
                        <a:rPr lang="en-US" dirty="0"/>
                        <a:t>0.439</a:t>
                      </a:r>
                      <a:endParaRPr dirty="0"/>
                    </a:p>
                  </a:txBody>
                  <a:tcPr marL="91425" marR="91425" marT="91425" marB="91425"/>
                </a:tc>
                <a:tc>
                  <a:txBody>
                    <a:bodyPr/>
                    <a:lstStyle/>
                    <a:p>
                      <a:pPr marL="0" lvl="0" indent="0" algn="l" rtl="0">
                        <a:spcBef>
                          <a:spcPts val="0"/>
                        </a:spcBef>
                        <a:spcAft>
                          <a:spcPts val="0"/>
                        </a:spcAft>
                        <a:buNone/>
                      </a:pPr>
                      <a:r>
                        <a:rPr lang="en-US" dirty="0"/>
                        <a:t>0.4782</a:t>
                      </a:r>
                      <a:endParaRPr dirty="0"/>
                    </a:p>
                  </a:txBody>
                  <a:tcPr marL="91425" marR="91425" marT="91425" marB="91425"/>
                </a:tc>
                <a:extLst>
                  <a:ext uri="{0D108BD9-81ED-4DB2-BD59-A6C34878D82A}">
                    <a16:rowId xmlns:a16="http://schemas.microsoft.com/office/drawing/2014/main" val="10005"/>
                  </a:ext>
                </a:extLst>
              </a:tr>
              <a:tr h="396200">
                <a:tc>
                  <a:txBody>
                    <a:bodyPr/>
                    <a:lstStyle/>
                    <a:p>
                      <a:pPr marL="457200" lvl="0" indent="-317500" algn="l" rtl="0">
                        <a:spcBef>
                          <a:spcPts val="0"/>
                        </a:spcBef>
                        <a:spcAft>
                          <a:spcPts val="0"/>
                        </a:spcAft>
                        <a:buSzPts val="1400"/>
                        <a:buChar char="+"/>
                      </a:pPr>
                      <a:r>
                        <a:rPr lang="en" dirty="0" err="1"/>
                        <a:t>PSPNet</a:t>
                      </a:r>
                      <a:r>
                        <a:rPr lang="en" dirty="0"/>
                        <a:t> with auxiliary loss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0.436</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0.4652</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5250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Parts 4 &amp; 5 (5 points)</a:t>
            </a:r>
            <a:endParaRPr dirty="0"/>
          </a:p>
        </p:txBody>
      </p:sp>
      <p:sp>
        <p:nvSpPr>
          <p:cNvPr id="120" name="Google Shape;120;p28"/>
          <p:cNvSpPr txBox="1">
            <a:spLocks noGrp="1"/>
          </p:cNvSpPr>
          <p:nvPr>
            <p:ph type="body" idx="1"/>
          </p:nvPr>
        </p:nvSpPr>
        <p:spPr>
          <a:xfrm>
            <a:off x="311700" y="767204"/>
            <a:ext cx="8520600" cy="4376296"/>
          </a:xfrm>
          <a:prstGeom prst="rect">
            <a:avLst/>
          </a:prstGeom>
        </p:spPr>
        <p:txBody>
          <a:bodyPr spcFirstLastPara="1" wrap="square" lIns="91425" tIns="91425" rIns="91425" bIns="91425" anchor="t" anchorCtr="0">
            <a:noAutofit/>
          </a:bodyPr>
          <a:lstStyle/>
          <a:p>
            <a:pPr marL="0" indent="0">
              <a:buNone/>
            </a:pPr>
            <a:r>
              <a:rPr lang="en-IN" sz="900" dirty="0"/>
              <a:t>1. ImageNet-Pretrained backbone </a:t>
            </a:r>
          </a:p>
          <a:p>
            <a:pPr marL="0" indent="0">
              <a:buNone/>
            </a:pPr>
            <a:r>
              <a:rPr lang="en-IN" sz="900" dirty="0"/>
              <a:t>Using a pretrained backbone provides a strong initialization for the model, allowing our model to start training with a higher general performance, thus saving training time (as you need fewer epochs to reach a specific performance threshold) and significantly increasing the performance of our model.</a:t>
            </a:r>
          </a:p>
          <a:p>
            <a:pPr marL="0" indent="0">
              <a:buNone/>
            </a:pPr>
            <a:endParaRPr lang="en-IN" sz="900" dirty="0"/>
          </a:p>
          <a:p>
            <a:pPr marL="0" indent="0">
              <a:buNone/>
            </a:pPr>
            <a:r>
              <a:rPr lang="en-IN" sz="900" dirty="0"/>
              <a:t>2. Data augmentation</a:t>
            </a:r>
          </a:p>
          <a:p>
            <a:pPr marL="0" indent="0">
              <a:buNone/>
            </a:pPr>
            <a:r>
              <a:rPr lang="en-IN" sz="900" dirty="0"/>
              <a:t>Employing data augmentation such as the methods we used, random horizontal flipping, random rotation, random cropping, </a:t>
            </a:r>
            <a:r>
              <a:rPr lang="en-IN" sz="900" dirty="0" err="1"/>
              <a:t>randing</a:t>
            </a:r>
            <a:r>
              <a:rPr lang="en-IN" sz="900" dirty="0"/>
              <a:t> scaling, etc. increases the diversity of the dataset and helps to prevent overfitting. In my model, it resulted in a slightly worsened performance. This is probably a result of the lessened overfitting, which causes our model to have a slightly worse performance at the benefit of being less overfitted to the data. This is supported by the fact that the previous model had a greater training </a:t>
            </a:r>
            <a:r>
              <a:rPr lang="en-IN" sz="900" dirty="0" err="1"/>
              <a:t>mIoU</a:t>
            </a:r>
            <a:r>
              <a:rPr lang="en-IN" sz="900" dirty="0"/>
              <a:t> than validation </a:t>
            </a:r>
            <a:r>
              <a:rPr lang="en-IN" sz="900" dirty="0" err="1"/>
              <a:t>mIoU</a:t>
            </a:r>
            <a:r>
              <a:rPr lang="en-IN" sz="900" dirty="0"/>
              <a:t> by a non-trivial margin.</a:t>
            </a:r>
          </a:p>
          <a:p>
            <a:pPr marL="0" indent="0">
              <a:buNone/>
            </a:pPr>
            <a:endParaRPr lang="en-IN" sz="900" dirty="0"/>
          </a:p>
          <a:p>
            <a:pPr marL="0" indent="0">
              <a:buNone/>
            </a:pPr>
            <a:r>
              <a:rPr lang="en-IN" sz="900" dirty="0"/>
              <a:t>3. </a:t>
            </a:r>
            <a:r>
              <a:rPr lang="en-IN" sz="900" dirty="0" err="1"/>
              <a:t>PSPNet</a:t>
            </a:r>
            <a:endParaRPr lang="en-IN" sz="900" dirty="0"/>
          </a:p>
          <a:p>
            <a:pPr marL="0" indent="0">
              <a:buNone/>
            </a:pPr>
            <a:r>
              <a:rPr lang="en-IN" sz="900" dirty="0" err="1"/>
              <a:t>PSPNet</a:t>
            </a:r>
            <a:r>
              <a:rPr lang="en-IN" sz="900" dirty="0"/>
              <a:t> incorporates a </a:t>
            </a:r>
            <a:r>
              <a:rPr lang="en-IN" sz="900" dirty="0" err="1"/>
              <a:t>pyrmid</a:t>
            </a:r>
            <a:r>
              <a:rPr lang="en-IN" sz="900" dirty="0"/>
              <a:t> pooling module that captures contextual information at various pooling scales (1x1, 2x2, 3x3, 6x6, etc.). This results in a classification model that captures dependencies among features in images at varying scales, thus enabling better segmentation performance overall, thus explaining our improved performance over the previous models.</a:t>
            </a:r>
          </a:p>
          <a:p>
            <a:pPr marL="0" indent="0">
              <a:buNone/>
            </a:pPr>
            <a:endParaRPr lang="en-IN" sz="900" dirty="0"/>
          </a:p>
          <a:p>
            <a:pPr marL="0" indent="0">
              <a:buNone/>
            </a:pPr>
            <a:r>
              <a:rPr lang="en-IN" sz="900" dirty="0"/>
              <a:t>4. </a:t>
            </a:r>
            <a:r>
              <a:rPr lang="en-IN" sz="900" dirty="0" err="1"/>
              <a:t>PSPNet</a:t>
            </a:r>
            <a:r>
              <a:rPr lang="en-IN" sz="900" dirty="0"/>
              <a:t> with PPM</a:t>
            </a:r>
          </a:p>
          <a:p>
            <a:pPr marL="0" indent="0">
              <a:buNone/>
            </a:pPr>
            <a:r>
              <a:rPr lang="en-IN" sz="900" dirty="0"/>
              <a:t>Adding PPM to </a:t>
            </a:r>
            <a:r>
              <a:rPr lang="en-IN" sz="900" dirty="0" err="1"/>
              <a:t>PSPNet</a:t>
            </a:r>
            <a:r>
              <a:rPr lang="en-IN" sz="900" dirty="0"/>
              <a:t> further enhances the model’s ability to capture contextual information at varying scales and resolutions. This leads to improved segmentation performance, particularly for objects with complex structures and varying structures/scales. It didn’t, however, improve the performance of our model, in fact it slightly decreased (although only slightly). This may be because that using PPM in fact did not capture any further contextual information that we weren’t already capturing with our </a:t>
            </a:r>
            <a:r>
              <a:rPr lang="en-IN" sz="900" dirty="0" err="1"/>
              <a:t>PSPNet</a:t>
            </a:r>
            <a:r>
              <a:rPr lang="en-IN" sz="900" dirty="0"/>
              <a:t> architecture, thus only resulting in our </a:t>
            </a:r>
            <a:r>
              <a:rPr lang="en-IN" sz="900" dirty="0" err="1"/>
              <a:t>PSPNet</a:t>
            </a:r>
            <a:r>
              <a:rPr lang="en-IN" sz="900" dirty="0"/>
              <a:t> + PPM model capturing redundant information.</a:t>
            </a:r>
            <a:br>
              <a:rPr lang="en-IN" sz="900" dirty="0"/>
            </a:br>
            <a:endParaRPr lang="en-IN" sz="900" dirty="0"/>
          </a:p>
          <a:p>
            <a:pPr marL="0" indent="0">
              <a:buNone/>
            </a:pPr>
            <a:r>
              <a:rPr lang="en-IN" sz="900" dirty="0"/>
              <a:t>5. </a:t>
            </a:r>
            <a:r>
              <a:rPr lang="en-IN" sz="900" dirty="0" err="1"/>
              <a:t>PSPNet</a:t>
            </a:r>
            <a:r>
              <a:rPr lang="en-IN" sz="900" dirty="0"/>
              <a:t> with auxiliary loss</a:t>
            </a:r>
          </a:p>
          <a:p>
            <a:pPr marL="0" indent="0">
              <a:buNone/>
            </a:pPr>
            <a:r>
              <a:rPr lang="en-IN" sz="900" dirty="0" err="1"/>
              <a:t>Incorporting</a:t>
            </a:r>
            <a:r>
              <a:rPr lang="en-IN" sz="900" dirty="0"/>
              <a:t> auxiliary loss into training a </a:t>
            </a:r>
            <a:r>
              <a:rPr lang="en-IN" sz="900" dirty="0" err="1"/>
              <a:t>PSPNet</a:t>
            </a:r>
            <a:r>
              <a:rPr lang="en-IN" sz="900" dirty="0"/>
              <a:t> provides additional supervision. By optimizing both the main loss and auxiliary loss during training, the model can pick up on features that are relevant at different stages of the network, enhancing overall segmentation performance. My training accuracy did not change significantly, however my validation accuracy did go down by over 1%. This might be attributed to the fact that incorporating auxiliary loss into the model’s training put a greater on optimizing feature maps across the all stages of the model as a whole as opposed to just the final result. </a:t>
            </a:r>
          </a:p>
          <a:p>
            <a:pPr marL="0" indent="0">
              <a:buNone/>
            </a:pPr>
            <a:endParaRPr lang="en-IN" sz="900" dirty="0"/>
          </a:p>
          <a:p>
            <a:pPr marL="0" indent="0">
              <a:buNone/>
            </a:pPr>
            <a:endParaRPr lang="en-IN" sz="900" dirty="0"/>
          </a:p>
          <a:p>
            <a:pPr marL="342900">
              <a:buAutoNum type="arabicPeriod"/>
            </a:pPr>
            <a:endParaRPr lang="en-IN" sz="900" dirty="0"/>
          </a:p>
          <a:p>
            <a:pPr marL="0" indent="0">
              <a:buNone/>
            </a:pPr>
            <a:endParaRPr sz="900" dirty="0"/>
          </a:p>
        </p:txBody>
      </p:sp>
    </p:spTree>
    <p:extLst>
      <p:ext uri="{BB962C8B-B14F-4D97-AF65-F5344CB8AC3E}">
        <p14:creationId xmlns:p14="http://schemas.microsoft.com/office/powerpoint/2010/main" val="50932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Parts 4 &amp; 5: Per class </a:t>
            </a:r>
            <a:r>
              <a:rPr lang="en" dirty="0" err="1"/>
              <a:t>IoUs</a:t>
            </a:r>
            <a:r>
              <a:rPr lang="en" dirty="0"/>
              <a:t> (1 points)</a:t>
            </a:r>
            <a:endParaRPr dirty="0"/>
          </a:p>
        </p:txBody>
      </p:sp>
      <p:sp>
        <p:nvSpPr>
          <p:cNvPr id="113" name="Google Shape;113;p27"/>
          <p:cNvSpPr txBox="1">
            <a:spLocks noGrp="1"/>
          </p:cNvSpPr>
          <p:nvPr>
            <p:ph type="body" idx="1"/>
          </p:nvPr>
        </p:nvSpPr>
        <p:spPr>
          <a:xfrm>
            <a:off x="311700" y="622975"/>
            <a:ext cx="85206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Report your model’s IoU for the 11 Camvid classes (you can find the order they are listed in at dataset_lists/camvid-11/camvid-11_names.txt):</a:t>
            </a:r>
            <a:endParaRPr dirty="0"/>
          </a:p>
        </p:txBody>
      </p:sp>
      <p:graphicFrame>
        <p:nvGraphicFramePr>
          <p:cNvPr id="114" name="Google Shape;114;p27"/>
          <p:cNvGraphicFramePr/>
          <p:nvPr>
            <p:extLst>
              <p:ext uri="{D42A27DB-BD31-4B8C-83A1-F6EECF244321}">
                <p14:modId xmlns:p14="http://schemas.microsoft.com/office/powerpoint/2010/main" val="3650148855"/>
              </p:ext>
            </p:extLst>
          </p:nvPr>
        </p:nvGraphicFramePr>
        <p:xfrm>
          <a:off x="696475" y="1232200"/>
          <a:ext cx="7919025" cy="3840120"/>
        </p:xfrm>
        <a:graphic>
          <a:graphicData uri="http://schemas.openxmlformats.org/drawingml/2006/table">
            <a:tbl>
              <a:tblPr>
                <a:noFill/>
                <a:tableStyleId>{825F6AE1-3AB4-4EE1-A0F0-9F7C0662F09F}</a:tableStyleId>
              </a:tblPr>
              <a:tblGrid>
                <a:gridCol w="1238250">
                  <a:extLst>
                    <a:ext uri="{9D8B030D-6E8A-4147-A177-3AD203B41FA5}">
                      <a16:colId xmlns:a16="http://schemas.microsoft.com/office/drawing/2014/main" val="20000"/>
                    </a:ext>
                  </a:extLst>
                </a:gridCol>
                <a:gridCol w="1650600">
                  <a:extLst>
                    <a:ext uri="{9D8B030D-6E8A-4147-A177-3AD203B41FA5}">
                      <a16:colId xmlns:a16="http://schemas.microsoft.com/office/drawing/2014/main" val="20001"/>
                    </a:ext>
                  </a:extLst>
                </a:gridCol>
                <a:gridCol w="3242125">
                  <a:extLst>
                    <a:ext uri="{9D8B030D-6E8A-4147-A177-3AD203B41FA5}">
                      <a16:colId xmlns:a16="http://schemas.microsoft.com/office/drawing/2014/main" val="20002"/>
                    </a:ext>
                  </a:extLst>
                </a:gridCol>
                <a:gridCol w="178805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en" sz="900"/>
                        <a:t>Class Index</a:t>
                      </a:r>
                      <a:endParaRPr sz="900"/>
                    </a:p>
                  </a:txBody>
                  <a:tcPr marL="91425" marR="91425" marT="91425" marB="91425"/>
                </a:tc>
                <a:tc>
                  <a:txBody>
                    <a:bodyPr/>
                    <a:lstStyle/>
                    <a:p>
                      <a:pPr marL="0" lvl="0" indent="0" algn="l" rtl="0">
                        <a:spcBef>
                          <a:spcPts val="0"/>
                        </a:spcBef>
                        <a:spcAft>
                          <a:spcPts val="0"/>
                        </a:spcAft>
                        <a:buNone/>
                      </a:pPr>
                      <a:r>
                        <a:rPr lang="en" sz="900"/>
                        <a:t>Class name</a:t>
                      </a:r>
                      <a:endParaRPr sz="900"/>
                    </a:p>
                  </a:txBody>
                  <a:tcPr marL="91425" marR="91425" marT="91425" marB="91425"/>
                </a:tc>
                <a:tc>
                  <a:txBody>
                    <a:bodyPr/>
                    <a:lstStyle/>
                    <a:p>
                      <a:pPr marL="0" lvl="0" indent="0" algn="l" rtl="0">
                        <a:spcBef>
                          <a:spcPts val="0"/>
                        </a:spcBef>
                        <a:spcAft>
                          <a:spcPts val="0"/>
                        </a:spcAft>
                        <a:buNone/>
                      </a:pPr>
                      <a:r>
                        <a:rPr lang="en" sz="900" dirty="0"/>
                        <a:t>Simple Segmentation Net Class </a:t>
                      </a:r>
                      <a:r>
                        <a:rPr lang="en" sz="900" dirty="0" err="1"/>
                        <a:t>IoU</a:t>
                      </a:r>
                      <a:endParaRPr sz="900" dirty="0"/>
                    </a:p>
                  </a:txBody>
                  <a:tcPr marL="91425" marR="91425" marT="91425" marB="91425"/>
                </a:tc>
                <a:tc>
                  <a:txBody>
                    <a:bodyPr/>
                    <a:lstStyle/>
                    <a:p>
                      <a:pPr marL="0" lvl="0" indent="0" algn="l" rtl="0">
                        <a:spcBef>
                          <a:spcPts val="0"/>
                        </a:spcBef>
                        <a:spcAft>
                          <a:spcPts val="0"/>
                        </a:spcAft>
                        <a:buNone/>
                      </a:pPr>
                      <a:r>
                        <a:rPr lang="en" sz="900" dirty="0"/>
                        <a:t>PSPNet Class IoU</a:t>
                      </a:r>
                      <a:endParaRPr sz="900" dirty="0"/>
                    </a:p>
                  </a:txBody>
                  <a:tcPr marL="91425" marR="91425" marT="91425" marB="91425"/>
                </a:tc>
                <a:extLst>
                  <a:ext uri="{0D108BD9-81ED-4DB2-BD59-A6C34878D82A}">
                    <a16:rowId xmlns:a16="http://schemas.microsoft.com/office/drawing/2014/main" val="10000"/>
                  </a:ext>
                </a:extLst>
              </a:tr>
              <a:tr h="271800">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dirty="0"/>
                        <a:t>Building</a:t>
                      </a:r>
                      <a:endParaRPr sz="900" dirty="0"/>
                    </a:p>
                  </a:txBody>
                  <a:tcPr marL="91425" marR="91425" marT="91425" marB="91425"/>
                </a:tc>
                <a:tc>
                  <a:txBody>
                    <a:bodyPr/>
                    <a:lstStyle/>
                    <a:p>
                      <a:pPr marL="0" lvl="0" indent="0" algn="l" rtl="0">
                        <a:spcBef>
                          <a:spcPts val="0"/>
                        </a:spcBef>
                        <a:spcAft>
                          <a:spcPts val="0"/>
                        </a:spcAft>
                        <a:buNone/>
                      </a:pPr>
                      <a:r>
                        <a:rPr lang="en-US" sz="900" dirty="0"/>
                        <a:t>0.8431/0.9149</a:t>
                      </a:r>
                      <a:endParaRPr sz="900" dirty="0"/>
                    </a:p>
                  </a:txBody>
                  <a:tcPr marL="91425" marR="91425" marT="91425" marB="91425"/>
                </a:tc>
                <a:tc>
                  <a:txBody>
                    <a:bodyPr/>
                    <a:lstStyle/>
                    <a:p>
                      <a:pPr marL="0" lvl="0" indent="0" algn="l" rtl="0">
                        <a:spcBef>
                          <a:spcPts val="0"/>
                        </a:spcBef>
                        <a:spcAft>
                          <a:spcPts val="0"/>
                        </a:spcAft>
                        <a:buNone/>
                      </a:pPr>
                      <a:r>
                        <a:rPr lang="en-US" sz="900" dirty="0"/>
                        <a:t>0.8743/0.9158</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Tree</a:t>
                      </a:r>
                      <a:endParaRPr sz="900"/>
                    </a:p>
                  </a:txBody>
                  <a:tcPr marL="91425" marR="91425" marT="91425" marB="91425"/>
                </a:tc>
                <a:tc>
                  <a:txBody>
                    <a:bodyPr/>
                    <a:lstStyle/>
                    <a:p>
                      <a:pPr marL="0" lvl="0" indent="0" algn="l" rtl="0">
                        <a:spcBef>
                          <a:spcPts val="0"/>
                        </a:spcBef>
                        <a:spcAft>
                          <a:spcPts val="0"/>
                        </a:spcAft>
                        <a:buNone/>
                      </a:pPr>
                      <a:r>
                        <a:rPr lang="en-US" sz="900" dirty="0"/>
                        <a:t>0.7969/0.9677</a:t>
                      </a:r>
                      <a:endParaRPr sz="900" dirty="0"/>
                    </a:p>
                  </a:txBody>
                  <a:tcPr marL="91425" marR="91425" marT="91425" marB="91425"/>
                </a:tc>
                <a:tc>
                  <a:txBody>
                    <a:bodyPr/>
                    <a:lstStyle/>
                    <a:p>
                      <a:pPr marL="0" lvl="0" indent="0" algn="l" rtl="0">
                        <a:spcBef>
                          <a:spcPts val="0"/>
                        </a:spcBef>
                        <a:spcAft>
                          <a:spcPts val="0"/>
                        </a:spcAft>
                        <a:buNone/>
                      </a:pPr>
                      <a:r>
                        <a:rPr lang="en-US" sz="900" dirty="0"/>
                        <a:t>0.8316/0.9792</a:t>
                      </a:r>
                      <a:endParaRPr sz="900" dirty="0"/>
                    </a:p>
                  </a:txBody>
                  <a:tcPr marL="91425" marR="91425" marT="91425" marB="91425"/>
                </a:tc>
                <a:extLst>
                  <a:ext uri="{0D108BD9-81ED-4DB2-BD59-A6C34878D82A}">
                    <a16:rowId xmlns:a16="http://schemas.microsoft.com/office/drawing/2014/main" val="10002"/>
                  </a:ext>
                </a:extLst>
              </a:tr>
              <a:tr h="271800">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Sky</a:t>
                      </a:r>
                      <a:endParaRPr sz="900"/>
                    </a:p>
                  </a:txBody>
                  <a:tcPr marL="91425" marR="91425" marT="91425" marB="91425"/>
                </a:tc>
                <a:tc>
                  <a:txBody>
                    <a:bodyPr/>
                    <a:lstStyle/>
                    <a:p>
                      <a:pPr marL="0" lvl="0" indent="0" algn="l" rtl="0">
                        <a:spcBef>
                          <a:spcPts val="0"/>
                        </a:spcBef>
                        <a:spcAft>
                          <a:spcPts val="0"/>
                        </a:spcAft>
                        <a:buNone/>
                      </a:pPr>
                      <a:r>
                        <a:rPr lang="en-US" sz="900" dirty="0"/>
                        <a:t>0.8789/0.9637</a:t>
                      </a:r>
                      <a:endParaRPr sz="900" dirty="0"/>
                    </a:p>
                  </a:txBody>
                  <a:tcPr marL="91425" marR="91425" marT="91425" marB="91425"/>
                </a:tc>
                <a:tc>
                  <a:txBody>
                    <a:bodyPr/>
                    <a:lstStyle/>
                    <a:p>
                      <a:pPr marL="0" lvl="0" indent="0" algn="l" rtl="0">
                        <a:spcBef>
                          <a:spcPts val="0"/>
                        </a:spcBef>
                        <a:spcAft>
                          <a:spcPts val="0"/>
                        </a:spcAft>
                        <a:buNone/>
                      </a:pPr>
                      <a:r>
                        <a:rPr lang="en-US" sz="900" dirty="0"/>
                        <a:t>0.8886/0.9544</a:t>
                      </a:r>
                      <a:endParaRPr sz="900" dirty="0"/>
                    </a:p>
                  </a:txBody>
                  <a:tcPr marL="91425" marR="91425" marT="91425" marB="91425"/>
                </a:tc>
                <a:extLst>
                  <a:ext uri="{0D108BD9-81ED-4DB2-BD59-A6C34878D82A}">
                    <a16:rowId xmlns:a16="http://schemas.microsoft.com/office/drawing/2014/main" val="10003"/>
                  </a:ext>
                </a:extLst>
              </a:tr>
              <a:tr h="271800">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Car</a:t>
                      </a:r>
                      <a:endParaRPr sz="900"/>
                    </a:p>
                  </a:txBody>
                  <a:tcPr marL="91425" marR="91425" marT="91425" marB="91425"/>
                </a:tc>
                <a:tc>
                  <a:txBody>
                    <a:bodyPr/>
                    <a:lstStyle/>
                    <a:p>
                      <a:pPr marL="0" lvl="0" indent="0" algn="l" rtl="0">
                        <a:spcBef>
                          <a:spcPts val="0"/>
                        </a:spcBef>
                        <a:spcAft>
                          <a:spcPts val="0"/>
                        </a:spcAft>
                        <a:buNone/>
                      </a:pPr>
                      <a:r>
                        <a:rPr lang="en-US" sz="900" dirty="0"/>
                        <a:t>0.2742/0.8936</a:t>
                      </a:r>
                      <a:endParaRPr sz="900" dirty="0"/>
                    </a:p>
                  </a:txBody>
                  <a:tcPr marL="91425" marR="91425" marT="91425" marB="91425"/>
                </a:tc>
                <a:tc>
                  <a:txBody>
                    <a:bodyPr/>
                    <a:lstStyle/>
                    <a:p>
                      <a:pPr marL="0" lvl="0" indent="0" algn="l" rtl="0">
                        <a:spcBef>
                          <a:spcPts val="0"/>
                        </a:spcBef>
                        <a:spcAft>
                          <a:spcPts val="0"/>
                        </a:spcAft>
                        <a:buNone/>
                      </a:pPr>
                      <a:r>
                        <a:rPr lang="en-US" sz="900" dirty="0"/>
                        <a:t>0.7495/0.8055</a:t>
                      </a:r>
                      <a:endParaRPr sz="900" dirty="0"/>
                    </a:p>
                  </a:txBody>
                  <a:tcPr marL="91425" marR="91425" marT="91425" marB="91425"/>
                </a:tc>
                <a:extLst>
                  <a:ext uri="{0D108BD9-81ED-4DB2-BD59-A6C34878D82A}">
                    <a16:rowId xmlns:a16="http://schemas.microsoft.com/office/drawing/2014/main" val="10004"/>
                  </a:ext>
                </a:extLst>
              </a:tr>
              <a:tr h="271800">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SignSymbol</a:t>
                      </a:r>
                      <a:endParaRPr sz="900"/>
                    </a:p>
                  </a:txBody>
                  <a:tcPr marL="91425" marR="91425" marT="91425" marB="91425"/>
                </a:tc>
                <a:tc>
                  <a:txBody>
                    <a:bodyPr/>
                    <a:lstStyle/>
                    <a:p>
                      <a:pPr marL="0" lvl="0" indent="0" algn="l" rtl="0">
                        <a:spcBef>
                          <a:spcPts val="0"/>
                        </a:spcBef>
                        <a:spcAft>
                          <a:spcPts val="0"/>
                        </a:spcAft>
                        <a:buNone/>
                      </a:pPr>
                      <a:r>
                        <a:rPr lang="en-US" sz="900" dirty="0"/>
                        <a:t>0.0000/0.0000</a:t>
                      </a:r>
                      <a:endParaRPr sz="900" dirty="0"/>
                    </a:p>
                  </a:txBody>
                  <a:tcPr marL="91425" marR="91425" marT="91425" marB="91425"/>
                </a:tc>
                <a:tc>
                  <a:txBody>
                    <a:bodyPr/>
                    <a:lstStyle/>
                    <a:p>
                      <a:pPr marL="0" lvl="0" indent="0" algn="l" rtl="0">
                        <a:spcBef>
                          <a:spcPts val="0"/>
                        </a:spcBef>
                        <a:spcAft>
                          <a:spcPts val="0"/>
                        </a:spcAft>
                        <a:buNone/>
                      </a:pPr>
                      <a:r>
                        <a:rPr lang="en-US" sz="900" dirty="0"/>
                        <a:t>0.0000/0.0000</a:t>
                      </a:r>
                      <a:endParaRPr sz="900" dirty="0"/>
                    </a:p>
                  </a:txBody>
                  <a:tcPr marL="91425" marR="91425" marT="91425" marB="91425"/>
                </a:tc>
                <a:extLst>
                  <a:ext uri="{0D108BD9-81ED-4DB2-BD59-A6C34878D82A}">
                    <a16:rowId xmlns:a16="http://schemas.microsoft.com/office/drawing/2014/main" val="10005"/>
                  </a:ext>
                </a:extLst>
              </a:tr>
              <a:tr h="271800">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a:t>Road</a:t>
                      </a:r>
                      <a:endParaRPr sz="900"/>
                    </a:p>
                  </a:txBody>
                  <a:tcPr marL="91425" marR="91425" marT="91425" marB="91425"/>
                </a:tc>
                <a:tc>
                  <a:txBody>
                    <a:bodyPr/>
                    <a:lstStyle/>
                    <a:p>
                      <a:pPr marL="0" lvl="0" indent="0" algn="l" rtl="0">
                        <a:spcBef>
                          <a:spcPts val="0"/>
                        </a:spcBef>
                        <a:spcAft>
                          <a:spcPts val="0"/>
                        </a:spcAft>
                        <a:buNone/>
                      </a:pPr>
                      <a:r>
                        <a:rPr lang="en-US" sz="900" dirty="0"/>
                        <a:t>0.7885/0.9670</a:t>
                      </a:r>
                      <a:endParaRPr sz="900" dirty="0"/>
                    </a:p>
                  </a:txBody>
                  <a:tcPr marL="91425" marR="91425" marT="91425" marB="91425"/>
                </a:tc>
                <a:tc>
                  <a:txBody>
                    <a:bodyPr/>
                    <a:lstStyle/>
                    <a:p>
                      <a:pPr marL="0" lvl="0" indent="0" algn="l" rtl="0">
                        <a:spcBef>
                          <a:spcPts val="0"/>
                        </a:spcBef>
                        <a:spcAft>
                          <a:spcPts val="0"/>
                        </a:spcAft>
                        <a:buNone/>
                      </a:pPr>
                      <a:r>
                        <a:rPr lang="en-US" sz="900" dirty="0"/>
                        <a:t>0.9114/0.9349</a:t>
                      </a:r>
                      <a:endParaRPr sz="900" dirty="0"/>
                    </a:p>
                  </a:txBody>
                  <a:tcPr marL="91425" marR="91425" marT="91425" marB="91425"/>
                </a:tc>
                <a:extLst>
                  <a:ext uri="{0D108BD9-81ED-4DB2-BD59-A6C34878D82A}">
                    <a16:rowId xmlns:a16="http://schemas.microsoft.com/office/drawing/2014/main" val="10006"/>
                  </a:ext>
                </a:extLst>
              </a:tr>
              <a:tr h="271800">
                <a:tc>
                  <a:txBody>
                    <a:bodyPr/>
                    <a:lstStyle/>
                    <a:p>
                      <a:pPr marL="0" lvl="0" indent="0" algn="l" rtl="0">
                        <a:spcBef>
                          <a:spcPts val="0"/>
                        </a:spcBef>
                        <a:spcAft>
                          <a:spcPts val="0"/>
                        </a:spcAft>
                        <a:buNone/>
                      </a:pPr>
                      <a:r>
                        <a:rPr lang="en" sz="900"/>
                        <a:t>6</a:t>
                      </a:r>
                      <a:endParaRPr sz="900"/>
                    </a:p>
                  </a:txBody>
                  <a:tcPr marL="91425" marR="91425" marT="91425" marB="91425"/>
                </a:tc>
                <a:tc>
                  <a:txBody>
                    <a:bodyPr/>
                    <a:lstStyle/>
                    <a:p>
                      <a:pPr marL="0" lvl="0" indent="0" algn="l" rtl="0">
                        <a:spcBef>
                          <a:spcPts val="0"/>
                        </a:spcBef>
                        <a:spcAft>
                          <a:spcPts val="0"/>
                        </a:spcAft>
                        <a:buNone/>
                      </a:pPr>
                      <a:r>
                        <a:rPr lang="en" sz="900"/>
                        <a:t>Pedestrian</a:t>
                      </a:r>
                      <a:endParaRPr sz="900"/>
                    </a:p>
                  </a:txBody>
                  <a:tcPr marL="91425" marR="91425" marT="91425" marB="91425"/>
                </a:tc>
                <a:tc>
                  <a:txBody>
                    <a:bodyPr/>
                    <a:lstStyle/>
                    <a:p>
                      <a:pPr marL="0" lvl="0" indent="0" algn="l" rtl="0">
                        <a:spcBef>
                          <a:spcPts val="0"/>
                        </a:spcBef>
                        <a:spcAft>
                          <a:spcPts val="0"/>
                        </a:spcAft>
                        <a:buNone/>
                      </a:pPr>
                      <a:r>
                        <a:rPr lang="en-US" sz="900" dirty="0"/>
                        <a:t>0.0000/0.0000</a:t>
                      </a:r>
                      <a:endParaRPr sz="900" dirty="0"/>
                    </a:p>
                  </a:txBody>
                  <a:tcPr marL="91425" marR="91425" marT="91425" marB="91425"/>
                </a:tc>
                <a:tc>
                  <a:txBody>
                    <a:bodyPr/>
                    <a:lstStyle/>
                    <a:p>
                      <a:pPr marL="0" lvl="0" indent="0" algn="l" rtl="0">
                        <a:spcBef>
                          <a:spcPts val="0"/>
                        </a:spcBef>
                        <a:spcAft>
                          <a:spcPts val="0"/>
                        </a:spcAft>
                        <a:buNone/>
                      </a:pPr>
                      <a:r>
                        <a:rPr lang="en-US" sz="900" dirty="0"/>
                        <a:t>0.1370/0.1571</a:t>
                      </a:r>
                      <a:endParaRPr sz="900" dirty="0"/>
                    </a:p>
                  </a:txBody>
                  <a:tcPr marL="91425" marR="91425" marT="91425" marB="91425"/>
                </a:tc>
                <a:extLst>
                  <a:ext uri="{0D108BD9-81ED-4DB2-BD59-A6C34878D82A}">
                    <a16:rowId xmlns:a16="http://schemas.microsoft.com/office/drawing/2014/main" val="10007"/>
                  </a:ext>
                </a:extLst>
              </a:tr>
              <a:tr h="271800">
                <a:tc>
                  <a:txBody>
                    <a:bodyPr/>
                    <a:lstStyle/>
                    <a:p>
                      <a:pPr marL="0" lvl="0" indent="0" algn="l" rtl="0">
                        <a:spcBef>
                          <a:spcPts val="0"/>
                        </a:spcBef>
                        <a:spcAft>
                          <a:spcPts val="0"/>
                        </a:spcAft>
                        <a:buNone/>
                      </a:pPr>
                      <a:r>
                        <a:rPr lang="en" sz="900"/>
                        <a:t>7</a:t>
                      </a:r>
                      <a:endParaRPr sz="900"/>
                    </a:p>
                  </a:txBody>
                  <a:tcPr marL="91425" marR="91425" marT="91425" marB="91425"/>
                </a:tc>
                <a:tc>
                  <a:txBody>
                    <a:bodyPr/>
                    <a:lstStyle/>
                    <a:p>
                      <a:pPr marL="0" lvl="0" indent="0" algn="l" rtl="0">
                        <a:spcBef>
                          <a:spcPts val="0"/>
                        </a:spcBef>
                        <a:spcAft>
                          <a:spcPts val="0"/>
                        </a:spcAft>
                        <a:buNone/>
                      </a:pPr>
                      <a:r>
                        <a:rPr lang="en" sz="900"/>
                        <a:t>Fence</a:t>
                      </a:r>
                      <a:endParaRPr sz="900"/>
                    </a:p>
                  </a:txBody>
                  <a:tcPr marL="91425" marR="91425" marT="91425" marB="91425"/>
                </a:tc>
                <a:tc>
                  <a:txBody>
                    <a:bodyPr/>
                    <a:lstStyle/>
                    <a:p>
                      <a:pPr marL="0" lvl="0" indent="0" algn="l" rtl="0">
                        <a:spcBef>
                          <a:spcPts val="0"/>
                        </a:spcBef>
                        <a:spcAft>
                          <a:spcPts val="0"/>
                        </a:spcAft>
                        <a:buNone/>
                      </a:pPr>
                      <a:r>
                        <a:rPr lang="en-US" sz="900" dirty="0"/>
                        <a:t>0.0000/0.0000</a:t>
                      </a:r>
                      <a:endParaRPr sz="900" dirty="0"/>
                    </a:p>
                  </a:txBody>
                  <a:tcPr marL="91425" marR="91425" marT="91425" marB="91425"/>
                </a:tc>
                <a:tc>
                  <a:txBody>
                    <a:bodyPr/>
                    <a:lstStyle/>
                    <a:p>
                      <a:pPr marL="0" lvl="0" indent="0" algn="l" rtl="0">
                        <a:spcBef>
                          <a:spcPts val="0"/>
                        </a:spcBef>
                        <a:spcAft>
                          <a:spcPts val="0"/>
                        </a:spcAft>
                        <a:buNone/>
                      </a:pPr>
                      <a:r>
                        <a:rPr lang="en-US" sz="900" dirty="0"/>
                        <a:t>0.4062/0.4637</a:t>
                      </a:r>
                      <a:endParaRPr sz="900" dirty="0"/>
                    </a:p>
                  </a:txBody>
                  <a:tcPr marL="91425" marR="91425" marT="91425" marB="91425"/>
                </a:tc>
                <a:extLst>
                  <a:ext uri="{0D108BD9-81ED-4DB2-BD59-A6C34878D82A}">
                    <a16:rowId xmlns:a16="http://schemas.microsoft.com/office/drawing/2014/main" val="10008"/>
                  </a:ext>
                </a:extLst>
              </a:tr>
              <a:tr h="271800">
                <a:tc>
                  <a:txBody>
                    <a:bodyPr/>
                    <a:lstStyle/>
                    <a:p>
                      <a:pPr marL="0" lvl="0" indent="0" algn="l" rtl="0">
                        <a:spcBef>
                          <a:spcPts val="0"/>
                        </a:spcBef>
                        <a:spcAft>
                          <a:spcPts val="0"/>
                        </a:spcAft>
                        <a:buNone/>
                      </a:pPr>
                      <a:r>
                        <a:rPr lang="en" sz="900"/>
                        <a:t>8</a:t>
                      </a:r>
                      <a:endParaRPr sz="900"/>
                    </a:p>
                  </a:txBody>
                  <a:tcPr marL="91425" marR="91425" marT="91425" marB="91425"/>
                </a:tc>
                <a:tc>
                  <a:txBody>
                    <a:bodyPr/>
                    <a:lstStyle/>
                    <a:p>
                      <a:pPr marL="0" lvl="0" indent="0" algn="l" rtl="0">
                        <a:spcBef>
                          <a:spcPts val="0"/>
                        </a:spcBef>
                        <a:spcAft>
                          <a:spcPts val="0"/>
                        </a:spcAft>
                        <a:buNone/>
                      </a:pPr>
                      <a:r>
                        <a:rPr lang="en" sz="900"/>
                        <a:t>Column_Pole</a:t>
                      </a:r>
                      <a:endParaRPr sz="900"/>
                    </a:p>
                  </a:txBody>
                  <a:tcPr marL="91425" marR="91425" marT="91425" marB="91425"/>
                </a:tc>
                <a:tc>
                  <a:txBody>
                    <a:bodyPr/>
                    <a:lstStyle/>
                    <a:p>
                      <a:pPr marL="0" lvl="0" indent="0" algn="l" rtl="0">
                        <a:spcBef>
                          <a:spcPts val="0"/>
                        </a:spcBef>
                        <a:spcAft>
                          <a:spcPts val="0"/>
                        </a:spcAft>
                        <a:buNone/>
                      </a:pPr>
                      <a:r>
                        <a:rPr lang="en-US" sz="900" dirty="0"/>
                        <a:t>0.0000/0.0000</a:t>
                      </a:r>
                      <a:endParaRPr sz="900" dirty="0"/>
                    </a:p>
                  </a:txBody>
                  <a:tcPr marL="91425" marR="91425" marT="91425" marB="91425"/>
                </a:tc>
                <a:tc>
                  <a:txBody>
                    <a:bodyPr/>
                    <a:lstStyle/>
                    <a:p>
                      <a:pPr marL="0" lvl="0" indent="0" algn="l" rtl="0">
                        <a:spcBef>
                          <a:spcPts val="0"/>
                        </a:spcBef>
                        <a:spcAft>
                          <a:spcPts val="0"/>
                        </a:spcAft>
                        <a:buNone/>
                      </a:pPr>
                      <a:r>
                        <a:rPr lang="en-US" sz="900" dirty="0"/>
                        <a:t>0.0020/0.0020</a:t>
                      </a:r>
                      <a:endParaRPr sz="900" dirty="0"/>
                    </a:p>
                  </a:txBody>
                  <a:tcPr marL="91425" marR="91425" marT="91425" marB="91425"/>
                </a:tc>
                <a:extLst>
                  <a:ext uri="{0D108BD9-81ED-4DB2-BD59-A6C34878D82A}">
                    <a16:rowId xmlns:a16="http://schemas.microsoft.com/office/drawing/2014/main" val="10009"/>
                  </a:ext>
                </a:extLst>
              </a:tr>
              <a:tr h="271800">
                <a:tc>
                  <a:txBody>
                    <a:bodyPr/>
                    <a:lstStyle/>
                    <a:p>
                      <a:pPr marL="0" lvl="0" indent="0" algn="l" rtl="0">
                        <a:spcBef>
                          <a:spcPts val="0"/>
                        </a:spcBef>
                        <a:spcAft>
                          <a:spcPts val="0"/>
                        </a:spcAft>
                        <a:buNone/>
                      </a:pPr>
                      <a:r>
                        <a:rPr lang="en" sz="900"/>
                        <a:t>9</a:t>
                      </a:r>
                      <a:endParaRPr sz="900"/>
                    </a:p>
                  </a:txBody>
                  <a:tcPr marL="91425" marR="91425" marT="91425" marB="91425"/>
                </a:tc>
                <a:tc>
                  <a:txBody>
                    <a:bodyPr/>
                    <a:lstStyle/>
                    <a:p>
                      <a:pPr marL="0" lvl="0" indent="0" algn="l" rtl="0">
                        <a:spcBef>
                          <a:spcPts val="0"/>
                        </a:spcBef>
                        <a:spcAft>
                          <a:spcPts val="0"/>
                        </a:spcAft>
                        <a:buNone/>
                      </a:pPr>
                      <a:r>
                        <a:rPr lang="en" sz="900"/>
                        <a:t>Sidewalk</a:t>
                      </a:r>
                      <a:endParaRPr sz="900"/>
                    </a:p>
                  </a:txBody>
                  <a:tcPr marL="91425" marR="91425" marT="91425" marB="91425"/>
                </a:tc>
                <a:tc>
                  <a:txBody>
                    <a:bodyPr/>
                    <a:lstStyle/>
                    <a:p>
                      <a:pPr marL="0" lvl="0" indent="0" algn="l" rtl="0">
                        <a:spcBef>
                          <a:spcPts val="0"/>
                        </a:spcBef>
                        <a:spcAft>
                          <a:spcPts val="0"/>
                        </a:spcAft>
                        <a:buNone/>
                      </a:pPr>
                      <a:r>
                        <a:rPr lang="en-US" sz="900" dirty="0"/>
                        <a:t>0.2513/0.2794</a:t>
                      </a:r>
                      <a:endParaRPr sz="900" dirty="0"/>
                    </a:p>
                  </a:txBody>
                  <a:tcPr marL="91425" marR="91425" marT="91425" marB="91425"/>
                </a:tc>
                <a:tc>
                  <a:txBody>
                    <a:bodyPr/>
                    <a:lstStyle/>
                    <a:p>
                      <a:pPr marL="0" lvl="0" indent="0" algn="l" rtl="0">
                        <a:spcBef>
                          <a:spcPts val="0"/>
                        </a:spcBef>
                        <a:spcAft>
                          <a:spcPts val="0"/>
                        </a:spcAft>
                        <a:buNone/>
                      </a:pPr>
                      <a:r>
                        <a:rPr lang="en-US" sz="900" dirty="0"/>
                        <a:t>0.7940/0.9201</a:t>
                      </a:r>
                      <a:endParaRPr sz="900" dirty="0"/>
                    </a:p>
                  </a:txBody>
                  <a:tcPr marL="91425" marR="91425" marT="91425" marB="91425"/>
                </a:tc>
                <a:extLst>
                  <a:ext uri="{0D108BD9-81ED-4DB2-BD59-A6C34878D82A}">
                    <a16:rowId xmlns:a16="http://schemas.microsoft.com/office/drawing/2014/main" val="10010"/>
                  </a:ext>
                </a:extLst>
              </a:tr>
              <a:tr h="271800">
                <a:tc>
                  <a:txBody>
                    <a:bodyPr/>
                    <a:lstStyle/>
                    <a:p>
                      <a:pPr marL="0" lvl="0" indent="0" algn="l" rtl="0">
                        <a:spcBef>
                          <a:spcPts val="0"/>
                        </a:spcBef>
                        <a:spcAft>
                          <a:spcPts val="0"/>
                        </a:spcAft>
                        <a:buNone/>
                      </a:pPr>
                      <a:r>
                        <a:rPr lang="en" sz="900"/>
                        <a:t>10</a:t>
                      </a:r>
                      <a:endParaRPr sz="900"/>
                    </a:p>
                  </a:txBody>
                  <a:tcPr marL="91425" marR="91425" marT="91425" marB="91425"/>
                </a:tc>
                <a:tc>
                  <a:txBody>
                    <a:bodyPr/>
                    <a:lstStyle/>
                    <a:p>
                      <a:pPr marL="0" lvl="0" indent="0" algn="l" rtl="0">
                        <a:spcBef>
                          <a:spcPts val="0"/>
                        </a:spcBef>
                        <a:spcAft>
                          <a:spcPts val="0"/>
                        </a:spcAft>
                        <a:buNone/>
                      </a:pPr>
                      <a:r>
                        <a:rPr lang="en" sz="900"/>
                        <a:t>Bicyclist</a:t>
                      </a:r>
                      <a:endParaRPr sz="900"/>
                    </a:p>
                  </a:txBody>
                  <a:tcPr marL="91425" marR="91425" marT="91425" marB="91425"/>
                </a:tc>
                <a:tc>
                  <a:txBody>
                    <a:bodyPr/>
                    <a:lstStyle/>
                    <a:p>
                      <a:pPr marL="0" lvl="0" indent="0" algn="l" rtl="0">
                        <a:spcBef>
                          <a:spcPts val="0"/>
                        </a:spcBef>
                        <a:spcAft>
                          <a:spcPts val="0"/>
                        </a:spcAft>
                        <a:buNone/>
                      </a:pPr>
                      <a:r>
                        <a:rPr lang="en-US" sz="900" dirty="0"/>
                        <a:t>0.0000/0.0000</a:t>
                      </a:r>
                      <a:endParaRPr sz="900" dirty="0"/>
                    </a:p>
                  </a:txBody>
                  <a:tcPr marL="91425" marR="91425" marT="91425" marB="91425"/>
                </a:tc>
                <a:tc>
                  <a:txBody>
                    <a:bodyPr/>
                    <a:lstStyle/>
                    <a:p>
                      <a:pPr marL="0" lvl="0" indent="0" algn="l" rtl="0">
                        <a:spcBef>
                          <a:spcPts val="0"/>
                        </a:spcBef>
                        <a:spcAft>
                          <a:spcPts val="0"/>
                        </a:spcAft>
                        <a:buNone/>
                      </a:pPr>
                      <a:r>
                        <a:rPr lang="en-US" sz="900" dirty="0"/>
                        <a:t>0.4025/0.6964</a:t>
                      </a:r>
                      <a:endParaRPr sz="900" dirty="0"/>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3838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Parts 4 &amp; 5: Most difficult classes (3 points)</a:t>
            </a:r>
            <a:endParaRPr dirty="0"/>
          </a:p>
        </p:txBody>
      </p:sp>
      <p:sp>
        <p:nvSpPr>
          <p:cNvPr id="120" name="Google Shape;120;p28"/>
          <p:cNvSpPr txBox="1">
            <a:spLocks noGrp="1"/>
          </p:cNvSpPr>
          <p:nvPr>
            <p:ph type="body" idx="1"/>
          </p:nvPr>
        </p:nvSpPr>
        <p:spPr>
          <a:xfrm>
            <a:off x="311700" y="481733"/>
            <a:ext cx="8520600" cy="40871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classes have the lowest </a:t>
            </a:r>
            <a:r>
              <a:rPr lang="en" dirty="0" err="1"/>
              <a:t>mIoU</a:t>
            </a:r>
            <a:r>
              <a:rPr lang="en" dirty="0"/>
              <a:t>? Why might they be the most difficult? Provide an example RGB image from Camvid that illustrates your point]</a:t>
            </a:r>
            <a:br>
              <a:rPr lang="en" dirty="0"/>
            </a:br>
            <a:br>
              <a:rPr lang="en" dirty="0"/>
            </a:br>
            <a:r>
              <a:rPr lang="en" sz="1200" dirty="0"/>
              <a:t>SignSymbol and Column_Pole easily have the lowers mIoU. They’re probably the most difficult due to how little of the image they up. Like in this image where the sign symbols and column poles are nearly impossible to make out even as a human being. </a:t>
            </a:r>
            <a:r>
              <a:rPr lang="en-US" sz="1200" dirty="0"/>
              <a:t>O</a:t>
            </a:r>
            <a:r>
              <a:rPr lang="en" sz="1200" dirty="0"/>
              <a:t>ther classes like Pedestrian, Fence, Biciclist also have low mIoU. Similar to the SignSymbol and Column pole, they suffer from the fact that they just take up a smaller portion of the images, or are generally harder to distinguish due to overlapping with other sections, and are thus harder to identify compared to the other segments which take up large swathes of the images and are more distinguishable. As we see in this image, they overlap with oversegments and are smaller in comparison to sections such as the Buildings on the left, the sky, the trees on the right, the road, etc.</a:t>
            </a:r>
            <a:endParaRPr sz="1200" dirty="0"/>
          </a:p>
        </p:txBody>
      </p:sp>
      <p:pic>
        <p:nvPicPr>
          <p:cNvPr id="3" name="Picture 2">
            <a:extLst>
              <a:ext uri="{FF2B5EF4-FFF2-40B4-BE49-F238E27FC236}">
                <a16:creationId xmlns:a16="http://schemas.microsoft.com/office/drawing/2014/main" id="{0FCCF67F-970E-6E96-51CC-AF164CC7C75E}"/>
              </a:ext>
            </a:extLst>
          </p:cNvPr>
          <p:cNvPicPr>
            <a:picLocks noChangeAspect="1"/>
          </p:cNvPicPr>
          <p:nvPr/>
        </p:nvPicPr>
        <p:blipFill>
          <a:blip r:embed="rId3"/>
          <a:stretch>
            <a:fillRect/>
          </a:stretch>
        </p:blipFill>
        <p:spPr>
          <a:xfrm>
            <a:off x="2661173" y="3150969"/>
            <a:ext cx="2535439" cy="1917953"/>
          </a:xfrm>
          <a:prstGeom prst="rect">
            <a:avLst/>
          </a:prstGeom>
        </p:spPr>
      </p:pic>
      <p:pic>
        <p:nvPicPr>
          <p:cNvPr id="5" name="Picture 4">
            <a:extLst>
              <a:ext uri="{FF2B5EF4-FFF2-40B4-BE49-F238E27FC236}">
                <a16:creationId xmlns:a16="http://schemas.microsoft.com/office/drawing/2014/main" id="{47FF782A-302B-EFB7-B5A9-5466C2722F81}"/>
              </a:ext>
            </a:extLst>
          </p:cNvPr>
          <p:cNvPicPr>
            <a:picLocks noChangeAspect="1"/>
          </p:cNvPicPr>
          <p:nvPr/>
        </p:nvPicPr>
        <p:blipFill>
          <a:blip r:embed="rId4"/>
          <a:stretch>
            <a:fillRect/>
          </a:stretch>
        </p:blipFill>
        <p:spPr>
          <a:xfrm>
            <a:off x="5267230" y="3125551"/>
            <a:ext cx="2686425" cy="19433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Part 4: Simple segmentation net qualitative results (1 point)</a:t>
            </a:r>
            <a:endParaRPr sz="2400" dirty="0"/>
          </a:p>
        </p:txBody>
      </p:sp>
      <p:sp>
        <p:nvSpPr>
          <p:cNvPr id="126" name="Google Shape;12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[Paste a figure of the generated semantic segmentation from </a:t>
            </a:r>
            <a:r>
              <a:rPr lang="en" dirty="0" err="1"/>
              <a:t>Colab</a:t>
            </a:r>
            <a:r>
              <a:rPr lang="en" dirty="0"/>
              <a:t>. It should be a 2x3 grid, with ground truth on the top row, and your predictions on the bottom row.]</a:t>
            </a:r>
            <a:endParaRPr dirty="0"/>
          </a:p>
        </p:txBody>
      </p:sp>
      <p:pic>
        <p:nvPicPr>
          <p:cNvPr id="3" name="Picture 2">
            <a:extLst>
              <a:ext uri="{FF2B5EF4-FFF2-40B4-BE49-F238E27FC236}">
                <a16:creationId xmlns:a16="http://schemas.microsoft.com/office/drawing/2014/main" id="{99027713-8BD2-322C-1ED2-B12CBE7A96F2}"/>
              </a:ext>
            </a:extLst>
          </p:cNvPr>
          <p:cNvPicPr>
            <a:picLocks noChangeAspect="1"/>
          </p:cNvPicPr>
          <p:nvPr/>
        </p:nvPicPr>
        <p:blipFill>
          <a:blip r:embed="rId3"/>
          <a:stretch>
            <a:fillRect/>
          </a:stretch>
        </p:blipFill>
        <p:spPr>
          <a:xfrm>
            <a:off x="1330642" y="1226399"/>
            <a:ext cx="6729459" cy="34720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5: </a:t>
            </a:r>
            <a:r>
              <a:rPr lang="en" dirty="0" err="1"/>
              <a:t>PSPNet</a:t>
            </a:r>
            <a:r>
              <a:rPr lang="en" dirty="0"/>
              <a:t> qualitative results (1 point)</a:t>
            </a:r>
            <a:endParaRPr dirty="0"/>
          </a:p>
        </p:txBody>
      </p:sp>
      <p:sp>
        <p:nvSpPr>
          <p:cNvPr id="132" name="Google Shape;13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[Paste a figure of the generated semantic segmentation from Colab. It should be a 2x3 grid, with ground truth on the top row, and your predictions on the bottom row.]</a:t>
            </a:r>
            <a:endParaRPr/>
          </a:p>
        </p:txBody>
      </p:sp>
      <p:pic>
        <p:nvPicPr>
          <p:cNvPr id="3" name="Picture 2">
            <a:extLst>
              <a:ext uri="{FF2B5EF4-FFF2-40B4-BE49-F238E27FC236}">
                <a16:creationId xmlns:a16="http://schemas.microsoft.com/office/drawing/2014/main" id="{D8AE7516-673F-D1F4-704E-4D74CA402741}"/>
              </a:ext>
            </a:extLst>
          </p:cNvPr>
          <p:cNvPicPr>
            <a:picLocks noChangeAspect="1"/>
          </p:cNvPicPr>
          <p:nvPr/>
        </p:nvPicPr>
        <p:blipFill>
          <a:blip r:embed="rId3"/>
          <a:stretch>
            <a:fillRect/>
          </a:stretch>
        </p:blipFill>
        <p:spPr>
          <a:xfrm>
            <a:off x="781699" y="1309294"/>
            <a:ext cx="7242719" cy="37327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r>
              <a:rPr lang="en" dirty="0"/>
              <a:t>Extra Credit: Transfer Learning (1 point)</a:t>
            </a:r>
            <a:endParaRPr dirty="0" err="1"/>
          </a:p>
        </p:txBody>
      </p:sp>
      <p:sp>
        <p:nvSpPr>
          <p:cNvPr id="113" name="Google Shape;113;p27"/>
          <p:cNvSpPr txBox="1">
            <a:spLocks noGrp="1"/>
          </p:cNvSpPr>
          <p:nvPr>
            <p:ph type="body" idx="1"/>
          </p:nvPr>
        </p:nvSpPr>
        <p:spPr>
          <a:xfrm>
            <a:off x="311700" y="622975"/>
            <a:ext cx="8520600" cy="889130"/>
          </a:xfrm>
          <a:prstGeom prst="rect">
            <a:avLst/>
          </a:prstGeom>
        </p:spPr>
        <p:txBody>
          <a:bodyPr spcFirstLastPara="1" wrap="square" lIns="91425" tIns="91425" rIns="91425" bIns="91425" anchor="t" anchorCtr="0">
            <a:noAutofit/>
          </a:bodyPr>
          <a:lstStyle/>
          <a:p>
            <a:pPr marL="0" indent="0">
              <a:buNone/>
            </a:pPr>
            <a:r>
              <a:rPr lang="en" dirty="0"/>
              <a:t>Report your model’s IoU for the Kitti Dataset.</a:t>
            </a:r>
            <a:br>
              <a:rPr lang="en" dirty="0"/>
            </a:br>
            <a:br>
              <a:rPr lang="en" dirty="0"/>
            </a:br>
            <a:endParaRPr lang="en" dirty="0"/>
          </a:p>
        </p:txBody>
      </p:sp>
    </p:spTree>
    <p:extLst>
      <p:ext uri="{BB962C8B-B14F-4D97-AF65-F5344CB8AC3E}">
        <p14:creationId xmlns:p14="http://schemas.microsoft.com/office/powerpoint/2010/main" val="99145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r>
              <a:rPr lang="en" dirty="0"/>
              <a:t>Extra Credit: Transfer Learning (1 point)</a:t>
            </a:r>
            <a:endParaRPr dirty="0" err="1"/>
          </a:p>
        </p:txBody>
      </p:sp>
      <p:sp>
        <p:nvSpPr>
          <p:cNvPr id="113" name="Google Shape;113;p27"/>
          <p:cNvSpPr txBox="1">
            <a:spLocks noGrp="1"/>
          </p:cNvSpPr>
          <p:nvPr>
            <p:ph type="body" idx="1"/>
          </p:nvPr>
        </p:nvSpPr>
        <p:spPr>
          <a:xfrm>
            <a:off x="311700" y="622975"/>
            <a:ext cx="8520600" cy="657000"/>
          </a:xfrm>
          <a:prstGeom prst="rect">
            <a:avLst/>
          </a:prstGeom>
        </p:spPr>
        <p:txBody>
          <a:bodyPr spcFirstLastPara="1" wrap="square" lIns="91425" tIns="91425" rIns="91425" bIns="91425" anchor="t" anchorCtr="0">
            <a:noAutofit/>
          </a:bodyPr>
          <a:lstStyle/>
          <a:p>
            <a:pPr marL="0" indent="0">
              <a:lnSpc>
                <a:spcPct val="114999"/>
              </a:lnSpc>
              <a:buNone/>
            </a:pPr>
            <a:r>
              <a:rPr lang="en" dirty="0"/>
              <a:t>Compare the training loss generated when training on Kitti dataset and </a:t>
            </a:r>
            <a:r>
              <a:rPr lang="en" dirty="0" err="1"/>
              <a:t>Camvid</a:t>
            </a:r>
            <a:r>
              <a:rPr lang="en" dirty="0"/>
              <a:t> dataset. Which decreases at a faster rate? If </a:t>
            </a:r>
            <a:r>
              <a:rPr lang="en" dirty="0" err="1"/>
              <a:t>Camvid</a:t>
            </a:r>
            <a:r>
              <a:rPr lang="en" dirty="0"/>
              <a:t> or Kitti training loss decreases at a faster rate than the other, why do you think this happened? Or, if the loss decreases at a similar rate, why do you think that is so?</a:t>
            </a:r>
            <a:endParaRPr lang="en-US" dirty="0"/>
          </a:p>
          <a:p>
            <a:pPr marL="0" indent="0">
              <a:lnSpc>
                <a:spcPct val="114999"/>
              </a:lnSpc>
              <a:buNone/>
            </a:pPr>
            <a:endParaRPr lang="en" dirty="0"/>
          </a:p>
        </p:txBody>
      </p:sp>
    </p:spTree>
    <p:extLst>
      <p:ext uri="{BB962C8B-B14F-4D97-AF65-F5344CB8AC3E}">
        <p14:creationId xmlns:p14="http://schemas.microsoft.com/office/powerpoint/2010/main" val="31718352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1056</Words>
  <Application>Microsoft Office PowerPoint</Application>
  <PresentationFormat>On-screen Show (16:9)</PresentationFormat>
  <Paragraphs>106</Paragraphs>
  <Slides>10</Slides>
  <Notes>10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10</vt:i4>
      </vt:variant>
    </vt:vector>
  </HeadingPairs>
  <TitlesOfParts>
    <vt:vector size="13" baseType="lpstr">
      <vt:lpstr>Arial</vt:lpstr>
      <vt:lpstr>Simple Light</vt:lpstr>
      <vt:lpstr>Simple Light</vt:lpstr>
      <vt:lpstr>CS 6476 Project 6</vt:lpstr>
      <vt:lpstr>Parts 4 &amp; 5: mIoU of different models (9 points) </vt:lpstr>
      <vt:lpstr>Parts 4 &amp; 5 (5 points)</vt:lpstr>
      <vt:lpstr>Parts 4 &amp; 5: Per class IoUs (1 points)</vt:lpstr>
      <vt:lpstr>Parts 4 &amp; 5: Most difficult classes (3 points)</vt:lpstr>
      <vt:lpstr>Part 4: Simple segmentation net qualitative results (1 point)</vt:lpstr>
      <vt:lpstr>Part 5: PSPNet qualitative results (1 point)</vt:lpstr>
      <vt:lpstr>Extra Credit: Transfer Learning (1 point)</vt:lpstr>
      <vt:lpstr>Extra Credit: Transfer Learning (1 point)</vt:lpstr>
      <vt:lpstr>Extra Credit : WandB (3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6</dc:title>
  <cp:lastModifiedBy>James Dill</cp:lastModifiedBy>
  <cp:revision>48</cp:revision>
  <dcterms:modified xsi:type="dcterms:W3CDTF">2024-04-18T01:49:08Z</dcterms:modified>
</cp:coreProperties>
</file>