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5"/>
  </p:notesMasterIdLst>
  <p:handoutMasterIdLst>
    <p:handoutMasterId r:id="rId46"/>
  </p:handoutMasterIdLst>
  <p:sldIdLst>
    <p:sldId id="357" r:id="rId2"/>
    <p:sldId id="307" r:id="rId3"/>
    <p:sldId id="308" r:id="rId4"/>
    <p:sldId id="309" r:id="rId5"/>
    <p:sldId id="310" r:id="rId6"/>
    <p:sldId id="332" r:id="rId7"/>
    <p:sldId id="333" r:id="rId8"/>
    <p:sldId id="299" r:id="rId9"/>
    <p:sldId id="312" r:id="rId10"/>
    <p:sldId id="300" r:id="rId11"/>
    <p:sldId id="258" r:id="rId12"/>
    <p:sldId id="301" r:id="rId13"/>
    <p:sldId id="259" r:id="rId14"/>
    <p:sldId id="336" r:id="rId15"/>
    <p:sldId id="337" r:id="rId16"/>
    <p:sldId id="302" r:id="rId17"/>
    <p:sldId id="304" r:id="rId18"/>
    <p:sldId id="260" r:id="rId19"/>
    <p:sldId id="305" r:id="rId20"/>
    <p:sldId id="306" r:id="rId21"/>
    <p:sldId id="338" r:id="rId22"/>
    <p:sldId id="339" r:id="rId23"/>
    <p:sldId id="261" r:id="rId24"/>
    <p:sldId id="262" r:id="rId25"/>
    <p:sldId id="263" r:id="rId26"/>
    <p:sldId id="272" r:id="rId27"/>
    <p:sldId id="346" r:id="rId28"/>
    <p:sldId id="318" r:id="rId29"/>
    <p:sldId id="352" r:id="rId30"/>
    <p:sldId id="282" r:id="rId31"/>
    <p:sldId id="283" r:id="rId32"/>
    <p:sldId id="284" r:id="rId33"/>
    <p:sldId id="353" r:id="rId34"/>
    <p:sldId id="354" r:id="rId35"/>
    <p:sldId id="355" r:id="rId36"/>
    <p:sldId id="356" r:id="rId37"/>
    <p:sldId id="347" r:id="rId38"/>
    <p:sldId id="273" r:id="rId39"/>
    <p:sldId id="274" r:id="rId40"/>
    <p:sldId id="349" r:id="rId41"/>
    <p:sldId id="276" r:id="rId42"/>
    <p:sldId id="279" r:id="rId43"/>
    <p:sldId id="266"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snapToGrid="0" snapToObjects="1">
      <p:cViewPr varScale="1">
        <p:scale>
          <a:sx n="101" d="100"/>
          <a:sy n="101" d="100"/>
        </p:scale>
        <p:origin x="18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1F4B51A-E5B4-4882-8FDD-36FFB5F70FF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E5A5EE1-CA8E-413F-81BC-8FD73A15BB30}">
      <dgm:prSet custT="1"/>
      <dgm:spPr/>
      <dgm:t>
        <a:bodyPr/>
        <a:lstStyle/>
        <a:p>
          <a:pPr algn="l"/>
          <a:r>
            <a:rPr lang="en-US" sz="2000" dirty="0"/>
            <a:t>Project planning involves breaking down the work into parts and assign these to project team members, anticipate problems that might arise and prepare tentative solutions to those problems. </a:t>
          </a:r>
        </a:p>
      </dgm:t>
    </dgm:pt>
    <dgm:pt modelId="{FDA8919E-6D16-472C-B058-B34A2F1BCE13}" type="parTrans" cxnId="{F4CA0748-3A7B-44F3-9A76-09FB82FEE775}">
      <dgm:prSet/>
      <dgm:spPr/>
      <dgm:t>
        <a:bodyPr/>
        <a:lstStyle/>
        <a:p>
          <a:pPr algn="l"/>
          <a:endParaRPr lang="en-US" sz="2000"/>
        </a:p>
      </dgm:t>
    </dgm:pt>
    <dgm:pt modelId="{FA7A5A28-C6D6-447A-802E-012B16C3CBE9}" type="sibTrans" cxnId="{F4CA0748-3A7B-44F3-9A76-09FB82FEE775}">
      <dgm:prSet/>
      <dgm:spPr/>
      <dgm:t>
        <a:bodyPr/>
        <a:lstStyle/>
        <a:p>
          <a:pPr algn="l"/>
          <a:endParaRPr lang="en-US" sz="2000"/>
        </a:p>
      </dgm:t>
    </dgm:pt>
    <dgm:pt modelId="{BE1623B3-24A2-4CAB-8198-26165E84FC75}">
      <dgm:prSet custT="1"/>
      <dgm:spPr/>
      <dgm:t>
        <a:bodyPr/>
        <a:lstStyle/>
        <a:p>
          <a:pPr algn="l"/>
          <a:r>
            <a:rPr lang="en-US" sz="2000" dirty="0"/>
            <a:t>The project plan, which is created at the start of a project, is used to communicate how the work will be done to the project team and customers, and to help assess progress on the project. </a:t>
          </a:r>
        </a:p>
      </dgm:t>
    </dgm:pt>
    <dgm:pt modelId="{E13749C3-A25F-492B-AB3A-D0356C397E94}" type="parTrans" cxnId="{8CF43883-0204-432D-89E8-8691169A1441}">
      <dgm:prSet/>
      <dgm:spPr/>
      <dgm:t>
        <a:bodyPr/>
        <a:lstStyle/>
        <a:p>
          <a:pPr algn="l"/>
          <a:endParaRPr lang="en-US" sz="2000"/>
        </a:p>
      </dgm:t>
    </dgm:pt>
    <dgm:pt modelId="{90F3F68A-B2D4-42E4-9F76-2AFD8DFBD43F}" type="sibTrans" cxnId="{8CF43883-0204-432D-89E8-8691169A1441}">
      <dgm:prSet/>
      <dgm:spPr/>
      <dgm:t>
        <a:bodyPr/>
        <a:lstStyle/>
        <a:p>
          <a:pPr algn="l"/>
          <a:endParaRPr lang="en-US" sz="2000"/>
        </a:p>
      </dgm:t>
    </dgm:pt>
    <dgm:pt modelId="{CB326905-BD2F-4CFF-A4E5-F599887DFF92}" type="pres">
      <dgm:prSet presAssocID="{A1F4B51A-E5B4-4882-8FDD-36FFB5F70FFD}" presName="hierChild1" presStyleCnt="0">
        <dgm:presLayoutVars>
          <dgm:chPref val="1"/>
          <dgm:dir/>
          <dgm:animOne val="branch"/>
          <dgm:animLvl val="lvl"/>
          <dgm:resizeHandles/>
        </dgm:presLayoutVars>
      </dgm:prSet>
      <dgm:spPr/>
    </dgm:pt>
    <dgm:pt modelId="{B47CD7FA-98F2-479C-845E-5FE13860DFB5}" type="pres">
      <dgm:prSet presAssocID="{BE5A5EE1-CA8E-413F-81BC-8FD73A15BB30}" presName="hierRoot1" presStyleCnt="0"/>
      <dgm:spPr/>
    </dgm:pt>
    <dgm:pt modelId="{54BDF8F5-3B4D-44A5-99FB-196C906F134E}" type="pres">
      <dgm:prSet presAssocID="{BE5A5EE1-CA8E-413F-81BC-8FD73A15BB30}" presName="composite" presStyleCnt="0"/>
      <dgm:spPr/>
    </dgm:pt>
    <dgm:pt modelId="{4706964F-B160-4B6C-B529-9FE70CFFE222}" type="pres">
      <dgm:prSet presAssocID="{BE5A5EE1-CA8E-413F-81BC-8FD73A15BB30}" presName="background" presStyleLbl="node0" presStyleIdx="0" presStyleCnt="2"/>
      <dgm:spPr/>
    </dgm:pt>
    <dgm:pt modelId="{E32FAB68-C105-4E46-BDC4-B274867F246A}" type="pres">
      <dgm:prSet presAssocID="{BE5A5EE1-CA8E-413F-81BC-8FD73A15BB30}" presName="text" presStyleLbl="fgAcc0" presStyleIdx="0" presStyleCnt="2" custScaleX="115026" custScaleY="146121">
        <dgm:presLayoutVars>
          <dgm:chPref val="3"/>
        </dgm:presLayoutVars>
      </dgm:prSet>
      <dgm:spPr/>
    </dgm:pt>
    <dgm:pt modelId="{23C111AD-57CC-44FE-A334-AE823FB19B17}" type="pres">
      <dgm:prSet presAssocID="{BE5A5EE1-CA8E-413F-81BC-8FD73A15BB30}" presName="hierChild2" presStyleCnt="0"/>
      <dgm:spPr/>
    </dgm:pt>
    <dgm:pt modelId="{174DB63D-44E9-4AD4-A75B-8C7C53C4F33E}" type="pres">
      <dgm:prSet presAssocID="{BE1623B3-24A2-4CAB-8198-26165E84FC75}" presName="hierRoot1" presStyleCnt="0"/>
      <dgm:spPr/>
    </dgm:pt>
    <dgm:pt modelId="{BB1801E7-F623-48AB-905A-B19DF6CC6218}" type="pres">
      <dgm:prSet presAssocID="{BE1623B3-24A2-4CAB-8198-26165E84FC75}" presName="composite" presStyleCnt="0"/>
      <dgm:spPr/>
    </dgm:pt>
    <dgm:pt modelId="{AC9A9B3E-0F93-4C90-B6EC-7568DCBEEEC1}" type="pres">
      <dgm:prSet presAssocID="{BE1623B3-24A2-4CAB-8198-26165E84FC75}" presName="background" presStyleLbl="node0" presStyleIdx="1" presStyleCnt="2"/>
      <dgm:spPr/>
    </dgm:pt>
    <dgm:pt modelId="{34C434A2-7F23-4E9A-A42D-1AD42DB68637}" type="pres">
      <dgm:prSet presAssocID="{BE1623B3-24A2-4CAB-8198-26165E84FC75}" presName="text" presStyleLbl="fgAcc0" presStyleIdx="1" presStyleCnt="2" custScaleX="104878" custScaleY="128284" custLinFactNeighborX="-6666" custLinFactNeighborY="2333">
        <dgm:presLayoutVars>
          <dgm:chPref val="3"/>
        </dgm:presLayoutVars>
      </dgm:prSet>
      <dgm:spPr/>
    </dgm:pt>
    <dgm:pt modelId="{CED7BE3E-83D5-4779-BEDE-339BE4F2D509}" type="pres">
      <dgm:prSet presAssocID="{BE1623B3-24A2-4CAB-8198-26165E84FC75}" presName="hierChild2" presStyleCnt="0"/>
      <dgm:spPr/>
    </dgm:pt>
  </dgm:ptLst>
  <dgm:cxnLst>
    <dgm:cxn modelId="{F4CA0748-3A7B-44F3-9A76-09FB82FEE775}" srcId="{A1F4B51A-E5B4-4882-8FDD-36FFB5F70FFD}" destId="{BE5A5EE1-CA8E-413F-81BC-8FD73A15BB30}" srcOrd="0" destOrd="0" parTransId="{FDA8919E-6D16-472C-B058-B34A2F1BCE13}" sibTransId="{FA7A5A28-C6D6-447A-802E-012B16C3CBE9}"/>
    <dgm:cxn modelId="{FE04757F-3715-441D-8086-CBDB7F1719C5}" type="presOf" srcId="{BE5A5EE1-CA8E-413F-81BC-8FD73A15BB30}" destId="{E32FAB68-C105-4E46-BDC4-B274867F246A}" srcOrd="0" destOrd="0" presId="urn:microsoft.com/office/officeart/2005/8/layout/hierarchy1"/>
    <dgm:cxn modelId="{1E66D081-D740-4E06-B17E-E0EF46CC4F33}" type="presOf" srcId="{BE1623B3-24A2-4CAB-8198-26165E84FC75}" destId="{34C434A2-7F23-4E9A-A42D-1AD42DB68637}" srcOrd="0" destOrd="0" presId="urn:microsoft.com/office/officeart/2005/8/layout/hierarchy1"/>
    <dgm:cxn modelId="{8CF43883-0204-432D-89E8-8691169A1441}" srcId="{A1F4B51A-E5B4-4882-8FDD-36FFB5F70FFD}" destId="{BE1623B3-24A2-4CAB-8198-26165E84FC75}" srcOrd="1" destOrd="0" parTransId="{E13749C3-A25F-492B-AB3A-D0356C397E94}" sibTransId="{90F3F68A-B2D4-42E4-9F76-2AFD8DFBD43F}"/>
    <dgm:cxn modelId="{4D7F25ED-0D8F-4EB9-BD2E-F21712CA7DEF}" type="presOf" srcId="{A1F4B51A-E5B4-4882-8FDD-36FFB5F70FFD}" destId="{CB326905-BD2F-4CFF-A4E5-F599887DFF92}" srcOrd="0" destOrd="0" presId="urn:microsoft.com/office/officeart/2005/8/layout/hierarchy1"/>
    <dgm:cxn modelId="{DCDEC68D-F3BA-4CA4-A402-E7AD770DFF45}" type="presParOf" srcId="{CB326905-BD2F-4CFF-A4E5-F599887DFF92}" destId="{B47CD7FA-98F2-479C-845E-5FE13860DFB5}" srcOrd="0" destOrd="0" presId="urn:microsoft.com/office/officeart/2005/8/layout/hierarchy1"/>
    <dgm:cxn modelId="{0DE65800-136F-43F3-8331-0E63B893D7B0}" type="presParOf" srcId="{B47CD7FA-98F2-479C-845E-5FE13860DFB5}" destId="{54BDF8F5-3B4D-44A5-99FB-196C906F134E}" srcOrd="0" destOrd="0" presId="urn:microsoft.com/office/officeart/2005/8/layout/hierarchy1"/>
    <dgm:cxn modelId="{8A38002F-0F6F-4797-9D1A-9549AF3E57B9}" type="presParOf" srcId="{54BDF8F5-3B4D-44A5-99FB-196C906F134E}" destId="{4706964F-B160-4B6C-B529-9FE70CFFE222}" srcOrd="0" destOrd="0" presId="urn:microsoft.com/office/officeart/2005/8/layout/hierarchy1"/>
    <dgm:cxn modelId="{263DC9D9-4EC9-40AB-A460-D7BFE57DF1DC}" type="presParOf" srcId="{54BDF8F5-3B4D-44A5-99FB-196C906F134E}" destId="{E32FAB68-C105-4E46-BDC4-B274867F246A}" srcOrd="1" destOrd="0" presId="urn:microsoft.com/office/officeart/2005/8/layout/hierarchy1"/>
    <dgm:cxn modelId="{A4AD38A1-E39D-4406-9EA4-C502CB6ED6FD}" type="presParOf" srcId="{B47CD7FA-98F2-479C-845E-5FE13860DFB5}" destId="{23C111AD-57CC-44FE-A334-AE823FB19B17}" srcOrd="1" destOrd="0" presId="urn:microsoft.com/office/officeart/2005/8/layout/hierarchy1"/>
    <dgm:cxn modelId="{80E14D38-B0AC-470D-81CF-9BFF17B89B95}" type="presParOf" srcId="{CB326905-BD2F-4CFF-A4E5-F599887DFF92}" destId="{174DB63D-44E9-4AD4-A75B-8C7C53C4F33E}" srcOrd="1" destOrd="0" presId="urn:microsoft.com/office/officeart/2005/8/layout/hierarchy1"/>
    <dgm:cxn modelId="{26B0931D-81E6-4348-89B5-1DED748EA075}" type="presParOf" srcId="{174DB63D-44E9-4AD4-A75B-8C7C53C4F33E}" destId="{BB1801E7-F623-48AB-905A-B19DF6CC6218}" srcOrd="0" destOrd="0" presId="urn:microsoft.com/office/officeart/2005/8/layout/hierarchy1"/>
    <dgm:cxn modelId="{35F8B051-0044-4BCA-9770-F6615D0B8B7B}" type="presParOf" srcId="{BB1801E7-F623-48AB-905A-B19DF6CC6218}" destId="{AC9A9B3E-0F93-4C90-B6EC-7568DCBEEEC1}" srcOrd="0" destOrd="0" presId="urn:microsoft.com/office/officeart/2005/8/layout/hierarchy1"/>
    <dgm:cxn modelId="{F7995D89-06D6-49A2-842E-1E055CBCB4AA}" type="presParOf" srcId="{BB1801E7-F623-48AB-905A-B19DF6CC6218}" destId="{34C434A2-7F23-4E9A-A42D-1AD42DB68637}" srcOrd="1" destOrd="0" presId="urn:microsoft.com/office/officeart/2005/8/layout/hierarchy1"/>
    <dgm:cxn modelId="{F50FD93E-8A44-4B10-BB6A-AA218F331DB6}" type="presParOf" srcId="{174DB63D-44E9-4AD4-A75B-8C7C53C4F33E}" destId="{CED7BE3E-83D5-4779-BEDE-339BE4F2D5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3FFF1-E318-4569-B6FD-EF435F40814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5E8F74E-C40A-482B-835E-EE6DA1AA4E27}">
      <dgm:prSet custT="1"/>
      <dgm:spPr/>
      <dgm:t>
        <a:bodyPr/>
        <a:lstStyle/>
        <a:p>
          <a:r>
            <a:rPr lang="en-US" sz="2400" dirty="0"/>
            <a:t>At the proposal stage, when you are bidding for a contract to develop or provide a software system. </a:t>
          </a:r>
        </a:p>
      </dgm:t>
    </dgm:pt>
    <dgm:pt modelId="{2E472265-7601-4669-ABDE-47A96B370292}" type="parTrans" cxnId="{E1492926-8E5C-48B6-A679-C8201756FD17}">
      <dgm:prSet/>
      <dgm:spPr/>
      <dgm:t>
        <a:bodyPr/>
        <a:lstStyle/>
        <a:p>
          <a:endParaRPr lang="en-US" sz="2400"/>
        </a:p>
      </dgm:t>
    </dgm:pt>
    <dgm:pt modelId="{27E19E8A-CEBE-4BB1-8A88-98BFFA903B84}" type="sibTrans" cxnId="{E1492926-8E5C-48B6-A679-C8201756FD17}">
      <dgm:prSet custT="1"/>
      <dgm:spPr/>
      <dgm:t>
        <a:bodyPr/>
        <a:lstStyle/>
        <a:p>
          <a:endParaRPr lang="en-US" sz="2400"/>
        </a:p>
      </dgm:t>
    </dgm:pt>
    <dgm:pt modelId="{7B093CE1-B2B5-4C38-8605-44AB1A241B4B}">
      <dgm:prSet custT="1"/>
      <dgm:spPr/>
      <dgm:t>
        <a:bodyPr/>
        <a:lstStyle/>
        <a:p>
          <a:r>
            <a:rPr lang="en-US" sz="2400" dirty="0"/>
            <a:t>During the project startup phase, when you have to plan who will work on the project, how the project will be broken down into increments, how resources will be allocated across your company, etc. </a:t>
          </a:r>
        </a:p>
      </dgm:t>
    </dgm:pt>
    <dgm:pt modelId="{54C6BFCF-6A5D-4E2E-95C0-AE2AAE4372E4}" type="parTrans" cxnId="{9C48BF1E-C326-41FE-9FBF-E63D87DE49B5}">
      <dgm:prSet/>
      <dgm:spPr/>
      <dgm:t>
        <a:bodyPr/>
        <a:lstStyle/>
        <a:p>
          <a:endParaRPr lang="en-US" sz="2400"/>
        </a:p>
      </dgm:t>
    </dgm:pt>
    <dgm:pt modelId="{9A3B5F76-CCB7-4F12-9062-6389898A8C54}" type="sibTrans" cxnId="{9C48BF1E-C326-41FE-9FBF-E63D87DE49B5}">
      <dgm:prSet custT="1"/>
      <dgm:spPr/>
      <dgm:t>
        <a:bodyPr/>
        <a:lstStyle/>
        <a:p>
          <a:endParaRPr lang="en-US" sz="2400"/>
        </a:p>
      </dgm:t>
    </dgm:pt>
    <dgm:pt modelId="{0666BCC3-843D-48FA-AEF7-24BC4D7F2670}">
      <dgm:prSet custT="1"/>
      <dgm:spPr/>
      <dgm:t>
        <a:bodyPr/>
        <a:lstStyle/>
        <a:p>
          <a:pPr marL="0" indent="0"/>
          <a:r>
            <a:rPr lang="en-US" sz="2400" dirty="0"/>
            <a:t>Periodically throughout the project, when you modify your plan in the light of experience gained and information from monitoring the progress of the work. </a:t>
          </a:r>
        </a:p>
      </dgm:t>
    </dgm:pt>
    <dgm:pt modelId="{758AA861-0EFC-49E0-9FA2-B2FA27008B7B}" type="parTrans" cxnId="{F74FA2BB-3FB2-4C0B-8A0F-FFEA82E83472}">
      <dgm:prSet/>
      <dgm:spPr/>
      <dgm:t>
        <a:bodyPr/>
        <a:lstStyle/>
        <a:p>
          <a:endParaRPr lang="en-US" sz="2400"/>
        </a:p>
      </dgm:t>
    </dgm:pt>
    <dgm:pt modelId="{8C34F81B-0EAD-4122-8317-A6EFEEA03786}" type="sibTrans" cxnId="{F74FA2BB-3FB2-4C0B-8A0F-FFEA82E83472}">
      <dgm:prSet/>
      <dgm:spPr/>
      <dgm:t>
        <a:bodyPr/>
        <a:lstStyle/>
        <a:p>
          <a:endParaRPr lang="en-US" sz="2400"/>
        </a:p>
      </dgm:t>
    </dgm:pt>
    <dgm:pt modelId="{B2D6B32E-E73F-4C07-A4DE-3AE32D3408EB}" type="pres">
      <dgm:prSet presAssocID="{66B3FFF1-E318-4569-B6FD-EF435F40814F}" presName="outerComposite" presStyleCnt="0">
        <dgm:presLayoutVars>
          <dgm:chMax val="5"/>
          <dgm:dir/>
          <dgm:resizeHandles val="exact"/>
        </dgm:presLayoutVars>
      </dgm:prSet>
      <dgm:spPr/>
    </dgm:pt>
    <dgm:pt modelId="{5675DED7-3162-45C8-8388-1F3E56CCE46A}" type="pres">
      <dgm:prSet presAssocID="{66B3FFF1-E318-4569-B6FD-EF435F40814F}" presName="dummyMaxCanvas" presStyleCnt="0">
        <dgm:presLayoutVars/>
      </dgm:prSet>
      <dgm:spPr/>
    </dgm:pt>
    <dgm:pt modelId="{A238929D-F23A-4182-8B11-253941D13EBC}" type="pres">
      <dgm:prSet presAssocID="{66B3FFF1-E318-4569-B6FD-EF435F40814F}" presName="ThreeNodes_1" presStyleLbl="node1" presStyleIdx="0" presStyleCnt="3">
        <dgm:presLayoutVars>
          <dgm:bulletEnabled val="1"/>
        </dgm:presLayoutVars>
      </dgm:prSet>
      <dgm:spPr/>
    </dgm:pt>
    <dgm:pt modelId="{0DCECAA8-031A-4480-8B96-C65DB7CCED3A}" type="pres">
      <dgm:prSet presAssocID="{66B3FFF1-E318-4569-B6FD-EF435F40814F}" presName="ThreeNodes_2" presStyleLbl="node1" presStyleIdx="1" presStyleCnt="3" custScaleX="108453" custScaleY="109467">
        <dgm:presLayoutVars>
          <dgm:bulletEnabled val="1"/>
        </dgm:presLayoutVars>
      </dgm:prSet>
      <dgm:spPr/>
    </dgm:pt>
    <dgm:pt modelId="{A9A48A6B-BECF-485D-A7A7-46DE203E9F6B}" type="pres">
      <dgm:prSet presAssocID="{66B3FFF1-E318-4569-B6FD-EF435F40814F}" presName="ThreeNodes_3" presStyleLbl="node1" presStyleIdx="2" presStyleCnt="3" custScaleX="99916">
        <dgm:presLayoutVars>
          <dgm:bulletEnabled val="1"/>
        </dgm:presLayoutVars>
      </dgm:prSet>
      <dgm:spPr/>
    </dgm:pt>
    <dgm:pt modelId="{E1C83C34-4972-4FC2-BFF9-574AAD160E79}" type="pres">
      <dgm:prSet presAssocID="{66B3FFF1-E318-4569-B6FD-EF435F40814F}" presName="ThreeConn_1-2" presStyleLbl="fgAccFollowNode1" presStyleIdx="0" presStyleCnt="2">
        <dgm:presLayoutVars>
          <dgm:bulletEnabled val="1"/>
        </dgm:presLayoutVars>
      </dgm:prSet>
      <dgm:spPr/>
    </dgm:pt>
    <dgm:pt modelId="{92B80AD9-2980-4A44-A6F7-E71D8A3C9ED8}" type="pres">
      <dgm:prSet presAssocID="{66B3FFF1-E318-4569-B6FD-EF435F40814F}" presName="ThreeConn_2-3" presStyleLbl="fgAccFollowNode1" presStyleIdx="1" presStyleCnt="2">
        <dgm:presLayoutVars>
          <dgm:bulletEnabled val="1"/>
        </dgm:presLayoutVars>
      </dgm:prSet>
      <dgm:spPr/>
    </dgm:pt>
    <dgm:pt modelId="{AA450BDA-2B5C-427D-A970-1FADFC05269E}" type="pres">
      <dgm:prSet presAssocID="{66B3FFF1-E318-4569-B6FD-EF435F40814F}" presName="ThreeNodes_1_text" presStyleLbl="node1" presStyleIdx="2" presStyleCnt="3">
        <dgm:presLayoutVars>
          <dgm:bulletEnabled val="1"/>
        </dgm:presLayoutVars>
      </dgm:prSet>
      <dgm:spPr/>
    </dgm:pt>
    <dgm:pt modelId="{332FDB64-860D-4084-8881-3D2A608B1932}" type="pres">
      <dgm:prSet presAssocID="{66B3FFF1-E318-4569-B6FD-EF435F40814F}" presName="ThreeNodes_2_text" presStyleLbl="node1" presStyleIdx="2" presStyleCnt="3">
        <dgm:presLayoutVars>
          <dgm:bulletEnabled val="1"/>
        </dgm:presLayoutVars>
      </dgm:prSet>
      <dgm:spPr/>
    </dgm:pt>
    <dgm:pt modelId="{4AAEC6EB-A359-4DD5-B50D-AB72FF951A95}" type="pres">
      <dgm:prSet presAssocID="{66B3FFF1-E318-4569-B6FD-EF435F40814F}" presName="ThreeNodes_3_text" presStyleLbl="node1" presStyleIdx="2" presStyleCnt="3">
        <dgm:presLayoutVars>
          <dgm:bulletEnabled val="1"/>
        </dgm:presLayoutVars>
      </dgm:prSet>
      <dgm:spPr/>
    </dgm:pt>
  </dgm:ptLst>
  <dgm:cxnLst>
    <dgm:cxn modelId="{F0E20606-D8E1-4A9D-B727-E7FB8DEB3351}" type="presOf" srcId="{0666BCC3-843D-48FA-AEF7-24BC4D7F2670}" destId="{4AAEC6EB-A359-4DD5-B50D-AB72FF951A95}" srcOrd="1" destOrd="0" presId="urn:microsoft.com/office/officeart/2005/8/layout/vProcess5"/>
    <dgm:cxn modelId="{2A42C80A-B0CE-4D51-9955-19C63A122A10}" type="presOf" srcId="{27E19E8A-CEBE-4BB1-8A88-98BFFA903B84}" destId="{E1C83C34-4972-4FC2-BFF9-574AAD160E79}" srcOrd="0" destOrd="0" presId="urn:microsoft.com/office/officeart/2005/8/layout/vProcess5"/>
    <dgm:cxn modelId="{9C48BF1E-C326-41FE-9FBF-E63D87DE49B5}" srcId="{66B3FFF1-E318-4569-B6FD-EF435F40814F}" destId="{7B093CE1-B2B5-4C38-8605-44AB1A241B4B}" srcOrd="1" destOrd="0" parTransId="{54C6BFCF-6A5D-4E2E-95C0-AE2AAE4372E4}" sibTransId="{9A3B5F76-CCB7-4F12-9062-6389898A8C54}"/>
    <dgm:cxn modelId="{E1492926-8E5C-48B6-A679-C8201756FD17}" srcId="{66B3FFF1-E318-4569-B6FD-EF435F40814F}" destId="{55E8F74E-C40A-482B-835E-EE6DA1AA4E27}" srcOrd="0" destOrd="0" parTransId="{2E472265-7601-4669-ABDE-47A96B370292}" sibTransId="{27E19E8A-CEBE-4BB1-8A88-98BFFA903B84}"/>
    <dgm:cxn modelId="{975FCA43-2A97-45B8-9FFB-580EF0C4491A}" type="presOf" srcId="{66B3FFF1-E318-4569-B6FD-EF435F40814F}" destId="{B2D6B32E-E73F-4C07-A4DE-3AE32D3408EB}" srcOrd="0" destOrd="0" presId="urn:microsoft.com/office/officeart/2005/8/layout/vProcess5"/>
    <dgm:cxn modelId="{1EA4E15D-0629-4728-9908-EE5EC498DF54}" type="presOf" srcId="{7B093CE1-B2B5-4C38-8605-44AB1A241B4B}" destId="{0DCECAA8-031A-4480-8B96-C65DB7CCED3A}" srcOrd="0" destOrd="0" presId="urn:microsoft.com/office/officeart/2005/8/layout/vProcess5"/>
    <dgm:cxn modelId="{76DF33A2-B2F7-4A45-B4DA-A77034B973A1}" type="presOf" srcId="{7B093CE1-B2B5-4C38-8605-44AB1A241B4B}" destId="{332FDB64-860D-4084-8881-3D2A608B1932}" srcOrd="1" destOrd="0" presId="urn:microsoft.com/office/officeart/2005/8/layout/vProcess5"/>
    <dgm:cxn modelId="{3E194CA3-EF0B-4A79-849C-8DA185B67EBC}" type="presOf" srcId="{0666BCC3-843D-48FA-AEF7-24BC4D7F2670}" destId="{A9A48A6B-BECF-485D-A7A7-46DE203E9F6B}" srcOrd="0" destOrd="0" presId="urn:microsoft.com/office/officeart/2005/8/layout/vProcess5"/>
    <dgm:cxn modelId="{F74FA2BB-3FB2-4C0B-8A0F-FFEA82E83472}" srcId="{66B3FFF1-E318-4569-B6FD-EF435F40814F}" destId="{0666BCC3-843D-48FA-AEF7-24BC4D7F2670}" srcOrd="2" destOrd="0" parTransId="{758AA861-0EFC-49E0-9FA2-B2FA27008B7B}" sibTransId="{8C34F81B-0EAD-4122-8317-A6EFEEA03786}"/>
    <dgm:cxn modelId="{AD18D4BB-0D75-4C7D-A8DC-DD8216F44801}" type="presOf" srcId="{55E8F74E-C40A-482B-835E-EE6DA1AA4E27}" destId="{AA450BDA-2B5C-427D-A970-1FADFC05269E}" srcOrd="1" destOrd="0" presId="urn:microsoft.com/office/officeart/2005/8/layout/vProcess5"/>
    <dgm:cxn modelId="{52A532E8-B69C-4C75-AE7C-99BFD77B4537}" type="presOf" srcId="{55E8F74E-C40A-482B-835E-EE6DA1AA4E27}" destId="{A238929D-F23A-4182-8B11-253941D13EBC}" srcOrd="0" destOrd="0" presId="urn:microsoft.com/office/officeart/2005/8/layout/vProcess5"/>
    <dgm:cxn modelId="{F38319EA-1C61-42EB-8BB2-6E3D1556C20C}" type="presOf" srcId="{9A3B5F76-CCB7-4F12-9062-6389898A8C54}" destId="{92B80AD9-2980-4A44-A6F7-E71D8A3C9ED8}" srcOrd="0" destOrd="0" presId="urn:microsoft.com/office/officeart/2005/8/layout/vProcess5"/>
    <dgm:cxn modelId="{5744A88C-44D9-496B-9813-BAFE910FB294}" type="presParOf" srcId="{B2D6B32E-E73F-4C07-A4DE-3AE32D3408EB}" destId="{5675DED7-3162-45C8-8388-1F3E56CCE46A}" srcOrd="0" destOrd="0" presId="urn:microsoft.com/office/officeart/2005/8/layout/vProcess5"/>
    <dgm:cxn modelId="{CD0CB1BE-C817-4199-8D2F-197943B35F61}" type="presParOf" srcId="{B2D6B32E-E73F-4C07-A4DE-3AE32D3408EB}" destId="{A238929D-F23A-4182-8B11-253941D13EBC}" srcOrd="1" destOrd="0" presId="urn:microsoft.com/office/officeart/2005/8/layout/vProcess5"/>
    <dgm:cxn modelId="{ACA77A64-18CF-4EE1-9155-F3FC9DF55890}" type="presParOf" srcId="{B2D6B32E-E73F-4C07-A4DE-3AE32D3408EB}" destId="{0DCECAA8-031A-4480-8B96-C65DB7CCED3A}" srcOrd="2" destOrd="0" presId="urn:microsoft.com/office/officeart/2005/8/layout/vProcess5"/>
    <dgm:cxn modelId="{ACA4C8C4-C165-4A9C-B738-A2004250DBF9}" type="presParOf" srcId="{B2D6B32E-E73F-4C07-A4DE-3AE32D3408EB}" destId="{A9A48A6B-BECF-485D-A7A7-46DE203E9F6B}" srcOrd="3" destOrd="0" presId="urn:microsoft.com/office/officeart/2005/8/layout/vProcess5"/>
    <dgm:cxn modelId="{29092909-EB7E-4B9F-853D-3EC3EE7DDA6D}" type="presParOf" srcId="{B2D6B32E-E73F-4C07-A4DE-3AE32D3408EB}" destId="{E1C83C34-4972-4FC2-BFF9-574AAD160E79}" srcOrd="4" destOrd="0" presId="urn:microsoft.com/office/officeart/2005/8/layout/vProcess5"/>
    <dgm:cxn modelId="{F5FD522D-8698-4D56-B5D1-B08457590640}" type="presParOf" srcId="{B2D6B32E-E73F-4C07-A4DE-3AE32D3408EB}" destId="{92B80AD9-2980-4A44-A6F7-E71D8A3C9ED8}" srcOrd="5" destOrd="0" presId="urn:microsoft.com/office/officeart/2005/8/layout/vProcess5"/>
    <dgm:cxn modelId="{9A8F793D-7536-4A5B-9C29-200C11B10DBE}" type="presParOf" srcId="{B2D6B32E-E73F-4C07-A4DE-3AE32D3408EB}" destId="{AA450BDA-2B5C-427D-A970-1FADFC05269E}" srcOrd="6" destOrd="0" presId="urn:microsoft.com/office/officeart/2005/8/layout/vProcess5"/>
    <dgm:cxn modelId="{0EC303C0-30BD-4136-86EB-E0EACCB1E00D}" type="presParOf" srcId="{B2D6B32E-E73F-4C07-A4DE-3AE32D3408EB}" destId="{332FDB64-860D-4084-8881-3D2A608B1932}" srcOrd="7" destOrd="0" presId="urn:microsoft.com/office/officeart/2005/8/layout/vProcess5"/>
    <dgm:cxn modelId="{769EDEAC-F7B4-48ED-A732-ACCC60393FF4}" type="presParOf" srcId="{B2D6B32E-E73F-4C07-A4DE-3AE32D3408EB}" destId="{4AAEC6EB-A359-4DD5-B50D-AB72FF951A9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0405B1-3588-4DFA-9E5C-73D3CA0286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D0D125B-B210-43ED-9E48-135325272896}">
      <dgm:prSet custT="1"/>
      <dgm:spPr/>
      <dgm:t>
        <a:bodyPr/>
        <a:lstStyle/>
        <a:p>
          <a:r>
            <a:rPr lang="en-US" sz="2400" dirty="0"/>
            <a:t>The project plan should be regularly amended as the project progresses and you know more about the software and its development</a:t>
          </a:r>
        </a:p>
      </dgm:t>
    </dgm:pt>
    <dgm:pt modelId="{A0F7E240-5439-4F44-BA03-06D810D1B0A0}" type="parTrans" cxnId="{EBB029D7-02AC-4208-A8ED-A42DC5683412}">
      <dgm:prSet/>
      <dgm:spPr/>
      <dgm:t>
        <a:bodyPr/>
        <a:lstStyle/>
        <a:p>
          <a:endParaRPr lang="en-US" sz="2400"/>
        </a:p>
      </dgm:t>
    </dgm:pt>
    <dgm:pt modelId="{5DECB490-D59D-430E-B535-5E831CE2B165}" type="sibTrans" cxnId="{EBB029D7-02AC-4208-A8ED-A42DC5683412}">
      <dgm:prSet/>
      <dgm:spPr/>
      <dgm:t>
        <a:bodyPr/>
        <a:lstStyle/>
        <a:p>
          <a:endParaRPr lang="en-US" sz="2400"/>
        </a:p>
      </dgm:t>
    </dgm:pt>
    <dgm:pt modelId="{6C9306E1-71B3-4FB1-B56F-4216BC956AEC}">
      <dgm:prSet custT="1"/>
      <dgm:spPr/>
      <dgm:t>
        <a:bodyPr/>
        <a:lstStyle/>
        <a:p>
          <a:r>
            <a:rPr lang="en-US" sz="2400"/>
            <a:t>The project schedule, cost-estimate and risks have to be regularly revised</a:t>
          </a:r>
        </a:p>
      </dgm:t>
    </dgm:pt>
    <dgm:pt modelId="{31E274EA-4005-40BD-93D0-BD4A204BAA73}" type="parTrans" cxnId="{ED79397C-B8B5-4353-BFE7-696C49C5B776}">
      <dgm:prSet/>
      <dgm:spPr/>
      <dgm:t>
        <a:bodyPr/>
        <a:lstStyle/>
        <a:p>
          <a:endParaRPr lang="en-US" sz="2400"/>
        </a:p>
      </dgm:t>
    </dgm:pt>
    <dgm:pt modelId="{8529DF4B-D232-4EAA-9752-D24847478FE4}" type="sibTrans" cxnId="{ED79397C-B8B5-4353-BFE7-696C49C5B776}">
      <dgm:prSet/>
      <dgm:spPr/>
      <dgm:t>
        <a:bodyPr/>
        <a:lstStyle/>
        <a:p>
          <a:endParaRPr lang="en-US" sz="2400"/>
        </a:p>
      </dgm:t>
    </dgm:pt>
    <dgm:pt modelId="{7CFFD4DB-9DE7-42B5-9A8A-2B44A793E4B4}" type="pres">
      <dgm:prSet presAssocID="{F00405B1-3588-4DFA-9E5C-73D3CA0286F2}" presName="root" presStyleCnt="0">
        <dgm:presLayoutVars>
          <dgm:dir/>
          <dgm:resizeHandles val="exact"/>
        </dgm:presLayoutVars>
      </dgm:prSet>
      <dgm:spPr/>
    </dgm:pt>
    <dgm:pt modelId="{0E7644DD-7FE7-485C-B0C6-14EB69A1BD4F}" type="pres">
      <dgm:prSet presAssocID="{ED0D125B-B210-43ED-9E48-135325272896}" presName="compNode" presStyleCnt="0"/>
      <dgm:spPr/>
    </dgm:pt>
    <dgm:pt modelId="{7FAFFF95-9DBF-4A51-8636-4811E8B6C593}" type="pres">
      <dgm:prSet presAssocID="{ED0D125B-B210-43ED-9E48-135325272896}" presName="bgRect" presStyleLbl="bgShp" presStyleIdx="0" presStyleCnt="2"/>
      <dgm:spPr/>
    </dgm:pt>
    <dgm:pt modelId="{C8A09582-87B6-4559-BBA0-A1757C409E46}" type="pres">
      <dgm:prSet presAssocID="{ED0D125B-B210-43ED-9E48-1353252728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65DD949-F925-4B1E-8CFE-4BB5A7D6A446}" type="pres">
      <dgm:prSet presAssocID="{ED0D125B-B210-43ED-9E48-135325272896}" presName="spaceRect" presStyleCnt="0"/>
      <dgm:spPr/>
    </dgm:pt>
    <dgm:pt modelId="{5E5C2593-5D9C-4E1E-A188-1C230488F1A5}" type="pres">
      <dgm:prSet presAssocID="{ED0D125B-B210-43ED-9E48-135325272896}" presName="parTx" presStyleLbl="revTx" presStyleIdx="0" presStyleCnt="2">
        <dgm:presLayoutVars>
          <dgm:chMax val="0"/>
          <dgm:chPref val="0"/>
        </dgm:presLayoutVars>
      </dgm:prSet>
      <dgm:spPr/>
    </dgm:pt>
    <dgm:pt modelId="{37619FAE-9D42-45C7-8C3D-866B110B6503}" type="pres">
      <dgm:prSet presAssocID="{5DECB490-D59D-430E-B535-5E831CE2B165}" presName="sibTrans" presStyleCnt="0"/>
      <dgm:spPr/>
    </dgm:pt>
    <dgm:pt modelId="{54D826F3-6FE3-4B9A-BE80-CA34E711F8C6}" type="pres">
      <dgm:prSet presAssocID="{6C9306E1-71B3-4FB1-B56F-4216BC956AEC}" presName="compNode" presStyleCnt="0"/>
      <dgm:spPr/>
    </dgm:pt>
    <dgm:pt modelId="{5315CC6A-3128-4DAC-B321-3C136260192A}" type="pres">
      <dgm:prSet presAssocID="{6C9306E1-71B3-4FB1-B56F-4216BC956AEC}" presName="bgRect" presStyleLbl="bgShp" presStyleIdx="1" presStyleCnt="2"/>
      <dgm:spPr/>
    </dgm:pt>
    <dgm:pt modelId="{448EAA1F-CF97-4917-B0BB-32A1AC706924}" type="pres">
      <dgm:prSet presAssocID="{6C9306E1-71B3-4FB1-B56F-4216BC956A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4C5FBBA9-E4EB-483A-A145-C9C9C583A6B0}" type="pres">
      <dgm:prSet presAssocID="{6C9306E1-71B3-4FB1-B56F-4216BC956AEC}" presName="spaceRect" presStyleCnt="0"/>
      <dgm:spPr/>
    </dgm:pt>
    <dgm:pt modelId="{0191B076-A8D4-4954-BA39-A8A160305599}" type="pres">
      <dgm:prSet presAssocID="{6C9306E1-71B3-4FB1-B56F-4216BC956AEC}" presName="parTx" presStyleLbl="revTx" presStyleIdx="1" presStyleCnt="2">
        <dgm:presLayoutVars>
          <dgm:chMax val="0"/>
          <dgm:chPref val="0"/>
        </dgm:presLayoutVars>
      </dgm:prSet>
      <dgm:spPr/>
    </dgm:pt>
  </dgm:ptLst>
  <dgm:cxnLst>
    <dgm:cxn modelId="{ED79397C-B8B5-4353-BFE7-696C49C5B776}" srcId="{F00405B1-3588-4DFA-9E5C-73D3CA0286F2}" destId="{6C9306E1-71B3-4FB1-B56F-4216BC956AEC}" srcOrd="1" destOrd="0" parTransId="{31E274EA-4005-40BD-93D0-BD4A204BAA73}" sibTransId="{8529DF4B-D232-4EAA-9752-D24847478FE4}"/>
    <dgm:cxn modelId="{81FC06B5-E253-4EB7-B363-626119AB03C6}" type="presOf" srcId="{ED0D125B-B210-43ED-9E48-135325272896}" destId="{5E5C2593-5D9C-4E1E-A188-1C230488F1A5}" srcOrd="0" destOrd="0" presId="urn:microsoft.com/office/officeart/2018/2/layout/IconVerticalSolidList"/>
    <dgm:cxn modelId="{EBB029D7-02AC-4208-A8ED-A42DC5683412}" srcId="{F00405B1-3588-4DFA-9E5C-73D3CA0286F2}" destId="{ED0D125B-B210-43ED-9E48-135325272896}" srcOrd="0" destOrd="0" parTransId="{A0F7E240-5439-4F44-BA03-06D810D1B0A0}" sibTransId="{5DECB490-D59D-430E-B535-5E831CE2B165}"/>
    <dgm:cxn modelId="{933E49E0-D186-4123-9233-7580DCAC4226}" type="presOf" srcId="{6C9306E1-71B3-4FB1-B56F-4216BC956AEC}" destId="{0191B076-A8D4-4954-BA39-A8A160305599}" srcOrd="0" destOrd="0" presId="urn:microsoft.com/office/officeart/2018/2/layout/IconVerticalSolidList"/>
    <dgm:cxn modelId="{04BAF1E1-8ED1-4438-98DF-E444BA4F9CEB}" type="presOf" srcId="{F00405B1-3588-4DFA-9E5C-73D3CA0286F2}" destId="{7CFFD4DB-9DE7-42B5-9A8A-2B44A793E4B4}" srcOrd="0" destOrd="0" presId="urn:microsoft.com/office/officeart/2018/2/layout/IconVerticalSolidList"/>
    <dgm:cxn modelId="{C70FF356-C090-40FB-99E9-7EEF73EA8FBA}" type="presParOf" srcId="{7CFFD4DB-9DE7-42B5-9A8A-2B44A793E4B4}" destId="{0E7644DD-7FE7-485C-B0C6-14EB69A1BD4F}" srcOrd="0" destOrd="0" presId="urn:microsoft.com/office/officeart/2018/2/layout/IconVerticalSolidList"/>
    <dgm:cxn modelId="{183A5F04-9AC8-446D-9C41-186709584A88}" type="presParOf" srcId="{0E7644DD-7FE7-485C-B0C6-14EB69A1BD4F}" destId="{7FAFFF95-9DBF-4A51-8636-4811E8B6C593}" srcOrd="0" destOrd="0" presId="urn:microsoft.com/office/officeart/2018/2/layout/IconVerticalSolidList"/>
    <dgm:cxn modelId="{B73CE53F-E68B-4CDD-8AA2-E4BB4F9ED8B1}" type="presParOf" srcId="{0E7644DD-7FE7-485C-B0C6-14EB69A1BD4F}" destId="{C8A09582-87B6-4559-BBA0-A1757C409E46}" srcOrd="1" destOrd="0" presId="urn:microsoft.com/office/officeart/2018/2/layout/IconVerticalSolidList"/>
    <dgm:cxn modelId="{39077F99-BB48-446A-AF80-E6FCC84334BD}" type="presParOf" srcId="{0E7644DD-7FE7-485C-B0C6-14EB69A1BD4F}" destId="{565DD949-F925-4B1E-8CFE-4BB5A7D6A446}" srcOrd="2" destOrd="0" presId="urn:microsoft.com/office/officeart/2018/2/layout/IconVerticalSolidList"/>
    <dgm:cxn modelId="{0668C001-7C54-4E0B-9F3D-F01D577CA711}" type="presParOf" srcId="{0E7644DD-7FE7-485C-B0C6-14EB69A1BD4F}" destId="{5E5C2593-5D9C-4E1E-A188-1C230488F1A5}" srcOrd="3" destOrd="0" presId="urn:microsoft.com/office/officeart/2018/2/layout/IconVerticalSolidList"/>
    <dgm:cxn modelId="{E659414D-F397-4638-8CDF-B80DCCACA3A1}" type="presParOf" srcId="{7CFFD4DB-9DE7-42B5-9A8A-2B44A793E4B4}" destId="{37619FAE-9D42-45C7-8C3D-866B110B6503}" srcOrd="1" destOrd="0" presId="urn:microsoft.com/office/officeart/2018/2/layout/IconVerticalSolidList"/>
    <dgm:cxn modelId="{8905FC7A-92BD-46C4-914E-7AB56A9D44FC}" type="presParOf" srcId="{7CFFD4DB-9DE7-42B5-9A8A-2B44A793E4B4}" destId="{54D826F3-6FE3-4B9A-BE80-CA34E711F8C6}" srcOrd="2" destOrd="0" presId="urn:microsoft.com/office/officeart/2018/2/layout/IconVerticalSolidList"/>
    <dgm:cxn modelId="{27973C4E-21B4-45DF-B139-A9D8C96D60C0}" type="presParOf" srcId="{54D826F3-6FE3-4B9A-BE80-CA34E711F8C6}" destId="{5315CC6A-3128-4DAC-B321-3C136260192A}" srcOrd="0" destOrd="0" presId="urn:microsoft.com/office/officeart/2018/2/layout/IconVerticalSolidList"/>
    <dgm:cxn modelId="{85A4DF12-ADCB-43F6-894D-E204271F9C97}" type="presParOf" srcId="{54D826F3-6FE3-4B9A-BE80-CA34E711F8C6}" destId="{448EAA1F-CF97-4917-B0BB-32A1AC706924}" srcOrd="1" destOrd="0" presId="urn:microsoft.com/office/officeart/2018/2/layout/IconVerticalSolidList"/>
    <dgm:cxn modelId="{72235062-4E4F-436A-904D-DD2DD808F04D}" type="presParOf" srcId="{54D826F3-6FE3-4B9A-BE80-CA34E711F8C6}" destId="{4C5FBBA9-E4EB-483A-A145-C9C9C583A6B0}" srcOrd="2" destOrd="0" presId="urn:microsoft.com/office/officeart/2018/2/layout/IconVerticalSolidList"/>
    <dgm:cxn modelId="{2CE748F5-B293-41D4-B4CF-5E137E337F54}" type="presParOf" srcId="{54D826F3-6FE3-4B9A-BE80-CA34E711F8C6}" destId="{0191B076-A8D4-4954-BA39-A8A1603055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8EC4D5-5F6F-4F90-BD0A-DA3BD289DF2F}"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61EF940C-0571-4E50-817B-A44B03133096}">
      <dgm:prSet custT="1"/>
      <dgm:spPr/>
      <dgm:t>
        <a:bodyPr/>
        <a:lstStyle/>
        <a:p>
          <a:r>
            <a:rPr lang="en-US" sz="2400"/>
            <a:t>Split</a:t>
          </a:r>
        </a:p>
      </dgm:t>
    </dgm:pt>
    <dgm:pt modelId="{A968DC24-3DD4-4B8A-A56D-30FE84D885B0}" type="parTrans" cxnId="{22977B5B-D6CD-424C-9D9B-9AFE281FBFD3}">
      <dgm:prSet/>
      <dgm:spPr/>
      <dgm:t>
        <a:bodyPr/>
        <a:lstStyle/>
        <a:p>
          <a:endParaRPr lang="en-US" sz="2400"/>
        </a:p>
      </dgm:t>
    </dgm:pt>
    <dgm:pt modelId="{8466BAB9-8542-4EA2-96F0-2A610505242F}" type="sibTrans" cxnId="{22977B5B-D6CD-424C-9D9B-9AFE281FBFD3}">
      <dgm:prSet/>
      <dgm:spPr/>
      <dgm:t>
        <a:bodyPr/>
        <a:lstStyle/>
        <a:p>
          <a:endParaRPr lang="en-US" sz="2400"/>
        </a:p>
      </dgm:t>
    </dgm:pt>
    <dgm:pt modelId="{F14B47BC-FC36-42DA-8E97-A1C42E526BFB}">
      <dgm:prSet custT="1"/>
      <dgm:spPr/>
      <dgm:t>
        <a:bodyPr/>
        <a:lstStyle/>
        <a:p>
          <a:r>
            <a:rPr lang="en-US" sz="2400"/>
            <a:t>Split project into tasks </a:t>
          </a:r>
        </a:p>
      </dgm:t>
    </dgm:pt>
    <dgm:pt modelId="{3DFF9B9B-6A7D-4136-8D1A-413AEDD96425}" type="parTrans" cxnId="{1BCCA793-8D1B-4C62-961F-0D75F5E8F246}">
      <dgm:prSet/>
      <dgm:spPr/>
      <dgm:t>
        <a:bodyPr/>
        <a:lstStyle/>
        <a:p>
          <a:endParaRPr lang="en-US" sz="2400"/>
        </a:p>
      </dgm:t>
    </dgm:pt>
    <dgm:pt modelId="{D30DE3BE-0474-4B2D-828C-921E6B9F91A0}" type="sibTrans" cxnId="{1BCCA793-8D1B-4C62-961F-0D75F5E8F246}">
      <dgm:prSet/>
      <dgm:spPr/>
      <dgm:t>
        <a:bodyPr/>
        <a:lstStyle/>
        <a:p>
          <a:endParaRPr lang="en-US" sz="2400"/>
        </a:p>
      </dgm:t>
    </dgm:pt>
    <dgm:pt modelId="{A7C0C88C-B4E7-47DC-84D1-866BC2095E12}">
      <dgm:prSet custT="1"/>
      <dgm:spPr/>
      <dgm:t>
        <a:bodyPr/>
        <a:lstStyle/>
        <a:p>
          <a:r>
            <a:rPr lang="en-US" sz="2400"/>
            <a:t>Estimate</a:t>
          </a:r>
        </a:p>
      </dgm:t>
    </dgm:pt>
    <dgm:pt modelId="{D8C6FE9D-2A94-4560-B912-EC2B7F5C7657}" type="parTrans" cxnId="{A9B8EB92-88F2-46C9-9E62-1ECA5A755ABC}">
      <dgm:prSet/>
      <dgm:spPr/>
      <dgm:t>
        <a:bodyPr/>
        <a:lstStyle/>
        <a:p>
          <a:endParaRPr lang="en-US" sz="2400"/>
        </a:p>
      </dgm:t>
    </dgm:pt>
    <dgm:pt modelId="{2204BD9C-7BB0-4DD8-9B05-2FDA2014B9EE}" type="sibTrans" cxnId="{A9B8EB92-88F2-46C9-9E62-1ECA5A755ABC}">
      <dgm:prSet/>
      <dgm:spPr/>
      <dgm:t>
        <a:bodyPr/>
        <a:lstStyle/>
        <a:p>
          <a:endParaRPr lang="en-US" sz="2400"/>
        </a:p>
      </dgm:t>
    </dgm:pt>
    <dgm:pt modelId="{BAC3ACDC-F5B0-443E-B7F0-D27B90D1A63E}">
      <dgm:prSet custT="1"/>
      <dgm:spPr/>
      <dgm:t>
        <a:bodyPr/>
        <a:lstStyle/>
        <a:p>
          <a:r>
            <a:rPr lang="en-US" sz="2400"/>
            <a:t>Estimate time and resources required to complete each task.</a:t>
          </a:r>
        </a:p>
      </dgm:t>
    </dgm:pt>
    <dgm:pt modelId="{5CB43601-82FB-48AA-82C8-B43C797869EF}" type="parTrans" cxnId="{7E8F9E1C-8856-4915-93D0-5C4EA3D603D9}">
      <dgm:prSet/>
      <dgm:spPr/>
      <dgm:t>
        <a:bodyPr/>
        <a:lstStyle/>
        <a:p>
          <a:endParaRPr lang="en-US" sz="2400"/>
        </a:p>
      </dgm:t>
    </dgm:pt>
    <dgm:pt modelId="{EA91721E-2417-4184-BB54-CFCC117D0B80}" type="sibTrans" cxnId="{7E8F9E1C-8856-4915-93D0-5C4EA3D603D9}">
      <dgm:prSet/>
      <dgm:spPr/>
      <dgm:t>
        <a:bodyPr/>
        <a:lstStyle/>
        <a:p>
          <a:endParaRPr lang="en-US" sz="2400"/>
        </a:p>
      </dgm:t>
    </dgm:pt>
    <dgm:pt modelId="{FD046E5B-A73A-4FBA-B0C5-BDE7B8ED07C3}">
      <dgm:prSet custT="1"/>
      <dgm:spPr/>
      <dgm:t>
        <a:bodyPr/>
        <a:lstStyle/>
        <a:p>
          <a:r>
            <a:rPr lang="en-US" sz="2400"/>
            <a:t>Organize</a:t>
          </a:r>
        </a:p>
      </dgm:t>
    </dgm:pt>
    <dgm:pt modelId="{40C7529F-E921-4462-BB55-6D984542ED17}" type="parTrans" cxnId="{2EC3DF74-EFE4-4CC9-9DB6-960AD6294A40}">
      <dgm:prSet/>
      <dgm:spPr/>
      <dgm:t>
        <a:bodyPr/>
        <a:lstStyle/>
        <a:p>
          <a:endParaRPr lang="en-US" sz="2400"/>
        </a:p>
      </dgm:t>
    </dgm:pt>
    <dgm:pt modelId="{7A374A00-7407-4EF9-B97D-01ADC5CBC8EE}" type="sibTrans" cxnId="{2EC3DF74-EFE4-4CC9-9DB6-960AD6294A40}">
      <dgm:prSet/>
      <dgm:spPr/>
      <dgm:t>
        <a:bodyPr/>
        <a:lstStyle/>
        <a:p>
          <a:endParaRPr lang="en-US" sz="2400"/>
        </a:p>
      </dgm:t>
    </dgm:pt>
    <dgm:pt modelId="{28832B5C-C092-42B6-8356-15A3D9FA3CB9}">
      <dgm:prSet custT="1"/>
      <dgm:spPr/>
      <dgm:t>
        <a:bodyPr/>
        <a:lstStyle/>
        <a:p>
          <a:r>
            <a:rPr lang="en-US" sz="2400"/>
            <a:t>Organize tasks concurrently to make optimal use of workforce.</a:t>
          </a:r>
        </a:p>
      </dgm:t>
    </dgm:pt>
    <dgm:pt modelId="{DBB3DFDF-0805-41AF-AD21-FF3FFB98FED2}" type="parTrans" cxnId="{5D8EB9CA-13BC-458B-A195-774937E96EA1}">
      <dgm:prSet/>
      <dgm:spPr/>
      <dgm:t>
        <a:bodyPr/>
        <a:lstStyle/>
        <a:p>
          <a:endParaRPr lang="en-US" sz="2400"/>
        </a:p>
      </dgm:t>
    </dgm:pt>
    <dgm:pt modelId="{20AF59EB-4374-421F-8511-69DFECCC185E}" type="sibTrans" cxnId="{5D8EB9CA-13BC-458B-A195-774937E96EA1}">
      <dgm:prSet/>
      <dgm:spPr/>
      <dgm:t>
        <a:bodyPr/>
        <a:lstStyle/>
        <a:p>
          <a:endParaRPr lang="en-US" sz="2400"/>
        </a:p>
      </dgm:t>
    </dgm:pt>
    <dgm:pt modelId="{02E840FD-3517-4093-A97B-7C5DA288081E}">
      <dgm:prSet custT="1"/>
      <dgm:spPr/>
      <dgm:t>
        <a:bodyPr/>
        <a:lstStyle/>
        <a:p>
          <a:r>
            <a:rPr lang="en-US" sz="2400"/>
            <a:t>Minimize</a:t>
          </a:r>
        </a:p>
      </dgm:t>
    </dgm:pt>
    <dgm:pt modelId="{D4878125-B395-492D-AACD-855383F506A4}" type="parTrans" cxnId="{A00AA491-8D2A-47AE-A7FA-62E80B1184A6}">
      <dgm:prSet/>
      <dgm:spPr/>
      <dgm:t>
        <a:bodyPr/>
        <a:lstStyle/>
        <a:p>
          <a:endParaRPr lang="en-US" sz="2400"/>
        </a:p>
      </dgm:t>
    </dgm:pt>
    <dgm:pt modelId="{C7CAFC37-6C3A-4002-B07F-C06A6A8DCC7E}" type="sibTrans" cxnId="{A00AA491-8D2A-47AE-A7FA-62E80B1184A6}">
      <dgm:prSet/>
      <dgm:spPr/>
      <dgm:t>
        <a:bodyPr/>
        <a:lstStyle/>
        <a:p>
          <a:endParaRPr lang="en-US" sz="2400"/>
        </a:p>
      </dgm:t>
    </dgm:pt>
    <dgm:pt modelId="{73144641-5CFA-488F-B680-B97F3C995039}">
      <dgm:prSet custT="1"/>
      <dgm:spPr/>
      <dgm:t>
        <a:bodyPr/>
        <a:lstStyle/>
        <a:p>
          <a:r>
            <a:rPr lang="en-US" sz="2400"/>
            <a:t>Minimize task dependencies to avoid delays caused by one task waiting for another to complete.</a:t>
          </a:r>
        </a:p>
      </dgm:t>
    </dgm:pt>
    <dgm:pt modelId="{D663FD5C-9BDB-401C-A872-F65CF9BAD95F}" type="parTrans" cxnId="{6264A089-0DB8-4C50-AEA4-8A1510BAC4ED}">
      <dgm:prSet/>
      <dgm:spPr/>
      <dgm:t>
        <a:bodyPr/>
        <a:lstStyle/>
        <a:p>
          <a:endParaRPr lang="en-US" sz="2400"/>
        </a:p>
      </dgm:t>
    </dgm:pt>
    <dgm:pt modelId="{82E02945-737D-4C93-A257-19C99DBAAD70}" type="sibTrans" cxnId="{6264A089-0DB8-4C50-AEA4-8A1510BAC4ED}">
      <dgm:prSet/>
      <dgm:spPr/>
      <dgm:t>
        <a:bodyPr/>
        <a:lstStyle/>
        <a:p>
          <a:endParaRPr lang="en-US" sz="2400"/>
        </a:p>
      </dgm:t>
    </dgm:pt>
    <dgm:pt modelId="{836B1E08-6B2B-4597-A8DA-2D3AC280C31B}">
      <dgm:prSet custT="1"/>
      <dgm:spPr/>
      <dgm:t>
        <a:bodyPr/>
        <a:lstStyle/>
        <a:p>
          <a:r>
            <a:rPr lang="en-US" sz="2400"/>
            <a:t>Depend on</a:t>
          </a:r>
        </a:p>
      </dgm:t>
    </dgm:pt>
    <dgm:pt modelId="{267592F7-9BA5-47AA-AD7C-E8AF3C4C40C7}" type="parTrans" cxnId="{60D45EC4-334E-4A45-942C-AC28EBD7428B}">
      <dgm:prSet/>
      <dgm:spPr/>
      <dgm:t>
        <a:bodyPr/>
        <a:lstStyle/>
        <a:p>
          <a:endParaRPr lang="en-US" sz="2400"/>
        </a:p>
      </dgm:t>
    </dgm:pt>
    <dgm:pt modelId="{B9D8A40B-9CB1-4CBF-8AEE-6F2AC4E5D82C}" type="sibTrans" cxnId="{60D45EC4-334E-4A45-942C-AC28EBD7428B}">
      <dgm:prSet/>
      <dgm:spPr/>
      <dgm:t>
        <a:bodyPr/>
        <a:lstStyle/>
        <a:p>
          <a:endParaRPr lang="en-US" sz="2400"/>
        </a:p>
      </dgm:t>
    </dgm:pt>
    <dgm:pt modelId="{20BD3231-86E4-46E8-97F5-06731F27AFF2}">
      <dgm:prSet custT="1"/>
      <dgm:spPr/>
      <dgm:t>
        <a:bodyPr/>
        <a:lstStyle/>
        <a:p>
          <a:r>
            <a:rPr lang="en-US" sz="2400"/>
            <a:t>Depend on project managers intuition and experience.</a:t>
          </a:r>
        </a:p>
      </dgm:t>
    </dgm:pt>
    <dgm:pt modelId="{C700FD9A-08CA-41CF-80C4-FAA286BFD31A}" type="parTrans" cxnId="{8EC99A2B-70DA-43DD-9604-9B020F313D0D}">
      <dgm:prSet/>
      <dgm:spPr/>
      <dgm:t>
        <a:bodyPr/>
        <a:lstStyle/>
        <a:p>
          <a:endParaRPr lang="en-US" sz="2400"/>
        </a:p>
      </dgm:t>
    </dgm:pt>
    <dgm:pt modelId="{0F59234D-28F4-45F6-9C47-87EEF171AE45}" type="sibTrans" cxnId="{8EC99A2B-70DA-43DD-9604-9B020F313D0D}">
      <dgm:prSet/>
      <dgm:spPr/>
      <dgm:t>
        <a:bodyPr/>
        <a:lstStyle/>
        <a:p>
          <a:endParaRPr lang="en-US" sz="2400"/>
        </a:p>
      </dgm:t>
    </dgm:pt>
    <dgm:pt modelId="{95F57021-C168-478A-AF65-F717F937D52D}" type="pres">
      <dgm:prSet presAssocID="{B68EC4D5-5F6F-4F90-BD0A-DA3BD289DF2F}" presName="Name0" presStyleCnt="0">
        <dgm:presLayoutVars>
          <dgm:dir/>
          <dgm:animLvl val="lvl"/>
          <dgm:resizeHandles val="exact"/>
        </dgm:presLayoutVars>
      </dgm:prSet>
      <dgm:spPr/>
    </dgm:pt>
    <dgm:pt modelId="{161745A9-F68C-4A0A-BC29-84ACB1BCEC47}" type="pres">
      <dgm:prSet presAssocID="{836B1E08-6B2B-4597-A8DA-2D3AC280C31B}" presName="boxAndChildren" presStyleCnt="0"/>
      <dgm:spPr/>
    </dgm:pt>
    <dgm:pt modelId="{48F6C1F5-55A3-4C14-B223-16050CBF6E1E}" type="pres">
      <dgm:prSet presAssocID="{836B1E08-6B2B-4597-A8DA-2D3AC280C31B}" presName="parentTextBox" presStyleLbl="alignNode1" presStyleIdx="0" presStyleCnt="5"/>
      <dgm:spPr/>
    </dgm:pt>
    <dgm:pt modelId="{8574B8F8-DBCB-42DC-9ED7-6A4AE631EEC5}" type="pres">
      <dgm:prSet presAssocID="{836B1E08-6B2B-4597-A8DA-2D3AC280C31B}" presName="descendantBox" presStyleLbl="bgAccFollowNode1" presStyleIdx="0" presStyleCnt="5"/>
      <dgm:spPr/>
    </dgm:pt>
    <dgm:pt modelId="{7954E4FB-710B-48A3-94BD-C4160587A585}" type="pres">
      <dgm:prSet presAssocID="{C7CAFC37-6C3A-4002-B07F-C06A6A8DCC7E}" presName="sp" presStyleCnt="0"/>
      <dgm:spPr/>
    </dgm:pt>
    <dgm:pt modelId="{D5152C30-BFF5-4E80-BCA5-A1C715B2CCDC}" type="pres">
      <dgm:prSet presAssocID="{02E840FD-3517-4093-A97B-7C5DA288081E}" presName="arrowAndChildren" presStyleCnt="0"/>
      <dgm:spPr/>
    </dgm:pt>
    <dgm:pt modelId="{20FEADDF-BC87-48B4-A12C-EA97DA995BEA}" type="pres">
      <dgm:prSet presAssocID="{02E840FD-3517-4093-A97B-7C5DA288081E}" presName="parentTextArrow" presStyleLbl="node1" presStyleIdx="0" presStyleCnt="0"/>
      <dgm:spPr/>
    </dgm:pt>
    <dgm:pt modelId="{275269CF-FE18-427F-95E4-6AEA8A11134D}" type="pres">
      <dgm:prSet presAssocID="{02E840FD-3517-4093-A97B-7C5DA288081E}" presName="arrow" presStyleLbl="alignNode1" presStyleIdx="1" presStyleCnt="5"/>
      <dgm:spPr/>
    </dgm:pt>
    <dgm:pt modelId="{35F7854D-1641-41B5-A9DC-4C328D492478}" type="pres">
      <dgm:prSet presAssocID="{02E840FD-3517-4093-A97B-7C5DA288081E}" presName="descendantArrow" presStyleLbl="bgAccFollowNode1" presStyleIdx="1" presStyleCnt="5"/>
      <dgm:spPr/>
    </dgm:pt>
    <dgm:pt modelId="{23F8DAD4-B23D-46ED-8BA4-738147670F45}" type="pres">
      <dgm:prSet presAssocID="{7A374A00-7407-4EF9-B97D-01ADC5CBC8EE}" presName="sp" presStyleCnt="0"/>
      <dgm:spPr/>
    </dgm:pt>
    <dgm:pt modelId="{E74E7291-009E-47E9-9184-86D88F6F4416}" type="pres">
      <dgm:prSet presAssocID="{FD046E5B-A73A-4FBA-B0C5-BDE7B8ED07C3}" presName="arrowAndChildren" presStyleCnt="0"/>
      <dgm:spPr/>
    </dgm:pt>
    <dgm:pt modelId="{1A8C5759-9789-4EFF-B86A-542D7A892028}" type="pres">
      <dgm:prSet presAssocID="{FD046E5B-A73A-4FBA-B0C5-BDE7B8ED07C3}" presName="parentTextArrow" presStyleLbl="node1" presStyleIdx="0" presStyleCnt="0"/>
      <dgm:spPr/>
    </dgm:pt>
    <dgm:pt modelId="{DA911171-4493-47AC-89D4-077304A39622}" type="pres">
      <dgm:prSet presAssocID="{FD046E5B-A73A-4FBA-B0C5-BDE7B8ED07C3}" presName="arrow" presStyleLbl="alignNode1" presStyleIdx="2" presStyleCnt="5"/>
      <dgm:spPr/>
    </dgm:pt>
    <dgm:pt modelId="{316A2729-1714-49C3-94E0-2BDEA24A09B0}" type="pres">
      <dgm:prSet presAssocID="{FD046E5B-A73A-4FBA-B0C5-BDE7B8ED07C3}" presName="descendantArrow" presStyleLbl="bgAccFollowNode1" presStyleIdx="2" presStyleCnt="5"/>
      <dgm:spPr/>
    </dgm:pt>
    <dgm:pt modelId="{66747C22-DDE6-498C-8CDF-EA20DC689ECD}" type="pres">
      <dgm:prSet presAssocID="{2204BD9C-7BB0-4DD8-9B05-2FDA2014B9EE}" presName="sp" presStyleCnt="0"/>
      <dgm:spPr/>
    </dgm:pt>
    <dgm:pt modelId="{5816A36A-BD04-4EEB-B137-0A00AF041D01}" type="pres">
      <dgm:prSet presAssocID="{A7C0C88C-B4E7-47DC-84D1-866BC2095E12}" presName="arrowAndChildren" presStyleCnt="0"/>
      <dgm:spPr/>
    </dgm:pt>
    <dgm:pt modelId="{3E047BEE-B7A5-4A91-9D26-67EC51CAF712}" type="pres">
      <dgm:prSet presAssocID="{A7C0C88C-B4E7-47DC-84D1-866BC2095E12}" presName="parentTextArrow" presStyleLbl="node1" presStyleIdx="0" presStyleCnt="0"/>
      <dgm:spPr/>
    </dgm:pt>
    <dgm:pt modelId="{AFED6318-1CB6-43E9-BF69-4C0B29EE88BD}" type="pres">
      <dgm:prSet presAssocID="{A7C0C88C-B4E7-47DC-84D1-866BC2095E12}" presName="arrow" presStyleLbl="alignNode1" presStyleIdx="3" presStyleCnt="5"/>
      <dgm:spPr/>
    </dgm:pt>
    <dgm:pt modelId="{37A6E090-F93B-43BF-94C5-1EAB69902418}" type="pres">
      <dgm:prSet presAssocID="{A7C0C88C-B4E7-47DC-84D1-866BC2095E12}" presName="descendantArrow" presStyleLbl="bgAccFollowNode1" presStyleIdx="3" presStyleCnt="5"/>
      <dgm:spPr/>
    </dgm:pt>
    <dgm:pt modelId="{1D8A1AC2-3DA3-4B59-9E89-8E14CFF5F02C}" type="pres">
      <dgm:prSet presAssocID="{8466BAB9-8542-4EA2-96F0-2A610505242F}" presName="sp" presStyleCnt="0"/>
      <dgm:spPr/>
    </dgm:pt>
    <dgm:pt modelId="{6B988E94-7BA8-4F6F-B4FA-EFBF345AC785}" type="pres">
      <dgm:prSet presAssocID="{61EF940C-0571-4E50-817B-A44B03133096}" presName="arrowAndChildren" presStyleCnt="0"/>
      <dgm:spPr/>
    </dgm:pt>
    <dgm:pt modelId="{7453033C-D0A0-42BB-983D-5B362F87AD07}" type="pres">
      <dgm:prSet presAssocID="{61EF940C-0571-4E50-817B-A44B03133096}" presName="parentTextArrow" presStyleLbl="node1" presStyleIdx="0" presStyleCnt="0"/>
      <dgm:spPr/>
    </dgm:pt>
    <dgm:pt modelId="{13226A1D-17BD-48B4-80C9-E7283B553A3A}" type="pres">
      <dgm:prSet presAssocID="{61EF940C-0571-4E50-817B-A44B03133096}" presName="arrow" presStyleLbl="alignNode1" presStyleIdx="4" presStyleCnt="5"/>
      <dgm:spPr/>
    </dgm:pt>
    <dgm:pt modelId="{31310DDE-9812-4902-9B61-2180094CD559}" type="pres">
      <dgm:prSet presAssocID="{61EF940C-0571-4E50-817B-A44B03133096}" presName="descendantArrow" presStyleLbl="bgAccFollowNode1" presStyleIdx="4" presStyleCnt="5"/>
      <dgm:spPr/>
    </dgm:pt>
  </dgm:ptLst>
  <dgm:cxnLst>
    <dgm:cxn modelId="{328D7707-CD75-41AA-8C6F-20F055EA2BE8}" type="presOf" srcId="{61EF940C-0571-4E50-817B-A44B03133096}" destId="{7453033C-D0A0-42BB-983D-5B362F87AD07}" srcOrd="0" destOrd="0" presId="urn:microsoft.com/office/officeart/2016/7/layout/VerticalDownArrowProcess"/>
    <dgm:cxn modelId="{3E55940B-CE04-444E-912A-A0817CD326A4}" type="presOf" srcId="{A7C0C88C-B4E7-47DC-84D1-866BC2095E12}" destId="{3E047BEE-B7A5-4A91-9D26-67EC51CAF712}" srcOrd="0" destOrd="0" presId="urn:microsoft.com/office/officeart/2016/7/layout/VerticalDownArrowProcess"/>
    <dgm:cxn modelId="{EDCDE21A-A483-4BDB-8218-9E7D67CCC067}" type="presOf" srcId="{B68EC4D5-5F6F-4F90-BD0A-DA3BD289DF2F}" destId="{95F57021-C168-478A-AF65-F717F937D52D}" srcOrd="0" destOrd="0" presId="urn:microsoft.com/office/officeart/2016/7/layout/VerticalDownArrowProcess"/>
    <dgm:cxn modelId="{7E8F9E1C-8856-4915-93D0-5C4EA3D603D9}" srcId="{A7C0C88C-B4E7-47DC-84D1-866BC2095E12}" destId="{BAC3ACDC-F5B0-443E-B7F0-D27B90D1A63E}" srcOrd="0" destOrd="0" parTransId="{5CB43601-82FB-48AA-82C8-B43C797869EF}" sibTransId="{EA91721E-2417-4184-BB54-CFCC117D0B80}"/>
    <dgm:cxn modelId="{203A7320-44DD-470B-A7E8-0E5780243959}" type="presOf" srcId="{20BD3231-86E4-46E8-97F5-06731F27AFF2}" destId="{8574B8F8-DBCB-42DC-9ED7-6A4AE631EEC5}" srcOrd="0" destOrd="0" presId="urn:microsoft.com/office/officeart/2016/7/layout/VerticalDownArrowProcess"/>
    <dgm:cxn modelId="{8EC99A2B-70DA-43DD-9604-9B020F313D0D}" srcId="{836B1E08-6B2B-4597-A8DA-2D3AC280C31B}" destId="{20BD3231-86E4-46E8-97F5-06731F27AFF2}" srcOrd="0" destOrd="0" parTransId="{C700FD9A-08CA-41CF-80C4-FAA286BFD31A}" sibTransId="{0F59234D-28F4-45F6-9C47-87EEF171AE45}"/>
    <dgm:cxn modelId="{22977B5B-D6CD-424C-9D9B-9AFE281FBFD3}" srcId="{B68EC4D5-5F6F-4F90-BD0A-DA3BD289DF2F}" destId="{61EF940C-0571-4E50-817B-A44B03133096}" srcOrd="0" destOrd="0" parTransId="{A968DC24-3DD4-4B8A-A56D-30FE84D885B0}" sibTransId="{8466BAB9-8542-4EA2-96F0-2A610505242F}"/>
    <dgm:cxn modelId="{5EF63C65-0FCE-4925-9A19-2F7A6B061698}" type="presOf" srcId="{02E840FD-3517-4093-A97B-7C5DA288081E}" destId="{275269CF-FE18-427F-95E4-6AEA8A11134D}" srcOrd="1" destOrd="0" presId="urn:microsoft.com/office/officeart/2016/7/layout/VerticalDownArrowProcess"/>
    <dgm:cxn modelId="{DF43166A-1BE5-45D0-93FE-7458E507276F}" type="presOf" srcId="{BAC3ACDC-F5B0-443E-B7F0-D27B90D1A63E}" destId="{37A6E090-F93B-43BF-94C5-1EAB69902418}" srcOrd="0" destOrd="0" presId="urn:microsoft.com/office/officeart/2016/7/layout/VerticalDownArrowProcess"/>
    <dgm:cxn modelId="{1DF34C6F-3613-484A-9F2C-33F8BD788F94}" type="presOf" srcId="{F14B47BC-FC36-42DA-8E97-A1C42E526BFB}" destId="{31310DDE-9812-4902-9B61-2180094CD559}" srcOrd="0" destOrd="0" presId="urn:microsoft.com/office/officeart/2016/7/layout/VerticalDownArrowProcess"/>
    <dgm:cxn modelId="{2EC3DF74-EFE4-4CC9-9DB6-960AD6294A40}" srcId="{B68EC4D5-5F6F-4F90-BD0A-DA3BD289DF2F}" destId="{FD046E5B-A73A-4FBA-B0C5-BDE7B8ED07C3}" srcOrd="2" destOrd="0" parTransId="{40C7529F-E921-4462-BB55-6D984542ED17}" sibTransId="{7A374A00-7407-4EF9-B97D-01ADC5CBC8EE}"/>
    <dgm:cxn modelId="{371B5C76-0046-4746-9E3A-DD94DB7EB556}" type="presOf" srcId="{FD046E5B-A73A-4FBA-B0C5-BDE7B8ED07C3}" destId="{1A8C5759-9789-4EFF-B86A-542D7A892028}" srcOrd="0" destOrd="0" presId="urn:microsoft.com/office/officeart/2016/7/layout/VerticalDownArrowProcess"/>
    <dgm:cxn modelId="{8C0B0C7E-0E25-4EDD-BE53-2E357E2C7686}" type="presOf" srcId="{61EF940C-0571-4E50-817B-A44B03133096}" destId="{13226A1D-17BD-48B4-80C9-E7283B553A3A}" srcOrd="1" destOrd="0" presId="urn:microsoft.com/office/officeart/2016/7/layout/VerticalDownArrowProcess"/>
    <dgm:cxn modelId="{314F7481-5121-41A8-9180-62D0F0AA4FDB}" type="presOf" srcId="{02E840FD-3517-4093-A97B-7C5DA288081E}" destId="{20FEADDF-BC87-48B4-A12C-EA97DA995BEA}" srcOrd="0" destOrd="0" presId="urn:microsoft.com/office/officeart/2016/7/layout/VerticalDownArrowProcess"/>
    <dgm:cxn modelId="{1A8B4189-E0F5-4020-8777-1819CDC7185C}" type="presOf" srcId="{FD046E5B-A73A-4FBA-B0C5-BDE7B8ED07C3}" destId="{DA911171-4493-47AC-89D4-077304A39622}" srcOrd="1" destOrd="0" presId="urn:microsoft.com/office/officeart/2016/7/layout/VerticalDownArrowProcess"/>
    <dgm:cxn modelId="{6264A089-0DB8-4C50-AEA4-8A1510BAC4ED}" srcId="{02E840FD-3517-4093-A97B-7C5DA288081E}" destId="{73144641-5CFA-488F-B680-B97F3C995039}" srcOrd="0" destOrd="0" parTransId="{D663FD5C-9BDB-401C-A872-F65CF9BAD95F}" sibTransId="{82E02945-737D-4C93-A257-19C99DBAAD70}"/>
    <dgm:cxn modelId="{A00AA491-8D2A-47AE-A7FA-62E80B1184A6}" srcId="{B68EC4D5-5F6F-4F90-BD0A-DA3BD289DF2F}" destId="{02E840FD-3517-4093-A97B-7C5DA288081E}" srcOrd="3" destOrd="0" parTransId="{D4878125-B395-492D-AACD-855383F506A4}" sibTransId="{C7CAFC37-6C3A-4002-B07F-C06A6A8DCC7E}"/>
    <dgm:cxn modelId="{A9B8EB92-88F2-46C9-9E62-1ECA5A755ABC}" srcId="{B68EC4D5-5F6F-4F90-BD0A-DA3BD289DF2F}" destId="{A7C0C88C-B4E7-47DC-84D1-866BC2095E12}" srcOrd="1" destOrd="0" parTransId="{D8C6FE9D-2A94-4560-B912-EC2B7F5C7657}" sibTransId="{2204BD9C-7BB0-4DD8-9B05-2FDA2014B9EE}"/>
    <dgm:cxn modelId="{1BCCA793-8D1B-4C62-961F-0D75F5E8F246}" srcId="{61EF940C-0571-4E50-817B-A44B03133096}" destId="{F14B47BC-FC36-42DA-8E97-A1C42E526BFB}" srcOrd="0" destOrd="0" parTransId="{3DFF9B9B-6A7D-4136-8D1A-413AEDD96425}" sibTransId="{D30DE3BE-0474-4B2D-828C-921E6B9F91A0}"/>
    <dgm:cxn modelId="{C225FBB3-40AB-4307-B570-A231D4068300}" type="presOf" srcId="{28832B5C-C092-42B6-8356-15A3D9FA3CB9}" destId="{316A2729-1714-49C3-94E0-2BDEA24A09B0}" srcOrd="0" destOrd="0" presId="urn:microsoft.com/office/officeart/2016/7/layout/VerticalDownArrowProcess"/>
    <dgm:cxn modelId="{2F8FAEB8-CDBB-47A2-9925-766B282119A1}" type="presOf" srcId="{836B1E08-6B2B-4597-A8DA-2D3AC280C31B}" destId="{48F6C1F5-55A3-4C14-B223-16050CBF6E1E}" srcOrd="0" destOrd="0" presId="urn:microsoft.com/office/officeart/2016/7/layout/VerticalDownArrowProcess"/>
    <dgm:cxn modelId="{60D45EC4-334E-4A45-942C-AC28EBD7428B}" srcId="{B68EC4D5-5F6F-4F90-BD0A-DA3BD289DF2F}" destId="{836B1E08-6B2B-4597-A8DA-2D3AC280C31B}" srcOrd="4" destOrd="0" parTransId="{267592F7-9BA5-47AA-AD7C-E8AF3C4C40C7}" sibTransId="{B9D8A40B-9CB1-4CBF-8AEE-6F2AC4E5D82C}"/>
    <dgm:cxn modelId="{5D8EB9CA-13BC-458B-A195-774937E96EA1}" srcId="{FD046E5B-A73A-4FBA-B0C5-BDE7B8ED07C3}" destId="{28832B5C-C092-42B6-8356-15A3D9FA3CB9}" srcOrd="0" destOrd="0" parTransId="{DBB3DFDF-0805-41AF-AD21-FF3FFB98FED2}" sibTransId="{20AF59EB-4374-421F-8511-69DFECCC185E}"/>
    <dgm:cxn modelId="{E6EDA6DD-0CA8-45D4-9A61-F493BBFC6A6D}" type="presOf" srcId="{73144641-5CFA-488F-B680-B97F3C995039}" destId="{35F7854D-1641-41B5-A9DC-4C328D492478}" srcOrd="0" destOrd="0" presId="urn:microsoft.com/office/officeart/2016/7/layout/VerticalDownArrowProcess"/>
    <dgm:cxn modelId="{492D7EEF-C8A5-487F-87AD-2EC73B7CA3AE}" type="presOf" srcId="{A7C0C88C-B4E7-47DC-84D1-866BC2095E12}" destId="{AFED6318-1CB6-43E9-BF69-4C0B29EE88BD}" srcOrd="1" destOrd="0" presId="urn:microsoft.com/office/officeart/2016/7/layout/VerticalDownArrowProcess"/>
    <dgm:cxn modelId="{D9986228-3E7D-4D9D-B8A5-5ACE320656AF}" type="presParOf" srcId="{95F57021-C168-478A-AF65-F717F937D52D}" destId="{161745A9-F68C-4A0A-BC29-84ACB1BCEC47}" srcOrd="0" destOrd="0" presId="urn:microsoft.com/office/officeart/2016/7/layout/VerticalDownArrowProcess"/>
    <dgm:cxn modelId="{60244132-A797-4D53-BD1A-2096FC2D5DA2}" type="presParOf" srcId="{161745A9-F68C-4A0A-BC29-84ACB1BCEC47}" destId="{48F6C1F5-55A3-4C14-B223-16050CBF6E1E}" srcOrd="0" destOrd="0" presId="urn:microsoft.com/office/officeart/2016/7/layout/VerticalDownArrowProcess"/>
    <dgm:cxn modelId="{0BC5F317-0A96-46E9-AC5B-7B52024EEEE8}" type="presParOf" srcId="{161745A9-F68C-4A0A-BC29-84ACB1BCEC47}" destId="{8574B8F8-DBCB-42DC-9ED7-6A4AE631EEC5}" srcOrd="1" destOrd="0" presId="urn:microsoft.com/office/officeart/2016/7/layout/VerticalDownArrowProcess"/>
    <dgm:cxn modelId="{D6D9A1E2-1F42-49C9-A32A-3F449191D9B9}" type="presParOf" srcId="{95F57021-C168-478A-AF65-F717F937D52D}" destId="{7954E4FB-710B-48A3-94BD-C4160587A585}" srcOrd="1" destOrd="0" presId="urn:microsoft.com/office/officeart/2016/7/layout/VerticalDownArrowProcess"/>
    <dgm:cxn modelId="{65E0A29E-1BEB-47C6-A94A-08E7BD6367B1}" type="presParOf" srcId="{95F57021-C168-478A-AF65-F717F937D52D}" destId="{D5152C30-BFF5-4E80-BCA5-A1C715B2CCDC}" srcOrd="2" destOrd="0" presId="urn:microsoft.com/office/officeart/2016/7/layout/VerticalDownArrowProcess"/>
    <dgm:cxn modelId="{7B5F3FE1-4CCC-49FC-9959-5455EF0452D2}" type="presParOf" srcId="{D5152C30-BFF5-4E80-BCA5-A1C715B2CCDC}" destId="{20FEADDF-BC87-48B4-A12C-EA97DA995BEA}" srcOrd="0" destOrd="0" presId="urn:microsoft.com/office/officeart/2016/7/layout/VerticalDownArrowProcess"/>
    <dgm:cxn modelId="{0994A120-33BA-4F1A-B323-A22B567843F9}" type="presParOf" srcId="{D5152C30-BFF5-4E80-BCA5-A1C715B2CCDC}" destId="{275269CF-FE18-427F-95E4-6AEA8A11134D}" srcOrd="1" destOrd="0" presId="urn:microsoft.com/office/officeart/2016/7/layout/VerticalDownArrowProcess"/>
    <dgm:cxn modelId="{5DE8C36A-68B5-4B54-958F-5B60914FB648}" type="presParOf" srcId="{D5152C30-BFF5-4E80-BCA5-A1C715B2CCDC}" destId="{35F7854D-1641-41B5-A9DC-4C328D492478}" srcOrd="2" destOrd="0" presId="urn:microsoft.com/office/officeart/2016/7/layout/VerticalDownArrowProcess"/>
    <dgm:cxn modelId="{2DC186F3-5FE8-46E5-AC47-974C3E7F36F0}" type="presParOf" srcId="{95F57021-C168-478A-AF65-F717F937D52D}" destId="{23F8DAD4-B23D-46ED-8BA4-738147670F45}" srcOrd="3" destOrd="0" presId="urn:microsoft.com/office/officeart/2016/7/layout/VerticalDownArrowProcess"/>
    <dgm:cxn modelId="{4AADAC80-0060-49A9-8BF2-1465BE3910E5}" type="presParOf" srcId="{95F57021-C168-478A-AF65-F717F937D52D}" destId="{E74E7291-009E-47E9-9184-86D88F6F4416}" srcOrd="4" destOrd="0" presId="urn:microsoft.com/office/officeart/2016/7/layout/VerticalDownArrowProcess"/>
    <dgm:cxn modelId="{14570461-EFA3-4968-84BA-28573B6A8A5F}" type="presParOf" srcId="{E74E7291-009E-47E9-9184-86D88F6F4416}" destId="{1A8C5759-9789-4EFF-B86A-542D7A892028}" srcOrd="0" destOrd="0" presId="urn:microsoft.com/office/officeart/2016/7/layout/VerticalDownArrowProcess"/>
    <dgm:cxn modelId="{5F8A6F15-0265-454F-9CAA-7B9C4CEE0263}" type="presParOf" srcId="{E74E7291-009E-47E9-9184-86D88F6F4416}" destId="{DA911171-4493-47AC-89D4-077304A39622}" srcOrd="1" destOrd="0" presId="urn:microsoft.com/office/officeart/2016/7/layout/VerticalDownArrowProcess"/>
    <dgm:cxn modelId="{8BEAC57F-AD9A-4AFC-9118-42F484B90914}" type="presParOf" srcId="{E74E7291-009E-47E9-9184-86D88F6F4416}" destId="{316A2729-1714-49C3-94E0-2BDEA24A09B0}" srcOrd="2" destOrd="0" presId="urn:microsoft.com/office/officeart/2016/7/layout/VerticalDownArrowProcess"/>
    <dgm:cxn modelId="{DBEC3206-0E9D-4FC2-992E-973ABADE0432}" type="presParOf" srcId="{95F57021-C168-478A-AF65-F717F937D52D}" destId="{66747C22-DDE6-498C-8CDF-EA20DC689ECD}" srcOrd="5" destOrd="0" presId="urn:microsoft.com/office/officeart/2016/7/layout/VerticalDownArrowProcess"/>
    <dgm:cxn modelId="{90170C9F-1EA5-47BF-86FF-736B06B76719}" type="presParOf" srcId="{95F57021-C168-478A-AF65-F717F937D52D}" destId="{5816A36A-BD04-4EEB-B137-0A00AF041D01}" srcOrd="6" destOrd="0" presId="urn:microsoft.com/office/officeart/2016/7/layout/VerticalDownArrowProcess"/>
    <dgm:cxn modelId="{AF517E6A-2E03-4FF4-8190-87BDF877E8D9}" type="presParOf" srcId="{5816A36A-BD04-4EEB-B137-0A00AF041D01}" destId="{3E047BEE-B7A5-4A91-9D26-67EC51CAF712}" srcOrd="0" destOrd="0" presId="urn:microsoft.com/office/officeart/2016/7/layout/VerticalDownArrowProcess"/>
    <dgm:cxn modelId="{3FF88315-47C1-49A3-AA52-D57A5BF19C5A}" type="presParOf" srcId="{5816A36A-BD04-4EEB-B137-0A00AF041D01}" destId="{AFED6318-1CB6-43E9-BF69-4C0B29EE88BD}" srcOrd="1" destOrd="0" presId="urn:microsoft.com/office/officeart/2016/7/layout/VerticalDownArrowProcess"/>
    <dgm:cxn modelId="{A4559E16-4F37-404D-824E-93DE3F2D8FA6}" type="presParOf" srcId="{5816A36A-BD04-4EEB-B137-0A00AF041D01}" destId="{37A6E090-F93B-43BF-94C5-1EAB69902418}" srcOrd="2" destOrd="0" presId="urn:microsoft.com/office/officeart/2016/7/layout/VerticalDownArrowProcess"/>
    <dgm:cxn modelId="{EB604229-9883-4F2B-8B78-4C1E8F404807}" type="presParOf" srcId="{95F57021-C168-478A-AF65-F717F937D52D}" destId="{1D8A1AC2-3DA3-4B59-9E89-8E14CFF5F02C}" srcOrd="7" destOrd="0" presId="urn:microsoft.com/office/officeart/2016/7/layout/VerticalDownArrowProcess"/>
    <dgm:cxn modelId="{7F44E250-6E45-468E-800C-E3CE46A31862}" type="presParOf" srcId="{95F57021-C168-478A-AF65-F717F937D52D}" destId="{6B988E94-7BA8-4F6F-B4FA-EFBF345AC785}" srcOrd="8" destOrd="0" presId="urn:microsoft.com/office/officeart/2016/7/layout/VerticalDownArrowProcess"/>
    <dgm:cxn modelId="{12B0DD61-DAB8-4CF4-B117-23386F41ADD4}" type="presParOf" srcId="{6B988E94-7BA8-4F6F-B4FA-EFBF345AC785}" destId="{7453033C-D0A0-42BB-983D-5B362F87AD07}" srcOrd="0" destOrd="0" presId="urn:microsoft.com/office/officeart/2016/7/layout/VerticalDownArrowProcess"/>
    <dgm:cxn modelId="{96A4854F-20D0-4767-A866-58B58745172B}" type="presParOf" srcId="{6B988E94-7BA8-4F6F-B4FA-EFBF345AC785}" destId="{13226A1D-17BD-48B4-80C9-E7283B553A3A}" srcOrd="1" destOrd="0" presId="urn:microsoft.com/office/officeart/2016/7/layout/VerticalDownArrowProcess"/>
    <dgm:cxn modelId="{750E9845-5DC4-4E1A-9036-55CE74D966D0}" type="presParOf" srcId="{6B988E94-7BA8-4F6F-B4FA-EFBF345AC785}" destId="{31310DDE-9812-4902-9B61-2180094CD559}"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AE9047-1716-46E7-9950-3B073DE7250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E33E5B4-3BBB-4AE1-A030-7F1F03261D22}">
      <dgm:prSet/>
      <dgm:spPr/>
      <dgm:t>
        <a:bodyPr/>
        <a:lstStyle/>
        <a:p>
          <a:r>
            <a:rPr lang="en-GB" dirty="0"/>
            <a:t>Estimating the difficulty of problems and hence the cost of developing a solution is hard.</a:t>
          </a:r>
          <a:endParaRPr lang="en-US" dirty="0"/>
        </a:p>
      </dgm:t>
    </dgm:pt>
    <dgm:pt modelId="{0EEDEA4E-1ED3-4D10-8B89-8DDDB630F33F}" type="parTrans" cxnId="{3076F51D-EF79-4401-9D2D-94D54ADA066D}">
      <dgm:prSet/>
      <dgm:spPr/>
      <dgm:t>
        <a:bodyPr/>
        <a:lstStyle/>
        <a:p>
          <a:endParaRPr lang="en-US"/>
        </a:p>
      </dgm:t>
    </dgm:pt>
    <dgm:pt modelId="{BD4B9EEA-4F3C-4287-9FBE-B3B5251CBB03}" type="sibTrans" cxnId="{3076F51D-EF79-4401-9D2D-94D54ADA066D}">
      <dgm:prSet/>
      <dgm:spPr/>
      <dgm:t>
        <a:bodyPr/>
        <a:lstStyle/>
        <a:p>
          <a:endParaRPr lang="en-US"/>
        </a:p>
      </dgm:t>
    </dgm:pt>
    <dgm:pt modelId="{0F63FC98-AEAA-45D1-A26A-4DFD7759D93A}">
      <dgm:prSet/>
      <dgm:spPr/>
      <dgm:t>
        <a:bodyPr/>
        <a:lstStyle/>
        <a:p>
          <a:r>
            <a:rPr lang="en-GB"/>
            <a:t>Productivity is not proportional to the number of people working on a task.</a:t>
          </a:r>
          <a:endParaRPr lang="en-US"/>
        </a:p>
      </dgm:t>
    </dgm:pt>
    <dgm:pt modelId="{3AD77A7F-EF93-418B-AD4A-EC90059A68B8}" type="parTrans" cxnId="{D8FC580E-0456-4B49-9FE1-E009EBEB9EEB}">
      <dgm:prSet/>
      <dgm:spPr/>
      <dgm:t>
        <a:bodyPr/>
        <a:lstStyle/>
        <a:p>
          <a:endParaRPr lang="en-US"/>
        </a:p>
      </dgm:t>
    </dgm:pt>
    <dgm:pt modelId="{46E0EAB4-1E63-4FFB-B39A-299990B93FE0}" type="sibTrans" cxnId="{D8FC580E-0456-4B49-9FE1-E009EBEB9EEB}">
      <dgm:prSet/>
      <dgm:spPr/>
      <dgm:t>
        <a:bodyPr/>
        <a:lstStyle/>
        <a:p>
          <a:endParaRPr lang="en-US"/>
        </a:p>
      </dgm:t>
    </dgm:pt>
    <dgm:pt modelId="{56E31843-F9E4-48C9-BF5A-D3A4089479D2}">
      <dgm:prSet/>
      <dgm:spPr/>
      <dgm:t>
        <a:bodyPr/>
        <a:lstStyle/>
        <a:p>
          <a:r>
            <a:rPr lang="en-GB"/>
            <a:t>Adding people to a late project makes it later because of communication overheads.</a:t>
          </a:r>
          <a:endParaRPr lang="en-US"/>
        </a:p>
      </dgm:t>
    </dgm:pt>
    <dgm:pt modelId="{A962D9BA-224F-4263-BF16-E726D10316A2}" type="parTrans" cxnId="{A79AF190-86C0-4A6F-87DB-C3323F9ED095}">
      <dgm:prSet/>
      <dgm:spPr/>
      <dgm:t>
        <a:bodyPr/>
        <a:lstStyle/>
        <a:p>
          <a:endParaRPr lang="en-US"/>
        </a:p>
      </dgm:t>
    </dgm:pt>
    <dgm:pt modelId="{3E8B3726-4656-42D7-A5CF-1C1F0C63AA28}" type="sibTrans" cxnId="{A79AF190-86C0-4A6F-87DB-C3323F9ED095}">
      <dgm:prSet/>
      <dgm:spPr/>
      <dgm:t>
        <a:bodyPr/>
        <a:lstStyle/>
        <a:p>
          <a:endParaRPr lang="en-US"/>
        </a:p>
      </dgm:t>
    </dgm:pt>
    <dgm:pt modelId="{F27FEEBD-362C-47FF-B7D9-1437DAE89077}">
      <dgm:prSet/>
      <dgm:spPr/>
      <dgm:t>
        <a:bodyPr/>
        <a:lstStyle/>
        <a:p>
          <a:r>
            <a:rPr lang="en-GB"/>
            <a:t>The unexpected always happens. Always allow contingency in planning.</a:t>
          </a:r>
          <a:endParaRPr lang="en-US"/>
        </a:p>
      </dgm:t>
    </dgm:pt>
    <dgm:pt modelId="{7D71C962-A76F-43F5-9050-632ADB9441CA}" type="parTrans" cxnId="{F36C5995-0536-49AF-A3D8-E6A107B7F571}">
      <dgm:prSet/>
      <dgm:spPr/>
      <dgm:t>
        <a:bodyPr/>
        <a:lstStyle/>
        <a:p>
          <a:endParaRPr lang="en-US"/>
        </a:p>
      </dgm:t>
    </dgm:pt>
    <dgm:pt modelId="{3ABE6BD3-0599-4143-9FB9-2E22045D75D8}" type="sibTrans" cxnId="{F36C5995-0536-49AF-A3D8-E6A107B7F571}">
      <dgm:prSet/>
      <dgm:spPr/>
      <dgm:t>
        <a:bodyPr/>
        <a:lstStyle/>
        <a:p>
          <a:endParaRPr lang="en-US"/>
        </a:p>
      </dgm:t>
    </dgm:pt>
    <dgm:pt modelId="{4E8EA665-1C48-4E61-8D19-6FC31813BA65}" type="pres">
      <dgm:prSet presAssocID="{94AE9047-1716-46E7-9950-3B073DE72507}" presName="diagram" presStyleCnt="0">
        <dgm:presLayoutVars>
          <dgm:dir/>
          <dgm:resizeHandles val="exact"/>
        </dgm:presLayoutVars>
      </dgm:prSet>
      <dgm:spPr/>
    </dgm:pt>
    <dgm:pt modelId="{73D56983-A05A-4790-B09B-0AC2F4E93D50}" type="pres">
      <dgm:prSet presAssocID="{AE33E5B4-3BBB-4AE1-A030-7F1F03261D22}" presName="node" presStyleLbl="node1" presStyleIdx="0" presStyleCnt="4">
        <dgm:presLayoutVars>
          <dgm:bulletEnabled val="1"/>
        </dgm:presLayoutVars>
      </dgm:prSet>
      <dgm:spPr/>
    </dgm:pt>
    <dgm:pt modelId="{CF2F10A9-7F90-412A-8403-E3AB029D8319}" type="pres">
      <dgm:prSet presAssocID="{BD4B9EEA-4F3C-4287-9FBE-B3B5251CBB03}" presName="sibTrans" presStyleCnt="0"/>
      <dgm:spPr/>
    </dgm:pt>
    <dgm:pt modelId="{D3CD80D2-3D59-4BF5-95B6-A3BC676643CC}" type="pres">
      <dgm:prSet presAssocID="{0F63FC98-AEAA-45D1-A26A-4DFD7759D93A}" presName="node" presStyleLbl="node1" presStyleIdx="1" presStyleCnt="4">
        <dgm:presLayoutVars>
          <dgm:bulletEnabled val="1"/>
        </dgm:presLayoutVars>
      </dgm:prSet>
      <dgm:spPr/>
    </dgm:pt>
    <dgm:pt modelId="{4DFB3E6A-B3F6-4EF1-82B3-10E76708D4EC}" type="pres">
      <dgm:prSet presAssocID="{46E0EAB4-1E63-4FFB-B39A-299990B93FE0}" presName="sibTrans" presStyleCnt="0"/>
      <dgm:spPr/>
    </dgm:pt>
    <dgm:pt modelId="{D94339AA-288E-40F1-816D-0665F1121A00}" type="pres">
      <dgm:prSet presAssocID="{56E31843-F9E4-48C9-BF5A-D3A4089479D2}" presName="node" presStyleLbl="node1" presStyleIdx="2" presStyleCnt="4">
        <dgm:presLayoutVars>
          <dgm:bulletEnabled val="1"/>
        </dgm:presLayoutVars>
      </dgm:prSet>
      <dgm:spPr/>
    </dgm:pt>
    <dgm:pt modelId="{EC405131-842E-4018-BDA1-4EA9F4384A99}" type="pres">
      <dgm:prSet presAssocID="{3E8B3726-4656-42D7-A5CF-1C1F0C63AA28}" presName="sibTrans" presStyleCnt="0"/>
      <dgm:spPr/>
    </dgm:pt>
    <dgm:pt modelId="{5174A87B-34B9-448E-ADCE-C452B8E8F735}" type="pres">
      <dgm:prSet presAssocID="{F27FEEBD-362C-47FF-B7D9-1437DAE89077}" presName="node" presStyleLbl="node1" presStyleIdx="3" presStyleCnt="4">
        <dgm:presLayoutVars>
          <dgm:bulletEnabled val="1"/>
        </dgm:presLayoutVars>
      </dgm:prSet>
      <dgm:spPr/>
    </dgm:pt>
  </dgm:ptLst>
  <dgm:cxnLst>
    <dgm:cxn modelId="{D8FC580E-0456-4B49-9FE1-E009EBEB9EEB}" srcId="{94AE9047-1716-46E7-9950-3B073DE72507}" destId="{0F63FC98-AEAA-45D1-A26A-4DFD7759D93A}" srcOrd="1" destOrd="0" parTransId="{3AD77A7F-EF93-418B-AD4A-EC90059A68B8}" sibTransId="{46E0EAB4-1E63-4FFB-B39A-299990B93FE0}"/>
    <dgm:cxn modelId="{3076F51D-EF79-4401-9D2D-94D54ADA066D}" srcId="{94AE9047-1716-46E7-9950-3B073DE72507}" destId="{AE33E5B4-3BBB-4AE1-A030-7F1F03261D22}" srcOrd="0" destOrd="0" parTransId="{0EEDEA4E-1ED3-4D10-8B89-8DDDB630F33F}" sibTransId="{BD4B9EEA-4F3C-4287-9FBE-B3B5251CBB03}"/>
    <dgm:cxn modelId="{9C5CC03F-5EF6-43AA-A37F-2E9E37224E8E}" type="presOf" srcId="{F27FEEBD-362C-47FF-B7D9-1437DAE89077}" destId="{5174A87B-34B9-448E-ADCE-C452B8E8F735}" srcOrd="0" destOrd="0" presId="urn:microsoft.com/office/officeart/2005/8/layout/default"/>
    <dgm:cxn modelId="{DC5DC143-A63F-4A20-9977-1580F505D7DA}" type="presOf" srcId="{56E31843-F9E4-48C9-BF5A-D3A4089479D2}" destId="{D94339AA-288E-40F1-816D-0665F1121A00}" srcOrd="0" destOrd="0" presId="urn:microsoft.com/office/officeart/2005/8/layout/default"/>
    <dgm:cxn modelId="{09F81045-2A33-42A1-A394-9A9C98FC35CA}" type="presOf" srcId="{0F63FC98-AEAA-45D1-A26A-4DFD7759D93A}" destId="{D3CD80D2-3D59-4BF5-95B6-A3BC676643CC}" srcOrd="0" destOrd="0" presId="urn:microsoft.com/office/officeart/2005/8/layout/default"/>
    <dgm:cxn modelId="{A79AF190-86C0-4A6F-87DB-C3323F9ED095}" srcId="{94AE9047-1716-46E7-9950-3B073DE72507}" destId="{56E31843-F9E4-48C9-BF5A-D3A4089479D2}" srcOrd="2" destOrd="0" parTransId="{A962D9BA-224F-4263-BF16-E726D10316A2}" sibTransId="{3E8B3726-4656-42D7-A5CF-1C1F0C63AA28}"/>
    <dgm:cxn modelId="{F36C5995-0536-49AF-A3D8-E6A107B7F571}" srcId="{94AE9047-1716-46E7-9950-3B073DE72507}" destId="{F27FEEBD-362C-47FF-B7D9-1437DAE89077}" srcOrd="3" destOrd="0" parTransId="{7D71C962-A76F-43F5-9050-632ADB9441CA}" sibTransId="{3ABE6BD3-0599-4143-9FB9-2E22045D75D8}"/>
    <dgm:cxn modelId="{3C011EEC-63B9-4D48-B8A7-05E8A3142432}" type="presOf" srcId="{AE33E5B4-3BBB-4AE1-A030-7F1F03261D22}" destId="{73D56983-A05A-4790-B09B-0AC2F4E93D50}" srcOrd="0" destOrd="0" presId="urn:microsoft.com/office/officeart/2005/8/layout/default"/>
    <dgm:cxn modelId="{A7F5C4ED-C501-440F-A95F-A12D0AE1C906}" type="presOf" srcId="{94AE9047-1716-46E7-9950-3B073DE72507}" destId="{4E8EA665-1C48-4E61-8D19-6FC31813BA65}" srcOrd="0" destOrd="0" presId="urn:microsoft.com/office/officeart/2005/8/layout/default"/>
    <dgm:cxn modelId="{44BA633B-5AB7-46F5-B674-3722E49E3AA3}" type="presParOf" srcId="{4E8EA665-1C48-4E61-8D19-6FC31813BA65}" destId="{73D56983-A05A-4790-B09B-0AC2F4E93D50}" srcOrd="0" destOrd="0" presId="urn:microsoft.com/office/officeart/2005/8/layout/default"/>
    <dgm:cxn modelId="{AB389B78-99FA-439A-987B-B2BEB9D9E823}" type="presParOf" srcId="{4E8EA665-1C48-4E61-8D19-6FC31813BA65}" destId="{CF2F10A9-7F90-412A-8403-E3AB029D8319}" srcOrd="1" destOrd="0" presId="urn:microsoft.com/office/officeart/2005/8/layout/default"/>
    <dgm:cxn modelId="{CEF0BB13-8B04-46A8-9B70-C26DD7E6A04B}" type="presParOf" srcId="{4E8EA665-1C48-4E61-8D19-6FC31813BA65}" destId="{D3CD80D2-3D59-4BF5-95B6-A3BC676643CC}" srcOrd="2" destOrd="0" presId="urn:microsoft.com/office/officeart/2005/8/layout/default"/>
    <dgm:cxn modelId="{1A31FB0B-E91D-421F-8094-6BB7802A901F}" type="presParOf" srcId="{4E8EA665-1C48-4E61-8D19-6FC31813BA65}" destId="{4DFB3E6A-B3F6-4EF1-82B3-10E76708D4EC}" srcOrd="3" destOrd="0" presId="urn:microsoft.com/office/officeart/2005/8/layout/default"/>
    <dgm:cxn modelId="{13205F37-E576-4ACE-B3D2-24EF78B71C02}" type="presParOf" srcId="{4E8EA665-1C48-4E61-8D19-6FC31813BA65}" destId="{D94339AA-288E-40F1-816D-0665F1121A00}" srcOrd="4" destOrd="0" presId="urn:microsoft.com/office/officeart/2005/8/layout/default"/>
    <dgm:cxn modelId="{9EE25EDA-D1F8-4CD3-955D-5450F80E2ABF}" type="presParOf" srcId="{4E8EA665-1C48-4E61-8D19-6FC31813BA65}" destId="{EC405131-842E-4018-BDA1-4EA9F4384A99}" srcOrd="5" destOrd="0" presId="urn:microsoft.com/office/officeart/2005/8/layout/default"/>
    <dgm:cxn modelId="{AC20F802-3B73-4D37-88D1-EC1ECCD85FC0}" type="presParOf" srcId="{4E8EA665-1C48-4E61-8D19-6FC31813BA65}" destId="{5174A87B-34B9-448E-ADCE-C452B8E8F735}"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FE6B37-171C-4228-BBBD-D6C6AC9CB5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6FC7DC-73B8-4B20-96D7-3020BC8E87A7}">
      <dgm:prSet custT="1"/>
      <dgm:spPr/>
      <dgm:t>
        <a:bodyPr/>
        <a:lstStyle/>
        <a:p>
          <a:r>
            <a:rPr lang="en-GB" sz="2000"/>
            <a:t>Graphical notations are normally used to illustrate the project schedule.</a:t>
          </a:r>
          <a:endParaRPr lang="en-US" sz="2000"/>
        </a:p>
      </dgm:t>
    </dgm:pt>
    <dgm:pt modelId="{54B8DD99-6851-48D6-8387-1980D714B33F}" type="parTrans" cxnId="{BB460CCB-52CC-4F56-B916-B16A68B4C766}">
      <dgm:prSet/>
      <dgm:spPr/>
      <dgm:t>
        <a:bodyPr/>
        <a:lstStyle/>
        <a:p>
          <a:endParaRPr lang="en-US" sz="2000"/>
        </a:p>
      </dgm:t>
    </dgm:pt>
    <dgm:pt modelId="{17F1B75C-9205-4581-B8BE-E8824117CCD5}" type="sibTrans" cxnId="{BB460CCB-52CC-4F56-B916-B16A68B4C766}">
      <dgm:prSet/>
      <dgm:spPr/>
      <dgm:t>
        <a:bodyPr/>
        <a:lstStyle/>
        <a:p>
          <a:endParaRPr lang="en-US" sz="2000"/>
        </a:p>
      </dgm:t>
    </dgm:pt>
    <dgm:pt modelId="{427F6730-2CD8-48EC-8644-5586BBD86C99}">
      <dgm:prSet custT="1"/>
      <dgm:spPr/>
      <dgm:t>
        <a:bodyPr/>
        <a:lstStyle/>
        <a:p>
          <a:r>
            <a:rPr lang="en-GB" sz="2000"/>
            <a:t>These show the project breakdown into tasks. Tasks should not be too small. They should take about a week or two.</a:t>
          </a:r>
          <a:endParaRPr lang="en-US" sz="2000"/>
        </a:p>
      </dgm:t>
    </dgm:pt>
    <dgm:pt modelId="{662C7307-03BD-4D0C-A244-CA01F6071231}" type="parTrans" cxnId="{B6D63606-C772-4C8F-80D0-7E7077A35272}">
      <dgm:prSet/>
      <dgm:spPr/>
      <dgm:t>
        <a:bodyPr/>
        <a:lstStyle/>
        <a:p>
          <a:endParaRPr lang="en-US" sz="2000"/>
        </a:p>
      </dgm:t>
    </dgm:pt>
    <dgm:pt modelId="{80363FAE-8E53-4F11-B000-06358F5F3671}" type="sibTrans" cxnId="{B6D63606-C772-4C8F-80D0-7E7077A35272}">
      <dgm:prSet/>
      <dgm:spPr/>
      <dgm:t>
        <a:bodyPr/>
        <a:lstStyle/>
        <a:p>
          <a:endParaRPr lang="en-US" sz="2000"/>
        </a:p>
      </dgm:t>
    </dgm:pt>
    <dgm:pt modelId="{1D2213B2-8052-4733-8B87-213B072CCBFD}">
      <dgm:prSet custT="1"/>
      <dgm:spPr/>
      <dgm:t>
        <a:bodyPr/>
        <a:lstStyle/>
        <a:p>
          <a:r>
            <a:rPr lang="en-GB" sz="2000"/>
            <a:t>Calendar-based - Bar charts are the most commonly used representation for project schedules. They show the schedule as activities or resources against time.</a:t>
          </a:r>
          <a:endParaRPr lang="en-US" sz="2000"/>
        </a:p>
      </dgm:t>
    </dgm:pt>
    <dgm:pt modelId="{0537D8EB-3BE1-4280-A876-18D01114FCA7}" type="parTrans" cxnId="{1F5916A3-DF46-44A5-9875-318E92256BDF}">
      <dgm:prSet/>
      <dgm:spPr/>
      <dgm:t>
        <a:bodyPr/>
        <a:lstStyle/>
        <a:p>
          <a:endParaRPr lang="en-US" sz="2000"/>
        </a:p>
      </dgm:t>
    </dgm:pt>
    <dgm:pt modelId="{2B5CFB57-9A7E-4FFE-900F-3DCE696CCA8C}" type="sibTrans" cxnId="{1F5916A3-DF46-44A5-9875-318E92256BDF}">
      <dgm:prSet/>
      <dgm:spPr/>
      <dgm:t>
        <a:bodyPr/>
        <a:lstStyle/>
        <a:p>
          <a:endParaRPr lang="en-US" sz="2000"/>
        </a:p>
      </dgm:t>
    </dgm:pt>
    <dgm:pt modelId="{D1AFE346-108B-4A4A-AE35-10930FE2F071}">
      <dgm:prSet custT="1"/>
      <dgm:spPr/>
      <dgm:t>
        <a:bodyPr/>
        <a:lstStyle/>
        <a:p>
          <a:r>
            <a:rPr lang="en-GB" sz="2000"/>
            <a:t>Activity networks - Show task dependencies</a:t>
          </a:r>
          <a:endParaRPr lang="en-US" sz="2000"/>
        </a:p>
      </dgm:t>
    </dgm:pt>
    <dgm:pt modelId="{D0E069B3-108E-4503-B90C-34B837DFF41D}" type="parTrans" cxnId="{18F02615-0B91-4370-AFF6-A4D1B289347B}">
      <dgm:prSet/>
      <dgm:spPr/>
      <dgm:t>
        <a:bodyPr/>
        <a:lstStyle/>
        <a:p>
          <a:endParaRPr lang="en-US" sz="2000"/>
        </a:p>
      </dgm:t>
    </dgm:pt>
    <dgm:pt modelId="{CA439BBA-E06A-4079-919C-00AEAD573E03}" type="sibTrans" cxnId="{18F02615-0B91-4370-AFF6-A4D1B289347B}">
      <dgm:prSet/>
      <dgm:spPr/>
      <dgm:t>
        <a:bodyPr/>
        <a:lstStyle/>
        <a:p>
          <a:endParaRPr lang="en-US" sz="2000"/>
        </a:p>
      </dgm:t>
    </dgm:pt>
    <dgm:pt modelId="{80F2E655-D8D5-407F-BC7B-FF77AB4B5503}" type="pres">
      <dgm:prSet presAssocID="{01FE6B37-171C-4228-BBBD-D6C6AC9CB5CA}" presName="root" presStyleCnt="0">
        <dgm:presLayoutVars>
          <dgm:dir/>
          <dgm:resizeHandles val="exact"/>
        </dgm:presLayoutVars>
      </dgm:prSet>
      <dgm:spPr/>
    </dgm:pt>
    <dgm:pt modelId="{DF24A371-60C3-46B7-B5DE-F30A4C3A0959}" type="pres">
      <dgm:prSet presAssocID="{DF6FC7DC-73B8-4B20-96D7-3020BC8E87A7}" presName="compNode" presStyleCnt="0"/>
      <dgm:spPr/>
    </dgm:pt>
    <dgm:pt modelId="{7D2DB5B5-E04E-41EF-9977-D56B5CB09347}" type="pres">
      <dgm:prSet presAssocID="{DF6FC7DC-73B8-4B20-96D7-3020BC8E87A7}" presName="bgRect" presStyleLbl="bgShp" presStyleIdx="0" presStyleCnt="4"/>
      <dgm:spPr/>
    </dgm:pt>
    <dgm:pt modelId="{0E0AADFC-5F13-4ADD-9C59-7E09C43DB3B9}" type="pres">
      <dgm:prSet presAssocID="{DF6FC7DC-73B8-4B20-96D7-3020BC8E87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Quotation Mark"/>
        </a:ext>
      </dgm:extLst>
    </dgm:pt>
    <dgm:pt modelId="{9FAF68F4-FE4B-434D-97DC-03AD5116DCF1}" type="pres">
      <dgm:prSet presAssocID="{DF6FC7DC-73B8-4B20-96D7-3020BC8E87A7}" presName="spaceRect" presStyleCnt="0"/>
      <dgm:spPr/>
    </dgm:pt>
    <dgm:pt modelId="{D9DB8DCB-AA0D-419E-AA1F-CF3BC0E230B3}" type="pres">
      <dgm:prSet presAssocID="{DF6FC7DC-73B8-4B20-96D7-3020BC8E87A7}" presName="parTx" presStyleLbl="revTx" presStyleIdx="0" presStyleCnt="4">
        <dgm:presLayoutVars>
          <dgm:chMax val="0"/>
          <dgm:chPref val="0"/>
        </dgm:presLayoutVars>
      </dgm:prSet>
      <dgm:spPr/>
    </dgm:pt>
    <dgm:pt modelId="{22D50DE9-4531-4B00-8ABF-60E27D1DA9FA}" type="pres">
      <dgm:prSet presAssocID="{17F1B75C-9205-4581-B8BE-E8824117CCD5}" presName="sibTrans" presStyleCnt="0"/>
      <dgm:spPr/>
    </dgm:pt>
    <dgm:pt modelId="{94F7FF88-BF84-4869-BBDD-4ACA74CF951A}" type="pres">
      <dgm:prSet presAssocID="{427F6730-2CD8-48EC-8644-5586BBD86C99}" presName="compNode" presStyleCnt="0"/>
      <dgm:spPr/>
    </dgm:pt>
    <dgm:pt modelId="{B28143AC-5307-464C-9873-733DE91FE631}" type="pres">
      <dgm:prSet presAssocID="{427F6730-2CD8-48EC-8644-5586BBD86C99}" presName="bgRect" presStyleLbl="bgShp" presStyleIdx="1" presStyleCnt="4"/>
      <dgm:spPr/>
    </dgm:pt>
    <dgm:pt modelId="{1C2FCA9A-64CC-4ACC-8013-72C4BF9CDC8D}" type="pres">
      <dgm:prSet presAssocID="{427F6730-2CD8-48EC-8644-5586BBD86C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FCCE3CC-4961-4C2B-9822-73AE180D695A}" type="pres">
      <dgm:prSet presAssocID="{427F6730-2CD8-48EC-8644-5586BBD86C99}" presName="spaceRect" presStyleCnt="0"/>
      <dgm:spPr/>
    </dgm:pt>
    <dgm:pt modelId="{3CBFBCD1-B0AC-4872-8C39-643F9E01ABE1}" type="pres">
      <dgm:prSet presAssocID="{427F6730-2CD8-48EC-8644-5586BBD86C99}" presName="parTx" presStyleLbl="revTx" presStyleIdx="1" presStyleCnt="4">
        <dgm:presLayoutVars>
          <dgm:chMax val="0"/>
          <dgm:chPref val="0"/>
        </dgm:presLayoutVars>
      </dgm:prSet>
      <dgm:spPr/>
    </dgm:pt>
    <dgm:pt modelId="{1C75A665-522B-49A2-BAFC-5E5132859255}" type="pres">
      <dgm:prSet presAssocID="{80363FAE-8E53-4F11-B000-06358F5F3671}" presName="sibTrans" presStyleCnt="0"/>
      <dgm:spPr/>
    </dgm:pt>
    <dgm:pt modelId="{28016819-97D9-4C3D-B448-3FA026664BD7}" type="pres">
      <dgm:prSet presAssocID="{1D2213B2-8052-4733-8B87-213B072CCBFD}" presName="compNode" presStyleCnt="0"/>
      <dgm:spPr/>
    </dgm:pt>
    <dgm:pt modelId="{FCF0F6A5-6D4D-4345-B845-E7E2665D6C40}" type="pres">
      <dgm:prSet presAssocID="{1D2213B2-8052-4733-8B87-213B072CCBFD}" presName="bgRect" presStyleLbl="bgShp" presStyleIdx="2" presStyleCnt="4"/>
      <dgm:spPr/>
    </dgm:pt>
    <dgm:pt modelId="{422816BF-D9D6-4DE0-AB73-5F78AD2314AA}" type="pres">
      <dgm:prSet presAssocID="{1D2213B2-8052-4733-8B87-213B072CCBF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E78E1D32-7E10-44DD-B88E-D6A2444451D2}" type="pres">
      <dgm:prSet presAssocID="{1D2213B2-8052-4733-8B87-213B072CCBFD}" presName="spaceRect" presStyleCnt="0"/>
      <dgm:spPr/>
    </dgm:pt>
    <dgm:pt modelId="{6046A128-0592-40A0-9C47-5CF0A6957FD0}" type="pres">
      <dgm:prSet presAssocID="{1D2213B2-8052-4733-8B87-213B072CCBFD}" presName="parTx" presStyleLbl="revTx" presStyleIdx="2" presStyleCnt="4">
        <dgm:presLayoutVars>
          <dgm:chMax val="0"/>
          <dgm:chPref val="0"/>
        </dgm:presLayoutVars>
      </dgm:prSet>
      <dgm:spPr/>
    </dgm:pt>
    <dgm:pt modelId="{76FE8CC7-4EB9-4AA5-9FC4-E2BABA290686}" type="pres">
      <dgm:prSet presAssocID="{2B5CFB57-9A7E-4FFE-900F-3DCE696CCA8C}" presName="sibTrans" presStyleCnt="0"/>
      <dgm:spPr/>
    </dgm:pt>
    <dgm:pt modelId="{CE5CD943-E75F-4EA4-B109-A470B7908723}" type="pres">
      <dgm:prSet presAssocID="{D1AFE346-108B-4A4A-AE35-10930FE2F071}" presName="compNode" presStyleCnt="0"/>
      <dgm:spPr/>
    </dgm:pt>
    <dgm:pt modelId="{57BDE2EC-9859-4CFF-B30B-EAF59707FD87}" type="pres">
      <dgm:prSet presAssocID="{D1AFE346-108B-4A4A-AE35-10930FE2F071}" presName="bgRect" presStyleLbl="bgShp" presStyleIdx="3" presStyleCnt="4" custLinFactNeighborX="-790" custLinFactNeighborY="142"/>
      <dgm:spPr/>
    </dgm:pt>
    <dgm:pt modelId="{ED982D7A-9C41-49E4-B724-83629FC906A1}" type="pres">
      <dgm:prSet presAssocID="{D1AFE346-108B-4A4A-AE35-10930FE2F0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22539BF2-8171-4344-9E08-3ADEA9A80D7F}" type="pres">
      <dgm:prSet presAssocID="{D1AFE346-108B-4A4A-AE35-10930FE2F071}" presName="spaceRect" presStyleCnt="0"/>
      <dgm:spPr/>
    </dgm:pt>
    <dgm:pt modelId="{B627C919-E9E7-4689-B975-AA236E143FC0}" type="pres">
      <dgm:prSet presAssocID="{D1AFE346-108B-4A4A-AE35-10930FE2F071}" presName="parTx" presStyleLbl="revTx" presStyleIdx="3" presStyleCnt="4">
        <dgm:presLayoutVars>
          <dgm:chMax val="0"/>
          <dgm:chPref val="0"/>
        </dgm:presLayoutVars>
      </dgm:prSet>
      <dgm:spPr/>
    </dgm:pt>
  </dgm:ptLst>
  <dgm:cxnLst>
    <dgm:cxn modelId="{B6D63606-C772-4C8F-80D0-7E7077A35272}" srcId="{01FE6B37-171C-4228-BBBD-D6C6AC9CB5CA}" destId="{427F6730-2CD8-48EC-8644-5586BBD86C99}" srcOrd="1" destOrd="0" parTransId="{662C7307-03BD-4D0C-A244-CA01F6071231}" sibTransId="{80363FAE-8E53-4F11-B000-06358F5F3671}"/>
    <dgm:cxn modelId="{18F02615-0B91-4370-AFF6-A4D1B289347B}" srcId="{01FE6B37-171C-4228-BBBD-D6C6AC9CB5CA}" destId="{D1AFE346-108B-4A4A-AE35-10930FE2F071}" srcOrd="3" destOrd="0" parTransId="{D0E069B3-108E-4503-B90C-34B837DFF41D}" sibTransId="{CA439BBA-E06A-4079-919C-00AEAD573E03}"/>
    <dgm:cxn modelId="{3FDADC17-60FA-413B-8DD4-8273DB9C5022}" type="presOf" srcId="{D1AFE346-108B-4A4A-AE35-10930FE2F071}" destId="{B627C919-E9E7-4689-B975-AA236E143FC0}" srcOrd="0" destOrd="0" presId="urn:microsoft.com/office/officeart/2018/2/layout/IconVerticalSolidList"/>
    <dgm:cxn modelId="{03A80F1D-4106-4EF5-854D-EC305780096B}" type="presOf" srcId="{1D2213B2-8052-4733-8B87-213B072CCBFD}" destId="{6046A128-0592-40A0-9C47-5CF0A6957FD0}" srcOrd="0" destOrd="0" presId="urn:microsoft.com/office/officeart/2018/2/layout/IconVerticalSolidList"/>
    <dgm:cxn modelId="{E43C3481-1031-40F7-B072-A5F37246BDC4}" type="presOf" srcId="{427F6730-2CD8-48EC-8644-5586BBD86C99}" destId="{3CBFBCD1-B0AC-4872-8C39-643F9E01ABE1}" srcOrd="0" destOrd="0" presId="urn:microsoft.com/office/officeart/2018/2/layout/IconVerticalSolidList"/>
    <dgm:cxn modelId="{1F5916A3-DF46-44A5-9875-318E92256BDF}" srcId="{01FE6B37-171C-4228-BBBD-D6C6AC9CB5CA}" destId="{1D2213B2-8052-4733-8B87-213B072CCBFD}" srcOrd="2" destOrd="0" parTransId="{0537D8EB-3BE1-4280-A876-18D01114FCA7}" sibTransId="{2B5CFB57-9A7E-4FFE-900F-3DCE696CCA8C}"/>
    <dgm:cxn modelId="{E8E75AAB-E92B-437F-B62B-B6587BE40047}" type="presOf" srcId="{01FE6B37-171C-4228-BBBD-D6C6AC9CB5CA}" destId="{80F2E655-D8D5-407F-BC7B-FF77AB4B5503}" srcOrd="0" destOrd="0" presId="urn:microsoft.com/office/officeart/2018/2/layout/IconVerticalSolidList"/>
    <dgm:cxn modelId="{DA14E1AD-C7C7-407D-8C51-8920A43BB8D4}" type="presOf" srcId="{DF6FC7DC-73B8-4B20-96D7-3020BC8E87A7}" destId="{D9DB8DCB-AA0D-419E-AA1F-CF3BC0E230B3}" srcOrd="0" destOrd="0" presId="urn:microsoft.com/office/officeart/2018/2/layout/IconVerticalSolidList"/>
    <dgm:cxn modelId="{BB460CCB-52CC-4F56-B916-B16A68B4C766}" srcId="{01FE6B37-171C-4228-BBBD-D6C6AC9CB5CA}" destId="{DF6FC7DC-73B8-4B20-96D7-3020BC8E87A7}" srcOrd="0" destOrd="0" parTransId="{54B8DD99-6851-48D6-8387-1980D714B33F}" sibTransId="{17F1B75C-9205-4581-B8BE-E8824117CCD5}"/>
    <dgm:cxn modelId="{0DB30320-C9B2-49F6-8ED1-9E5F0226E366}" type="presParOf" srcId="{80F2E655-D8D5-407F-BC7B-FF77AB4B5503}" destId="{DF24A371-60C3-46B7-B5DE-F30A4C3A0959}" srcOrd="0" destOrd="0" presId="urn:microsoft.com/office/officeart/2018/2/layout/IconVerticalSolidList"/>
    <dgm:cxn modelId="{EFBC429B-74E1-4A82-AD24-492FB0F0D0D1}" type="presParOf" srcId="{DF24A371-60C3-46B7-B5DE-F30A4C3A0959}" destId="{7D2DB5B5-E04E-41EF-9977-D56B5CB09347}" srcOrd="0" destOrd="0" presId="urn:microsoft.com/office/officeart/2018/2/layout/IconVerticalSolidList"/>
    <dgm:cxn modelId="{46BF50B5-DB30-4D41-B9D2-A53907E118BF}" type="presParOf" srcId="{DF24A371-60C3-46B7-B5DE-F30A4C3A0959}" destId="{0E0AADFC-5F13-4ADD-9C59-7E09C43DB3B9}" srcOrd="1" destOrd="0" presId="urn:microsoft.com/office/officeart/2018/2/layout/IconVerticalSolidList"/>
    <dgm:cxn modelId="{516DC28C-C712-407E-9378-0074E77F7CB9}" type="presParOf" srcId="{DF24A371-60C3-46B7-B5DE-F30A4C3A0959}" destId="{9FAF68F4-FE4B-434D-97DC-03AD5116DCF1}" srcOrd="2" destOrd="0" presId="urn:microsoft.com/office/officeart/2018/2/layout/IconVerticalSolidList"/>
    <dgm:cxn modelId="{CE2929EB-EFA6-4C6B-9074-599DE27DA779}" type="presParOf" srcId="{DF24A371-60C3-46B7-B5DE-F30A4C3A0959}" destId="{D9DB8DCB-AA0D-419E-AA1F-CF3BC0E230B3}" srcOrd="3" destOrd="0" presId="urn:microsoft.com/office/officeart/2018/2/layout/IconVerticalSolidList"/>
    <dgm:cxn modelId="{4FB1733E-D4E9-4F79-B9B7-B4091C98B160}" type="presParOf" srcId="{80F2E655-D8D5-407F-BC7B-FF77AB4B5503}" destId="{22D50DE9-4531-4B00-8ABF-60E27D1DA9FA}" srcOrd="1" destOrd="0" presId="urn:microsoft.com/office/officeart/2018/2/layout/IconVerticalSolidList"/>
    <dgm:cxn modelId="{29F03EAC-D71C-4806-AE6A-DC471AA7708D}" type="presParOf" srcId="{80F2E655-D8D5-407F-BC7B-FF77AB4B5503}" destId="{94F7FF88-BF84-4869-BBDD-4ACA74CF951A}" srcOrd="2" destOrd="0" presId="urn:microsoft.com/office/officeart/2018/2/layout/IconVerticalSolidList"/>
    <dgm:cxn modelId="{4AAA9E9A-29E9-4221-8DD3-FFDAD489E112}" type="presParOf" srcId="{94F7FF88-BF84-4869-BBDD-4ACA74CF951A}" destId="{B28143AC-5307-464C-9873-733DE91FE631}" srcOrd="0" destOrd="0" presId="urn:microsoft.com/office/officeart/2018/2/layout/IconVerticalSolidList"/>
    <dgm:cxn modelId="{A04FCF2E-1712-4A7E-9497-3E517F10F89D}" type="presParOf" srcId="{94F7FF88-BF84-4869-BBDD-4ACA74CF951A}" destId="{1C2FCA9A-64CC-4ACC-8013-72C4BF9CDC8D}" srcOrd="1" destOrd="0" presId="urn:microsoft.com/office/officeart/2018/2/layout/IconVerticalSolidList"/>
    <dgm:cxn modelId="{0C5B92E3-5DC7-457E-84B4-BAA23CB06A12}" type="presParOf" srcId="{94F7FF88-BF84-4869-BBDD-4ACA74CF951A}" destId="{3FCCE3CC-4961-4C2B-9822-73AE180D695A}" srcOrd="2" destOrd="0" presId="urn:microsoft.com/office/officeart/2018/2/layout/IconVerticalSolidList"/>
    <dgm:cxn modelId="{B06401E7-8E5D-45E9-9991-289E763714C1}" type="presParOf" srcId="{94F7FF88-BF84-4869-BBDD-4ACA74CF951A}" destId="{3CBFBCD1-B0AC-4872-8C39-643F9E01ABE1}" srcOrd="3" destOrd="0" presId="urn:microsoft.com/office/officeart/2018/2/layout/IconVerticalSolidList"/>
    <dgm:cxn modelId="{80726A3F-1BB7-4F7D-8C31-94A2DF7F1BF9}" type="presParOf" srcId="{80F2E655-D8D5-407F-BC7B-FF77AB4B5503}" destId="{1C75A665-522B-49A2-BAFC-5E5132859255}" srcOrd="3" destOrd="0" presId="urn:microsoft.com/office/officeart/2018/2/layout/IconVerticalSolidList"/>
    <dgm:cxn modelId="{845E3FB7-E62D-492D-95AE-CDBF64864E84}" type="presParOf" srcId="{80F2E655-D8D5-407F-BC7B-FF77AB4B5503}" destId="{28016819-97D9-4C3D-B448-3FA026664BD7}" srcOrd="4" destOrd="0" presId="urn:microsoft.com/office/officeart/2018/2/layout/IconVerticalSolidList"/>
    <dgm:cxn modelId="{19C73FC9-3BE5-47AC-9BC4-8517FB484363}" type="presParOf" srcId="{28016819-97D9-4C3D-B448-3FA026664BD7}" destId="{FCF0F6A5-6D4D-4345-B845-E7E2665D6C40}" srcOrd="0" destOrd="0" presId="urn:microsoft.com/office/officeart/2018/2/layout/IconVerticalSolidList"/>
    <dgm:cxn modelId="{97C10AF1-620C-4514-BD0A-CFA7305756D9}" type="presParOf" srcId="{28016819-97D9-4C3D-B448-3FA026664BD7}" destId="{422816BF-D9D6-4DE0-AB73-5F78AD2314AA}" srcOrd="1" destOrd="0" presId="urn:microsoft.com/office/officeart/2018/2/layout/IconVerticalSolidList"/>
    <dgm:cxn modelId="{AE26EEBB-8737-4878-88C7-A130DB726451}" type="presParOf" srcId="{28016819-97D9-4C3D-B448-3FA026664BD7}" destId="{E78E1D32-7E10-44DD-B88E-D6A2444451D2}" srcOrd="2" destOrd="0" presId="urn:microsoft.com/office/officeart/2018/2/layout/IconVerticalSolidList"/>
    <dgm:cxn modelId="{4460A200-8F2D-4B70-8A35-0454A7F83E19}" type="presParOf" srcId="{28016819-97D9-4C3D-B448-3FA026664BD7}" destId="{6046A128-0592-40A0-9C47-5CF0A6957FD0}" srcOrd="3" destOrd="0" presId="urn:microsoft.com/office/officeart/2018/2/layout/IconVerticalSolidList"/>
    <dgm:cxn modelId="{BA5F0FA2-9442-47E1-8468-1496F9FDBCAC}" type="presParOf" srcId="{80F2E655-D8D5-407F-BC7B-FF77AB4B5503}" destId="{76FE8CC7-4EB9-4AA5-9FC4-E2BABA290686}" srcOrd="5" destOrd="0" presId="urn:microsoft.com/office/officeart/2018/2/layout/IconVerticalSolidList"/>
    <dgm:cxn modelId="{354789B5-B3D7-4577-9A16-304B2724B22A}" type="presParOf" srcId="{80F2E655-D8D5-407F-BC7B-FF77AB4B5503}" destId="{CE5CD943-E75F-4EA4-B109-A470B7908723}" srcOrd="6" destOrd="0" presId="urn:microsoft.com/office/officeart/2018/2/layout/IconVerticalSolidList"/>
    <dgm:cxn modelId="{DCAF20FD-341C-4880-88B5-ADF199EBD5DC}" type="presParOf" srcId="{CE5CD943-E75F-4EA4-B109-A470B7908723}" destId="{57BDE2EC-9859-4CFF-B30B-EAF59707FD87}" srcOrd="0" destOrd="0" presId="urn:microsoft.com/office/officeart/2018/2/layout/IconVerticalSolidList"/>
    <dgm:cxn modelId="{1601EF55-201A-41E2-BC33-E8FCEF78BEC0}" type="presParOf" srcId="{CE5CD943-E75F-4EA4-B109-A470B7908723}" destId="{ED982D7A-9C41-49E4-B724-83629FC906A1}" srcOrd="1" destOrd="0" presId="urn:microsoft.com/office/officeart/2018/2/layout/IconVerticalSolidList"/>
    <dgm:cxn modelId="{A0E523B7-A5F7-4BF5-843E-0E8E4728B05D}" type="presParOf" srcId="{CE5CD943-E75F-4EA4-B109-A470B7908723}" destId="{22539BF2-8171-4344-9E08-3ADEA9A80D7F}" srcOrd="2" destOrd="0" presId="urn:microsoft.com/office/officeart/2018/2/layout/IconVerticalSolidList"/>
    <dgm:cxn modelId="{B3A6A77E-E1FC-479B-B277-3FAF42EC25CF}" type="presParOf" srcId="{CE5CD943-E75F-4EA4-B109-A470B7908723}" destId="{B627C919-E9E7-4689-B975-AA236E143F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DE17036-52C5-469E-B583-85F3F16039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3F4687-8BBC-48B8-9396-FC49CC71B2C8}">
      <dgm:prSet custT="1"/>
      <dgm:spPr/>
      <dgm:t>
        <a:bodyPr/>
        <a:lstStyle/>
        <a:p>
          <a:r>
            <a:rPr lang="en-US" sz="2400"/>
            <a:t>Milestones are points in the schedule against which you can assess progress, for example, the handover of the system for testing. </a:t>
          </a:r>
        </a:p>
      </dgm:t>
    </dgm:pt>
    <dgm:pt modelId="{EB1994B2-7B7A-4EEF-9B24-397E1181CC70}" type="parTrans" cxnId="{64CA63BF-7723-4B6E-B274-F05971423210}">
      <dgm:prSet/>
      <dgm:spPr/>
      <dgm:t>
        <a:bodyPr/>
        <a:lstStyle/>
        <a:p>
          <a:endParaRPr lang="en-US" sz="2400"/>
        </a:p>
      </dgm:t>
    </dgm:pt>
    <dgm:pt modelId="{F7293EF7-E8E3-438D-BDDB-ED20647F926D}" type="sibTrans" cxnId="{64CA63BF-7723-4B6E-B274-F05971423210}">
      <dgm:prSet/>
      <dgm:spPr/>
      <dgm:t>
        <a:bodyPr/>
        <a:lstStyle/>
        <a:p>
          <a:endParaRPr lang="en-US" sz="2400"/>
        </a:p>
      </dgm:t>
    </dgm:pt>
    <dgm:pt modelId="{798DC53E-07C2-4E37-ABEA-CE420A7F32E5}">
      <dgm:prSet custT="1"/>
      <dgm:spPr/>
      <dgm:t>
        <a:bodyPr/>
        <a:lstStyle/>
        <a:p>
          <a:r>
            <a:rPr lang="en-US" sz="2400"/>
            <a:t>Deliverables are work products that are delivered to the customer, e.g. a requirements document for the system.</a:t>
          </a:r>
        </a:p>
      </dgm:t>
    </dgm:pt>
    <dgm:pt modelId="{65E094F1-006D-452C-AA68-4ED997D57545}" type="parTrans" cxnId="{8C51EA61-87D4-4E85-BF4E-34205DE8B115}">
      <dgm:prSet/>
      <dgm:spPr/>
      <dgm:t>
        <a:bodyPr/>
        <a:lstStyle/>
        <a:p>
          <a:endParaRPr lang="en-US" sz="2400"/>
        </a:p>
      </dgm:t>
    </dgm:pt>
    <dgm:pt modelId="{E9CB9D9D-8ABB-4F36-97BC-AA16CCD4E854}" type="sibTrans" cxnId="{8C51EA61-87D4-4E85-BF4E-34205DE8B115}">
      <dgm:prSet/>
      <dgm:spPr/>
      <dgm:t>
        <a:bodyPr/>
        <a:lstStyle/>
        <a:p>
          <a:endParaRPr lang="en-US" sz="2400"/>
        </a:p>
      </dgm:t>
    </dgm:pt>
    <dgm:pt modelId="{20761B83-31C8-48A7-B9C0-CD6242AFF324}" type="pres">
      <dgm:prSet presAssocID="{BDE17036-52C5-469E-B583-85F3F16039FC}" presName="root" presStyleCnt="0">
        <dgm:presLayoutVars>
          <dgm:dir/>
          <dgm:resizeHandles val="exact"/>
        </dgm:presLayoutVars>
      </dgm:prSet>
      <dgm:spPr/>
    </dgm:pt>
    <dgm:pt modelId="{346BDB50-1314-4565-90F7-865FD4E268C4}" type="pres">
      <dgm:prSet presAssocID="{E43F4687-8BBC-48B8-9396-FC49CC71B2C8}" presName="compNode" presStyleCnt="0"/>
      <dgm:spPr/>
    </dgm:pt>
    <dgm:pt modelId="{03A4C105-DE60-40C6-9952-3270819366B8}" type="pres">
      <dgm:prSet presAssocID="{E43F4687-8BBC-48B8-9396-FC49CC71B2C8}" presName="bgRect" presStyleLbl="bgShp" presStyleIdx="0" presStyleCnt="2"/>
      <dgm:spPr/>
    </dgm:pt>
    <dgm:pt modelId="{CEDAB579-35D3-4AA9-ACEA-D50249CC8496}" type="pres">
      <dgm:prSet presAssocID="{E43F4687-8BBC-48B8-9396-FC49CC71B2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C7BD350C-2E42-4527-A800-44BD78B71ECD}" type="pres">
      <dgm:prSet presAssocID="{E43F4687-8BBC-48B8-9396-FC49CC71B2C8}" presName="spaceRect" presStyleCnt="0"/>
      <dgm:spPr/>
    </dgm:pt>
    <dgm:pt modelId="{4A0B38B1-3FC6-4F23-9145-D938EC8672AE}" type="pres">
      <dgm:prSet presAssocID="{E43F4687-8BBC-48B8-9396-FC49CC71B2C8}" presName="parTx" presStyleLbl="revTx" presStyleIdx="0" presStyleCnt="2">
        <dgm:presLayoutVars>
          <dgm:chMax val="0"/>
          <dgm:chPref val="0"/>
        </dgm:presLayoutVars>
      </dgm:prSet>
      <dgm:spPr/>
    </dgm:pt>
    <dgm:pt modelId="{1D3B7E89-8EF8-4051-801B-8B78104D76BC}" type="pres">
      <dgm:prSet presAssocID="{F7293EF7-E8E3-438D-BDDB-ED20647F926D}" presName="sibTrans" presStyleCnt="0"/>
      <dgm:spPr/>
    </dgm:pt>
    <dgm:pt modelId="{2E760B70-91DB-4F43-8A32-2D4ACCC9F65A}" type="pres">
      <dgm:prSet presAssocID="{798DC53E-07C2-4E37-ABEA-CE420A7F32E5}" presName="compNode" presStyleCnt="0"/>
      <dgm:spPr/>
    </dgm:pt>
    <dgm:pt modelId="{B9C50078-A987-4386-9255-C04A9880D338}" type="pres">
      <dgm:prSet presAssocID="{798DC53E-07C2-4E37-ABEA-CE420A7F32E5}" presName="bgRect" presStyleLbl="bgShp" presStyleIdx="1" presStyleCnt="2"/>
      <dgm:spPr/>
    </dgm:pt>
    <dgm:pt modelId="{BE559090-1806-48DC-8BD0-74A2558343EB}" type="pres">
      <dgm:prSet presAssocID="{798DC53E-07C2-4E37-ABEA-CE420A7F32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43EA281-85CF-4671-9660-3F490D396218}" type="pres">
      <dgm:prSet presAssocID="{798DC53E-07C2-4E37-ABEA-CE420A7F32E5}" presName="spaceRect" presStyleCnt="0"/>
      <dgm:spPr/>
    </dgm:pt>
    <dgm:pt modelId="{8364CD8A-199D-4A83-A96B-491AAFC19A61}" type="pres">
      <dgm:prSet presAssocID="{798DC53E-07C2-4E37-ABEA-CE420A7F32E5}" presName="parTx" presStyleLbl="revTx" presStyleIdx="1" presStyleCnt="2">
        <dgm:presLayoutVars>
          <dgm:chMax val="0"/>
          <dgm:chPref val="0"/>
        </dgm:presLayoutVars>
      </dgm:prSet>
      <dgm:spPr/>
    </dgm:pt>
  </dgm:ptLst>
  <dgm:cxnLst>
    <dgm:cxn modelId="{C0216458-F157-4B30-9FC8-4445773B37DE}" type="presOf" srcId="{798DC53E-07C2-4E37-ABEA-CE420A7F32E5}" destId="{8364CD8A-199D-4A83-A96B-491AAFC19A61}" srcOrd="0" destOrd="0" presId="urn:microsoft.com/office/officeart/2018/2/layout/IconVerticalSolidList"/>
    <dgm:cxn modelId="{6A7BB858-D87F-459D-9AB8-A62540ACF56D}" type="presOf" srcId="{BDE17036-52C5-469E-B583-85F3F16039FC}" destId="{20761B83-31C8-48A7-B9C0-CD6242AFF324}" srcOrd="0" destOrd="0" presId="urn:microsoft.com/office/officeart/2018/2/layout/IconVerticalSolidList"/>
    <dgm:cxn modelId="{8C51EA61-87D4-4E85-BF4E-34205DE8B115}" srcId="{BDE17036-52C5-469E-B583-85F3F16039FC}" destId="{798DC53E-07C2-4E37-ABEA-CE420A7F32E5}" srcOrd="1" destOrd="0" parTransId="{65E094F1-006D-452C-AA68-4ED997D57545}" sibTransId="{E9CB9D9D-8ABB-4F36-97BC-AA16CCD4E854}"/>
    <dgm:cxn modelId="{BDC0E588-1F7E-4A5B-9348-3C963E5A4CB6}" type="presOf" srcId="{E43F4687-8BBC-48B8-9396-FC49CC71B2C8}" destId="{4A0B38B1-3FC6-4F23-9145-D938EC8672AE}" srcOrd="0" destOrd="0" presId="urn:microsoft.com/office/officeart/2018/2/layout/IconVerticalSolidList"/>
    <dgm:cxn modelId="{64CA63BF-7723-4B6E-B274-F05971423210}" srcId="{BDE17036-52C5-469E-B583-85F3F16039FC}" destId="{E43F4687-8BBC-48B8-9396-FC49CC71B2C8}" srcOrd="0" destOrd="0" parTransId="{EB1994B2-7B7A-4EEF-9B24-397E1181CC70}" sibTransId="{F7293EF7-E8E3-438D-BDDB-ED20647F926D}"/>
    <dgm:cxn modelId="{B865AC83-B5CA-49DA-AC2F-644427BF38EA}" type="presParOf" srcId="{20761B83-31C8-48A7-B9C0-CD6242AFF324}" destId="{346BDB50-1314-4565-90F7-865FD4E268C4}" srcOrd="0" destOrd="0" presId="urn:microsoft.com/office/officeart/2018/2/layout/IconVerticalSolidList"/>
    <dgm:cxn modelId="{9EF7F192-4F8C-4DD3-B191-5894DAEFA66A}" type="presParOf" srcId="{346BDB50-1314-4565-90F7-865FD4E268C4}" destId="{03A4C105-DE60-40C6-9952-3270819366B8}" srcOrd="0" destOrd="0" presId="urn:microsoft.com/office/officeart/2018/2/layout/IconVerticalSolidList"/>
    <dgm:cxn modelId="{B7BAAAB2-EED3-4C7D-B925-B73C6EAB700A}" type="presParOf" srcId="{346BDB50-1314-4565-90F7-865FD4E268C4}" destId="{CEDAB579-35D3-4AA9-ACEA-D50249CC8496}" srcOrd="1" destOrd="0" presId="urn:microsoft.com/office/officeart/2018/2/layout/IconVerticalSolidList"/>
    <dgm:cxn modelId="{8EFAC3F8-9B0D-42A0-B860-56F08FBAA196}" type="presParOf" srcId="{346BDB50-1314-4565-90F7-865FD4E268C4}" destId="{C7BD350C-2E42-4527-A800-44BD78B71ECD}" srcOrd="2" destOrd="0" presId="urn:microsoft.com/office/officeart/2018/2/layout/IconVerticalSolidList"/>
    <dgm:cxn modelId="{D5631832-03B0-4F3F-91B1-D45DCBAF5F00}" type="presParOf" srcId="{346BDB50-1314-4565-90F7-865FD4E268C4}" destId="{4A0B38B1-3FC6-4F23-9145-D938EC8672AE}" srcOrd="3" destOrd="0" presId="urn:microsoft.com/office/officeart/2018/2/layout/IconVerticalSolidList"/>
    <dgm:cxn modelId="{A4F76F41-AA63-41C6-8A89-125918DD0A5D}" type="presParOf" srcId="{20761B83-31C8-48A7-B9C0-CD6242AFF324}" destId="{1D3B7E89-8EF8-4051-801B-8B78104D76BC}" srcOrd="1" destOrd="0" presId="urn:microsoft.com/office/officeart/2018/2/layout/IconVerticalSolidList"/>
    <dgm:cxn modelId="{924D72D4-F669-48FE-AAD5-782E04DDBCFA}" type="presParOf" srcId="{20761B83-31C8-48A7-B9C0-CD6242AFF324}" destId="{2E760B70-91DB-4F43-8A32-2D4ACCC9F65A}" srcOrd="2" destOrd="0" presId="urn:microsoft.com/office/officeart/2018/2/layout/IconVerticalSolidList"/>
    <dgm:cxn modelId="{A67CA1A4-356A-4EF9-A9AD-44DFA5D141C4}" type="presParOf" srcId="{2E760B70-91DB-4F43-8A32-2D4ACCC9F65A}" destId="{B9C50078-A987-4386-9255-C04A9880D338}" srcOrd="0" destOrd="0" presId="urn:microsoft.com/office/officeart/2018/2/layout/IconVerticalSolidList"/>
    <dgm:cxn modelId="{C4EB2E4C-24A0-4311-8370-27FB63D44D42}" type="presParOf" srcId="{2E760B70-91DB-4F43-8A32-2D4ACCC9F65A}" destId="{BE559090-1806-48DC-8BD0-74A2558343EB}" srcOrd="1" destOrd="0" presId="urn:microsoft.com/office/officeart/2018/2/layout/IconVerticalSolidList"/>
    <dgm:cxn modelId="{1774DB99-FD90-44A9-81DC-500DD8C1E830}" type="presParOf" srcId="{2E760B70-91DB-4F43-8A32-2D4ACCC9F65A}" destId="{943EA281-85CF-4671-9660-3F490D396218}" srcOrd="2" destOrd="0" presId="urn:microsoft.com/office/officeart/2018/2/layout/IconVerticalSolidList"/>
    <dgm:cxn modelId="{A14476E3-1B80-442B-AAAA-C08605DEBFB5}" type="presParOf" srcId="{2E760B70-91DB-4F43-8A32-2D4ACCC9F65A}" destId="{8364CD8A-199D-4A83-A96B-491AAFC19A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6964F-B160-4B6C-B529-9FE70CFFE222}">
      <dsp:nvSpPr>
        <dsp:cNvPr id="0" name=""/>
        <dsp:cNvSpPr/>
      </dsp:nvSpPr>
      <dsp:spPr>
        <a:xfrm>
          <a:off x="2778" y="663681"/>
          <a:ext cx="3866986" cy="311934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FAB68-C105-4E46-BDC4-B274867F246A}">
      <dsp:nvSpPr>
        <dsp:cNvPr id="0" name=""/>
        <dsp:cNvSpPr/>
      </dsp:nvSpPr>
      <dsp:spPr>
        <a:xfrm>
          <a:off x="376315" y="1018541"/>
          <a:ext cx="3866986" cy="311934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Project planning involves breaking down the work into parts and assign these to project team members, anticipate problems that might arise and prepare tentative solutions to those problems. </a:t>
          </a:r>
        </a:p>
      </dsp:txBody>
      <dsp:txXfrm>
        <a:off x="467677" y="1109903"/>
        <a:ext cx="3684262" cy="2936617"/>
      </dsp:txXfrm>
    </dsp:sp>
    <dsp:sp modelId="{AC9A9B3E-0F93-4C90-B6EC-7568DCBEEEC1}">
      <dsp:nvSpPr>
        <dsp:cNvPr id="0" name=""/>
        <dsp:cNvSpPr/>
      </dsp:nvSpPr>
      <dsp:spPr>
        <a:xfrm>
          <a:off x="4392739" y="713485"/>
          <a:ext cx="3525826" cy="27385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434A2-7F23-4E9A-A42D-1AD42DB68637}">
      <dsp:nvSpPr>
        <dsp:cNvPr id="0" name=""/>
        <dsp:cNvSpPr/>
      </dsp:nvSpPr>
      <dsp:spPr>
        <a:xfrm>
          <a:off x="4766276" y="1068345"/>
          <a:ext cx="3525826" cy="27385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project plan, which is created at the start of a project, is used to communicate how the work will be done to the project team and customers, and to help assess progress on the project. </a:t>
          </a:r>
        </a:p>
      </dsp:txBody>
      <dsp:txXfrm>
        <a:off x="4846486" y="1148555"/>
        <a:ext cx="3365406" cy="2578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929D-F23A-4182-8B11-253941D13EBC}">
      <dsp:nvSpPr>
        <dsp:cNvPr id="0" name=""/>
        <dsp:cNvSpPr/>
      </dsp:nvSpPr>
      <dsp:spPr>
        <a:xfrm>
          <a:off x="0" y="0"/>
          <a:ext cx="7321322" cy="154076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At the proposal stage, when you are bidding for a contract to develop or provide a software system. </a:t>
          </a:r>
        </a:p>
      </dsp:txBody>
      <dsp:txXfrm>
        <a:off x="45128" y="45128"/>
        <a:ext cx="5658714" cy="1450511"/>
      </dsp:txXfrm>
    </dsp:sp>
    <dsp:sp modelId="{0DCECAA8-031A-4480-8B96-C65DB7CCED3A}">
      <dsp:nvSpPr>
        <dsp:cNvPr id="0" name=""/>
        <dsp:cNvSpPr/>
      </dsp:nvSpPr>
      <dsp:spPr>
        <a:xfrm>
          <a:off x="336563" y="1724629"/>
          <a:ext cx="7940194" cy="16866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During the project startup phase, when you have to plan who will work on the project, how the project will be broken down into increments, how resources will be allocated across your company, etc. </a:t>
          </a:r>
        </a:p>
      </dsp:txBody>
      <dsp:txXfrm>
        <a:off x="385963" y="1774029"/>
        <a:ext cx="6054633" cy="1587831"/>
      </dsp:txXfrm>
    </dsp:sp>
    <dsp:sp modelId="{A9A48A6B-BECF-485D-A7A7-46DE203E9F6B}">
      <dsp:nvSpPr>
        <dsp:cNvPr id="0" name=""/>
        <dsp:cNvSpPr/>
      </dsp:nvSpPr>
      <dsp:spPr>
        <a:xfrm>
          <a:off x="1295073" y="3595123"/>
          <a:ext cx="7315172" cy="1540767"/>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Periodically throughout the project, when you modify your plan in the light of experience gained and information from monitoring the progress of the work. </a:t>
          </a:r>
        </a:p>
      </dsp:txBody>
      <dsp:txXfrm>
        <a:off x="1340201" y="3640251"/>
        <a:ext cx="5578803" cy="1450511"/>
      </dsp:txXfrm>
    </dsp:sp>
    <dsp:sp modelId="{E1C83C34-4972-4FC2-BFF9-574AAD160E79}">
      <dsp:nvSpPr>
        <dsp:cNvPr id="0" name=""/>
        <dsp:cNvSpPr/>
      </dsp:nvSpPr>
      <dsp:spPr>
        <a:xfrm>
          <a:off x="6319824" y="1168414"/>
          <a:ext cx="1001498" cy="100149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545161" y="1168414"/>
        <a:ext cx="550824" cy="753627"/>
      </dsp:txXfrm>
    </dsp:sp>
    <dsp:sp modelId="{92B80AD9-2980-4A44-A6F7-E71D8A3C9ED8}">
      <dsp:nvSpPr>
        <dsp:cNvPr id="0" name=""/>
        <dsp:cNvSpPr/>
      </dsp:nvSpPr>
      <dsp:spPr>
        <a:xfrm>
          <a:off x="6965823" y="2955704"/>
          <a:ext cx="1001498" cy="100149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191160" y="2955704"/>
        <a:ext cx="550824" cy="753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FF95-9DBF-4A51-8636-4811E8B6C593}">
      <dsp:nvSpPr>
        <dsp:cNvPr id="0" name=""/>
        <dsp:cNvSpPr/>
      </dsp:nvSpPr>
      <dsp:spPr>
        <a:xfrm>
          <a:off x="0" y="542025"/>
          <a:ext cx="7322272" cy="16260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09582-87B6-4559-BBA0-A1757C409E46}">
      <dsp:nvSpPr>
        <dsp:cNvPr id="0" name=""/>
        <dsp:cNvSpPr/>
      </dsp:nvSpPr>
      <dsp:spPr>
        <a:xfrm>
          <a:off x="491888" y="907892"/>
          <a:ext cx="894341" cy="8943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5C2593-5D9C-4E1E-A188-1C230488F1A5}">
      <dsp:nvSpPr>
        <dsp:cNvPr id="0" name=""/>
        <dsp:cNvSpPr/>
      </dsp:nvSpPr>
      <dsp:spPr>
        <a:xfrm>
          <a:off x="1878117" y="542025"/>
          <a:ext cx="5444154" cy="162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93" tIns="172093" rIns="172093" bIns="172093" numCol="1" spcCol="1270" anchor="ctr" anchorCtr="0">
          <a:noAutofit/>
        </a:bodyPr>
        <a:lstStyle/>
        <a:p>
          <a:pPr marL="0" lvl="0" indent="0" algn="l" defTabSz="1066800">
            <a:lnSpc>
              <a:spcPct val="90000"/>
            </a:lnSpc>
            <a:spcBef>
              <a:spcPct val="0"/>
            </a:spcBef>
            <a:spcAft>
              <a:spcPct val="35000"/>
            </a:spcAft>
            <a:buNone/>
          </a:pPr>
          <a:r>
            <a:rPr lang="en-US" sz="2400" kern="1200" dirty="0"/>
            <a:t>The project plan should be regularly amended as the project progresses and you know more about the software and its development</a:t>
          </a:r>
        </a:p>
      </dsp:txBody>
      <dsp:txXfrm>
        <a:off x="1878117" y="542025"/>
        <a:ext cx="5444154" cy="1626076"/>
      </dsp:txXfrm>
    </dsp:sp>
    <dsp:sp modelId="{5315CC6A-3128-4DAC-B321-3C136260192A}">
      <dsp:nvSpPr>
        <dsp:cNvPr id="0" name=""/>
        <dsp:cNvSpPr/>
      </dsp:nvSpPr>
      <dsp:spPr>
        <a:xfrm>
          <a:off x="0" y="2519685"/>
          <a:ext cx="7322272" cy="1626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EAA1F-CF97-4917-B0BB-32A1AC706924}">
      <dsp:nvSpPr>
        <dsp:cNvPr id="0" name=""/>
        <dsp:cNvSpPr/>
      </dsp:nvSpPr>
      <dsp:spPr>
        <a:xfrm>
          <a:off x="491888" y="2885552"/>
          <a:ext cx="894341" cy="8943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91B076-A8D4-4954-BA39-A8A160305599}">
      <dsp:nvSpPr>
        <dsp:cNvPr id="0" name=""/>
        <dsp:cNvSpPr/>
      </dsp:nvSpPr>
      <dsp:spPr>
        <a:xfrm>
          <a:off x="1878117" y="2519685"/>
          <a:ext cx="5444154" cy="1626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93" tIns="172093" rIns="172093" bIns="172093" numCol="1" spcCol="1270" anchor="ctr" anchorCtr="0">
          <a:noAutofit/>
        </a:bodyPr>
        <a:lstStyle/>
        <a:p>
          <a:pPr marL="0" lvl="0" indent="0" algn="l" defTabSz="1066800">
            <a:lnSpc>
              <a:spcPct val="90000"/>
            </a:lnSpc>
            <a:spcBef>
              <a:spcPct val="0"/>
            </a:spcBef>
            <a:spcAft>
              <a:spcPct val="35000"/>
            </a:spcAft>
            <a:buNone/>
          </a:pPr>
          <a:r>
            <a:rPr lang="en-US" sz="2400" kern="1200"/>
            <a:t>The project schedule, cost-estimate and risks have to be regularly revised</a:t>
          </a:r>
        </a:p>
      </dsp:txBody>
      <dsp:txXfrm>
        <a:off x="1878117" y="2519685"/>
        <a:ext cx="5444154" cy="1626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6C1F5-55A3-4C14-B223-16050CBF6E1E}">
      <dsp:nvSpPr>
        <dsp:cNvPr id="0" name=""/>
        <dsp:cNvSpPr/>
      </dsp:nvSpPr>
      <dsp:spPr>
        <a:xfrm>
          <a:off x="0" y="4096430"/>
          <a:ext cx="1948605" cy="672053"/>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585" tIns="170688" rIns="138585" bIns="170688" numCol="1" spcCol="1270" anchor="ctr" anchorCtr="0">
          <a:noAutofit/>
        </a:bodyPr>
        <a:lstStyle/>
        <a:p>
          <a:pPr marL="0" lvl="0" indent="0" algn="ctr" defTabSz="1066800">
            <a:lnSpc>
              <a:spcPct val="90000"/>
            </a:lnSpc>
            <a:spcBef>
              <a:spcPct val="0"/>
            </a:spcBef>
            <a:spcAft>
              <a:spcPct val="35000"/>
            </a:spcAft>
            <a:buNone/>
          </a:pPr>
          <a:r>
            <a:rPr lang="en-US" sz="2400" kern="1200"/>
            <a:t>Depend on</a:t>
          </a:r>
        </a:p>
      </dsp:txBody>
      <dsp:txXfrm>
        <a:off x="0" y="4096430"/>
        <a:ext cx="1948605" cy="672053"/>
      </dsp:txXfrm>
    </dsp:sp>
    <dsp:sp modelId="{8574B8F8-DBCB-42DC-9ED7-6A4AE631EEC5}">
      <dsp:nvSpPr>
        <dsp:cNvPr id="0" name=""/>
        <dsp:cNvSpPr/>
      </dsp:nvSpPr>
      <dsp:spPr>
        <a:xfrm>
          <a:off x="1948605" y="4096430"/>
          <a:ext cx="5845816" cy="67205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581" tIns="304800" rIns="118581" bIns="304800" numCol="1" spcCol="1270" anchor="ctr" anchorCtr="0">
          <a:noAutofit/>
        </a:bodyPr>
        <a:lstStyle/>
        <a:p>
          <a:pPr marL="0" lvl="0" indent="0" algn="l" defTabSz="1066800">
            <a:lnSpc>
              <a:spcPct val="90000"/>
            </a:lnSpc>
            <a:spcBef>
              <a:spcPct val="0"/>
            </a:spcBef>
            <a:spcAft>
              <a:spcPct val="35000"/>
            </a:spcAft>
            <a:buNone/>
          </a:pPr>
          <a:r>
            <a:rPr lang="en-US" sz="2400" kern="1200"/>
            <a:t>Depend on project managers intuition and experience.</a:t>
          </a:r>
        </a:p>
      </dsp:txBody>
      <dsp:txXfrm>
        <a:off x="1948605" y="4096430"/>
        <a:ext cx="5845816" cy="672053"/>
      </dsp:txXfrm>
    </dsp:sp>
    <dsp:sp modelId="{275269CF-FE18-427F-95E4-6AEA8A11134D}">
      <dsp:nvSpPr>
        <dsp:cNvPr id="0" name=""/>
        <dsp:cNvSpPr/>
      </dsp:nvSpPr>
      <dsp:spPr>
        <a:xfrm rot="10800000">
          <a:off x="0" y="3072893"/>
          <a:ext cx="1948605" cy="1033618"/>
        </a:xfrm>
        <a:prstGeom prst="upArrowCallout">
          <a:avLst>
            <a:gd name="adj1" fmla="val 5000"/>
            <a:gd name="adj2" fmla="val 10000"/>
            <a:gd name="adj3" fmla="val 15000"/>
            <a:gd name="adj4" fmla="val 64977"/>
          </a:avLst>
        </a:prstGeom>
        <a:solidFill>
          <a:schemeClr val="accent2">
            <a:hueOff val="-741071"/>
            <a:satOff val="3550"/>
            <a:lumOff val="3284"/>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585" tIns="170688" rIns="138585" bIns="170688" numCol="1" spcCol="1270" anchor="ctr" anchorCtr="0">
          <a:noAutofit/>
        </a:bodyPr>
        <a:lstStyle/>
        <a:p>
          <a:pPr marL="0" lvl="0" indent="0" algn="ctr" defTabSz="1066800">
            <a:lnSpc>
              <a:spcPct val="90000"/>
            </a:lnSpc>
            <a:spcBef>
              <a:spcPct val="0"/>
            </a:spcBef>
            <a:spcAft>
              <a:spcPct val="35000"/>
            </a:spcAft>
            <a:buNone/>
          </a:pPr>
          <a:r>
            <a:rPr lang="en-US" sz="2400" kern="1200"/>
            <a:t>Minimize</a:t>
          </a:r>
        </a:p>
      </dsp:txBody>
      <dsp:txXfrm rot="-10800000">
        <a:off x="0" y="3072893"/>
        <a:ext cx="1948605" cy="671851"/>
      </dsp:txXfrm>
    </dsp:sp>
    <dsp:sp modelId="{35F7854D-1641-41B5-A9DC-4C328D492478}">
      <dsp:nvSpPr>
        <dsp:cNvPr id="0" name=""/>
        <dsp:cNvSpPr/>
      </dsp:nvSpPr>
      <dsp:spPr>
        <a:xfrm>
          <a:off x="1948605" y="3072893"/>
          <a:ext cx="5845816" cy="671851"/>
        </a:xfrm>
        <a:prstGeom prst="rect">
          <a:avLst/>
        </a:prstGeom>
        <a:solidFill>
          <a:schemeClr val="accent2">
            <a:tint val="40000"/>
            <a:alpha val="90000"/>
            <a:hueOff val="-1022960"/>
            <a:satOff val="11277"/>
            <a:lumOff val="1074"/>
            <a:alphaOff val="0"/>
          </a:schemeClr>
        </a:solidFill>
        <a:ln w="19050" cap="rnd" cmpd="sng" algn="ctr">
          <a:solidFill>
            <a:schemeClr val="accent2">
              <a:tint val="40000"/>
              <a:alpha val="90000"/>
              <a:hueOff val="-1022960"/>
              <a:satOff val="11277"/>
              <a:lumOff val="10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581" tIns="304800" rIns="118581" bIns="304800" numCol="1" spcCol="1270" anchor="ctr" anchorCtr="0">
          <a:noAutofit/>
        </a:bodyPr>
        <a:lstStyle/>
        <a:p>
          <a:pPr marL="0" lvl="0" indent="0" algn="l" defTabSz="1066800">
            <a:lnSpc>
              <a:spcPct val="90000"/>
            </a:lnSpc>
            <a:spcBef>
              <a:spcPct val="0"/>
            </a:spcBef>
            <a:spcAft>
              <a:spcPct val="35000"/>
            </a:spcAft>
            <a:buNone/>
          </a:pPr>
          <a:r>
            <a:rPr lang="en-US" sz="2400" kern="1200"/>
            <a:t>Minimize task dependencies to avoid delays caused by one task waiting for another to complete.</a:t>
          </a:r>
        </a:p>
      </dsp:txBody>
      <dsp:txXfrm>
        <a:off x="1948605" y="3072893"/>
        <a:ext cx="5845816" cy="671851"/>
      </dsp:txXfrm>
    </dsp:sp>
    <dsp:sp modelId="{DA911171-4493-47AC-89D4-077304A39622}">
      <dsp:nvSpPr>
        <dsp:cNvPr id="0" name=""/>
        <dsp:cNvSpPr/>
      </dsp:nvSpPr>
      <dsp:spPr>
        <a:xfrm rot="10800000">
          <a:off x="0" y="2049355"/>
          <a:ext cx="1948605" cy="1033618"/>
        </a:xfrm>
        <a:prstGeom prst="upArrowCallout">
          <a:avLst>
            <a:gd name="adj1" fmla="val 5000"/>
            <a:gd name="adj2" fmla="val 10000"/>
            <a:gd name="adj3" fmla="val 15000"/>
            <a:gd name="adj4" fmla="val 64977"/>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585" tIns="170688" rIns="138585" bIns="170688" numCol="1" spcCol="1270" anchor="ctr" anchorCtr="0">
          <a:noAutofit/>
        </a:bodyPr>
        <a:lstStyle/>
        <a:p>
          <a:pPr marL="0" lvl="0" indent="0" algn="ctr" defTabSz="1066800">
            <a:lnSpc>
              <a:spcPct val="90000"/>
            </a:lnSpc>
            <a:spcBef>
              <a:spcPct val="0"/>
            </a:spcBef>
            <a:spcAft>
              <a:spcPct val="35000"/>
            </a:spcAft>
            <a:buNone/>
          </a:pPr>
          <a:r>
            <a:rPr lang="en-US" sz="2400" kern="1200"/>
            <a:t>Organize</a:t>
          </a:r>
        </a:p>
      </dsp:txBody>
      <dsp:txXfrm rot="-10800000">
        <a:off x="0" y="2049355"/>
        <a:ext cx="1948605" cy="671851"/>
      </dsp:txXfrm>
    </dsp:sp>
    <dsp:sp modelId="{316A2729-1714-49C3-94E0-2BDEA24A09B0}">
      <dsp:nvSpPr>
        <dsp:cNvPr id="0" name=""/>
        <dsp:cNvSpPr/>
      </dsp:nvSpPr>
      <dsp:spPr>
        <a:xfrm>
          <a:off x="1948605" y="2049355"/>
          <a:ext cx="5845816" cy="671851"/>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581" tIns="304800" rIns="118581" bIns="304800" numCol="1" spcCol="1270" anchor="ctr" anchorCtr="0">
          <a:noAutofit/>
        </a:bodyPr>
        <a:lstStyle/>
        <a:p>
          <a:pPr marL="0" lvl="0" indent="0" algn="l" defTabSz="1066800">
            <a:lnSpc>
              <a:spcPct val="90000"/>
            </a:lnSpc>
            <a:spcBef>
              <a:spcPct val="0"/>
            </a:spcBef>
            <a:spcAft>
              <a:spcPct val="35000"/>
            </a:spcAft>
            <a:buNone/>
          </a:pPr>
          <a:r>
            <a:rPr lang="en-US" sz="2400" kern="1200"/>
            <a:t>Organize tasks concurrently to make optimal use of workforce.</a:t>
          </a:r>
        </a:p>
      </dsp:txBody>
      <dsp:txXfrm>
        <a:off x="1948605" y="2049355"/>
        <a:ext cx="5845816" cy="671851"/>
      </dsp:txXfrm>
    </dsp:sp>
    <dsp:sp modelId="{AFED6318-1CB6-43E9-BF69-4C0B29EE88BD}">
      <dsp:nvSpPr>
        <dsp:cNvPr id="0" name=""/>
        <dsp:cNvSpPr/>
      </dsp:nvSpPr>
      <dsp:spPr>
        <a:xfrm rot="10800000">
          <a:off x="0" y="1025818"/>
          <a:ext cx="1948605" cy="1033618"/>
        </a:xfrm>
        <a:prstGeom prst="upArrowCallout">
          <a:avLst>
            <a:gd name="adj1" fmla="val 5000"/>
            <a:gd name="adj2" fmla="val 10000"/>
            <a:gd name="adj3" fmla="val 15000"/>
            <a:gd name="adj4" fmla="val 64977"/>
          </a:avLst>
        </a:prstGeom>
        <a:solidFill>
          <a:schemeClr val="accent2">
            <a:hueOff val="-2223214"/>
            <a:satOff val="10650"/>
            <a:lumOff val="9853"/>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585" tIns="170688" rIns="138585" bIns="170688" numCol="1" spcCol="1270" anchor="ctr" anchorCtr="0">
          <a:noAutofit/>
        </a:bodyPr>
        <a:lstStyle/>
        <a:p>
          <a:pPr marL="0" lvl="0" indent="0" algn="ctr" defTabSz="1066800">
            <a:lnSpc>
              <a:spcPct val="90000"/>
            </a:lnSpc>
            <a:spcBef>
              <a:spcPct val="0"/>
            </a:spcBef>
            <a:spcAft>
              <a:spcPct val="35000"/>
            </a:spcAft>
            <a:buNone/>
          </a:pPr>
          <a:r>
            <a:rPr lang="en-US" sz="2400" kern="1200"/>
            <a:t>Estimate</a:t>
          </a:r>
        </a:p>
      </dsp:txBody>
      <dsp:txXfrm rot="-10800000">
        <a:off x="0" y="1025818"/>
        <a:ext cx="1948605" cy="671851"/>
      </dsp:txXfrm>
    </dsp:sp>
    <dsp:sp modelId="{37A6E090-F93B-43BF-94C5-1EAB69902418}">
      <dsp:nvSpPr>
        <dsp:cNvPr id="0" name=""/>
        <dsp:cNvSpPr/>
      </dsp:nvSpPr>
      <dsp:spPr>
        <a:xfrm>
          <a:off x="1948605" y="1025818"/>
          <a:ext cx="5845816" cy="671851"/>
        </a:xfrm>
        <a:prstGeom prst="rect">
          <a:avLst/>
        </a:prstGeom>
        <a:solidFill>
          <a:schemeClr val="accent2">
            <a:tint val="40000"/>
            <a:alpha val="90000"/>
            <a:hueOff val="-3068879"/>
            <a:satOff val="33830"/>
            <a:lumOff val="3222"/>
            <a:alphaOff val="0"/>
          </a:schemeClr>
        </a:solidFill>
        <a:ln w="19050" cap="rnd" cmpd="sng" algn="ctr">
          <a:solidFill>
            <a:schemeClr val="accent2">
              <a:tint val="40000"/>
              <a:alpha val="90000"/>
              <a:hueOff val="-3068879"/>
              <a:satOff val="33830"/>
              <a:lumOff val="3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581" tIns="304800" rIns="118581" bIns="304800" numCol="1" spcCol="1270" anchor="ctr" anchorCtr="0">
          <a:noAutofit/>
        </a:bodyPr>
        <a:lstStyle/>
        <a:p>
          <a:pPr marL="0" lvl="0" indent="0" algn="l" defTabSz="1066800">
            <a:lnSpc>
              <a:spcPct val="90000"/>
            </a:lnSpc>
            <a:spcBef>
              <a:spcPct val="0"/>
            </a:spcBef>
            <a:spcAft>
              <a:spcPct val="35000"/>
            </a:spcAft>
            <a:buNone/>
          </a:pPr>
          <a:r>
            <a:rPr lang="en-US" sz="2400" kern="1200"/>
            <a:t>Estimate time and resources required to complete each task.</a:t>
          </a:r>
        </a:p>
      </dsp:txBody>
      <dsp:txXfrm>
        <a:off x="1948605" y="1025818"/>
        <a:ext cx="5845816" cy="671851"/>
      </dsp:txXfrm>
    </dsp:sp>
    <dsp:sp modelId="{13226A1D-17BD-48B4-80C9-E7283B553A3A}">
      <dsp:nvSpPr>
        <dsp:cNvPr id="0" name=""/>
        <dsp:cNvSpPr/>
      </dsp:nvSpPr>
      <dsp:spPr>
        <a:xfrm rot="10800000">
          <a:off x="0" y="2280"/>
          <a:ext cx="1948605" cy="1033618"/>
        </a:xfrm>
        <a:prstGeom prst="upArrowCallout">
          <a:avLst>
            <a:gd name="adj1" fmla="val 5000"/>
            <a:gd name="adj2" fmla="val 10000"/>
            <a:gd name="adj3" fmla="val 15000"/>
            <a:gd name="adj4" fmla="val 64977"/>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585" tIns="170688" rIns="138585" bIns="170688" numCol="1" spcCol="1270" anchor="ctr" anchorCtr="0">
          <a:noAutofit/>
        </a:bodyPr>
        <a:lstStyle/>
        <a:p>
          <a:pPr marL="0" lvl="0" indent="0" algn="ctr" defTabSz="1066800">
            <a:lnSpc>
              <a:spcPct val="90000"/>
            </a:lnSpc>
            <a:spcBef>
              <a:spcPct val="0"/>
            </a:spcBef>
            <a:spcAft>
              <a:spcPct val="35000"/>
            </a:spcAft>
            <a:buNone/>
          </a:pPr>
          <a:r>
            <a:rPr lang="en-US" sz="2400" kern="1200"/>
            <a:t>Split</a:t>
          </a:r>
        </a:p>
      </dsp:txBody>
      <dsp:txXfrm rot="-10800000">
        <a:off x="0" y="2280"/>
        <a:ext cx="1948605" cy="671851"/>
      </dsp:txXfrm>
    </dsp:sp>
    <dsp:sp modelId="{31310DDE-9812-4902-9B61-2180094CD559}">
      <dsp:nvSpPr>
        <dsp:cNvPr id="0" name=""/>
        <dsp:cNvSpPr/>
      </dsp:nvSpPr>
      <dsp:spPr>
        <a:xfrm>
          <a:off x="1948605" y="2280"/>
          <a:ext cx="5845816" cy="671851"/>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581" tIns="304800" rIns="118581" bIns="304800" numCol="1" spcCol="1270" anchor="ctr" anchorCtr="0">
          <a:noAutofit/>
        </a:bodyPr>
        <a:lstStyle/>
        <a:p>
          <a:pPr marL="0" lvl="0" indent="0" algn="l" defTabSz="1066800">
            <a:lnSpc>
              <a:spcPct val="90000"/>
            </a:lnSpc>
            <a:spcBef>
              <a:spcPct val="0"/>
            </a:spcBef>
            <a:spcAft>
              <a:spcPct val="35000"/>
            </a:spcAft>
            <a:buNone/>
          </a:pPr>
          <a:r>
            <a:rPr lang="en-US" sz="2400" kern="1200"/>
            <a:t>Split project into tasks </a:t>
          </a:r>
        </a:p>
      </dsp:txBody>
      <dsp:txXfrm>
        <a:off x="1948605" y="2280"/>
        <a:ext cx="5845816" cy="6718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56983-A05A-4790-B09B-0AC2F4E93D50}">
      <dsp:nvSpPr>
        <dsp:cNvPr id="0" name=""/>
        <dsp:cNvSpPr/>
      </dsp:nvSpPr>
      <dsp:spPr>
        <a:xfrm>
          <a:off x="304147" y="2241"/>
          <a:ext cx="3145383" cy="188722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Estimating the difficulty of problems and hence the cost of developing a solution is hard.</a:t>
          </a:r>
          <a:endParaRPr lang="en-US" sz="2400" kern="1200" dirty="0"/>
        </a:p>
      </dsp:txBody>
      <dsp:txXfrm>
        <a:off x="304147" y="2241"/>
        <a:ext cx="3145383" cy="1887229"/>
      </dsp:txXfrm>
    </dsp:sp>
    <dsp:sp modelId="{D3CD80D2-3D59-4BF5-95B6-A3BC676643CC}">
      <dsp:nvSpPr>
        <dsp:cNvPr id="0" name=""/>
        <dsp:cNvSpPr/>
      </dsp:nvSpPr>
      <dsp:spPr>
        <a:xfrm>
          <a:off x="3764069" y="2241"/>
          <a:ext cx="3145383" cy="188722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Productivity is not proportional to the number of people working on a task.</a:t>
          </a:r>
          <a:endParaRPr lang="en-US" sz="2400" kern="1200"/>
        </a:p>
      </dsp:txBody>
      <dsp:txXfrm>
        <a:off x="3764069" y="2241"/>
        <a:ext cx="3145383" cy="1887229"/>
      </dsp:txXfrm>
    </dsp:sp>
    <dsp:sp modelId="{D94339AA-288E-40F1-816D-0665F1121A00}">
      <dsp:nvSpPr>
        <dsp:cNvPr id="0" name=""/>
        <dsp:cNvSpPr/>
      </dsp:nvSpPr>
      <dsp:spPr>
        <a:xfrm>
          <a:off x="304147" y="2204010"/>
          <a:ext cx="3145383" cy="188722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Adding people to a late project makes it later because of communication overheads.</a:t>
          </a:r>
          <a:endParaRPr lang="en-US" sz="2400" kern="1200"/>
        </a:p>
      </dsp:txBody>
      <dsp:txXfrm>
        <a:off x="304147" y="2204010"/>
        <a:ext cx="3145383" cy="1887229"/>
      </dsp:txXfrm>
    </dsp:sp>
    <dsp:sp modelId="{5174A87B-34B9-448E-ADCE-C452B8E8F735}">
      <dsp:nvSpPr>
        <dsp:cNvPr id="0" name=""/>
        <dsp:cNvSpPr/>
      </dsp:nvSpPr>
      <dsp:spPr>
        <a:xfrm>
          <a:off x="3764069" y="2204010"/>
          <a:ext cx="3145383" cy="188722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The unexpected always happens. Always allow contingency in planning.</a:t>
          </a:r>
          <a:endParaRPr lang="en-US" sz="2400" kern="1200"/>
        </a:p>
      </dsp:txBody>
      <dsp:txXfrm>
        <a:off x="3764069" y="2204010"/>
        <a:ext cx="3145383" cy="1887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DB5B5-E04E-41EF-9977-D56B5CB09347}">
      <dsp:nvSpPr>
        <dsp:cNvPr id="0" name=""/>
        <dsp:cNvSpPr/>
      </dsp:nvSpPr>
      <dsp:spPr>
        <a:xfrm>
          <a:off x="0" y="4324"/>
          <a:ext cx="7860966" cy="97609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AADFC-5F13-4ADD-9C59-7E09C43DB3B9}">
      <dsp:nvSpPr>
        <dsp:cNvPr id="0" name=""/>
        <dsp:cNvSpPr/>
      </dsp:nvSpPr>
      <dsp:spPr>
        <a:xfrm>
          <a:off x="295268" y="223946"/>
          <a:ext cx="537377" cy="536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DB8DCB-AA0D-419E-AA1F-CF3BC0E230B3}">
      <dsp:nvSpPr>
        <dsp:cNvPr id="0" name=""/>
        <dsp:cNvSpPr/>
      </dsp:nvSpPr>
      <dsp:spPr>
        <a:xfrm>
          <a:off x="1127914" y="4324"/>
          <a:ext cx="6715681" cy="1006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32" tIns="106532" rIns="106532" bIns="106532" numCol="1" spcCol="1270" anchor="ctr" anchorCtr="0">
          <a:noAutofit/>
        </a:bodyPr>
        <a:lstStyle/>
        <a:p>
          <a:pPr marL="0" lvl="0" indent="0" algn="l" defTabSz="889000">
            <a:lnSpc>
              <a:spcPct val="90000"/>
            </a:lnSpc>
            <a:spcBef>
              <a:spcPct val="0"/>
            </a:spcBef>
            <a:spcAft>
              <a:spcPct val="35000"/>
            </a:spcAft>
            <a:buNone/>
          </a:pPr>
          <a:r>
            <a:rPr lang="en-GB" sz="2000" kern="1200"/>
            <a:t>Graphical notations are normally used to illustrate the project schedule.</a:t>
          </a:r>
          <a:endParaRPr lang="en-US" sz="2000" kern="1200"/>
        </a:p>
      </dsp:txBody>
      <dsp:txXfrm>
        <a:off x="1127914" y="4324"/>
        <a:ext cx="6715681" cy="1006597"/>
      </dsp:txXfrm>
    </dsp:sp>
    <dsp:sp modelId="{B28143AC-5307-464C-9873-733DE91FE631}">
      <dsp:nvSpPr>
        <dsp:cNvPr id="0" name=""/>
        <dsp:cNvSpPr/>
      </dsp:nvSpPr>
      <dsp:spPr>
        <a:xfrm>
          <a:off x="0" y="1262572"/>
          <a:ext cx="7860966" cy="97609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FCA9A-64CC-4ACC-8013-72C4BF9CDC8D}">
      <dsp:nvSpPr>
        <dsp:cNvPr id="0" name=""/>
        <dsp:cNvSpPr/>
      </dsp:nvSpPr>
      <dsp:spPr>
        <a:xfrm>
          <a:off x="295268" y="1482193"/>
          <a:ext cx="537377" cy="536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BFBCD1-B0AC-4872-8C39-643F9E01ABE1}">
      <dsp:nvSpPr>
        <dsp:cNvPr id="0" name=""/>
        <dsp:cNvSpPr/>
      </dsp:nvSpPr>
      <dsp:spPr>
        <a:xfrm>
          <a:off x="1127914" y="1262572"/>
          <a:ext cx="6715681" cy="1006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32" tIns="106532" rIns="106532" bIns="106532" numCol="1" spcCol="1270" anchor="ctr" anchorCtr="0">
          <a:noAutofit/>
        </a:bodyPr>
        <a:lstStyle/>
        <a:p>
          <a:pPr marL="0" lvl="0" indent="0" algn="l" defTabSz="889000">
            <a:lnSpc>
              <a:spcPct val="90000"/>
            </a:lnSpc>
            <a:spcBef>
              <a:spcPct val="0"/>
            </a:spcBef>
            <a:spcAft>
              <a:spcPct val="35000"/>
            </a:spcAft>
            <a:buNone/>
          </a:pPr>
          <a:r>
            <a:rPr lang="en-GB" sz="2000" kern="1200"/>
            <a:t>These show the project breakdown into tasks. Tasks should not be too small. They should take about a week or two.</a:t>
          </a:r>
          <a:endParaRPr lang="en-US" sz="2000" kern="1200"/>
        </a:p>
      </dsp:txBody>
      <dsp:txXfrm>
        <a:off x="1127914" y="1262572"/>
        <a:ext cx="6715681" cy="1006597"/>
      </dsp:txXfrm>
    </dsp:sp>
    <dsp:sp modelId="{FCF0F6A5-6D4D-4345-B845-E7E2665D6C40}">
      <dsp:nvSpPr>
        <dsp:cNvPr id="0" name=""/>
        <dsp:cNvSpPr/>
      </dsp:nvSpPr>
      <dsp:spPr>
        <a:xfrm>
          <a:off x="0" y="2520819"/>
          <a:ext cx="7860966" cy="97609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816BF-D9D6-4DE0-AB73-5F78AD2314AA}">
      <dsp:nvSpPr>
        <dsp:cNvPr id="0" name=""/>
        <dsp:cNvSpPr/>
      </dsp:nvSpPr>
      <dsp:spPr>
        <a:xfrm>
          <a:off x="295268" y="2740441"/>
          <a:ext cx="537377" cy="536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46A128-0592-40A0-9C47-5CF0A6957FD0}">
      <dsp:nvSpPr>
        <dsp:cNvPr id="0" name=""/>
        <dsp:cNvSpPr/>
      </dsp:nvSpPr>
      <dsp:spPr>
        <a:xfrm>
          <a:off x="1127914" y="2520819"/>
          <a:ext cx="6715681" cy="1006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32" tIns="106532" rIns="106532" bIns="106532" numCol="1" spcCol="1270" anchor="ctr" anchorCtr="0">
          <a:noAutofit/>
        </a:bodyPr>
        <a:lstStyle/>
        <a:p>
          <a:pPr marL="0" lvl="0" indent="0" algn="l" defTabSz="889000">
            <a:lnSpc>
              <a:spcPct val="90000"/>
            </a:lnSpc>
            <a:spcBef>
              <a:spcPct val="0"/>
            </a:spcBef>
            <a:spcAft>
              <a:spcPct val="35000"/>
            </a:spcAft>
            <a:buNone/>
          </a:pPr>
          <a:r>
            <a:rPr lang="en-GB" sz="2000" kern="1200"/>
            <a:t>Calendar-based - Bar charts are the most commonly used representation for project schedules. They show the schedule as activities or resources against time.</a:t>
          </a:r>
          <a:endParaRPr lang="en-US" sz="2000" kern="1200"/>
        </a:p>
      </dsp:txBody>
      <dsp:txXfrm>
        <a:off x="1127914" y="2520819"/>
        <a:ext cx="6715681" cy="1006597"/>
      </dsp:txXfrm>
    </dsp:sp>
    <dsp:sp modelId="{57BDE2EC-9859-4CFF-B30B-EAF59707FD87}">
      <dsp:nvSpPr>
        <dsp:cNvPr id="0" name=""/>
        <dsp:cNvSpPr/>
      </dsp:nvSpPr>
      <dsp:spPr>
        <a:xfrm>
          <a:off x="0" y="3780453"/>
          <a:ext cx="7860966" cy="97609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982D7A-9C41-49E4-B724-83629FC906A1}">
      <dsp:nvSpPr>
        <dsp:cNvPr id="0" name=""/>
        <dsp:cNvSpPr/>
      </dsp:nvSpPr>
      <dsp:spPr>
        <a:xfrm>
          <a:off x="295268" y="3998688"/>
          <a:ext cx="537377" cy="536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27C919-E9E7-4689-B975-AA236E143FC0}">
      <dsp:nvSpPr>
        <dsp:cNvPr id="0" name=""/>
        <dsp:cNvSpPr/>
      </dsp:nvSpPr>
      <dsp:spPr>
        <a:xfrm>
          <a:off x="1127914" y="3779067"/>
          <a:ext cx="6715681" cy="1006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32" tIns="106532" rIns="106532" bIns="106532" numCol="1" spcCol="1270" anchor="ctr" anchorCtr="0">
          <a:noAutofit/>
        </a:bodyPr>
        <a:lstStyle/>
        <a:p>
          <a:pPr marL="0" lvl="0" indent="0" algn="l" defTabSz="889000">
            <a:lnSpc>
              <a:spcPct val="90000"/>
            </a:lnSpc>
            <a:spcBef>
              <a:spcPct val="0"/>
            </a:spcBef>
            <a:spcAft>
              <a:spcPct val="35000"/>
            </a:spcAft>
            <a:buNone/>
          </a:pPr>
          <a:r>
            <a:rPr lang="en-GB" sz="2000" kern="1200"/>
            <a:t>Activity networks - Show task dependencies</a:t>
          </a:r>
          <a:endParaRPr lang="en-US" sz="2000" kern="1200"/>
        </a:p>
      </dsp:txBody>
      <dsp:txXfrm>
        <a:off x="1127914" y="3779067"/>
        <a:ext cx="6715681" cy="10065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4C105-DE60-40C6-9952-3270819366B8}">
      <dsp:nvSpPr>
        <dsp:cNvPr id="0" name=""/>
        <dsp:cNvSpPr/>
      </dsp:nvSpPr>
      <dsp:spPr>
        <a:xfrm>
          <a:off x="0" y="379134"/>
          <a:ext cx="7333847" cy="16248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AB579-35D3-4AA9-ACEA-D50249CC8496}">
      <dsp:nvSpPr>
        <dsp:cNvPr id="0" name=""/>
        <dsp:cNvSpPr/>
      </dsp:nvSpPr>
      <dsp:spPr>
        <a:xfrm>
          <a:off x="491521" y="744728"/>
          <a:ext cx="893674" cy="893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0B38B1-3FC6-4F23-9145-D938EC8672AE}">
      <dsp:nvSpPr>
        <dsp:cNvPr id="0" name=""/>
        <dsp:cNvSpPr/>
      </dsp:nvSpPr>
      <dsp:spPr>
        <a:xfrm>
          <a:off x="1876716" y="379134"/>
          <a:ext cx="5457130" cy="1624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965" tIns="171965" rIns="171965" bIns="171965" numCol="1" spcCol="1270" anchor="ctr" anchorCtr="0">
          <a:noAutofit/>
        </a:bodyPr>
        <a:lstStyle/>
        <a:p>
          <a:pPr marL="0" lvl="0" indent="0" algn="l" defTabSz="1066800">
            <a:lnSpc>
              <a:spcPct val="90000"/>
            </a:lnSpc>
            <a:spcBef>
              <a:spcPct val="0"/>
            </a:spcBef>
            <a:spcAft>
              <a:spcPct val="35000"/>
            </a:spcAft>
            <a:buNone/>
          </a:pPr>
          <a:r>
            <a:rPr lang="en-US" sz="2400" kern="1200"/>
            <a:t>Milestones are points in the schedule against which you can assess progress, for example, the handover of the system for testing. </a:t>
          </a:r>
        </a:p>
      </dsp:txBody>
      <dsp:txXfrm>
        <a:off x="1876716" y="379134"/>
        <a:ext cx="5457130" cy="1624863"/>
      </dsp:txXfrm>
    </dsp:sp>
    <dsp:sp modelId="{B9C50078-A987-4386-9255-C04A9880D338}">
      <dsp:nvSpPr>
        <dsp:cNvPr id="0" name=""/>
        <dsp:cNvSpPr/>
      </dsp:nvSpPr>
      <dsp:spPr>
        <a:xfrm>
          <a:off x="0" y="2328970"/>
          <a:ext cx="7333847" cy="16248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559090-1806-48DC-8BD0-74A2558343EB}">
      <dsp:nvSpPr>
        <dsp:cNvPr id="0" name=""/>
        <dsp:cNvSpPr/>
      </dsp:nvSpPr>
      <dsp:spPr>
        <a:xfrm>
          <a:off x="491521" y="2694564"/>
          <a:ext cx="893674" cy="893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64CD8A-199D-4A83-A96B-491AAFC19A61}">
      <dsp:nvSpPr>
        <dsp:cNvPr id="0" name=""/>
        <dsp:cNvSpPr/>
      </dsp:nvSpPr>
      <dsp:spPr>
        <a:xfrm>
          <a:off x="1876716" y="2328970"/>
          <a:ext cx="5457130" cy="1624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965" tIns="171965" rIns="171965" bIns="171965" numCol="1" spcCol="1270" anchor="ctr" anchorCtr="0">
          <a:noAutofit/>
        </a:bodyPr>
        <a:lstStyle/>
        <a:p>
          <a:pPr marL="0" lvl="0" indent="0" algn="l" defTabSz="1066800">
            <a:lnSpc>
              <a:spcPct val="90000"/>
            </a:lnSpc>
            <a:spcBef>
              <a:spcPct val="0"/>
            </a:spcBef>
            <a:spcAft>
              <a:spcPct val="35000"/>
            </a:spcAft>
            <a:buNone/>
          </a:pPr>
          <a:r>
            <a:rPr lang="en-US" sz="2400" kern="1200"/>
            <a:t>Deliverables are work products that are delivered to the customer, e.g. a requirements document for the system.</a:t>
          </a:r>
        </a:p>
      </dsp:txBody>
      <dsp:txXfrm>
        <a:off x="1876716" y="2328970"/>
        <a:ext cx="5457130" cy="16248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2/1/23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2/1/23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F4E316D-5540-4994-8A96-C65FCDC27EB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F08A3B-858E-42AD-86F8-6E8AD20E324D}" type="slidenum">
              <a:rPr lang="en-US" altLang="en-US" sz="1200" smtClean="0"/>
              <a:pPr/>
              <a:t>35</a:t>
            </a:fld>
            <a:endParaRPr lang="en-US" altLang="en-US" sz="1200"/>
          </a:p>
        </p:txBody>
      </p:sp>
      <p:sp>
        <p:nvSpPr>
          <p:cNvPr id="71683" name="Rectangle 2">
            <a:extLst>
              <a:ext uri="{FF2B5EF4-FFF2-40B4-BE49-F238E27FC236}">
                <a16:creationId xmlns:a16="http://schemas.microsoft.com/office/drawing/2014/main" id="{28E91C02-7F21-4FC8-8D54-932DB21E58AD}"/>
              </a:ext>
            </a:extLst>
          </p:cNvPr>
          <p:cNvSpPr>
            <a:spLocks noGrp="1" noRot="1" noChangeAspect="1" noChangeArrowheads="1" noTextEdit="1"/>
          </p:cNvSpPr>
          <p:nvPr>
            <p:ph type="sldImg"/>
          </p:nvPr>
        </p:nvSpPr>
        <p:spPr>
          <a:xfrm>
            <a:off x="1144588" y="685800"/>
            <a:ext cx="4572000" cy="3429000"/>
          </a:xfrm>
          <a:ln/>
        </p:spPr>
      </p:sp>
      <p:sp>
        <p:nvSpPr>
          <p:cNvPr id="71684" name="Rectangle 3">
            <a:extLst>
              <a:ext uri="{FF2B5EF4-FFF2-40B4-BE49-F238E27FC236}">
                <a16:creationId xmlns:a16="http://schemas.microsoft.com/office/drawing/2014/main" id="{FF901664-1F1C-46A7-BA4A-D0B040EDCE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F94F6D68-F83E-42E1-828F-79F0E34EEE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268FCD-D514-4269-9DF8-515FDCBDB9E5}" type="slidenum">
              <a:rPr lang="en-US" altLang="en-US" sz="1200" smtClean="0"/>
              <a:pPr/>
              <a:t>36</a:t>
            </a:fld>
            <a:endParaRPr lang="en-US" altLang="en-US" sz="1200"/>
          </a:p>
        </p:txBody>
      </p:sp>
      <p:sp>
        <p:nvSpPr>
          <p:cNvPr id="73731" name="Rectangle 2">
            <a:extLst>
              <a:ext uri="{FF2B5EF4-FFF2-40B4-BE49-F238E27FC236}">
                <a16:creationId xmlns:a16="http://schemas.microsoft.com/office/drawing/2014/main" id="{469F7A63-A5DE-46C6-9925-98C3F6AC5477}"/>
              </a:ext>
            </a:extLst>
          </p:cNvPr>
          <p:cNvSpPr>
            <a:spLocks noGrp="1" noRot="1" noChangeAspect="1" noChangeArrowheads="1" noTextEdit="1"/>
          </p:cNvSpPr>
          <p:nvPr>
            <p:ph type="sldImg"/>
          </p:nvPr>
        </p:nvSpPr>
        <p:spPr>
          <a:xfrm>
            <a:off x="1144588" y="685800"/>
            <a:ext cx="4572000" cy="3429000"/>
          </a:xfrm>
          <a:ln/>
        </p:spPr>
      </p:sp>
      <p:sp>
        <p:nvSpPr>
          <p:cNvPr id="73732" name="Rectangle 3">
            <a:extLst>
              <a:ext uri="{FF2B5EF4-FFF2-40B4-BE49-F238E27FC236}">
                <a16:creationId xmlns:a16="http://schemas.microsoft.com/office/drawing/2014/main" id="{E9BC3E5E-F3D5-4982-9D96-D604C0BB88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B0B306C-DC69-4DA6-9F16-E8043F9C91C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F179C1-3FF2-4409-81EB-C0B9A64F59D9}" type="slidenum">
              <a:rPr lang="en-US" altLang="en-US" sz="1200" smtClean="0"/>
              <a:pPr/>
              <a:t>29</a:t>
            </a:fld>
            <a:endParaRPr lang="en-US" altLang="en-US" sz="1200"/>
          </a:p>
        </p:txBody>
      </p:sp>
      <p:sp>
        <p:nvSpPr>
          <p:cNvPr id="59395" name="Rectangle 2">
            <a:extLst>
              <a:ext uri="{FF2B5EF4-FFF2-40B4-BE49-F238E27FC236}">
                <a16:creationId xmlns:a16="http://schemas.microsoft.com/office/drawing/2014/main" id="{9FBD1EFB-F5CC-4ECB-BAC6-A1843BE9A57F}"/>
              </a:ext>
            </a:extLst>
          </p:cNvPr>
          <p:cNvSpPr>
            <a:spLocks noGrp="1" noRot="1" noChangeAspect="1" noChangeArrowheads="1" noTextEdit="1"/>
          </p:cNvSpPr>
          <p:nvPr>
            <p:ph type="sldImg"/>
          </p:nvPr>
        </p:nvSpPr>
        <p:spPr>
          <a:xfrm>
            <a:off x="1144588" y="685800"/>
            <a:ext cx="4572000" cy="3429000"/>
          </a:xfrm>
          <a:ln/>
        </p:spPr>
      </p:sp>
      <p:sp>
        <p:nvSpPr>
          <p:cNvPr id="59396" name="Rectangle 3">
            <a:extLst>
              <a:ext uri="{FF2B5EF4-FFF2-40B4-BE49-F238E27FC236}">
                <a16:creationId xmlns:a16="http://schemas.microsoft.com/office/drawing/2014/main" id="{38483CE4-04C3-45D0-8B57-DF8278A016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A85C341-FB93-47F2-A34C-77121942E5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5F9424-F9D3-4F02-8D8A-CA58F7F1B25D}" type="slidenum">
              <a:rPr lang="en-US" altLang="en-US" sz="1200" smtClean="0"/>
              <a:pPr/>
              <a:t>30</a:t>
            </a:fld>
            <a:endParaRPr lang="en-US" altLang="en-US" sz="1200"/>
          </a:p>
        </p:txBody>
      </p:sp>
      <p:sp>
        <p:nvSpPr>
          <p:cNvPr id="61443" name="Rectangle 2">
            <a:extLst>
              <a:ext uri="{FF2B5EF4-FFF2-40B4-BE49-F238E27FC236}">
                <a16:creationId xmlns:a16="http://schemas.microsoft.com/office/drawing/2014/main" id="{5C53EBD1-548A-4321-9B90-FAE0F0D30E18}"/>
              </a:ext>
            </a:extLst>
          </p:cNvPr>
          <p:cNvSpPr>
            <a:spLocks noGrp="1" noRot="1" noChangeAspect="1" noChangeArrowheads="1" noTextEdit="1"/>
          </p:cNvSpPr>
          <p:nvPr>
            <p:ph type="sldImg"/>
          </p:nvPr>
        </p:nvSpPr>
        <p:spPr>
          <a:xfrm>
            <a:off x="1144588" y="685800"/>
            <a:ext cx="4572000" cy="3429000"/>
          </a:xfrm>
          <a:ln/>
        </p:spPr>
      </p:sp>
      <p:sp>
        <p:nvSpPr>
          <p:cNvPr id="61444" name="Rectangle 3">
            <a:extLst>
              <a:ext uri="{FF2B5EF4-FFF2-40B4-BE49-F238E27FC236}">
                <a16:creationId xmlns:a16="http://schemas.microsoft.com/office/drawing/2014/main" id="{A4C87657-60F4-4C0A-AEAE-B2C1CE71A8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CCFBED4-D1E4-41DD-B16C-41FD342A58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04414D-9E6F-4991-B9D4-7D1E97B34197}" type="slidenum">
              <a:rPr lang="en-US" altLang="en-US" sz="1200" smtClean="0"/>
              <a:pPr/>
              <a:t>31</a:t>
            </a:fld>
            <a:endParaRPr lang="en-US" altLang="en-US" sz="1200"/>
          </a:p>
        </p:txBody>
      </p:sp>
      <p:sp>
        <p:nvSpPr>
          <p:cNvPr id="63491" name="Rectangle 2">
            <a:extLst>
              <a:ext uri="{FF2B5EF4-FFF2-40B4-BE49-F238E27FC236}">
                <a16:creationId xmlns:a16="http://schemas.microsoft.com/office/drawing/2014/main" id="{4912190A-8FAC-4335-86A6-ACBF85426874}"/>
              </a:ext>
            </a:extLst>
          </p:cNvPr>
          <p:cNvSpPr>
            <a:spLocks noGrp="1" noRot="1" noChangeAspect="1" noChangeArrowheads="1" noTextEdit="1"/>
          </p:cNvSpPr>
          <p:nvPr>
            <p:ph type="sldImg"/>
          </p:nvPr>
        </p:nvSpPr>
        <p:spPr>
          <a:xfrm>
            <a:off x="1144588" y="685800"/>
            <a:ext cx="4572000" cy="3429000"/>
          </a:xfrm>
          <a:ln/>
        </p:spPr>
      </p:sp>
      <p:sp>
        <p:nvSpPr>
          <p:cNvPr id="63492" name="Rectangle 3">
            <a:extLst>
              <a:ext uri="{FF2B5EF4-FFF2-40B4-BE49-F238E27FC236}">
                <a16:creationId xmlns:a16="http://schemas.microsoft.com/office/drawing/2014/main" id="{E5C5D8A8-BB15-42D9-BDC5-01EA4A8D077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894464C-3DCA-427B-9D71-A5C9968A279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CDCEA6-554C-4609-AEC3-D33DE15B3786}" type="slidenum">
              <a:rPr lang="en-US" altLang="en-US" sz="1200" smtClean="0"/>
              <a:pPr/>
              <a:t>32</a:t>
            </a:fld>
            <a:endParaRPr lang="en-US" altLang="en-US" sz="1200"/>
          </a:p>
        </p:txBody>
      </p:sp>
      <p:sp>
        <p:nvSpPr>
          <p:cNvPr id="65539" name="Rectangle 2">
            <a:extLst>
              <a:ext uri="{FF2B5EF4-FFF2-40B4-BE49-F238E27FC236}">
                <a16:creationId xmlns:a16="http://schemas.microsoft.com/office/drawing/2014/main" id="{FD1B7240-3485-4E03-B85D-B39B931EF49A}"/>
              </a:ext>
            </a:extLst>
          </p:cNvPr>
          <p:cNvSpPr>
            <a:spLocks noGrp="1" noRot="1" noChangeAspect="1" noChangeArrowheads="1" noTextEdit="1"/>
          </p:cNvSpPr>
          <p:nvPr>
            <p:ph type="sldImg"/>
          </p:nvPr>
        </p:nvSpPr>
        <p:spPr>
          <a:xfrm>
            <a:off x="1144588" y="685800"/>
            <a:ext cx="4572000" cy="3429000"/>
          </a:xfrm>
          <a:ln/>
        </p:spPr>
      </p:sp>
      <p:sp>
        <p:nvSpPr>
          <p:cNvPr id="65540" name="Rectangle 3">
            <a:extLst>
              <a:ext uri="{FF2B5EF4-FFF2-40B4-BE49-F238E27FC236}">
                <a16:creationId xmlns:a16="http://schemas.microsoft.com/office/drawing/2014/main" id="{7DC5F89C-A2FC-4FCD-811A-A0CB3EE2C3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C8A2BFD-E7FC-41E9-9A55-5A7400829B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D3261E-D9B8-47C4-B9DC-98140E06D410}" type="slidenum">
              <a:rPr lang="en-US" altLang="en-US" sz="1200" smtClean="0"/>
              <a:pPr/>
              <a:t>33</a:t>
            </a:fld>
            <a:endParaRPr lang="en-US" altLang="en-US" sz="1200"/>
          </a:p>
        </p:txBody>
      </p:sp>
      <p:sp>
        <p:nvSpPr>
          <p:cNvPr id="67587" name="Rectangle 2">
            <a:extLst>
              <a:ext uri="{FF2B5EF4-FFF2-40B4-BE49-F238E27FC236}">
                <a16:creationId xmlns:a16="http://schemas.microsoft.com/office/drawing/2014/main" id="{8702776B-E36B-4010-8EC3-651E01661A8B}"/>
              </a:ext>
            </a:extLst>
          </p:cNvPr>
          <p:cNvSpPr>
            <a:spLocks noGrp="1" noRot="1" noChangeAspect="1" noChangeArrowheads="1" noTextEdit="1"/>
          </p:cNvSpPr>
          <p:nvPr>
            <p:ph type="sldImg"/>
          </p:nvPr>
        </p:nvSpPr>
        <p:spPr>
          <a:xfrm>
            <a:off x="1144588" y="685800"/>
            <a:ext cx="4572000" cy="3429000"/>
          </a:xfrm>
          <a:ln/>
        </p:spPr>
      </p:sp>
      <p:sp>
        <p:nvSpPr>
          <p:cNvPr id="67588" name="Rectangle 3">
            <a:extLst>
              <a:ext uri="{FF2B5EF4-FFF2-40B4-BE49-F238E27FC236}">
                <a16:creationId xmlns:a16="http://schemas.microsoft.com/office/drawing/2014/main" id="{5DD30124-6553-4071-841D-2543068931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AD6B5C3-0E3D-4A1C-BBB1-82419CFFB7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A8158A-E6B6-4A3E-A9F4-3F0249F94D00}" type="slidenum">
              <a:rPr lang="en-US" altLang="en-US" sz="1200" smtClean="0"/>
              <a:pPr/>
              <a:t>34</a:t>
            </a:fld>
            <a:endParaRPr lang="en-US" altLang="en-US" sz="1200"/>
          </a:p>
        </p:txBody>
      </p:sp>
      <p:sp>
        <p:nvSpPr>
          <p:cNvPr id="69635" name="Rectangle 2">
            <a:extLst>
              <a:ext uri="{FF2B5EF4-FFF2-40B4-BE49-F238E27FC236}">
                <a16:creationId xmlns:a16="http://schemas.microsoft.com/office/drawing/2014/main" id="{BB3A5567-2FDA-4DE2-97F0-F3BB51CB73F8}"/>
              </a:ext>
            </a:extLst>
          </p:cNvPr>
          <p:cNvSpPr>
            <a:spLocks noGrp="1" noRot="1" noChangeAspect="1" noChangeArrowheads="1" noTextEdit="1"/>
          </p:cNvSpPr>
          <p:nvPr>
            <p:ph type="sldImg"/>
          </p:nvPr>
        </p:nvSpPr>
        <p:spPr>
          <a:xfrm>
            <a:off x="1144588" y="685800"/>
            <a:ext cx="4572000" cy="3429000"/>
          </a:xfrm>
          <a:ln/>
        </p:spPr>
      </p:sp>
      <p:sp>
        <p:nvSpPr>
          <p:cNvPr id="69636" name="Rectangle 3">
            <a:extLst>
              <a:ext uri="{FF2B5EF4-FFF2-40B4-BE49-F238E27FC236}">
                <a16:creationId xmlns:a16="http://schemas.microsoft.com/office/drawing/2014/main" id="{070CCF0E-CCA5-43E2-92BE-3AB0F6B756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399B40A3-8C98-7643-999B-D2E4C4DFCA87}" type="slidenum">
              <a:rPr lang="en-US" smtClean="0"/>
              <a:pPr>
                <a:defRPr/>
              </a:pPr>
              <a:t>‹#›</a:t>
            </a:fld>
            <a:endParaRPr lang="en-US" dirty="0"/>
          </a:p>
        </p:txBody>
      </p:sp>
    </p:spTree>
    <p:extLst>
      <p:ext uri="{BB962C8B-B14F-4D97-AF65-F5344CB8AC3E}">
        <p14:creationId xmlns:p14="http://schemas.microsoft.com/office/powerpoint/2010/main" val="90372345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404104" y="6280848"/>
            <a:ext cx="512638" cy="365125"/>
          </a:xfrm>
        </p:spPr>
        <p:txBody>
          <a:bodyPr/>
          <a:lstStyle>
            <a:lvl1pPr>
              <a:defRPr sz="1400">
                <a:solidFill>
                  <a:schemeClr val="tx1"/>
                </a:solidFill>
              </a:defRPr>
            </a:lvl1pPr>
          </a:lstStyle>
          <a:p>
            <a:pPr>
              <a:defRPr/>
            </a:pPr>
            <a:fld id="{AFD720AD-0A16-4141-82CA-5619F80A2BC8}" type="slidenum">
              <a:rPr lang="en-US" smtClean="0"/>
              <a:pPr>
                <a:defRPr/>
              </a:pPr>
              <a:t>‹#›</a:t>
            </a:fld>
            <a:endParaRPr lang="en-US" dirty="0"/>
          </a:p>
        </p:txBody>
      </p:sp>
    </p:spTree>
    <p:extLst>
      <p:ext uri="{BB962C8B-B14F-4D97-AF65-F5344CB8AC3E}">
        <p14:creationId xmlns:p14="http://schemas.microsoft.com/office/powerpoint/2010/main" val="3759300446"/>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0010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146A087-BB5F-4104-9081-FB2774FF706C}"/>
              </a:ext>
            </a:extLst>
          </p:cNvPr>
          <p:cNvSpPr>
            <a:spLocks noGrp="1" noChangeArrowheads="1"/>
          </p:cNvSpPr>
          <p:nvPr>
            <p:ph type="dt" sz="half" idx="10"/>
          </p:nvPr>
        </p:nvSpPr>
        <p:spPr>
          <a:ln/>
        </p:spPr>
        <p:txBody>
          <a:bodyPr/>
          <a:lstStyle>
            <a:lvl1pPr>
              <a:defRPr/>
            </a:lvl1pPr>
          </a:lstStyle>
          <a:p>
            <a:pPr>
              <a:defRPr/>
            </a:pPr>
            <a:r>
              <a:rPr lang="en-US" altLang="en-US"/>
              <a:t>CSC584</a:t>
            </a:r>
          </a:p>
        </p:txBody>
      </p:sp>
      <p:sp>
        <p:nvSpPr>
          <p:cNvPr id="6" name="Rectangle 5">
            <a:extLst>
              <a:ext uri="{FF2B5EF4-FFF2-40B4-BE49-F238E27FC236}">
                <a16:creationId xmlns:a16="http://schemas.microsoft.com/office/drawing/2014/main" id="{AC514992-E160-4577-B1BE-2DAB97AFFDC0}"/>
              </a:ext>
            </a:extLst>
          </p:cNvPr>
          <p:cNvSpPr>
            <a:spLocks noGrp="1" noChangeArrowheads="1"/>
          </p:cNvSpPr>
          <p:nvPr>
            <p:ph type="ftr" sz="quarter" idx="11"/>
          </p:nvPr>
        </p:nvSpPr>
        <p:spPr>
          <a:ln/>
        </p:spPr>
        <p:txBody>
          <a:bodyPr/>
          <a:lstStyle>
            <a:lvl1pPr>
              <a:defRPr/>
            </a:lvl1pPr>
          </a:lstStyle>
          <a:p>
            <a:pPr>
              <a:defRPr/>
            </a:pPr>
            <a:r>
              <a:rPr lang="en-US" altLang="en-US"/>
              <a:t>Software Project Planning</a:t>
            </a:r>
          </a:p>
        </p:txBody>
      </p:sp>
      <p:sp>
        <p:nvSpPr>
          <p:cNvPr id="7" name="Rectangle 6">
            <a:extLst>
              <a:ext uri="{FF2B5EF4-FFF2-40B4-BE49-F238E27FC236}">
                <a16:creationId xmlns:a16="http://schemas.microsoft.com/office/drawing/2014/main" id="{FC41B04D-DC63-4357-BA57-FACDF1D580E9}"/>
              </a:ext>
            </a:extLst>
          </p:cNvPr>
          <p:cNvSpPr>
            <a:spLocks noGrp="1" noChangeArrowheads="1"/>
          </p:cNvSpPr>
          <p:nvPr>
            <p:ph type="sldNum" sz="quarter" idx="12"/>
          </p:nvPr>
        </p:nvSpPr>
        <p:spPr>
          <a:ln/>
        </p:spPr>
        <p:txBody>
          <a:bodyPr/>
          <a:lstStyle>
            <a:lvl1pPr>
              <a:defRPr/>
            </a:lvl1pPr>
          </a:lstStyle>
          <a:p>
            <a:pPr>
              <a:defRPr/>
            </a:pPr>
            <a:fld id="{E4E8A9A6-9BBD-4E12-9315-03B9794267C0}" type="slidenum">
              <a:rPr lang="en-US" altLang="en-US"/>
              <a:pPr>
                <a:defRPr/>
              </a:pPr>
              <a:t>‹#›</a:t>
            </a:fld>
            <a:endParaRPr lang="en-US" altLang="en-US"/>
          </a:p>
        </p:txBody>
      </p:sp>
    </p:spTree>
    <p:extLst>
      <p:ext uri="{BB962C8B-B14F-4D97-AF65-F5344CB8AC3E}">
        <p14:creationId xmlns:p14="http://schemas.microsoft.com/office/powerpoint/2010/main" val="1113133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52759" y="-135979"/>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7686177"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412344" y="6218729"/>
            <a:ext cx="512638" cy="365125"/>
          </a:xfrm>
          <a:prstGeom prst="rect">
            <a:avLst/>
          </a:prstGeom>
        </p:spPr>
        <p:txBody>
          <a:bodyPr vert="horz" lIns="91440" tIns="45720" rIns="91440" bIns="45720" rtlCol="0" anchor="ctr"/>
          <a:lstStyle>
            <a:lvl1pPr algn="r">
              <a:defRPr sz="1400">
                <a:solidFill>
                  <a:schemeClr val="tx1"/>
                </a:solidFill>
              </a:defRPr>
            </a:lvl1pPr>
          </a:lstStyle>
          <a:p>
            <a:pPr>
              <a:defRPr/>
            </a:pPr>
            <a:fld id="{D3E67C1E-A116-FA4E-B295-2EE9C41BDD30}" type="slidenum">
              <a:rPr lang="en-US" smtClean="0"/>
              <a:pPr>
                <a:defRPr/>
              </a:pPr>
              <a:t>‹#›</a:t>
            </a:fld>
            <a:endParaRPr lang="en-US" dirty="0"/>
          </a:p>
        </p:txBody>
      </p:sp>
    </p:spTree>
    <p:extLst>
      <p:ext uri="{BB962C8B-B14F-4D97-AF65-F5344CB8AC3E}">
        <p14:creationId xmlns:p14="http://schemas.microsoft.com/office/powerpoint/2010/main" val="33731398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spd="med">
    <p:wipe dir="r"/>
  </p:transition>
  <p:hf hdr="0" ftr="0" dt="0"/>
  <p:txStyles>
    <p:titleStyle>
      <a:lvl1pPr algn="l" defTabSz="457200" rtl="0" eaLnBrk="1" latinLnBrk="0" hangingPunct="1">
        <a:spcBef>
          <a:spcPct val="0"/>
        </a:spcBef>
        <a:buNone/>
        <a:defRPr sz="3600" b="1" u="sng" kern="1200">
          <a:solidFill>
            <a:schemeClr val="accent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00B0F0"/>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FFC000"/>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FF0000"/>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284789"/>
            <a:ext cx="6948534" cy="4085863"/>
          </a:xfrm>
        </p:spPr>
        <p:txBody>
          <a:bodyPr>
            <a:normAutofit/>
          </a:bodyPr>
          <a:lstStyle/>
          <a:p>
            <a:pPr algn="ctr"/>
            <a:r>
              <a:rPr lang="en-US" sz="4400" u="none" dirty="0"/>
              <a:t>Chapter 23</a:t>
            </a:r>
            <a:br>
              <a:rPr lang="en-US" u="none" dirty="0"/>
            </a:br>
            <a:br>
              <a:rPr lang="en-US" u="none" dirty="0"/>
            </a:br>
            <a:r>
              <a:rPr lang="en-US" sz="4800" u="none" dirty="0">
                <a:solidFill>
                  <a:srgbClr val="0070C0"/>
                </a:solidFill>
              </a:rPr>
              <a:t>Project Planning</a:t>
            </a:r>
            <a:br>
              <a:rPr lang="en-US" u="none" dirty="0"/>
            </a:br>
            <a:endParaRPr lang="en-US" u="none" dirty="0">
              <a:solidFill>
                <a:srgbClr val="0070C0"/>
              </a:solidFil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extLst>
      <p:ext uri="{BB962C8B-B14F-4D97-AF65-F5344CB8AC3E}">
        <p14:creationId xmlns:p14="http://schemas.microsoft.com/office/powerpoint/2010/main" val="1710750077"/>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plans</a:t>
            </a:r>
          </a:p>
        </p:txBody>
      </p:sp>
      <p:sp>
        <p:nvSpPr>
          <p:cNvPr id="3" name="Content Placeholder 2"/>
          <p:cNvSpPr>
            <a:spLocks noGrp="1"/>
          </p:cNvSpPr>
          <p:nvPr>
            <p:ph idx="1"/>
          </p:nvPr>
        </p:nvSpPr>
        <p:spPr>
          <a:xfrm>
            <a:off x="457200" y="1435261"/>
            <a:ext cx="8229600" cy="4921089"/>
          </a:xfrm>
        </p:spPr>
        <p:txBody>
          <a:bodyPr>
            <a:normAutofit/>
          </a:bodyPr>
          <a:lstStyle/>
          <a:p>
            <a:r>
              <a:rPr lang="en-US" sz="2000" dirty="0"/>
              <a:t>In a plan-driven development project, a project plan sets out the resources available to the project, the work breakdown and a schedule for carrying out the work. </a:t>
            </a:r>
          </a:p>
          <a:p>
            <a:r>
              <a:rPr lang="en-US" sz="2000" dirty="0"/>
              <a:t>Plan sections</a:t>
            </a:r>
          </a:p>
          <a:p>
            <a:pPr lvl="1"/>
            <a:r>
              <a:rPr lang="en-US" sz="2000" dirty="0"/>
              <a:t>Introduction	</a:t>
            </a:r>
            <a:endParaRPr lang="en-GB" sz="2000" dirty="0"/>
          </a:p>
          <a:p>
            <a:pPr lvl="1"/>
            <a:r>
              <a:rPr lang="en-US" sz="2000" dirty="0"/>
              <a:t>Project organization</a:t>
            </a:r>
            <a:endParaRPr lang="en-GB" sz="2000" dirty="0"/>
          </a:p>
          <a:p>
            <a:pPr lvl="1"/>
            <a:r>
              <a:rPr lang="en-US" sz="2000" dirty="0"/>
              <a:t>Risk analysis</a:t>
            </a:r>
            <a:endParaRPr lang="en-GB" sz="2000" dirty="0"/>
          </a:p>
          <a:p>
            <a:pPr lvl="1"/>
            <a:r>
              <a:rPr lang="en-US" sz="2000" dirty="0"/>
              <a:t>Hardware and software resource requirements</a:t>
            </a:r>
            <a:endParaRPr lang="en-GB" sz="2000" dirty="0"/>
          </a:p>
          <a:p>
            <a:pPr lvl="1"/>
            <a:r>
              <a:rPr lang="en-US" sz="2000" dirty="0"/>
              <a:t>Work breakdown </a:t>
            </a:r>
          </a:p>
          <a:p>
            <a:pPr lvl="1"/>
            <a:r>
              <a:rPr lang="en-US" sz="2000" dirty="0"/>
              <a:t>Project schedule</a:t>
            </a:r>
            <a:endParaRPr lang="en-GB" sz="2000" dirty="0"/>
          </a:p>
          <a:p>
            <a:pPr lvl="1"/>
            <a:r>
              <a:rPr lang="en-US" sz="2000" dirty="0"/>
              <a:t>Monitoring and reporting mechanisms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42" y="428655"/>
            <a:ext cx="7686177" cy="1320800"/>
          </a:xfrm>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9965021"/>
              </p:ext>
            </p:extLst>
          </p:nvPr>
        </p:nvGraphicFramePr>
        <p:xfrm>
          <a:off x="300942" y="1238490"/>
          <a:ext cx="8385858" cy="5245936"/>
        </p:xfrm>
        <a:graphic>
          <a:graphicData uri="http://schemas.openxmlformats.org/drawingml/2006/table">
            <a:tbl>
              <a:tblPr firstRow="1" bandRow="1">
                <a:tableStyleId>{5C22544A-7EE6-4342-B048-85BDC9FD1C3A}</a:tableStyleId>
              </a:tblPr>
              <a:tblGrid>
                <a:gridCol w="3155152">
                  <a:extLst>
                    <a:ext uri="{9D8B030D-6E8A-4147-A177-3AD203B41FA5}">
                      <a16:colId xmlns:a16="http://schemas.microsoft.com/office/drawing/2014/main" val="20000"/>
                    </a:ext>
                  </a:extLst>
                </a:gridCol>
                <a:gridCol w="5230706">
                  <a:extLst>
                    <a:ext uri="{9D8B030D-6E8A-4147-A177-3AD203B41FA5}">
                      <a16:colId xmlns:a16="http://schemas.microsoft.com/office/drawing/2014/main" val="20001"/>
                    </a:ext>
                  </a:extLst>
                </a:gridCol>
              </a:tblGrid>
              <a:tr h="564744">
                <a:tc>
                  <a:txBody>
                    <a:bodyPr/>
                    <a:lstStyle/>
                    <a:p>
                      <a:pPr algn="l">
                        <a:spcAft>
                          <a:spcPts val="0"/>
                        </a:spcAft>
                      </a:pPr>
                      <a:r>
                        <a:rPr lang="en-US" sz="2000" b="1" dirty="0">
                          <a:solidFill>
                            <a:srgbClr val="000000"/>
                          </a:solidFill>
                          <a:latin typeface="Arial"/>
                          <a:ea typeface="Times New Roman"/>
                          <a:cs typeface="Arial"/>
                        </a:rPr>
                        <a:t>Plan</a:t>
                      </a:r>
                      <a:endParaRPr lang="en-GB" sz="2000" b="1" dirty="0">
                        <a:solidFill>
                          <a:srgbClr val="000000"/>
                        </a:solidFill>
                        <a:latin typeface="Arial"/>
                        <a:ea typeface="Times New Roman"/>
                        <a:cs typeface="Arial"/>
                      </a:endParaRPr>
                    </a:p>
                  </a:txBody>
                  <a:tcPr marL="54610" marR="54610" marT="91440" marB="91440"/>
                </a:tc>
                <a:tc>
                  <a:txBody>
                    <a:bodyPr/>
                    <a:lstStyle/>
                    <a:p>
                      <a:pPr algn="l">
                        <a:spcAft>
                          <a:spcPts val="0"/>
                        </a:spcAft>
                      </a:pPr>
                      <a:r>
                        <a:rPr lang="en-US" sz="2000" b="1" dirty="0">
                          <a:solidFill>
                            <a:srgbClr val="000000"/>
                          </a:solidFill>
                          <a:latin typeface="Arial"/>
                          <a:ea typeface="Times New Roman"/>
                          <a:cs typeface="Arial"/>
                        </a:rPr>
                        <a:t>Description</a:t>
                      </a:r>
                      <a:endParaRPr lang="en-GB" sz="20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766438">
                <a:tc>
                  <a:txBody>
                    <a:bodyPr/>
                    <a:lstStyle/>
                    <a:p>
                      <a:pPr algn="l">
                        <a:spcAft>
                          <a:spcPts val="0"/>
                        </a:spcAft>
                      </a:pPr>
                      <a:r>
                        <a:rPr lang="en-US" sz="2000" dirty="0">
                          <a:solidFill>
                            <a:srgbClr val="000000"/>
                          </a:solidFill>
                          <a:latin typeface="Arial"/>
                          <a:ea typeface="Times New Roman"/>
                          <a:cs typeface="Arial"/>
                        </a:rPr>
                        <a:t>Configuration management plan</a:t>
                      </a:r>
                      <a:endParaRPr lang="en-GB" sz="20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2000" dirty="0">
                          <a:solidFill>
                            <a:srgbClr val="000000"/>
                          </a:solidFill>
                          <a:latin typeface="Arial"/>
                          <a:ea typeface="Times New Roman"/>
                          <a:cs typeface="Arial"/>
                        </a:rPr>
                        <a:t>Describes the configuration management procedures and structures to be used.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411860">
                <a:tc>
                  <a:txBody>
                    <a:bodyPr/>
                    <a:lstStyle/>
                    <a:p>
                      <a:pPr algn="l">
                        <a:spcAft>
                          <a:spcPts val="0"/>
                        </a:spcAft>
                      </a:pPr>
                      <a:r>
                        <a:rPr lang="en-US" sz="2000" dirty="0">
                          <a:solidFill>
                            <a:srgbClr val="000000"/>
                          </a:solidFill>
                          <a:effectLst/>
                          <a:latin typeface="Arial"/>
                          <a:ea typeface="Times New Roman"/>
                          <a:cs typeface="Times New Roman"/>
                        </a:rPr>
                        <a:t>Deployment plan</a:t>
                      </a:r>
                      <a:endParaRPr lang="en-GB" sz="2000" dirty="0">
                        <a:solidFill>
                          <a:srgbClr val="000000"/>
                        </a:solidFill>
                        <a:effectLst/>
                        <a:latin typeface="Arial"/>
                        <a:ea typeface="Times New Roman"/>
                        <a:cs typeface="Times New Roman"/>
                      </a:endParaRPr>
                    </a:p>
                  </a:txBody>
                  <a:tcPr marL="54610" marR="54610" marT="0" marB="91440"/>
                </a:tc>
                <a:tc>
                  <a:txBody>
                    <a:bodyPr/>
                    <a:lstStyle/>
                    <a:p>
                      <a:pPr algn="l">
                        <a:spcAft>
                          <a:spcPts val="0"/>
                        </a:spcAft>
                      </a:pPr>
                      <a:r>
                        <a:rPr lang="en-US" sz="20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2000" dirty="0">
                        <a:solidFill>
                          <a:srgbClr val="000000"/>
                        </a:solidFill>
                        <a:effectLst/>
                        <a:latin typeface="Arial"/>
                        <a:ea typeface="Times New Roman"/>
                        <a:cs typeface="Times New Roman"/>
                      </a:endParaRPr>
                    </a:p>
                  </a:txBody>
                  <a:tcPr marL="54610" marR="54610" marT="0" marB="91440"/>
                </a:tc>
                <a:extLst>
                  <a:ext uri="{0D108BD9-81ED-4DB2-BD59-A6C34878D82A}">
                    <a16:rowId xmlns:a16="http://schemas.microsoft.com/office/drawing/2014/main" val="10002"/>
                  </a:ext>
                </a:extLst>
              </a:tr>
              <a:tr h="766438">
                <a:tc>
                  <a:txBody>
                    <a:bodyPr/>
                    <a:lstStyle/>
                    <a:p>
                      <a:pPr algn="l">
                        <a:spcAft>
                          <a:spcPts val="0"/>
                        </a:spcAft>
                      </a:pPr>
                      <a:r>
                        <a:rPr lang="en-US" sz="2000" dirty="0">
                          <a:solidFill>
                            <a:srgbClr val="000000"/>
                          </a:solidFill>
                          <a:latin typeface="Arial"/>
                          <a:ea typeface="Times New Roman"/>
                          <a:cs typeface="Arial"/>
                        </a:rPr>
                        <a:t>Maintenance plan</a:t>
                      </a:r>
                      <a:endParaRPr lang="en-GB" sz="20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2000">
                          <a:solidFill>
                            <a:srgbClr val="000000"/>
                          </a:solidFill>
                          <a:latin typeface="Arial"/>
                          <a:ea typeface="Times New Roman"/>
                          <a:cs typeface="Arial"/>
                        </a:rPr>
                        <a:t>Predicts the maintenance requirements, costs, and effort.  </a:t>
                      </a:r>
                      <a:endParaRPr lang="en-GB" sz="20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766438">
                <a:tc>
                  <a:txBody>
                    <a:bodyPr/>
                    <a:lstStyle/>
                    <a:p>
                      <a:pPr algn="l">
                        <a:spcAft>
                          <a:spcPts val="0"/>
                        </a:spcAft>
                      </a:pPr>
                      <a:r>
                        <a:rPr lang="en-US" sz="2000" dirty="0">
                          <a:solidFill>
                            <a:srgbClr val="000000"/>
                          </a:solidFill>
                          <a:latin typeface="Arial"/>
                          <a:ea typeface="Times New Roman"/>
                          <a:cs typeface="Arial"/>
                        </a:rPr>
                        <a:t>Quality plan</a:t>
                      </a:r>
                      <a:endParaRPr lang="en-GB" sz="20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2000" dirty="0">
                          <a:solidFill>
                            <a:srgbClr val="000000"/>
                          </a:solidFill>
                          <a:latin typeface="Arial"/>
                          <a:ea typeface="Times New Roman"/>
                          <a:cs typeface="Arial"/>
                        </a:rPr>
                        <a:t>Describes the quality procedures and standards that will be used in a project.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r h="766438">
                <a:tc>
                  <a:txBody>
                    <a:bodyPr/>
                    <a:lstStyle/>
                    <a:p>
                      <a:pPr algn="l">
                        <a:spcAft>
                          <a:spcPts val="0"/>
                        </a:spcAft>
                      </a:pPr>
                      <a:r>
                        <a:rPr lang="en-US" sz="2000" dirty="0">
                          <a:solidFill>
                            <a:srgbClr val="000000"/>
                          </a:solidFill>
                          <a:latin typeface="Arial"/>
                          <a:ea typeface="Times New Roman"/>
                          <a:cs typeface="Arial"/>
                        </a:rPr>
                        <a:t>Validation plan </a:t>
                      </a:r>
                      <a:endParaRPr lang="en-GB" sz="2000" dirty="0">
                        <a:solidFill>
                          <a:srgbClr val="000000"/>
                        </a:solidFill>
                        <a:latin typeface="Arial"/>
                        <a:ea typeface="Times New Roman"/>
                        <a:cs typeface="Arial"/>
                      </a:endParaRPr>
                    </a:p>
                  </a:txBody>
                  <a:tcPr marL="54610" marR="54610" marT="0" marB="91440"/>
                </a:tc>
                <a:tc>
                  <a:txBody>
                    <a:bodyPr/>
                    <a:lstStyle/>
                    <a:p>
                      <a:pPr algn="l">
                        <a:spcAft>
                          <a:spcPts val="0"/>
                        </a:spcAft>
                      </a:pPr>
                      <a:r>
                        <a:rPr lang="en-US" sz="2000" dirty="0">
                          <a:solidFill>
                            <a:srgbClr val="000000"/>
                          </a:solidFill>
                          <a:latin typeface="Arial"/>
                          <a:ea typeface="Times New Roman"/>
                          <a:cs typeface="Arial"/>
                        </a:rPr>
                        <a:t>Describes the approach, resources, and schedule used for system validation.  </a:t>
                      </a:r>
                      <a:endParaRPr lang="en-GB" sz="20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planning process</a:t>
            </a:r>
          </a:p>
        </p:txBody>
      </p:sp>
      <p:sp>
        <p:nvSpPr>
          <p:cNvPr id="3" name="Content Placeholder 2"/>
          <p:cNvSpPr>
            <a:spLocks noGrp="1"/>
          </p:cNvSpPr>
          <p:nvPr>
            <p:ph idx="1"/>
          </p:nvPr>
        </p:nvSpPr>
        <p:spPr>
          <a:xfrm>
            <a:off x="609599" y="1377387"/>
            <a:ext cx="7924802" cy="5034987"/>
          </a:xfrm>
        </p:spPr>
        <p:txBody>
          <a:bodyPr>
            <a:normAutofit/>
          </a:bodyPr>
          <a:lstStyle/>
          <a:p>
            <a:r>
              <a:rPr lang="en-US" sz="2400" dirty="0"/>
              <a:t>Project planning is an iterative process that starts when you create an initial project plan during the project startup phase. </a:t>
            </a:r>
          </a:p>
          <a:p>
            <a:r>
              <a:rPr lang="en-US" sz="2400" dirty="0"/>
              <a:t>Plan changes are inevitable. </a:t>
            </a:r>
          </a:p>
          <a:p>
            <a:pPr lvl="1"/>
            <a:r>
              <a:rPr lang="en-US" sz="2400" dirty="0"/>
              <a:t>As more information about the system and the project team becomes available during the project, you should regularly revise the plan to reflect requirements, schedule and risk changes.</a:t>
            </a:r>
          </a:p>
          <a:p>
            <a:pPr lvl="1"/>
            <a:r>
              <a:rPr lang="en-US" sz="2400" dirty="0"/>
              <a:t>Changing business goals also leads to changes in project plans. As business goals change, this could affect all projects, which may then have to be re-planned. </a:t>
            </a:r>
            <a:endParaRPr lang="en-GB" sz="2400" dirty="0"/>
          </a:p>
          <a:p>
            <a:endParaRPr lang="en-US" sz="24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process</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17" y="1930400"/>
            <a:ext cx="8844165" cy="4100010"/>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assumptions</a:t>
            </a:r>
          </a:p>
        </p:txBody>
      </p:sp>
      <p:sp>
        <p:nvSpPr>
          <p:cNvPr id="3" name="Content Placeholder 2"/>
          <p:cNvSpPr>
            <a:spLocks noGrp="1"/>
          </p:cNvSpPr>
          <p:nvPr>
            <p:ph idx="1"/>
          </p:nvPr>
        </p:nvSpPr>
        <p:spPr>
          <a:xfrm>
            <a:off x="609598" y="1423686"/>
            <a:ext cx="7794505" cy="4617678"/>
          </a:xfrm>
        </p:spPr>
        <p:txBody>
          <a:bodyPr>
            <a:normAutofit/>
          </a:bodyPr>
          <a:lstStyle/>
          <a:p>
            <a:r>
              <a:rPr lang="en-US" sz="2400" dirty="0"/>
              <a:t>You should make realistic rather than optimistic assumptions when you are defining a project plan.</a:t>
            </a:r>
          </a:p>
          <a:p>
            <a:r>
              <a:rPr lang="en-US" sz="2400" dirty="0"/>
              <a:t>Problems of some description always arise during a project, and these lead to project delays. </a:t>
            </a:r>
          </a:p>
          <a:p>
            <a:r>
              <a:rPr lang="en-US" sz="2400" dirty="0"/>
              <a:t>Your initial assumptions and scheduling should therefore take unexpected problems into account. </a:t>
            </a:r>
          </a:p>
          <a:p>
            <a:r>
              <a:rPr lang="en-US" sz="2400" dirty="0"/>
              <a:t>You should include contingency in your plan so that if things go wrong, then your delivery schedule is not seriously disrupted.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3395757274"/>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mitigation</a:t>
            </a:r>
          </a:p>
        </p:txBody>
      </p:sp>
      <p:sp>
        <p:nvSpPr>
          <p:cNvPr id="3" name="Content Placeholder 2"/>
          <p:cNvSpPr>
            <a:spLocks noGrp="1"/>
          </p:cNvSpPr>
          <p:nvPr>
            <p:ph idx="1"/>
          </p:nvPr>
        </p:nvSpPr>
        <p:spPr>
          <a:xfrm>
            <a:off x="609598" y="1296366"/>
            <a:ext cx="7794505" cy="4744998"/>
          </a:xfrm>
        </p:spPr>
        <p:txBody>
          <a:bodyPr>
            <a:normAutofit/>
          </a:bodyPr>
          <a:lstStyle/>
          <a:p>
            <a:r>
              <a:rPr lang="en-US" sz="2400" dirty="0"/>
              <a:t>If there are serious problems with the development work that are likely to lead to significant delays, you need to initiate risk mitigation actions to reduce the risks of project failure. </a:t>
            </a:r>
          </a:p>
          <a:p>
            <a:r>
              <a:rPr lang="en-US" sz="2400" dirty="0"/>
              <a:t>In conjunction with these actions, you also have to re-plan the project. </a:t>
            </a:r>
          </a:p>
          <a:p>
            <a:r>
              <a:rPr lang="en-US" sz="2400" dirty="0"/>
              <a:t>This may involve renegotiating the project constraints and deliverables with the customer. A new schedule of when work should be completed also has to be established and agreed with the customer.</a:t>
            </a:r>
            <a:endParaRPr lang="en-GB" sz="2400" dirty="0"/>
          </a:p>
          <a:p>
            <a:endParaRPr lang="en-US" sz="24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extLst>
      <p:ext uri="{BB962C8B-B14F-4D97-AF65-F5344CB8AC3E}">
        <p14:creationId xmlns:p14="http://schemas.microsoft.com/office/powerpoint/2010/main" val="73977236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a:xfrm>
            <a:off x="609598" y="1481560"/>
            <a:ext cx="8129287" cy="4559804"/>
          </a:xfrm>
        </p:spPr>
        <p:txBody>
          <a:bodyPr>
            <a:normAutofit/>
          </a:bodyPr>
          <a:lstStyle/>
          <a:p>
            <a:r>
              <a:rPr lang="en-US" sz="2400" dirty="0"/>
              <a:t>Project scheduling is the process of deciding how the work in a project will be organized as separate tasks, and when and how these tasks will be executed. </a:t>
            </a:r>
          </a:p>
          <a:p>
            <a:r>
              <a:rPr lang="en-US" sz="2400" dirty="0"/>
              <a:t>You estimate the calendar time needed to complete each task, the effort required and who will work on the tasks that have been identified. </a:t>
            </a:r>
          </a:p>
          <a:p>
            <a:r>
              <a:rPr lang="en-US" sz="2400" dirty="0"/>
              <a:t>You also have to estimate the resources needed to complete each task, such as the disk space required on a server, the time required on specialized hardware, such as a simulator, and what the travel budget will be.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dirty="0"/>
              <a:t>Project scheduling activities</a:t>
            </a:r>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flipH="1">
            <a:off x="7933402" y="6182876"/>
            <a:ext cx="679917" cy="365125"/>
          </a:xfrm>
        </p:spPr>
        <p:txBody>
          <a:bodyPr>
            <a:normAutofit/>
          </a:bodyPr>
          <a:lstStyle/>
          <a:p>
            <a:pPr>
              <a:spcAft>
                <a:spcPts val="600"/>
              </a:spcAft>
            </a:pPr>
            <a:fld id="{0D150273-F455-7D4F-8782-207C52466607}" type="slidenum">
              <a:rPr lang="en-US" smtClean="0"/>
              <a:pPr>
                <a:spcAft>
                  <a:spcPts val="600"/>
                </a:spcAft>
              </a:pPr>
              <a:t>17</a:t>
            </a:fld>
            <a:endParaRPr lang="en-US"/>
          </a:p>
        </p:txBody>
      </p:sp>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677" name="Rectangle 3">
            <a:extLst>
              <a:ext uri="{FF2B5EF4-FFF2-40B4-BE49-F238E27FC236}">
                <a16:creationId xmlns:a16="http://schemas.microsoft.com/office/drawing/2014/main" id="{2AC356C3-0218-4160-8C5F-3999499AD47F}"/>
              </a:ext>
            </a:extLst>
          </p:cNvPr>
          <p:cNvGraphicFramePr>
            <a:graphicFrameLocks noGrp="1"/>
          </p:cNvGraphicFramePr>
          <p:nvPr>
            <p:ph idx="1"/>
            <p:extLst>
              <p:ext uri="{D42A27DB-BD31-4B8C-83A1-F6EECF244321}">
                <p14:modId xmlns:p14="http://schemas.microsoft.com/office/powerpoint/2010/main" val="1231416018"/>
              </p:ext>
            </p:extLst>
          </p:nvPr>
        </p:nvGraphicFramePr>
        <p:xfrm>
          <a:off x="631948" y="1412110"/>
          <a:ext cx="7794422" cy="4770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scheduling process</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89" y="2245489"/>
            <a:ext cx="8287473" cy="2349659"/>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a:t>Scheduling problems</a:t>
            </a:r>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0D150273-F455-7D4F-8782-207C52466607}" type="slidenum">
              <a:rPr lang="en-US" smtClean="0"/>
              <a:pPr>
                <a:spcAft>
                  <a:spcPts val="600"/>
                </a:spcAft>
              </a:pPr>
              <a:t>19</a:t>
            </a:fld>
            <a:endParaRPr lang="en-US"/>
          </a:p>
        </p:txBody>
      </p:sp>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725" name="Rectangle 3">
            <a:extLst>
              <a:ext uri="{FF2B5EF4-FFF2-40B4-BE49-F238E27FC236}">
                <a16:creationId xmlns:a16="http://schemas.microsoft.com/office/drawing/2014/main" id="{123CF627-71E5-4CA7-9285-F8AFC3FE06E2}"/>
              </a:ext>
            </a:extLst>
          </p:cNvPr>
          <p:cNvGraphicFramePr>
            <a:graphicFrameLocks noGrp="1"/>
          </p:cNvGraphicFramePr>
          <p:nvPr>
            <p:ph idx="1"/>
            <p:extLst>
              <p:ext uri="{D42A27DB-BD31-4B8C-83A1-F6EECF244321}">
                <p14:modId xmlns:p14="http://schemas.microsoft.com/office/powerpoint/2010/main" val="4258599484"/>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normAutofit/>
          </a:bodyPr>
          <a:lstStyle/>
          <a:p>
            <a:r>
              <a:rPr lang="en-US" sz="2800" dirty="0"/>
              <a:t>Plan-driven development</a:t>
            </a:r>
            <a:endParaRPr lang="en-GB" sz="2800" dirty="0"/>
          </a:p>
          <a:p>
            <a:r>
              <a:rPr lang="en-US" sz="2800" dirty="0"/>
              <a:t>Project scheduling</a:t>
            </a:r>
            <a:endParaRPr lang="en-GB" sz="2800" dirty="0"/>
          </a:p>
          <a:p>
            <a:r>
              <a:rPr lang="en-US" sz="2800" dirty="0"/>
              <a:t>Estimation techniques</a:t>
            </a:r>
          </a:p>
          <a:p>
            <a:r>
              <a:rPr lang="en-US" sz="2800" dirty="0"/>
              <a:t>COCOMO cost modeling</a:t>
            </a:r>
            <a:r>
              <a:rPr lang="en-GB" sz="2800" dirty="0"/>
              <a:t> </a:t>
            </a:r>
            <a:endParaRPr lang="en-US" sz="28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dirty="0"/>
              <a:t>Schedule presentation</a:t>
            </a:r>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8294946" y="6182876"/>
            <a:ext cx="512504" cy="365125"/>
          </a:xfrm>
        </p:spPr>
        <p:txBody>
          <a:bodyPr>
            <a:normAutofit/>
          </a:bodyPr>
          <a:lstStyle/>
          <a:p>
            <a:pPr>
              <a:spcAft>
                <a:spcPts val="600"/>
              </a:spcAft>
            </a:pPr>
            <a:fld id="{0D150273-F455-7D4F-8782-207C52466607}" type="slidenum">
              <a:rPr lang="en-US" smtClean="0"/>
              <a:pPr>
                <a:spcAft>
                  <a:spcPts val="600"/>
                </a:spcAft>
              </a:pPr>
              <a:t>20</a:t>
            </a:fld>
            <a:endParaRPr lang="en-US"/>
          </a:p>
        </p:txBody>
      </p:sp>
      <p:sp>
        <p:nvSpPr>
          <p:cNvPr id="77" name="Isosceles Triangle 7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2774" name="Rectangle 3">
            <a:extLst>
              <a:ext uri="{FF2B5EF4-FFF2-40B4-BE49-F238E27FC236}">
                <a16:creationId xmlns:a16="http://schemas.microsoft.com/office/drawing/2014/main" id="{78157998-418D-449E-B400-591786536FD0}"/>
              </a:ext>
            </a:extLst>
          </p:cNvPr>
          <p:cNvGraphicFramePr>
            <a:graphicFrameLocks noGrp="1"/>
          </p:cNvGraphicFramePr>
          <p:nvPr>
            <p:ph idx="1"/>
            <p:extLst>
              <p:ext uri="{D42A27DB-BD31-4B8C-83A1-F6EECF244321}">
                <p14:modId xmlns:p14="http://schemas.microsoft.com/office/powerpoint/2010/main" val="1200764861"/>
              </p:ext>
            </p:extLst>
          </p:nvPr>
        </p:nvGraphicFramePr>
        <p:xfrm>
          <a:off x="530680" y="1483738"/>
          <a:ext cx="7860966" cy="4789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activities</a:t>
            </a:r>
          </a:p>
        </p:txBody>
      </p:sp>
      <p:sp>
        <p:nvSpPr>
          <p:cNvPr id="3" name="Content Placeholder 2"/>
          <p:cNvSpPr>
            <a:spLocks noGrp="1"/>
          </p:cNvSpPr>
          <p:nvPr>
            <p:ph idx="1"/>
          </p:nvPr>
        </p:nvSpPr>
        <p:spPr>
          <a:xfrm>
            <a:off x="462988" y="1388962"/>
            <a:ext cx="7832788" cy="5116010"/>
          </a:xfrm>
        </p:spPr>
        <p:txBody>
          <a:bodyPr>
            <a:noAutofit/>
          </a:bodyPr>
          <a:lstStyle/>
          <a:p>
            <a:r>
              <a:rPr lang="en-US" sz="2400" dirty="0"/>
              <a:t>Project activities (tasks) are the basic planning element. </a:t>
            </a:r>
          </a:p>
          <a:p>
            <a:r>
              <a:rPr lang="en-US" sz="2400" dirty="0"/>
              <a:t>Each activity has:</a:t>
            </a:r>
            <a:endParaRPr lang="en-GB" sz="2400" dirty="0"/>
          </a:p>
          <a:p>
            <a:pPr lvl="1"/>
            <a:r>
              <a:rPr lang="en-US" sz="2400" dirty="0"/>
              <a:t>a duration in calendar days or months,</a:t>
            </a:r>
            <a:endParaRPr lang="en-GB" sz="2400" dirty="0"/>
          </a:p>
          <a:p>
            <a:pPr lvl="1"/>
            <a:r>
              <a:rPr lang="en-US" sz="2400" dirty="0"/>
              <a:t>an effort estimate, which shows the number of person-days or person-months to complete the work,</a:t>
            </a:r>
            <a:endParaRPr lang="en-GB" sz="2400" dirty="0"/>
          </a:p>
          <a:p>
            <a:pPr lvl="1"/>
            <a:r>
              <a:rPr lang="en-US" sz="2400" dirty="0"/>
              <a:t>a deadline by which the activity should be complete,</a:t>
            </a:r>
            <a:endParaRPr lang="en-GB" sz="2400" dirty="0"/>
          </a:p>
          <a:p>
            <a:pPr lvl="1"/>
            <a:r>
              <a:rPr lang="en-US" sz="2400" dirty="0"/>
              <a:t>a defined end-point, which might be a document, the holding of a review meeting, the successful execution of all tests, etc.</a:t>
            </a:r>
            <a:endParaRPr lang="en-GB" sz="2400" dirty="0"/>
          </a:p>
          <a:p>
            <a:endParaRPr lang="en-US" sz="24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val="172894680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Milestones and deliverables</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420899" y="6182876"/>
            <a:ext cx="512504" cy="365125"/>
          </a:xfrm>
        </p:spPr>
        <p:txBody>
          <a:bodyPr>
            <a:normAutofit/>
          </a:bodyPr>
          <a:lstStyle/>
          <a:p>
            <a:pPr>
              <a:spcAft>
                <a:spcPts val="600"/>
              </a:spcAft>
            </a:pPr>
            <a:fld id="{0D150273-F455-7D4F-8782-207C52466607}" type="slidenum">
              <a:rPr lang="en-US" smtClean="0"/>
              <a:pPr>
                <a:spcAft>
                  <a:spcPts val="600"/>
                </a:spcAft>
              </a:pPr>
              <a:t>22</a:t>
            </a:fld>
            <a:endParaRPr lang="en-US"/>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C7A8A4CA-B487-40A7-BD8C-EE517A5EF589}"/>
              </a:ext>
            </a:extLst>
          </p:cNvPr>
          <p:cNvGraphicFramePr>
            <a:graphicFrameLocks noGrp="1"/>
          </p:cNvGraphicFramePr>
          <p:nvPr>
            <p:ph idx="1"/>
            <p:extLst>
              <p:ext uri="{D42A27DB-BD31-4B8C-83A1-F6EECF244321}">
                <p14:modId xmlns:p14="http://schemas.microsoft.com/office/powerpoint/2010/main" val="998102895"/>
              </p:ext>
            </p:extLst>
          </p:nvPr>
        </p:nvGraphicFramePr>
        <p:xfrm>
          <a:off x="844952" y="1709057"/>
          <a:ext cx="7333847" cy="4332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64680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57" y="271041"/>
            <a:ext cx="8378143" cy="909577"/>
          </a:xfrm>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360061"/>
              </p:ext>
            </p:extLst>
          </p:nvPr>
        </p:nvGraphicFramePr>
        <p:xfrm>
          <a:off x="267957" y="1115026"/>
          <a:ext cx="8608085" cy="5448784"/>
        </p:xfrm>
        <a:graphic>
          <a:graphicData uri="http://schemas.openxmlformats.org/drawingml/2006/table">
            <a:tbl>
              <a:tblPr firstRow="1" bandRow="1">
                <a:tableStyleId>{5C22544A-7EE6-4342-B048-85BDC9FD1C3A}</a:tableStyleId>
              </a:tblPr>
              <a:tblGrid>
                <a:gridCol w="1528665">
                  <a:extLst>
                    <a:ext uri="{9D8B030D-6E8A-4147-A177-3AD203B41FA5}">
                      <a16:colId xmlns:a16="http://schemas.microsoft.com/office/drawing/2014/main" val="20000"/>
                    </a:ext>
                  </a:extLst>
                </a:gridCol>
                <a:gridCol w="2006893">
                  <a:extLst>
                    <a:ext uri="{9D8B030D-6E8A-4147-A177-3AD203B41FA5}">
                      <a16:colId xmlns:a16="http://schemas.microsoft.com/office/drawing/2014/main" val="20001"/>
                    </a:ext>
                  </a:extLst>
                </a:gridCol>
                <a:gridCol w="2049291">
                  <a:extLst>
                    <a:ext uri="{9D8B030D-6E8A-4147-A177-3AD203B41FA5}">
                      <a16:colId xmlns:a16="http://schemas.microsoft.com/office/drawing/2014/main" val="20002"/>
                    </a:ext>
                  </a:extLst>
                </a:gridCol>
                <a:gridCol w="3023236">
                  <a:extLst>
                    <a:ext uri="{9D8B030D-6E8A-4147-A177-3AD203B41FA5}">
                      <a16:colId xmlns:a16="http://schemas.microsoft.com/office/drawing/2014/main" val="20003"/>
                    </a:ext>
                  </a:extLst>
                </a:gridCol>
              </a:tblGrid>
              <a:tr h="627436">
                <a:tc>
                  <a:txBody>
                    <a:bodyPr/>
                    <a:lstStyle/>
                    <a:p>
                      <a:pPr algn="ctr">
                        <a:spcAft>
                          <a:spcPts val="0"/>
                        </a:spcAft>
                      </a:pPr>
                      <a:r>
                        <a:rPr lang="en-US" sz="1600" b="1" dirty="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Effort (person-days)</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extLst>
                  <a:ext uri="{0D108BD9-81ED-4DB2-BD59-A6C34878D82A}">
                    <a16:rowId xmlns:a16="http://schemas.microsoft.com/office/drawing/2014/main" val="10000"/>
                  </a:ext>
                </a:extLst>
              </a:tr>
              <a:tr h="401779">
                <a:tc>
                  <a:txBody>
                    <a:bodyPr/>
                    <a:lstStyle/>
                    <a:p>
                      <a:pPr algn="ctr">
                        <a:spcAft>
                          <a:spcPts val="0"/>
                        </a:spcAft>
                      </a:pPr>
                      <a:r>
                        <a:rPr lang="en-US" sz="1600" dirty="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1"/>
                  </a:ext>
                </a:extLst>
              </a:tr>
              <a:tr h="401779">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2"/>
                  </a:ext>
                </a:extLst>
              </a:tr>
              <a:tr h="401779">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3"/>
                  </a:ext>
                </a:extLst>
              </a:tr>
              <a:tr h="401779">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4"/>
                  </a:ext>
                </a:extLst>
              </a:tr>
              <a:tr h="401779">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5"/>
                  </a:ext>
                </a:extLst>
              </a:tr>
              <a:tr h="401779">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6"/>
                  </a:ext>
                </a:extLst>
              </a:tr>
              <a:tr h="401779">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7"/>
                  </a:ext>
                </a:extLst>
              </a:tr>
              <a:tr h="401779">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8"/>
                  </a:ext>
                </a:extLst>
              </a:tr>
              <a:tr h="401779">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09"/>
                  </a:ext>
                </a:extLst>
              </a:tr>
              <a:tr h="401779">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0"/>
                  </a:ext>
                </a:extLst>
              </a:tr>
              <a:tr h="401779">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1"/>
                  </a:ext>
                </a:extLst>
              </a:tr>
              <a:tr h="401779">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endParaRPr lang="en-GB" sz="1600" dirty="0">
                        <a:solidFill>
                          <a:srgbClr val="000000"/>
                        </a:solidFill>
                        <a:latin typeface="Arial"/>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02" y="275759"/>
            <a:ext cx="7686177" cy="696514"/>
          </a:xfrm>
        </p:spPr>
        <p:txBody>
          <a:bodyPr/>
          <a:lstStyle/>
          <a:p>
            <a:r>
              <a:rPr lang="en-US" dirty="0"/>
              <a:t>Activity bar chart</a:t>
            </a:r>
            <a:r>
              <a:rPr lang="en-GB" dirty="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694481" y="1062734"/>
            <a:ext cx="7686177" cy="5561948"/>
          </a:xfrm>
        </p:spPr>
      </p:pic>
      <p:sp>
        <p:nvSpPr>
          <p:cNvPr id="5" name="Slide Number Placeholder 4"/>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78106"/>
            <a:ext cx="7686177" cy="862491"/>
          </a:xfrm>
        </p:spPr>
        <p:txBody>
          <a:bodyPr/>
          <a:lstStyle/>
          <a:p>
            <a:r>
              <a:rPr lang="en-US" dirty="0"/>
              <a:t>Staff allocation chart</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25</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11" y="1165093"/>
            <a:ext cx="8183890" cy="5224131"/>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33" y="319579"/>
            <a:ext cx="7686177" cy="779362"/>
          </a:xfrm>
        </p:spPr>
        <p:txBody>
          <a:bodyPr/>
          <a:lstStyle/>
          <a:p>
            <a:r>
              <a:rPr lang="en-US" dirty="0"/>
              <a:t>Estimation techniques</a:t>
            </a:r>
          </a:p>
        </p:txBody>
      </p:sp>
      <p:sp>
        <p:nvSpPr>
          <p:cNvPr id="3" name="Content Placeholder 2"/>
          <p:cNvSpPr>
            <a:spLocks noGrp="1"/>
          </p:cNvSpPr>
          <p:nvPr>
            <p:ph idx="1"/>
          </p:nvPr>
        </p:nvSpPr>
        <p:spPr>
          <a:xfrm>
            <a:off x="161856" y="1102799"/>
            <a:ext cx="8581662" cy="5379024"/>
          </a:xfrm>
        </p:spPr>
        <p:txBody>
          <a:bodyPr>
            <a:noAutofit/>
          </a:bodyPr>
          <a:lstStyle/>
          <a:p>
            <a:r>
              <a:rPr lang="en-US" sz="2400" dirty="0"/>
              <a:t>Organizations need to make software effort and cost estimates. There are two types of technique that can be used to do this:</a:t>
            </a:r>
            <a:endParaRPr lang="en-GB" sz="2400" dirty="0"/>
          </a:p>
          <a:p>
            <a:pPr lvl="1"/>
            <a:r>
              <a:rPr lang="en-US" sz="2400" i="1" dirty="0"/>
              <a:t>Experience-based techniques</a:t>
            </a:r>
            <a:r>
              <a:rPr lang="en-US" sz="2400" dirty="0"/>
              <a:t> The estimate of future effort requirements is based on the manager’s experience of past projects and the application domain. Essentially, the manager makes an informed judgment of what the effort requirements are likely to be.</a:t>
            </a:r>
            <a:endParaRPr lang="en-GB" sz="2400" dirty="0"/>
          </a:p>
          <a:p>
            <a:pPr lvl="1"/>
            <a:r>
              <a:rPr lang="en-US" sz="2400" i="1" dirty="0"/>
              <a:t>Algorithmic cost modeling</a:t>
            </a:r>
            <a:r>
              <a:rPr lang="en-US" sz="2400" dirty="0"/>
              <a:t> In this approach, a formulaic approach is used to compute the project effort based on estimates of product attributes, such as size, and process characteristics, such as experience of staff involved.</a:t>
            </a:r>
            <a:endParaRPr lang="en-GB" sz="2400" dirty="0"/>
          </a:p>
          <a:p>
            <a:endParaRPr lang="en-US" sz="24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a:xfrm>
            <a:off x="609598" y="1552590"/>
            <a:ext cx="7686178" cy="4699064"/>
          </a:xfrm>
        </p:spPr>
      </p:pic>
      <p:sp>
        <p:nvSpPr>
          <p:cNvPr id="6" name="Slide Number Placeholder 5"/>
          <p:cNvSpPr>
            <a:spLocks noGrp="1"/>
          </p:cNvSpPr>
          <p:nvPr>
            <p:ph type="sldNum" sz="quarter" idx="12"/>
          </p:nvPr>
        </p:nvSpPr>
        <p:spPr/>
        <p:txBody>
          <a:bodyPr/>
          <a:lstStyle/>
          <a:p>
            <a:fld id="{0D150273-F455-7D4F-8782-207C52466607}" type="slidenum">
              <a:rPr lang="en-US" smtClean="0"/>
              <a:pPr/>
              <a:t>27</a:t>
            </a:fld>
            <a:endParaRPr lang="en-US"/>
          </a:p>
        </p:txBody>
      </p:sp>
    </p:spTree>
    <p:extLst>
      <p:ext uri="{BB962C8B-B14F-4D97-AF65-F5344CB8AC3E}">
        <p14:creationId xmlns:p14="http://schemas.microsoft.com/office/powerpoint/2010/main" val="169736134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a:xfrm>
            <a:off x="609598" y="1574158"/>
            <a:ext cx="7686177" cy="4467206"/>
          </a:xfrm>
        </p:spPr>
        <p:txBody>
          <a:bodyPr>
            <a:normAutofit fontScale="92500"/>
          </a:bodyPr>
          <a:lstStyle/>
          <a:p>
            <a:r>
              <a:rPr lang="en-US" sz="2400" dirty="0"/>
              <a:t>Experience-based techniques rely on judgments based on experience of past projects and the effort expended in these projects on software development activities. </a:t>
            </a:r>
          </a:p>
          <a:p>
            <a:r>
              <a:rPr lang="en-US" sz="2400" dirty="0"/>
              <a:t>Typically, you identify the deliverables to be produced in a project and the different software components or systems that are to be developed. </a:t>
            </a:r>
          </a:p>
          <a:p>
            <a:r>
              <a:rPr lang="en-US" sz="2400" dirty="0"/>
              <a:t>You document these in a spreadsheet, estimate them individually and compute the total effort required. </a:t>
            </a:r>
          </a:p>
          <a:p>
            <a:r>
              <a:rPr lang="en-US" sz="2400" dirty="0"/>
              <a:t>It usually helps to get a group of people involved in the effort estimation and to ask each member of the group to explain their estimate.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FCCC08-8675-4AD6-828B-F90751AA57C0}"/>
              </a:ext>
            </a:extLst>
          </p:cNvPr>
          <p:cNvSpPr>
            <a:spLocks noGrp="1"/>
          </p:cNvSpPr>
          <p:nvPr>
            <p:ph type="sldNum" sz="quarter" idx="12"/>
          </p:nvPr>
        </p:nvSpPr>
        <p:spPr/>
        <p:txBody>
          <a:bodyPr/>
          <a:lstStyle/>
          <a:p>
            <a:pPr>
              <a:defRPr/>
            </a:pPr>
            <a:fld id="{5E75364A-CACA-4335-875C-867A5FF7DD35}" type="slidenum">
              <a:rPr lang="en-US" altLang="en-US"/>
              <a:pPr>
                <a:defRPr/>
              </a:pPr>
              <a:t>29</a:t>
            </a:fld>
            <a:endParaRPr lang="en-US" altLang="en-US"/>
          </a:p>
        </p:txBody>
      </p:sp>
      <p:sp>
        <p:nvSpPr>
          <p:cNvPr id="57346" name="Rectangle 2">
            <a:extLst>
              <a:ext uri="{FF2B5EF4-FFF2-40B4-BE49-F238E27FC236}">
                <a16:creationId xmlns:a16="http://schemas.microsoft.com/office/drawing/2014/main" id="{5CCD96D6-EC5A-4AFB-8FFA-3841C2C3B403}"/>
              </a:ext>
            </a:extLst>
          </p:cNvPr>
          <p:cNvSpPr>
            <a:spLocks noGrp="1" noChangeArrowheads="1"/>
          </p:cNvSpPr>
          <p:nvPr>
            <p:ph type="title"/>
          </p:nvPr>
        </p:nvSpPr>
        <p:spPr>
          <a:xfrm>
            <a:off x="685800" y="457200"/>
            <a:ext cx="7391400" cy="1143000"/>
          </a:xfrm>
        </p:spPr>
        <p:txBody>
          <a:bodyPr/>
          <a:lstStyle/>
          <a:p>
            <a:pPr eaLnBrk="1" hangingPunct="1">
              <a:defRPr/>
            </a:pPr>
            <a:r>
              <a:rPr lang="en-US" altLang="en-US" dirty="0"/>
              <a:t>Wideband Delphi</a:t>
            </a:r>
          </a:p>
        </p:txBody>
      </p:sp>
      <p:sp>
        <p:nvSpPr>
          <p:cNvPr id="58374" name="Rectangle 3">
            <a:extLst>
              <a:ext uri="{FF2B5EF4-FFF2-40B4-BE49-F238E27FC236}">
                <a16:creationId xmlns:a16="http://schemas.microsoft.com/office/drawing/2014/main" id="{5A4AA7A2-48D8-4F44-A270-F50BAD1A3B7A}"/>
              </a:ext>
            </a:extLst>
          </p:cNvPr>
          <p:cNvSpPr>
            <a:spLocks noGrp="1" noChangeArrowheads="1"/>
          </p:cNvSpPr>
          <p:nvPr>
            <p:ph type="body" idx="1"/>
          </p:nvPr>
        </p:nvSpPr>
        <p:spPr>
          <a:xfrm>
            <a:off x="304800" y="1435261"/>
            <a:ext cx="7772400" cy="4660739"/>
          </a:xfrm>
        </p:spPr>
        <p:txBody>
          <a:bodyPr>
            <a:normAutofit/>
          </a:bodyPr>
          <a:lstStyle/>
          <a:p>
            <a:pPr eaLnBrk="1" hangingPunct="1">
              <a:lnSpc>
                <a:spcPct val="90000"/>
              </a:lnSpc>
            </a:pPr>
            <a:r>
              <a:rPr lang="en-US" altLang="en-US" sz="2400" i="1" dirty="0"/>
              <a:t>Wideband Delphi </a:t>
            </a:r>
            <a:r>
              <a:rPr lang="en-US" altLang="en-US" sz="2400" dirty="0"/>
              <a:t>is a process that a team can use to generate an estimate</a:t>
            </a:r>
          </a:p>
          <a:p>
            <a:pPr lvl="1" eaLnBrk="1" hangingPunct="1">
              <a:lnSpc>
                <a:spcPct val="90000"/>
              </a:lnSpc>
            </a:pPr>
            <a:r>
              <a:rPr lang="en-US" altLang="en-US" sz="2400" dirty="0"/>
              <a:t>The project manager chooses an estimation team, and gains consensus among that team on the results</a:t>
            </a:r>
          </a:p>
          <a:p>
            <a:pPr lvl="1" eaLnBrk="1" hangingPunct="1">
              <a:lnSpc>
                <a:spcPct val="90000"/>
              </a:lnSpc>
            </a:pPr>
            <a:r>
              <a:rPr lang="en-US" altLang="en-US" sz="2400" dirty="0"/>
              <a:t>Wideband Delphi is a </a:t>
            </a:r>
            <a:r>
              <a:rPr lang="en-US" altLang="en-US" sz="2400" i="1" dirty="0"/>
              <a:t>repeatable</a:t>
            </a:r>
            <a:r>
              <a:rPr lang="en-US" altLang="en-US" sz="2400" dirty="0"/>
              <a:t> estimation process because it consists of a straightforward set of steps that can be performed the same way each time</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Project planning</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196978" y="6214330"/>
            <a:ext cx="512504" cy="365125"/>
          </a:xfrm>
        </p:spPr>
        <p:txBody>
          <a:bodyPr>
            <a:normAutofit/>
          </a:bodyPr>
          <a:lstStyle/>
          <a:p>
            <a:pPr>
              <a:spcAft>
                <a:spcPts val="600"/>
              </a:spcAft>
            </a:pPr>
            <a:fld id="{0D150273-F455-7D4F-8782-207C52466607}" type="slidenum">
              <a:rPr lang="en-US" smtClean="0"/>
              <a:pPr>
                <a:spcAft>
                  <a:spcPts val="600"/>
                </a:spcAft>
              </a:pPr>
              <a:t>3</a:t>
            </a:fld>
            <a:endParaRPr lang="en-US"/>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B7683EED-CA1C-4CCA-A7D7-3BCD22A09CAA}"/>
              </a:ext>
            </a:extLst>
          </p:cNvPr>
          <p:cNvGraphicFramePr>
            <a:graphicFrameLocks noGrp="1"/>
          </p:cNvGraphicFramePr>
          <p:nvPr>
            <p:ph idx="1"/>
            <p:extLst>
              <p:ext uri="{D42A27DB-BD31-4B8C-83A1-F6EECF244321}">
                <p14:modId xmlns:p14="http://schemas.microsoft.com/office/powerpoint/2010/main" val="408974859"/>
              </p:ext>
            </p:extLst>
          </p:nvPr>
        </p:nvGraphicFramePr>
        <p:xfrm>
          <a:off x="434518" y="1446834"/>
          <a:ext cx="8518982" cy="4801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A2B08DA-5758-45AE-AE53-06DDD53C6126}"/>
              </a:ext>
            </a:extLst>
          </p:cNvPr>
          <p:cNvSpPr>
            <a:spLocks noGrp="1"/>
          </p:cNvSpPr>
          <p:nvPr>
            <p:ph type="sldNum" sz="quarter" idx="12"/>
          </p:nvPr>
        </p:nvSpPr>
        <p:spPr/>
        <p:txBody>
          <a:bodyPr/>
          <a:lstStyle/>
          <a:p>
            <a:pPr>
              <a:defRPr/>
            </a:pPr>
            <a:fld id="{F706DCAE-5187-4917-8C60-9024164B150F}" type="slidenum">
              <a:rPr lang="en-US" altLang="en-US"/>
              <a:pPr>
                <a:defRPr/>
              </a:pPr>
              <a:t>30</a:t>
            </a:fld>
            <a:endParaRPr lang="en-US" altLang="en-US"/>
          </a:p>
        </p:txBody>
      </p:sp>
      <p:sp>
        <p:nvSpPr>
          <p:cNvPr id="59394" name="Rectangle 2">
            <a:extLst>
              <a:ext uri="{FF2B5EF4-FFF2-40B4-BE49-F238E27FC236}">
                <a16:creationId xmlns:a16="http://schemas.microsoft.com/office/drawing/2014/main" id="{76FB92A8-F81A-444F-86CE-B652722EDB5B}"/>
              </a:ext>
            </a:extLst>
          </p:cNvPr>
          <p:cNvSpPr>
            <a:spLocks noGrp="1" noChangeArrowheads="1"/>
          </p:cNvSpPr>
          <p:nvPr>
            <p:ph type="title"/>
          </p:nvPr>
        </p:nvSpPr>
        <p:spPr>
          <a:xfrm>
            <a:off x="457200" y="457200"/>
            <a:ext cx="8229600" cy="1143000"/>
          </a:xfrm>
        </p:spPr>
        <p:txBody>
          <a:bodyPr/>
          <a:lstStyle/>
          <a:p>
            <a:pPr eaLnBrk="1" hangingPunct="1">
              <a:defRPr/>
            </a:pPr>
            <a:r>
              <a:rPr lang="en-US" altLang="en-US"/>
              <a:t>The Wideband Delphi Process</a:t>
            </a:r>
          </a:p>
        </p:txBody>
      </p:sp>
      <p:sp>
        <p:nvSpPr>
          <p:cNvPr id="60422" name="Rectangle 3">
            <a:extLst>
              <a:ext uri="{FF2B5EF4-FFF2-40B4-BE49-F238E27FC236}">
                <a16:creationId xmlns:a16="http://schemas.microsoft.com/office/drawing/2014/main" id="{0018867D-CB23-4E57-B76B-B081A0F1F64B}"/>
              </a:ext>
            </a:extLst>
          </p:cNvPr>
          <p:cNvSpPr>
            <a:spLocks noGrp="1" noChangeArrowheads="1"/>
          </p:cNvSpPr>
          <p:nvPr>
            <p:ph type="body" idx="1"/>
          </p:nvPr>
        </p:nvSpPr>
        <p:spPr>
          <a:xfrm>
            <a:off x="533400" y="1752600"/>
            <a:ext cx="8077200" cy="4648200"/>
          </a:xfrm>
        </p:spPr>
        <p:txBody>
          <a:bodyPr>
            <a:normAutofit/>
          </a:bodyPr>
          <a:lstStyle/>
          <a:p>
            <a:pPr eaLnBrk="1" hangingPunct="1"/>
            <a:r>
              <a:rPr lang="en-US" altLang="en-US" sz="2400" dirty="0"/>
              <a:t>Step 1: Choose the team</a:t>
            </a:r>
          </a:p>
          <a:p>
            <a:pPr lvl="1" eaLnBrk="1" hangingPunct="1"/>
            <a:r>
              <a:rPr lang="en-US" altLang="en-US" sz="2400" dirty="0"/>
              <a:t>The project manager selects the estimation team and a moderator. The team should consist of 3 to 7 project team members. </a:t>
            </a:r>
          </a:p>
          <a:p>
            <a:pPr lvl="2" eaLnBrk="1" hangingPunct="1"/>
            <a:r>
              <a:rPr lang="en-US" altLang="en-US" sz="2400" dirty="0"/>
              <a:t>The moderator should be familiar with the Delphi process but should not have a stake in the outcome of the session if possible.</a:t>
            </a:r>
          </a:p>
          <a:p>
            <a:pPr lvl="2" eaLnBrk="1" hangingPunct="1"/>
            <a:r>
              <a:rPr lang="en-US" altLang="en-US" sz="2400" dirty="0"/>
              <a:t>If possible, the project manager should not be the moderator because s/he should ideally be part of the estimation team.</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44E44C8-A29F-4503-A4A1-451762C51836}"/>
              </a:ext>
            </a:extLst>
          </p:cNvPr>
          <p:cNvSpPr>
            <a:spLocks noGrp="1"/>
          </p:cNvSpPr>
          <p:nvPr>
            <p:ph type="sldNum" sz="quarter" idx="12"/>
          </p:nvPr>
        </p:nvSpPr>
        <p:spPr/>
        <p:txBody>
          <a:bodyPr/>
          <a:lstStyle/>
          <a:p>
            <a:pPr>
              <a:defRPr/>
            </a:pPr>
            <a:fld id="{D06E42DB-13CA-4FA8-983E-AE08EB2D15EA}" type="slidenum">
              <a:rPr lang="en-US" altLang="en-US"/>
              <a:pPr>
                <a:defRPr/>
              </a:pPr>
              <a:t>31</a:t>
            </a:fld>
            <a:endParaRPr lang="en-US" altLang="en-US"/>
          </a:p>
        </p:txBody>
      </p:sp>
      <p:sp>
        <p:nvSpPr>
          <p:cNvPr id="61442" name="Rectangle 2">
            <a:extLst>
              <a:ext uri="{FF2B5EF4-FFF2-40B4-BE49-F238E27FC236}">
                <a16:creationId xmlns:a16="http://schemas.microsoft.com/office/drawing/2014/main" id="{0FE68A26-A8D0-4547-BCD4-23FD63FBD728}"/>
              </a:ext>
            </a:extLst>
          </p:cNvPr>
          <p:cNvSpPr>
            <a:spLocks noGrp="1" noChangeArrowheads="1"/>
          </p:cNvSpPr>
          <p:nvPr>
            <p:ph type="title"/>
          </p:nvPr>
        </p:nvSpPr>
        <p:spPr>
          <a:xfrm>
            <a:off x="304800" y="457200"/>
            <a:ext cx="8382000" cy="1143000"/>
          </a:xfrm>
        </p:spPr>
        <p:txBody>
          <a:bodyPr/>
          <a:lstStyle/>
          <a:p>
            <a:pPr eaLnBrk="1" hangingPunct="1">
              <a:defRPr/>
            </a:pPr>
            <a:r>
              <a:rPr lang="en-US" altLang="en-US"/>
              <a:t>The Wideband Delphi Process</a:t>
            </a:r>
          </a:p>
        </p:txBody>
      </p:sp>
      <p:sp>
        <p:nvSpPr>
          <p:cNvPr id="62470" name="Rectangle 3">
            <a:extLst>
              <a:ext uri="{FF2B5EF4-FFF2-40B4-BE49-F238E27FC236}">
                <a16:creationId xmlns:a16="http://schemas.microsoft.com/office/drawing/2014/main" id="{A90BD4D9-EB2B-4733-99B0-D895B103A7D1}"/>
              </a:ext>
            </a:extLst>
          </p:cNvPr>
          <p:cNvSpPr>
            <a:spLocks noGrp="1" noChangeArrowheads="1"/>
          </p:cNvSpPr>
          <p:nvPr>
            <p:ph type="body" idx="1"/>
          </p:nvPr>
        </p:nvSpPr>
        <p:spPr>
          <a:xfrm>
            <a:off x="381000" y="1524000"/>
            <a:ext cx="8305800" cy="4876800"/>
          </a:xfrm>
        </p:spPr>
        <p:txBody>
          <a:bodyPr>
            <a:normAutofit/>
          </a:bodyPr>
          <a:lstStyle/>
          <a:p>
            <a:pPr eaLnBrk="1" hangingPunct="1">
              <a:lnSpc>
                <a:spcPct val="90000"/>
              </a:lnSpc>
            </a:pPr>
            <a:r>
              <a:rPr lang="en-US" altLang="en-US" sz="2400" dirty="0"/>
              <a:t>Step 2: Kickoff Meeting</a:t>
            </a:r>
          </a:p>
          <a:p>
            <a:pPr lvl="1" eaLnBrk="1" hangingPunct="1">
              <a:lnSpc>
                <a:spcPct val="90000"/>
              </a:lnSpc>
            </a:pPr>
            <a:r>
              <a:rPr lang="en-US" altLang="en-US" sz="2400" dirty="0"/>
              <a:t>The project manager must make sure that each team member understands the Delphi process, has read the vision and scope document and any other documentation, and is familiar with the project background and needs.</a:t>
            </a:r>
          </a:p>
          <a:p>
            <a:pPr lvl="1" eaLnBrk="1" hangingPunct="1">
              <a:lnSpc>
                <a:spcPct val="90000"/>
              </a:lnSpc>
            </a:pPr>
            <a:r>
              <a:rPr lang="en-US" altLang="en-US" sz="2400" dirty="0"/>
              <a:t>The team brainstorms and writes down assumptions.</a:t>
            </a:r>
          </a:p>
          <a:p>
            <a:pPr lvl="1" eaLnBrk="1" hangingPunct="1">
              <a:lnSpc>
                <a:spcPct val="90000"/>
              </a:lnSpc>
            </a:pPr>
            <a:r>
              <a:rPr lang="en-US" altLang="en-US" sz="2400" dirty="0"/>
              <a:t>The team generates a WBS with 10-20 tasks.</a:t>
            </a:r>
          </a:p>
          <a:p>
            <a:pPr lvl="1" eaLnBrk="1" hangingPunct="1">
              <a:lnSpc>
                <a:spcPct val="90000"/>
              </a:lnSpc>
            </a:pPr>
            <a:r>
              <a:rPr lang="en-US" altLang="en-US" sz="2400" dirty="0"/>
              <a:t>The team agrees on a unit of estimation.</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07DF6AE-CAA0-4C8D-A4FC-7595B32E906A}"/>
              </a:ext>
            </a:extLst>
          </p:cNvPr>
          <p:cNvSpPr>
            <a:spLocks noGrp="1"/>
          </p:cNvSpPr>
          <p:nvPr>
            <p:ph type="sldNum" sz="quarter" idx="12"/>
          </p:nvPr>
        </p:nvSpPr>
        <p:spPr/>
        <p:txBody>
          <a:bodyPr/>
          <a:lstStyle/>
          <a:p>
            <a:pPr>
              <a:defRPr/>
            </a:pPr>
            <a:fld id="{95E05CEA-4BA3-4C39-A8A6-89A610550B7D}" type="slidenum">
              <a:rPr lang="en-US" altLang="en-US"/>
              <a:pPr>
                <a:defRPr/>
              </a:pPr>
              <a:t>32</a:t>
            </a:fld>
            <a:endParaRPr lang="en-US" altLang="en-US"/>
          </a:p>
        </p:txBody>
      </p:sp>
      <p:sp>
        <p:nvSpPr>
          <p:cNvPr id="63490" name="Rectangle 2">
            <a:extLst>
              <a:ext uri="{FF2B5EF4-FFF2-40B4-BE49-F238E27FC236}">
                <a16:creationId xmlns:a16="http://schemas.microsoft.com/office/drawing/2014/main" id="{9BD0C9EF-12C6-4417-B392-1A8190855174}"/>
              </a:ext>
            </a:extLst>
          </p:cNvPr>
          <p:cNvSpPr>
            <a:spLocks noGrp="1" noChangeArrowheads="1"/>
          </p:cNvSpPr>
          <p:nvPr>
            <p:ph type="title"/>
          </p:nvPr>
        </p:nvSpPr>
        <p:spPr>
          <a:xfrm>
            <a:off x="381000" y="457200"/>
            <a:ext cx="8305800" cy="1143000"/>
          </a:xfrm>
        </p:spPr>
        <p:txBody>
          <a:bodyPr/>
          <a:lstStyle/>
          <a:p>
            <a:pPr eaLnBrk="1" hangingPunct="1">
              <a:defRPr/>
            </a:pPr>
            <a:r>
              <a:rPr lang="en-US" altLang="en-US"/>
              <a:t>The Wideband Delphi Process</a:t>
            </a:r>
          </a:p>
        </p:txBody>
      </p:sp>
      <p:sp>
        <p:nvSpPr>
          <p:cNvPr id="64518" name="Rectangle 3">
            <a:extLst>
              <a:ext uri="{FF2B5EF4-FFF2-40B4-BE49-F238E27FC236}">
                <a16:creationId xmlns:a16="http://schemas.microsoft.com/office/drawing/2014/main" id="{DC6B1154-2693-4B73-8EDE-EFCA94AB0293}"/>
              </a:ext>
            </a:extLst>
          </p:cNvPr>
          <p:cNvSpPr>
            <a:spLocks noGrp="1" noChangeArrowheads="1"/>
          </p:cNvSpPr>
          <p:nvPr>
            <p:ph type="body" idx="1"/>
          </p:nvPr>
        </p:nvSpPr>
        <p:spPr>
          <a:xfrm>
            <a:off x="546903" y="1371600"/>
            <a:ext cx="7772400" cy="4114800"/>
          </a:xfrm>
        </p:spPr>
        <p:txBody>
          <a:bodyPr>
            <a:normAutofit/>
          </a:bodyPr>
          <a:lstStyle/>
          <a:p>
            <a:pPr eaLnBrk="1" hangingPunct="1"/>
            <a:r>
              <a:rPr lang="en-US" altLang="en-US" sz="2400" dirty="0"/>
              <a:t>Step 3: Individual Preparation</a:t>
            </a:r>
          </a:p>
          <a:p>
            <a:pPr lvl="1" eaLnBrk="1" hangingPunct="1"/>
            <a:r>
              <a:rPr lang="en-US" altLang="en-US" sz="2400" dirty="0"/>
              <a:t>Each team member independently generates a set of preparation results.</a:t>
            </a:r>
          </a:p>
          <a:p>
            <a:pPr lvl="1" eaLnBrk="1" hangingPunct="1"/>
            <a:r>
              <a:rPr lang="en-US" altLang="en-US" sz="2400" dirty="0"/>
              <a:t>For each task, the team member writes down an estimate for the effort required to complete the task, and any additional assumptions he needed to make in order to generate the estimate.</a:t>
            </a: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785185-A407-4258-8E62-EA4BB1E0DE5F}"/>
              </a:ext>
            </a:extLst>
          </p:cNvPr>
          <p:cNvSpPr>
            <a:spLocks noGrp="1"/>
          </p:cNvSpPr>
          <p:nvPr>
            <p:ph type="sldNum" sz="quarter" idx="12"/>
          </p:nvPr>
        </p:nvSpPr>
        <p:spPr/>
        <p:txBody>
          <a:bodyPr/>
          <a:lstStyle/>
          <a:p>
            <a:pPr>
              <a:defRPr/>
            </a:pPr>
            <a:fld id="{767B717F-AE53-460A-AD75-A6F193D561E9}" type="slidenum">
              <a:rPr lang="en-US" altLang="en-US"/>
              <a:pPr>
                <a:defRPr/>
              </a:pPr>
              <a:t>33</a:t>
            </a:fld>
            <a:endParaRPr lang="en-US" altLang="en-US"/>
          </a:p>
        </p:txBody>
      </p:sp>
      <p:sp>
        <p:nvSpPr>
          <p:cNvPr id="65538" name="Rectangle 2">
            <a:extLst>
              <a:ext uri="{FF2B5EF4-FFF2-40B4-BE49-F238E27FC236}">
                <a16:creationId xmlns:a16="http://schemas.microsoft.com/office/drawing/2014/main" id="{94B86B8F-4FD4-4BAA-9301-D04628FA4E8A}"/>
              </a:ext>
            </a:extLst>
          </p:cNvPr>
          <p:cNvSpPr>
            <a:spLocks noGrp="1" noChangeArrowheads="1"/>
          </p:cNvSpPr>
          <p:nvPr>
            <p:ph type="title"/>
          </p:nvPr>
        </p:nvSpPr>
        <p:spPr>
          <a:xfrm>
            <a:off x="381000" y="457200"/>
            <a:ext cx="8305800" cy="1143000"/>
          </a:xfrm>
        </p:spPr>
        <p:txBody>
          <a:bodyPr/>
          <a:lstStyle/>
          <a:p>
            <a:pPr eaLnBrk="1" hangingPunct="1">
              <a:defRPr/>
            </a:pPr>
            <a:r>
              <a:rPr lang="en-US" altLang="en-US"/>
              <a:t>The Wideband Delphi Process</a:t>
            </a:r>
          </a:p>
        </p:txBody>
      </p:sp>
      <p:sp>
        <p:nvSpPr>
          <p:cNvPr id="66566" name="Rectangle 3">
            <a:extLst>
              <a:ext uri="{FF2B5EF4-FFF2-40B4-BE49-F238E27FC236}">
                <a16:creationId xmlns:a16="http://schemas.microsoft.com/office/drawing/2014/main" id="{97D22BD4-D27B-4241-92CA-4FC28B9A1965}"/>
              </a:ext>
            </a:extLst>
          </p:cNvPr>
          <p:cNvSpPr>
            <a:spLocks noGrp="1" noChangeArrowheads="1"/>
          </p:cNvSpPr>
          <p:nvPr>
            <p:ph type="body" idx="1"/>
          </p:nvPr>
        </p:nvSpPr>
        <p:spPr>
          <a:xfrm>
            <a:off x="457200" y="1524000"/>
            <a:ext cx="8458200" cy="4800600"/>
          </a:xfrm>
        </p:spPr>
        <p:txBody>
          <a:bodyPr>
            <a:normAutofit/>
          </a:bodyPr>
          <a:lstStyle/>
          <a:p>
            <a:pPr eaLnBrk="1" hangingPunct="1">
              <a:lnSpc>
                <a:spcPct val="90000"/>
              </a:lnSpc>
            </a:pPr>
            <a:r>
              <a:rPr lang="en-US" altLang="en-US" sz="2400" dirty="0"/>
              <a:t>Step 4: Estimation Session</a:t>
            </a:r>
          </a:p>
          <a:p>
            <a:pPr lvl="1" eaLnBrk="1" hangingPunct="1">
              <a:lnSpc>
                <a:spcPct val="90000"/>
              </a:lnSpc>
            </a:pPr>
            <a:r>
              <a:rPr lang="en-US" altLang="en-US" sz="2400" dirty="0"/>
              <a:t>During the estimation session, the team comes to a consensus on the effort required for each task in the WBS.</a:t>
            </a:r>
          </a:p>
          <a:p>
            <a:pPr lvl="1" eaLnBrk="1" hangingPunct="1">
              <a:lnSpc>
                <a:spcPct val="90000"/>
              </a:lnSpc>
            </a:pPr>
            <a:r>
              <a:rPr lang="en-US" altLang="en-US" sz="2400" dirty="0"/>
              <a:t>Each team member fills out an estimation form which contains his estimates.</a:t>
            </a:r>
          </a:p>
          <a:p>
            <a:pPr lvl="1" eaLnBrk="1" hangingPunct="1">
              <a:lnSpc>
                <a:spcPct val="90000"/>
              </a:lnSpc>
            </a:pPr>
            <a:r>
              <a:rPr lang="en-US" altLang="en-US" sz="2400" dirty="0"/>
              <a:t>The rest of the estimation session is divided into rounds during which each estimation team member revises her estimates based on a group discussion. Individual numbers are not discussed.</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B580EEF-1D80-41F8-9BA6-1CE3D3DF03FE}"/>
              </a:ext>
            </a:extLst>
          </p:cNvPr>
          <p:cNvSpPr>
            <a:spLocks noGrp="1"/>
          </p:cNvSpPr>
          <p:nvPr>
            <p:ph type="sldNum" sz="quarter" idx="12"/>
          </p:nvPr>
        </p:nvSpPr>
        <p:spPr/>
        <p:txBody>
          <a:bodyPr/>
          <a:lstStyle/>
          <a:p>
            <a:pPr>
              <a:defRPr/>
            </a:pPr>
            <a:fld id="{5BA1EFC9-5D54-4088-9153-C745E0BE43CE}" type="slidenum">
              <a:rPr lang="en-US" altLang="en-US"/>
              <a:pPr>
                <a:defRPr/>
              </a:pPr>
              <a:t>34</a:t>
            </a:fld>
            <a:endParaRPr lang="en-US" altLang="en-US"/>
          </a:p>
        </p:txBody>
      </p:sp>
      <p:sp>
        <p:nvSpPr>
          <p:cNvPr id="67586" name="Rectangle 2">
            <a:extLst>
              <a:ext uri="{FF2B5EF4-FFF2-40B4-BE49-F238E27FC236}">
                <a16:creationId xmlns:a16="http://schemas.microsoft.com/office/drawing/2014/main" id="{133C0A8A-83A0-46E7-9F7A-B00422165BC1}"/>
              </a:ext>
            </a:extLst>
          </p:cNvPr>
          <p:cNvSpPr>
            <a:spLocks noGrp="1" noChangeArrowheads="1"/>
          </p:cNvSpPr>
          <p:nvPr>
            <p:ph type="title"/>
          </p:nvPr>
        </p:nvSpPr>
        <p:spPr>
          <a:xfrm>
            <a:off x="304800" y="457200"/>
            <a:ext cx="8382000" cy="1143000"/>
          </a:xfrm>
        </p:spPr>
        <p:txBody>
          <a:bodyPr/>
          <a:lstStyle/>
          <a:p>
            <a:pPr eaLnBrk="1" hangingPunct="1">
              <a:defRPr/>
            </a:pPr>
            <a:r>
              <a:rPr lang="en-US" altLang="en-US"/>
              <a:t>The Wideband Delphi Process</a:t>
            </a:r>
          </a:p>
        </p:txBody>
      </p:sp>
      <p:sp>
        <p:nvSpPr>
          <p:cNvPr id="68614" name="Rectangle 3">
            <a:extLst>
              <a:ext uri="{FF2B5EF4-FFF2-40B4-BE49-F238E27FC236}">
                <a16:creationId xmlns:a16="http://schemas.microsoft.com/office/drawing/2014/main" id="{D37F8ED0-3050-4BF5-8914-E60C6275692F}"/>
              </a:ext>
            </a:extLst>
          </p:cNvPr>
          <p:cNvSpPr>
            <a:spLocks noGrp="1" noChangeArrowheads="1"/>
          </p:cNvSpPr>
          <p:nvPr>
            <p:ph type="body" sz="half" idx="1"/>
          </p:nvPr>
        </p:nvSpPr>
        <p:spPr>
          <a:xfrm>
            <a:off x="457200" y="1371600"/>
            <a:ext cx="8153400" cy="2057400"/>
          </a:xfrm>
        </p:spPr>
        <p:txBody>
          <a:bodyPr>
            <a:normAutofit/>
          </a:bodyPr>
          <a:lstStyle/>
          <a:p>
            <a:pPr eaLnBrk="1" hangingPunct="1"/>
            <a:r>
              <a:rPr lang="en-US" altLang="en-US" sz="2400" dirty="0"/>
              <a:t>Step 4: Estimation Session (continued)</a:t>
            </a:r>
          </a:p>
          <a:p>
            <a:pPr lvl="1" eaLnBrk="1" hangingPunct="1"/>
            <a:r>
              <a:rPr lang="en-US" altLang="en-US" sz="2400" dirty="0"/>
              <a:t>The moderator collects the estimation forms and plots the sum of the effort from each form on a line:</a:t>
            </a:r>
          </a:p>
        </p:txBody>
      </p:sp>
      <p:pic>
        <p:nvPicPr>
          <p:cNvPr id="68615" name="Picture 4">
            <a:extLst>
              <a:ext uri="{FF2B5EF4-FFF2-40B4-BE49-F238E27FC236}">
                <a16:creationId xmlns:a16="http://schemas.microsoft.com/office/drawing/2014/main" id="{DA743760-B7C5-4A90-9EB9-C1E1C2CE7CA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71744" y="3275636"/>
            <a:ext cx="8238856" cy="3060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9FE39D-23CE-4A3B-A91C-37D8FD8882D4}"/>
              </a:ext>
            </a:extLst>
          </p:cNvPr>
          <p:cNvSpPr>
            <a:spLocks noGrp="1"/>
          </p:cNvSpPr>
          <p:nvPr>
            <p:ph type="sldNum" sz="quarter" idx="12"/>
          </p:nvPr>
        </p:nvSpPr>
        <p:spPr/>
        <p:txBody>
          <a:bodyPr/>
          <a:lstStyle/>
          <a:p>
            <a:pPr>
              <a:defRPr/>
            </a:pPr>
            <a:fld id="{E3F808AA-03AC-49E3-A055-DCFD6E758B6A}" type="slidenum">
              <a:rPr lang="en-US" altLang="en-US"/>
              <a:pPr>
                <a:defRPr/>
              </a:pPr>
              <a:t>35</a:t>
            </a:fld>
            <a:endParaRPr lang="en-US" altLang="en-US"/>
          </a:p>
        </p:txBody>
      </p:sp>
      <p:sp>
        <p:nvSpPr>
          <p:cNvPr id="69634" name="Rectangle 2">
            <a:extLst>
              <a:ext uri="{FF2B5EF4-FFF2-40B4-BE49-F238E27FC236}">
                <a16:creationId xmlns:a16="http://schemas.microsoft.com/office/drawing/2014/main" id="{FFB5F77D-28F0-44D2-8C99-1FE51F77EE4C}"/>
              </a:ext>
            </a:extLst>
          </p:cNvPr>
          <p:cNvSpPr>
            <a:spLocks noGrp="1" noChangeArrowheads="1"/>
          </p:cNvSpPr>
          <p:nvPr>
            <p:ph type="title"/>
          </p:nvPr>
        </p:nvSpPr>
        <p:spPr>
          <a:xfrm>
            <a:off x="381000" y="457200"/>
            <a:ext cx="8305800" cy="1143000"/>
          </a:xfrm>
        </p:spPr>
        <p:txBody>
          <a:bodyPr/>
          <a:lstStyle/>
          <a:p>
            <a:pPr eaLnBrk="1" hangingPunct="1">
              <a:defRPr/>
            </a:pPr>
            <a:r>
              <a:rPr lang="en-US" altLang="en-US"/>
              <a:t>The Wideband Delphi Process</a:t>
            </a:r>
          </a:p>
        </p:txBody>
      </p:sp>
      <p:sp>
        <p:nvSpPr>
          <p:cNvPr id="70662" name="Rectangle 3">
            <a:extLst>
              <a:ext uri="{FF2B5EF4-FFF2-40B4-BE49-F238E27FC236}">
                <a16:creationId xmlns:a16="http://schemas.microsoft.com/office/drawing/2014/main" id="{A4ABF326-CF7D-42D8-B79A-7248D77831D6}"/>
              </a:ext>
            </a:extLst>
          </p:cNvPr>
          <p:cNvSpPr>
            <a:spLocks noGrp="1" noChangeArrowheads="1"/>
          </p:cNvSpPr>
          <p:nvPr>
            <p:ph type="body" sz="half" idx="1"/>
          </p:nvPr>
        </p:nvSpPr>
        <p:spPr>
          <a:xfrm>
            <a:off x="304800" y="1309984"/>
            <a:ext cx="8686800" cy="2590800"/>
          </a:xfrm>
        </p:spPr>
        <p:txBody>
          <a:bodyPr>
            <a:noAutofit/>
          </a:bodyPr>
          <a:lstStyle/>
          <a:p>
            <a:pPr eaLnBrk="1" hangingPunct="1"/>
            <a:r>
              <a:rPr lang="en-US" altLang="en-US" sz="2000" dirty="0"/>
              <a:t>Step 4: Estimation Session (continued)</a:t>
            </a:r>
          </a:p>
          <a:p>
            <a:pPr lvl="1" eaLnBrk="1" hangingPunct="1"/>
            <a:r>
              <a:rPr lang="en-US" altLang="en-US" sz="2000" dirty="0"/>
              <a:t>The team resolves any issues or disagreements that are brought up. </a:t>
            </a:r>
          </a:p>
          <a:p>
            <a:pPr lvl="2" eaLnBrk="1" hangingPunct="1"/>
            <a:r>
              <a:rPr lang="en-US" altLang="en-US" sz="2000" dirty="0"/>
              <a:t>Individual estimate times are not discussed. These disagreements are usually about the tasks themselves. Disagreements are often resolved by adding assumptions.</a:t>
            </a:r>
          </a:p>
          <a:p>
            <a:pPr lvl="1" eaLnBrk="1" hangingPunct="1"/>
            <a:r>
              <a:rPr lang="en-US" altLang="en-US" sz="2000" dirty="0"/>
              <a:t>The estimators all revise their individual estimates. The moderator updates the plot with the new total:</a:t>
            </a:r>
          </a:p>
        </p:txBody>
      </p:sp>
      <p:pic>
        <p:nvPicPr>
          <p:cNvPr id="70663" name="Picture 4">
            <a:extLst>
              <a:ext uri="{FF2B5EF4-FFF2-40B4-BE49-F238E27FC236}">
                <a16:creationId xmlns:a16="http://schemas.microsoft.com/office/drawing/2014/main" id="{A0A023B6-6577-4050-9825-DFE1FFE73E2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57200" y="4191000"/>
            <a:ext cx="8382000" cy="2201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1E6F64-EAA5-4CF3-A821-E385784648A1}"/>
              </a:ext>
            </a:extLst>
          </p:cNvPr>
          <p:cNvSpPr>
            <a:spLocks noGrp="1"/>
          </p:cNvSpPr>
          <p:nvPr>
            <p:ph type="sldNum" sz="quarter" idx="12"/>
          </p:nvPr>
        </p:nvSpPr>
        <p:spPr/>
        <p:txBody>
          <a:bodyPr/>
          <a:lstStyle/>
          <a:p>
            <a:pPr>
              <a:defRPr/>
            </a:pPr>
            <a:fld id="{B87809B8-3092-49A5-9DB5-E47F6AA62A48}" type="slidenum">
              <a:rPr lang="en-US" altLang="en-US"/>
              <a:pPr>
                <a:defRPr/>
              </a:pPr>
              <a:t>36</a:t>
            </a:fld>
            <a:endParaRPr lang="en-US" altLang="en-US"/>
          </a:p>
        </p:txBody>
      </p:sp>
      <p:sp>
        <p:nvSpPr>
          <p:cNvPr id="71682" name="Rectangle 2">
            <a:extLst>
              <a:ext uri="{FF2B5EF4-FFF2-40B4-BE49-F238E27FC236}">
                <a16:creationId xmlns:a16="http://schemas.microsoft.com/office/drawing/2014/main" id="{B1AD3CE1-EB3F-4D8B-BFD7-505AA6890216}"/>
              </a:ext>
            </a:extLst>
          </p:cNvPr>
          <p:cNvSpPr>
            <a:spLocks noGrp="1" noChangeArrowheads="1"/>
          </p:cNvSpPr>
          <p:nvPr>
            <p:ph type="title"/>
          </p:nvPr>
        </p:nvSpPr>
        <p:spPr>
          <a:xfrm>
            <a:off x="457200" y="457200"/>
            <a:ext cx="8229600" cy="1143000"/>
          </a:xfrm>
        </p:spPr>
        <p:txBody>
          <a:bodyPr/>
          <a:lstStyle/>
          <a:p>
            <a:pPr eaLnBrk="1" hangingPunct="1">
              <a:defRPr/>
            </a:pPr>
            <a:r>
              <a:rPr lang="en-US" altLang="en-US"/>
              <a:t>The Wideband Delphi Process</a:t>
            </a:r>
          </a:p>
        </p:txBody>
      </p:sp>
      <p:sp>
        <p:nvSpPr>
          <p:cNvPr id="72710" name="Rectangle 3">
            <a:extLst>
              <a:ext uri="{FF2B5EF4-FFF2-40B4-BE49-F238E27FC236}">
                <a16:creationId xmlns:a16="http://schemas.microsoft.com/office/drawing/2014/main" id="{9118B16E-9F97-488F-9BFE-4DB666DD294D}"/>
              </a:ext>
            </a:extLst>
          </p:cNvPr>
          <p:cNvSpPr>
            <a:spLocks noGrp="1" noChangeArrowheads="1"/>
          </p:cNvSpPr>
          <p:nvPr>
            <p:ph type="body" idx="1"/>
          </p:nvPr>
        </p:nvSpPr>
        <p:spPr>
          <a:xfrm>
            <a:off x="457200" y="1363884"/>
            <a:ext cx="8382000" cy="4724400"/>
          </a:xfrm>
        </p:spPr>
        <p:txBody>
          <a:bodyPr/>
          <a:lstStyle/>
          <a:p>
            <a:pPr eaLnBrk="1" hangingPunct="1">
              <a:lnSpc>
                <a:spcPct val="80000"/>
              </a:lnSpc>
            </a:pPr>
            <a:r>
              <a:rPr lang="en-US" altLang="en-US" sz="2800" dirty="0"/>
              <a:t>Step 4: Estimation Session (continued):</a:t>
            </a:r>
          </a:p>
          <a:p>
            <a:pPr lvl="1" eaLnBrk="1" hangingPunct="1">
              <a:lnSpc>
                <a:spcPct val="80000"/>
              </a:lnSpc>
            </a:pPr>
            <a:r>
              <a:rPr lang="en-US" altLang="en-US" sz="2400" dirty="0"/>
              <a:t>The moderator leads the team through several rounds of estimates to gain consensus on the estimates. The estimation session continues until the estimates converge or the team is unwilling to revise estimates.</a:t>
            </a:r>
          </a:p>
          <a:p>
            <a:pPr eaLnBrk="1" hangingPunct="1">
              <a:lnSpc>
                <a:spcPct val="80000"/>
              </a:lnSpc>
            </a:pPr>
            <a:r>
              <a:rPr lang="en-US" altLang="en-US" sz="2800" dirty="0"/>
              <a:t>Step 5: Assemble Tasks</a:t>
            </a:r>
          </a:p>
          <a:p>
            <a:pPr lvl="1" eaLnBrk="1" hangingPunct="1">
              <a:lnSpc>
                <a:spcPct val="80000"/>
              </a:lnSpc>
            </a:pPr>
            <a:r>
              <a:rPr lang="en-US" altLang="en-US" sz="2400" dirty="0"/>
              <a:t>The project manager works with the team to collect the estimates from the team members at the end of the meeting and compiles the final task list, estimates and assumptions.</a:t>
            </a:r>
          </a:p>
          <a:p>
            <a:pPr eaLnBrk="1" hangingPunct="1">
              <a:lnSpc>
                <a:spcPct val="80000"/>
              </a:lnSpc>
            </a:pPr>
            <a:r>
              <a:rPr lang="en-US" altLang="en-US" sz="2800" dirty="0"/>
              <a:t>Step 6: Review Results</a:t>
            </a:r>
          </a:p>
          <a:p>
            <a:pPr lvl="1" eaLnBrk="1" hangingPunct="1">
              <a:lnSpc>
                <a:spcPct val="80000"/>
              </a:lnSpc>
            </a:pPr>
            <a:r>
              <a:rPr lang="en-US" altLang="en-US" sz="2400" dirty="0"/>
              <a:t>The project manager reviews the final task list with the estimation team.</a:t>
            </a:r>
          </a:p>
          <a:p>
            <a:pPr lvl="1" eaLnBrk="1" hangingPunct="1">
              <a:lnSpc>
                <a:spcPct val="80000"/>
              </a:lnSpc>
            </a:pPr>
            <a:endParaRPr lang="en-US" altLang="en-US" sz="2400" dirty="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852" y="370115"/>
            <a:ext cx="7686177" cy="1320800"/>
          </a:xfrm>
        </p:spPr>
        <p:txBody>
          <a:bodyPr/>
          <a:lstStyle/>
          <a:p>
            <a:r>
              <a:rPr lang="en-US" dirty="0"/>
              <a:t>Problem with experience-based approaches</a:t>
            </a:r>
          </a:p>
        </p:txBody>
      </p:sp>
      <p:sp>
        <p:nvSpPr>
          <p:cNvPr id="3" name="Content Placeholder 2"/>
          <p:cNvSpPr>
            <a:spLocks noGrp="1"/>
          </p:cNvSpPr>
          <p:nvPr>
            <p:ph idx="1"/>
          </p:nvPr>
        </p:nvSpPr>
        <p:spPr>
          <a:xfrm>
            <a:off x="609599" y="1930400"/>
            <a:ext cx="8082988" cy="4110963"/>
          </a:xfrm>
        </p:spPr>
        <p:txBody>
          <a:bodyPr>
            <a:normAutofit lnSpcReduction="10000"/>
          </a:bodyPr>
          <a:lstStyle/>
          <a:p>
            <a:r>
              <a:rPr lang="en-US" sz="2400" dirty="0"/>
              <a:t>The difficulty with experience-based techniques is that a new software project may not have much in common with previous projects. </a:t>
            </a:r>
          </a:p>
          <a:p>
            <a:r>
              <a:rPr lang="en-US" sz="2400" dirty="0"/>
              <a:t>Software development changes very quickly and a project will often use unfamiliar techniques such as web services, application system configuration or HTML5. </a:t>
            </a:r>
          </a:p>
          <a:p>
            <a:r>
              <a:rPr lang="en-US" sz="2400" dirty="0"/>
              <a:t>If you have not worked with these techniques, your previous experience may not help you to estimate the effort required, making it more difficult to produce accurate costs and schedule estimates.</a:t>
            </a:r>
            <a:r>
              <a:rPr lang="en-GB" sz="2400" dirty="0"/>
              <a:t> </a:t>
            </a:r>
            <a:endParaRPr lang="en-US" sz="2400" dirty="0"/>
          </a:p>
          <a:p>
            <a:endParaRPr lang="en-US" sz="24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74562" y="328713"/>
            <a:ext cx="7686177" cy="1320800"/>
          </a:xfrm>
          <a:noFill/>
          <a:ln/>
        </p:spPr>
        <p:txBody>
          <a:bodyPr lIns="90840" tIns="44623" rIns="90840" bIns="44623"/>
          <a:lstStyle/>
          <a:p>
            <a:r>
              <a:rPr lang="en-GB" dirty="0"/>
              <a:t>Algorithmic cost modelling</a:t>
            </a:r>
          </a:p>
        </p:txBody>
      </p:sp>
      <p:sp>
        <p:nvSpPr>
          <p:cNvPr id="51203" name="Rectangle 3"/>
          <p:cNvSpPr>
            <a:spLocks noGrp="1" noChangeArrowheads="1"/>
          </p:cNvSpPr>
          <p:nvPr>
            <p:ph idx="1"/>
          </p:nvPr>
        </p:nvSpPr>
        <p:spPr>
          <a:xfrm>
            <a:off x="474562" y="1354238"/>
            <a:ext cx="8287473" cy="4926610"/>
          </a:xfrm>
          <a:noFill/>
          <a:ln/>
        </p:spPr>
        <p:txBody>
          <a:bodyPr lIns="90840" tIns="44623" rIns="90840" bIns="44623">
            <a:normAutofit/>
          </a:bodyPr>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400" dirty="0">
                <a:latin typeface="Helvetica" charset="0"/>
              </a:rPr>
              <a:t>Effort</a:t>
            </a:r>
            <a:r>
              <a:rPr lang="en-GB" sz="2400" dirty="0"/>
              <a:t> = </a:t>
            </a:r>
            <a:r>
              <a:rPr lang="en-GB" sz="2400" dirty="0">
                <a:latin typeface="Helvetica" charset="0"/>
              </a:rPr>
              <a:t>A </a:t>
            </a:r>
            <a:r>
              <a:rPr lang="en-GB" sz="2400" dirty="0"/>
              <a:t> </a:t>
            </a:r>
            <a:r>
              <a:rPr lang="en-GB" sz="2400" dirty="0">
                <a:latin typeface="Symbol" charset="2"/>
              </a:rPr>
              <a:t>´</a:t>
            </a:r>
            <a:r>
              <a:rPr lang="en-GB" sz="2400" dirty="0"/>
              <a:t> </a:t>
            </a:r>
            <a:r>
              <a:rPr lang="en-GB" sz="2400" dirty="0" err="1">
                <a:latin typeface="Helvetica" charset="0"/>
              </a:rPr>
              <a:t>Size</a:t>
            </a:r>
            <a:r>
              <a:rPr lang="en-GB" sz="2400" baseline="30000" dirty="0" err="1">
                <a:latin typeface="Helvetica" charset="0"/>
              </a:rPr>
              <a:t>B</a:t>
            </a:r>
            <a:r>
              <a:rPr lang="en-GB" sz="2400" baseline="30000" dirty="0"/>
              <a:t>  </a:t>
            </a:r>
            <a:r>
              <a:rPr lang="en-GB" sz="2400" dirty="0">
                <a:latin typeface="Symbol" charset="2"/>
              </a:rPr>
              <a:t>´</a:t>
            </a:r>
            <a:r>
              <a:rPr lang="en-GB" sz="2400" dirty="0"/>
              <a:t> </a:t>
            </a:r>
            <a:r>
              <a:rPr lang="en-GB" sz="2400" dirty="0">
                <a:latin typeface="Helvetica" charset="0"/>
              </a:rPr>
              <a:t>M</a:t>
            </a:r>
          </a:p>
          <a:p>
            <a:pPr lvl="1" algn="just">
              <a:lnSpc>
                <a:spcPct val="90000"/>
              </a:lnSpc>
              <a:spcBef>
                <a:spcPts val="600"/>
              </a:spcBef>
              <a:spcAft>
                <a:spcPts val="600"/>
              </a:spcAft>
            </a:pPr>
            <a:r>
              <a:rPr lang="en-GB" sz="2400" dirty="0"/>
              <a:t>A 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
        <p:nvSpPr>
          <p:cNvPr id="4" name="Slide Number Placeholder 3"/>
          <p:cNvSpPr>
            <a:spLocks noGrp="1"/>
          </p:cNvSpPr>
          <p:nvPr>
            <p:ph type="sldNum" sz="quarter" idx="12"/>
          </p:nvPr>
        </p:nvSpPr>
        <p:spPr/>
        <p:txBody>
          <a:bodyPr/>
          <a:lstStyle/>
          <a:p>
            <a:fld id="{0D150273-F455-7D4F-8782-207C52466607}" type="slidenum">
              <a:rPr lang="en-US" smtClean="0"/>
              <a:pPr/>
              <a:t>38</a:t>
            </a:fld>
            <a:endParaRPr lang="en-US"/>
          </a:p>
        </p:txBody>
      </p:sp>
    </p:spTree>
  </p:cSld>
  <p:clrMapOvr>
    <a:masterClrMapping/>
  </p:clrMapOvr>
  <p:transition advTm="2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a:xfrm>
            <a:off x="609598" y="1527859"/>
            <a:ext cx="8059839" cy="4752990"/>
          </a:xfrm>
        </p:spPr>
        <p:txBody>
          <a:bodyPr>
            <a:normAutofit/>
          </a:bodyPr>
          <a:lstStyle/>
          <a:p>
            <a:pPr>
              <a:lnSpc>
                <a:spcPct val="90000"/>
              </a:lnSpc>
            </a:pPr>
            <a:r>
              <a:rPr lang="en-GB" sz="2400" dirty="0"/>
              <a:t>The size of a software system can only be known accurately when it is finished.</a:t>
            </a:r>
          </a:p>
          <a:p>
            <a:pPr>
              <a:lnSpc>
                <a:spcPct val="90000"/>
              </a:lnSpc>
            </a:pPr>
            <a:r>
              <a:rPr lang="en-GB" sz="2400" dirty="0"/>
              <a:t>Several factors influence the final size</a:t>
            </a:r>
          </a:p>
          <a:p>
            <a:pPr lvl="1">
              <a:lnSpc>
                <a:spcPct val="90000"/>
              </a:lnSpc>
            </a:pPr>
            <a:r>
              <a:rPr lang="en-GB" sz="2400" dirty="0"/>
              <a:t>Use of reused systems and components;</a:t>
            </a:r>
          </a:p>
          <a:p>
            <a:pPr lvl="1">
              <a:lnSpc>
                <a:spcPct val="90000"/>
              </a:lnSpc>
            </a:pPr>
            <a:r>
              <a:rPr lang="en-GB" sz="2400" dirty="0"/>
              <a:t>Programming language;</a:t>
            </a:r>
          </a:p>
          <a:p>
            <a:pPr lvl="1">
              <a:lnSpc>
                <a:spcPct val="90000"/>
              </a:lnSpc>
            </a:pPr>
            <a:r>
              <a:rPr lang="en-GB" sz="2400" dirty="0"/>
              <a:t>Distribution of system.</a:t>
            </a:r>
          </a:p>
          <a:p>
            <a:pPr>
              <a:lnSpc>
                <a:spcPct val="90000"/>
              </a:lnSpc>
            </a:pPr>
            <a:r>
              <a:rPr lang="en-GB" sz="2400" dirty="0"/>
              <a:t>As the development process progresses then the size estimate becomes more accurate.</a:t>
            </a:r>
          </a:p>
          <a:p>
            <a:pPr>
              <a:lnSpc>
                <a:spcPct val="90000"/>
              </a:lnSpc>
            </a:pPr>
            <a:r>
              <a:rPr lang="en-GB" sz="2400" dirty="0"/>
              <a:t>The estimates of the factors contributing to B and M are subjective and vary according to the judgment of the estimator.</a:t>
            </a:r>
          </a:p>
        </p:txBody>
      </p:sp>
      <p:sp>
        <p:nvSpPr>
          <p:cNvPr id="4" name="Slide Number Placeholder 3"/>
          <p:cNvSpPr>
            <a:spLocks noGrp="1"/>
          </p:cNvSpPr>
          <p:nvPr>
            <p:ph type="sldNum" sz="quarter" idx="12"/>
          </p:nvPr>
        </p:nvSpPr>
        <p:spPr/>
        <p:txBody>
          <a:bodyPr/>
          <a:lstStyle/>
          <a:p>
            <a:fld id="{0D150273-F455-7D4F-8782-207C52466607}"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6935" y="437905"/>
            <a:ext cx="7648121" cy="1099457"/>
          </a:xfrm>
        </p:spPr>
        <p:txBody>
          <a:bodyPr>
            <a:normAutofit/>
          </a:bodyPr>
          <a:lstStyle/>
          <a:p>
            <a:r>
              <a:rPr lang="en-US" dirty="0"/>
              <a:t>Planning stages</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420899" y="6182876"/>
            <a:ext cx="512504" cy="365125"/>
          </a:xfrm>
        </p:spPr>
        <p:txBody>
          <a:bodyPr>
            <a:normAutofit/>
          </a:bodyPr>
          <a:lstStyle/>
          <a:p>
            <a:pPr>
              <a:spcAft>
                <a:spcPts val="600"/>
              </a:spcAft>
            </a:pPr>
            <a:fld id="{0D150273-F455-7D4F-8782-207C52466607}" type="slidenum">
              <a:rPr lang="en-US" smtClean="0"/>
              <a:pPr>
                <a:spcAft>
                  <a:spcPts val="600"/>
                </a:spcAft>
              </a:pPr>
              <a:t>4</a:t>
            </a:fld>
            <a:endParaRPr lang="en-US"/>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3167A71F-76B6-4AB1-BBE1-277378B23BC2}"/>
              </a:ext>
            </a:extLst>
          </p:cNvPr>
          <p:cNvGraphicFramePr>
            <a:graphicFrameLocks noGrp="1"/>
          </p:cNvGraphicFramePr>
          <p:nvPr>
            <p:ph idx="1"/>
            <p:extLst>
              <p:ext uri="{D42A27DB-BD31-4B8C-83A1-F6EECF244321}">
                <p14:modId xmlns:p14="http://schemas.microsoft.com/office/powerpoint/2010/main" val="3319086957"/>
              </p:ext>
            </p:extLst>
          </p:nvPr>
        </p:nvGraphicFramePr>
        <p:xfrm>
          <a:off x="362404" y="1354872"/>
          <a:ext cx="8613321" cy="5135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98" y="493853"/>
            <a:ext cx="8441804" cy="1320800"/>
          </a:xfrm>
        </p:spPr>
        <p:txBody>
          <a:bodyPr/>
          <a:lstStyle/>
          <a:p>
            <a:r>
              <a:rPr lang="en-US" dirty="0"/>
              <a:t>Effectiveness of algorithmic models</a:t>
            </a:r>
          </a:p>
        </p:txBody>
      </p:sp>
      <p:sp>
        <p:nvSpPr>
          <p:cNvPr id="3" name="Content Placeholder 2"/>
          <p:cNvSpPr>
            <a:spLocks noGrp="1"/>
          </p:cNvSpPr>
          <p:nvPr>
            <p:ph idx="1"/>
          </p:nvPr>
        </p:nvSpPr>
        <p:spPr>
          <a:xfrm>
            <a:off x="462987" y="1458410"/>
            <a:ext cx="8329916" cy="4905736"/>
          </a:xfrm>
        </p:spPr>
        <p:txBody>
          <a:bodyPr>
            <a:normAutofit/>
          </a:bodyPr>
          <a:lstStyle/>
          <a:p>
            <a:r>
              <a:rPr lang="en-US" sz="2400" dirty="0"/>
              <a:t>Algorithmic cost models are a systematic way to estimate the effort required to develop a system. However, these models are complex and difficult to use. </a:t>
            </a:r>
          </a:p>
          <a:p>
            <a:r>
              <a:rPr lang="en-US" sz="2400" dirty="0"/>
              <a:t>There are many attributes and considerable scope for uncertainty in estimating their values. </a:t>
            </a:r>
          </a:p>
          <a:p>
            <a:r>
              <a:rPr lang="en-US" sz="2400" dirty="0"/>
              <a:t>This complexity means that the practical application of algorithmic cost modeling has been limited to a relatively small number of large companies, mostly working in defense and aerospace systems engineering.</a:t>
            </a:r>
            <a:r>
              <a:rPr lang="en-GB" sz="2400" dirty="0"/>
              <a:t> </a:t>
            </a:r>
            <a:endParaRPr lang="en-US" sz="2400"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val="2815619896"/>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597" y="354957"/>
            <a:ext cx="7686177" cy="1320800"/>
          </a:xfrm>
          <a:noFill/>
          <a:ln/>
        </p:spPr>
        <p:txBody>
          <a:bodyPr lIns="90840" tIns="44623" rIns="90840" bIns="44623"/>
          <a:lstStyle/>
          <a:p>
            <a:r>
              <a:rPr lang="en-GB" dirty="0"/>
              <a:t>COCOMO cost modeling</a:t>
            </a:r>
          </a:p>
        </p:txBody>
      </p:sp>
      <p:sp>
        <p:nvSpPr>
          <p:cNvPr id="53251" name="Rectangle 3"/>
          <p:cNvSpPr>
            <a:spLocks noGrp="1" noChangeArrowheads="1"/>
          </p:cNvSpPr>
          <p:nvPr>
            <p:ph idx="1"/>
          </p:nvPr>
        </p:nvSpPr>
        <p:spPr>
          <a:xfrm>
            <a:off x="609598" y="1354238"/>
            <a:ext cx="7686177" cy="4687125"/>
          </a:xfrm>
          <a:noFill/>
          <a:ln/>
        </p:spPr>
        <p:txBody>
          <a:bodyPr lIns="90840" tIns="44623" rIns="90840" bIns="44623">
            <a:normAutofit/>
          </a:bodyPr>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41</a:t>
            </a:fld>
            <a:endParaRPr lang="en-US"/>
          </a:p>
        </p:txBody>
      </p:sp>
    </p:spTree>
  </p:cSld>
  <p:clrMapOvr>
    <a:masterClrMapping/>
  </p:clrMapOvr>
  <p:transition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a:xfrm>
            <a:off x="609599" y="1458410"/>
            <a:ext cx="7924802" cy="4582953"/>
          </a:xfrm>
        </p:spPr>
        <p:txBody>
          <a:bodyPr>
            <a:noAutofit/>
          </a:bodyPr>
          <a:lstStyle/>
          <a:p>
            <a:pPr>
              <a:lnSpc>
                <a:spcPct val="90000"/>
              </a:lnSpc>
            </a:pPr>
            <a:r>
              <a:rPr lang="en-US" sz="2400" dirty="0"/>
              <a:t>COCOMO 2 incorporates a range of sub-models that produce increasingly detailed software estimates.</a:t>
            </a:r>
          </a:p>
          <a:p>
            <a:pPr>
              <a:lnSpc>
                <a:spcPct val="90000"/>
              </a:lnSpc>
            </a:pPr>
            <a:r>
              <a:rPr lang="en-US" sz="2400" dirty="0"/>
              <a:t>The sub-models in COCOMO 2 are:</a:t>
            </a:r>
          </a:p>
          <a:p>
            <a:pPr lvl="1">
              <a:lnSpc>
                <a:spcPct val="90000"/>
              </a:lnSpc>
            </a:pPr>
            <a:r>
              <a:rPr lang="en-US" sz="2400" dirty="0">
                <a:solidFill>
                  <a:schemeClr val="accent1"/>
                </a:solidFill>
              </a:rPr>
              <a:t>Application composition model</a:t>
            </a:r>
            <a:r>
              <a:rPr lang="en-US" sz="2400" dirty="0"/>
              <a:t>. Used when software is composed from existing parts.</a:t>
            </a:r>
          </a:p>
          <a:p>
            <a:pPr lvl="1">
              <a:lnSpc>
                <a:spcPct val="90000"/>
              </a:lnSpc>
            </a:pPr>
            <a:r>
              <a:rPr lang="en-US" sz="2400" dirty="0">
                <a:solidFill>
                  <a:schemeClr val="accent1"/>
                </a:solidFill>
              </a:rPr>
              <a:t>Early design model</a:t>
            </a:r>
            <a:r>
              <a:rPr lang="en-US" sz="2400" dirty="0"/>
              <a:t>. Used when requirements are available but design has not yet started.</a:t>
            </a:r>
          </a:p>
          <a:p>
            <a:pPr lvl="1">
              <a:lnSpc>
                <a:spcPct val="90000"/>
              </a:lnSpc>
            </a:pPr>
            <a:r>
              <a:rPr lang="en-US" sz="2400" dirty="0">
                <a:solidFill>
                  <a:schemeClr val="accent1"/>
                </a:solidFill>
              </a:rPr>
              <a:t>Reuse model</a:t>
            </a:r>
            <a:r>
              <a:rPr lang="en-US" sz="2400" dirty="0"/>
              <a:t>. Used to compute the effort of integrating reusable components.</a:t>
            </a:r>
          </a:p>
          <a:p>
            <a:pPr lvl="1">
              <a:lnSpc>
                <a:spcPct val="90000"/>
              </a:lnSpc>
            </a:pPr>
            <a:r>
              <a:rPr lang="en-US" sz="2400" dirty="0">
                <a:solidFill>
                  <a:schemeClr val="accent1"/>
                </a:solidFill>
              </a:rPr>
              <a:t>Post-architecture model</a:t>
            </a:r>
            <a:r>
              <a:rPr lang="en-US" sz="2400" dirty="0"/>
              <a:t>. Used once the system architecture has been designed and more information about the system is available.</a:t>
            </a:r>
          </a:p>
        </p:txBody>
      </p:sp>
      <p:sp>
        <p:nvSpPr>
          <p:cNvPr id="4" name="Slide Number Placeholder 3"/>
          <p:cNvSpPr>
            <a:spLocks noGrp="1"/>
          </p:cNvSpPr>
          <p:nvPr>
            <p:ph type="sldNum" sz="quarter" idx="12"/>
          </p:nvPr>
        </p:nvSpPr>
        <p:spPr/>
        <p:txBody>
          <a:bodyPr/>
          <a:lstStyle/>
          <a:p>
            <a:fld id="{0D150273-F455-7D4F-8782-207C52466607}"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458078"/>
            <a:ext cx="8154192" cy="4790322"/>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planning</a:t>
            </a:r>
          </a:p>
        </p:txBody>
      </p:sp>
      <p:sp>
        <p:nvSpPr>
          <p:cNvPr id="3" name="Content Placeholder 2"/>
          <p:cNvSpPr>
            <a:spLocks noGrp="1"/>
          </p:cNvSpPr>
          <p:nvPr>
            <p:ph idx="1"/>
          </p:nvPr>
        </p:nvSpPr>
        <p:spPr>
          <a:xfrm>
            <a:off x="609598" y="1585732"/>
            <a:ext cx="7041267" cy="4455631"/>
          </a:xfrm>
        </p:spPr>
        <p:txBody>
          <a:bodyPr>
            <a:normAutofit/>
          </a:bodyPr>
          <a:lstStyle/>
          <a:p>
            <a:r>
              <a:rPr lang="en-US" sz="2400" dirty="0"/>
              <a:t>Planning may be necessary with only outline software requirements.</a:t>
            </a:r>
          </a:p>
          <a:p>
            <a:r>
              <a:rPr lang="en-US" sz="2400" dirty="0"/>
              <a:t>The aim of planning at this stage is to provide information that will be used in setting a price for the system to customers.</a:t>
            </a:r>
          </a:p>
          <a:p>
            <a:r>
              <a:rPr lang="en-US" sz="2400" dirty="0"/>
              <a:t>Project pricing involves estimating how much the software will cost to develop, taking factors such as staff costs, hardware costs, software costs, etc. into account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startup planning</a:t>
            </a:r>
          </a:p>
        </p:txBody>
      </p:sp>
      <p:sp>
        <p:nvSpPr>
          <p:cNvPr id="3" name="Content Placeholder 2"/>
          <p:cNvSpPr>
            <a:spLocks noGrp="1"/>
          </p:cNvSpPr>
          <p:nvPr>
            <p:ph idx="1"/>
          </p:nvPr>
        </p:nvSpPr>
        <p:spPr>
          <a:xfrm>
            <a:off x="393539" y="1493134"/>
            <a:ext cx="8252750" cy="4548229"/>
          </a:xfrm>
        </p:spPr>
        <p:txBody>
          <a:bodyPr>
            <a:normAutofit/>
          </a:bodyPr>
          <a:lstStyle/>
          <a:p>
            <a:r>
              <a:rPr lang="en-US" sz="2400" dirty="0"/>
              <a:t>At this stage, you know more about the system requirements but do not have design or implementation information</a:t>
            </a:r>
          </a:p>
          <a:p>
            <a:r>
              <a:rPr lang="en-US" sz="2400" dirty="0"/>
              <a:t>Create a plan with enough detail to make decisions about the project budget and staffing. </a:t>
            </a:r>
          </a:p>
          <a:p>
            <a:pPr lvl="1"/>
            <a:r>
              <a:rPr lang="en-US" sz="2400" dirty="0"/>
              <a:t>This plan is the basis for project resource allocation</a:t>
            </a:r>
          </a:p>
          <a:p>
            <a:r>
              <a:rPr lang="en-US" sz="2400" dirty="0"/>
              <a:t>The startup plan should also define project monitoring mechanisms</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83324443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Development planning</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flipH="1">
            <a:off x="7933403" y="6248400"/>
            <a:ext cx="336550" cy="299601"/>
          </a:xfrm>
        </p:spPr>
        <p:txBody>
          <a:bodyPr>
            <a:normAutofit lnSpcReduction="10000"/>
          </a:bodyPr>
          <a:lstStyle/>
          <a:p>
            <a:pPr>
              <a:spcAft>
                <a:spcPts val="600"/>
              </a:spcAft>
            </a:pPr>
            <a:fld id="{0D150273-F455-7D4F-8782-207C52466607}" type="slidenum">
              <a:rPr lang="en-US" smtClean="0"/>
              <a:pPr>
                <a:spcAft>
                  <a:spcPts val="600"/>
                </a:spcAft>
              </a:pPr>
              <a:t>7</a:t>
            </a:fld>
            <a:endParaRPr lang="en-US" dirty="0"/>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C7FBFAFF-F4E1-4D4E-A492-4A8AB27A98D6}"/>
              </a:ext>
            </a:extLst>
          </p:cNvPr>
          <p:cNvGraphicFramePr>
            <a:graphicFrameLocks noGrp="1"/>
          </p:cNvGraphicFramePr>
          <p:nvPr>
            <p:ph idx="1"/>
            <p:extLst>
              <p:ext uri="{D42A27DB-BD31-4B8C-83A1-F6EECF244321}">
                <p14:modId xmlns:p14="http://schemas.microsoft.com/office/powerpoint/2010/main" val="2855129471"/>
              </p:ext>
            </p:extLst>
          </p:nvPr>
        </p:nvGraphicFramePr>
        <p:xfrm>
          <a:off x="856527" y="1354238"/>
          <a:ext cx="7322272" cy="4687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47707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a:xfrm>
            <a:off x="609598" y="1516284"/>
            <a:ext cx="7794505" cy="4953964"/>
          </a:xfrm>
        </p:spPr>
        <p:txBody>
          <a:bodyPr>
            <a:normAutofit/>
          </a:bodyPr>
          <a:lstStyle/>
          <a:p>
            <a:r>
              <a:rPr lang="en-US" sz="2400" dirty="0"/>
              <a:t>Plan-driven or plan-based development is an approach to software engineering where the development process is planned in detail. </a:t>
            </a:r>
          </a:p>
          <a:p>
            <a:pPr lvl="1"/>
            <a:r>
              <a:rPr lang="en-US" sz="2400" dirty="0"/>
              <a:t>Plan-driven development is based on engineering project management techniques and is the ‘traditional’ way of managing large software development projects. </a:t>
            </a:r>
          </a:p>
          <a:p>
            <a:r>
              <a:rPr lang="en-US" sz="2400" dirty="0"/>
              <a:t>A project plan is created that records the work to be done, who will do it, the development schedule and the work products. </a:t>
            </a:r>
          </a:p>
          <a:p>
            <a:r>
              <a:rPr lang="en-US" sz="2400" dirty="0"/>
              <a:t>Managers use the plan to support project decision making and as a way of measuring progress.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Plan-driven development </a:t>
            </a:r>
            <a:br>
              <a:rPr lang="en-US" sz="4000" dirty="0"/>
            </a:br>
            <a:r>
              <a:rPr lang="en-US" sz="4000" dirty="0"/>
              <a:t>– pros and cons</a:t>
            </a:r>
          </a:p>
        </p:txBody>
      </p:sp>
      <p:sp>
        <p:nvSpPr>
          <p:cNvPr id="3" name="Content Placeholder 2"/>
          <p:cNvSpPr>
            <a:spLocks noGrp="1"/>
          </p:cNvSpPr>
          <p:nvPr>
            <p:ph idx="1"/>
          </p:nvPr>
        </p:nvSpPr>
        <p:spPr>
          <a:xfrm>
            <a:off x="609599" y="2013995"/>
            <a:ext cx="7909368" cy="4479401"/>
          </a:xfrm>
        </p:spPr>
        <p:txBody>
          <a:bodyPr>
            <a:normAutofit/>
          </a:bodyPr>
          <a:lstStyle/>
          <a:p>
            <a:r>
              <a:rPr lang="en-US" sz="2400" dirty="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sz="2400" dirty="0"/>
              <a:t> </a:t>
            </a:r>
            <a:endParaRPr lang="en-US" sz="2400" dirty="0"/>
          </a:p>
          <a:p>
            <a:r>
              <a:rPr lang="en-US" sz="2400" dirty="0"/>
              <a:t>The principal argument against plan-driven development is that many early decisions have to be revised because of changes to the environment in which the software is to be developed and used. </a:t>
            </a:r>
          </a:p>
        </p:txBody>
      </p:sp>
      <p:sp>
        <p:nvSpPr>
          <p:cNvPr id="6" name="Slide Number Placeholder 5"/>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11849</TotalTime>
  <Words>2693</Words>
  <Application>Microsoft Macintosh PowerPoint</Application>
  <PresentationFormat>On-screen Show (4:3)</PresentationFormat>
  <Paragraphs>294</Paragraphs>
  <Slides>43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Helvetica</vt:lpstr>
      <vt:lpstr>Symbol</vt:lpstr>
      <vt:lpstr>Times New Roman</vt:lpstr>
      <vt:lpstr>Trebuchet MS</vt:lpstr>
      <vt:lpstr>Wingdings 3</vt:lpstr>
      <vt:lpstr>Facet</vt:lpstr>
      <vt:lpstr>Chapter 23  Project Planning </vt:lpstr>
      <vt:lpstr>Topics covered</vt:lpstr>
      <vt:lpstr>Project planning</vt:lpstr>
      <vt:lpstr>Planning stages</vt:lpstr>
      <vt:lpstr>Proposal planning</vt:lpstr>
      <vt:lpstr>Project startup planning</vt:lpstr>
      <vt:lpstr>Development planning</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 activities</vt:lpstr>
      <vt:lpstr>The project scheduling process </vt:lpstr>
      <vt:lpstr>Scheduling problems</vt:lpstr>
      <vt:lpstr>Schedule presentation</vt:lpstr>
      <vt:lpstr>Project activities</vt:lpstr>
      <vt:lpstr>Milestones and deliverables</vt:lpstr>
      <vt:lpstr>Tasks, durations, and dependencies </vt:lpstr>
      <vt:lpstr>Activity bar chart </vt:lpstr>
      <vt:lpstr>Staff allocation chart </vt:lpstr>
      <vt:lpstr>Estimation techniques</vt:lpstr>
      <vt:lpstr>Estimate uncertainty </vt:lpstr>
      <vt:lpstr>Experience-based approaches</vt:lpstr>
      <vt:lpstr>Wideband Delphi</vt:lpstr>
      <vt:lpstr>The Wideband Delphi Process</vt:lpstr>
      <vt:lpstr>The Wideband Delphi Process</vt:lpstr>
      <vt:lpstr>The Wideband Delphi Process</vt:lpstr>
      <vt:lpstr>The Wideband Delphi Process</vt:lpstr>
      <vt:lpstr>The Wideband Delphi Process</vt:lpstr>
      <vt:lpstr>The Wideband Delphi Process</vt:lpstr>
      <vt:lpstr>The Wideband Delphi Process</vt:lpstr>
      <vt:lpstr>Problem with experience-based approaches</vt:lpstr>
      <vt:lpstr>Algorithmic cost modelling</vt:lpstr>
      <vt:lpstr>Estimation accuracy</vt:lpstr>
      <vt:lpstr>Effectiveness of algorithmic models</vt:lpstr>
      <vt:lpstr>COCOMO cost modeling</vt:lpstr>
      <vt:lpstr>COCOMO 2 models</vt:lpstr>
      <vt:lpstr>COCOMO estimation models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Jianchao "Jack" Han</cp:lastModifiedBy>
  <cp:revision>40</cp:revision>
  <dcterms:created xsi:type="dcterms:W3CDTF">2010-01-06T19:57:16Z</dcterms:created>
  <dcterms:modified xsi:type="dcterms:W3CDTF">2023-02-02T01:06:30Z</dcterms:modified>
</cp:coreProperties>
</file>