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5"/>
  </p:notesMasterIdLst>
  <p:handoutMasterIdLst>
    <p:handoutMasterId r:id="rId46"/>
  </p:handoutMasterIdLst>
  <p:sldIdLst>
    <p:sldId id="358" r:id="rId2"/>
    <p:sldId id="391" r:id="rId3"/>
    <p:sldId id="392" r:id="rId4"/>
    <p:sldId id="393" r:id="rId5"/>
    <p:sldId id="322" r:id="rId6"/>
    <p:sldId id="268" r:id="rId7"/>
    <p:sldId id="348" r:id="rId8"/>
    <p:sldId id="350" r:id="rId9"/>
    <p:sldId id="394" r:id="rId10"/>
    <p:sldId id="371" r:id="rId11"/>
    <p:sldId id="323" r:id="rId12"/>
    <p:sldId id="360" r:id="rId13"/>
    <p:sldId id="269" r:id="rId14"/>
    <p:sldId id="324" r:id="rId15"/>
    <p:sldId id="280" r:id="rId16"/>
    <p:sldId id="373" r:id="rId17"/>
    <p:sldId id="325" r:id="rId18"/>
    <p:sldId id="395" r:id="rId19"/>
    <p:sldId id="396" r:id="rId20"/>
    <p:sldId id="264" r:id="rId21"/>
    <p:sldId id="397" r:id="rId22"/>
    <p:sldId id="275" r:id="rId23"/>
    <p:sldId id="376" r:id="rId24"/>
    <p:sldId id="328" r:id="rId25"/>
    <p:sldId id="335" r:id="rId26"/>
    <p:sldId id="313" r:id="rId27"/>
    <p:sldId id="398" r:id="rId28"/>
    <p:sldId id="281" r:id="rId29"/>
    <p:sldId id="399" r:id="rId30"/>
    <p:sldId id="257" r:id="rId31"/>
    <p:sldId id="400" r:id="rId32"/>
    <p:sldId id="401" r:id="rId33"/>
    <p:sldId id="402" r:id="rId34"/>
    <p:sldId id="315" r:id="rId35"/>
    <p:sldId id="289" r:id="rId36"/>
    <p:sldId id="384" r:id="rId37"/>
    <p:sldId id="330" r:id="rId38"/>
    <p:sldId id="403" r:id="rId39"/>
    <p:sldId id="291" r:id="rId40"/>
    <p:sldId id="297" r:id="rId41"/>
    <p:sldId id="319" r:id="rId42"/>
    <p:sldId id="361" r:id="rId43"/>
    <p:sldId id="334"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snapToObjects="1">
      <p:cViewPr varScale="1">
        <p:scale>
          <a:sx n="101" d="100"/>
          <a:sy n="101" d="100"/>
        </p:scale>
        <p:origin x="18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2/8/23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2/8/23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dirty="0"/>
          </a:p>
        </p:txBody>
      </p:sp>
    </p:spTree>
    <p:extLst>
      <p:ext uri="{BB962C8B-B14F-4D97-AF65-F5344CB8AC3E}">
        <p14:creationId xmlns:p14="http://schemas.microsoft.com/office/powerpoint/2010/main" val="90372345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04104" y="6280848"/>
            <a:ext cx="512638" cy="365125"/>
          </a:xfrm>
        </p:spPr>
        <p:txBody>
          <a:bodyPr/>
          <a:lstStyle>
            <a:lvl1pPr>
              <a:defRPr sz="1400">
                <a:solidFill>
                  <a:schemeClr val="tx1"/>
                </a:solidFill>
              </a:defRPr>
            </a:lvl1pPr>
          </a:lstStyle>
          <a:p>
            <a:pPr>
              <a:defRPr/>
            </a:pPr>
            <a:fld id="{AFD720AD-0A16-4141-82CA-5619F80A2BC8}" type="slidenum">
              <a:rPr lang="en-US" smtClean="0"/>
              <a:pPr>
                <a:defRPr/>
              </a:pPr>
              <a:t>‹#›</a:t>
            </a:fld>
            <a:endParaRPr lang="en-US" dirty="0"/>
          </a:p>
        </p:txBody>
      </p:sp>
    </p:spTree>
    <p:extLst>
      <p:ext uri="{BB962C8B-B14F-4D97-AF65-F5344CB8AC3E}">
        <p14:creationId xmlns:p14="http://schemas.microsoft.com/office/powerpoint/2010/main" val="375930044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52759" y="-135979"/>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7686177"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12344" y="6218729"/>
            <a:ext cx="512638" cy="365125"/>
          </a:xfrm>
          <a:prstGeom prst="rect">
            <a:avLst/>
          </a:prstGeom>
        </p:spPr>
        <p:txBody>
          <a:bodyPr vert="horz" lIns="91440" tIns="45720" rIns="91440" bIns="45720" rtlCol="0" anchor="ctr"/>
          <a:lstStyle>
            <a:lvl1pPr algn="r">
              <a:defRPr sz="1400">
                <a:solidFill>
                  <a:schemeClr val="tx1"/>
                </a:solidFill>
              </a:defRPr>
            </a:lvl1pPr>
          </a:lstStyle>
          <a:p>
            <a:pPr>
              <a:defRPr/>
            </a:pPr>
            <a:fld id="{D3E67C1E-A116-FA4E-B295-2EE9C41BDD30}" type="slidenum">
              <a:rPr lang="en-US" smtClean="0"/>
              <a:pPr>
                <a:defRPr/>
              </a:pPr>
              <a:t>‹#›</a:t>
            </a:fld>
            <a:endParaRPr lang="en-US" dirty="0"/>
          </a:p>
        </p:txBody>
      </p:sp>
    </p:spTree>
    <p:extLst>
      <p:ext uri="{BB962C8B-B14F-4D97-AF65-F5344CB8AC3E}">
        <p14:creationId xmlns:p14="http://schemas.microsoft.com/office/powerpoint/2010/main" val="337313988"/>
      </p:ext>
    </p:extLst>
  </p:cSld>
  <p:clrMap bg1="lt1" tx1="dk1" bg2="lt2" tx2="dk2" accent1="accent1" accent2="accent2" accent3="accent3" accent4="accent4" accent5="accent5" accent6="accent6" hlink="hlink" folHlink="folHlink"/>
  <p:sldLayoutIdLst>
    <p:sldLayoutId id="2147483688" r:id="rId1"/>
    <p:sldLayoutId id="2147483689" r:id="rId2"/>
  </p:sldLayoutIdLst>
  <p:transition spd="med">
    <p:wipe dir="r"/>
  </p:transition>
  <p:hf hdr="0" ftr="0" dt="0"/>
  <p:txStyles>
    <p:titleStyle>
      <a:lvl1pPr algn="l" defTabSz="457200" rtl="0" eaLnBrk="1" latinLnBrk="0" hangingPunct="1">
        <a:spcBef>
          <a:spcPct val="0"/>
        </a:spcBef>
        <a:buNone/>
        <a:defRPr sz="3600" b="1" u="sng" kern="1200">
          <a:solidFill>
            <a:schemeClr val="accent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284789"/>
            <a:ext cx="6948534" cy="4085863"/>
          </a:xfrm>
        </p:spPr>
        <p:txBody>
          <a:bodyPr>
            <a:normAutofit/>
          </a:bodyPr>
          <a:lstStyle/>
          <a:p>
            <a:pPr algn="ctr"/>
            <a:r>
              <a:rPr lang="en-US" sz="4800" u="none" dirty="0"/>
              <a:t>Chapter 24 </a:t>
            </a:r>
            <a:br>
              <a:rPr lang="en-US" u="none" dirty="0"/>
            </a:br>
            <a:br>
              <a:rPr lang="en-US" u="none" dirty="0"/>
            </a:br>
            <a:r>
              <a:rPr lang="en-US" u="none" dirty="0">
                <a:solidFill>
                  <a:srgbClr val="0070C0"/>
                </a:solidFill>
              </a:rPr>
              <a:t>Software Quality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a:xfrm>
            <a:off x="609599" y="1527858"/>
            <a:ext cx="7924802" cy="4513505"/>
          </a:xfrm>
        </p:spPr>
        <p:txBody>
          <a:bodyPr>
            <a:normAutofit/>
          </a:bodyPr>
          <a:lstStyle/>
          <a:p>
            <a:r>
              <a:rPr lang="en-US" sz="2400" dirty="0"/>
              <a:t>The subjective quality of a software system is largely based on its non-functional characteristics. </a:t>
            </a:r>
          </a:p>
          <a:p>
            <a:r>
              <a:rPr lang="en-US" sz="2400" dirty="0"/>
              <a:t>This reflects practical user experience – if the software’s functionality is not what is expected, then users will often just work around this and find other ways to do what they want to do. </a:t>
            </a:r>
          </a:p>
          <a:p>
            <a:r>
              <a:rPr lang="en-US" sz="2400" dirty="0"/>
              <a:t>However, if the software is unreliable or too slow, then it is practically impossible for them to achieve their goals.</a:t>
            </a:r>
            <a:endParaRPr lang="en-GB" sz="2400" dirty="0"/>
          </a:p>
          <a:p>
            <a:endParaRPr lang="en-US" sz="2400"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10</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2809675"/>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1935">
                <a:tc>
                  <a:txBody>
                    <a:bodyPr/>
                    <a:lstStyle/>
                    <a:p>
                      <a:pPr indent="347345" algn="just">
                        <a:spcBef>
                          <a:spcPts val="300"/>
                        </a:spcBef>
                        <a:spcAft>
                          <a:spcPts val="0"/>
                        </a:spcAft>
                        <a:tabLst>
                          <a:tab pos="342900" algn="l"/>
                          <a:tab pos="685800" algn="l"/>
                          <a:tab pos="1028700" algn="l"/>
                        </a:tabLst>
                      </a:pPr>
                      <a:r>
                        <a:rPr lang="en-GB" sz="2400" b="0" dirty="0">
                          <a:latin typeface="Arial"/>
                          <a:cs typeface="Arial"/>
                        </a:rPr>
                        <a:t>Safety</a:t>
                      </a:r>
                      <a:endParaRPr lang="en-GB" sz="24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400" b="0" dirty="0" err="1">
                          <a:latin typeface="Arial"/>
                          <a:cs typeface="Arial"/>
                        </a:rPr>
                        <a:t>Understandability</a:t>
                      </a:r>
                      <a:endParaRPr lang="en-GB" sz="24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400" b="0" dirty="0">
                          <a:latin typeface="Arial"/>
                          <a:cs typeface="Arial"/>
                        </a:rPr>
                        <a:t>Portability</a:t>
                      </a:r>
                      <a:endParaRPr lang="en-GB" sz="24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561935">
                <a:tc>
                  <a:txBody>
                    <a:bodyPr/>
                    <a:lstStyle/>
                    <a:p>
                      <a:pPr indent="347345" algn="just">
                        <a:spcBef>
                          <a:spcPts val="300"/>
                        </a:spcBef>
                        <a:spcAft>
                          <a:spcPts val="0"/>
                        </a:spcAft>
                        <a:tabLst>
                          <a:tab pos="342900" algn="l"/>
                          <a:tab pos="685800" algn="l"/>
                          <a:tab pos="1028700" algn="l"/>
                        </a:tabLst>
                      </a:pPr>
                      <a:r>
                        <a:rPr lang="en-GB" sz="2400" dirty="0">
                          <a:latin typeface="Arial"/>
                          <a:cs typeface="Arial"/>
                        </a:rPr>
                        <a:t>Security</a:t>
                      </a:r>
                      <a:endParaRPr lang="en-GB" sz="2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400" dirty="0">
                          <a:latin typeface="Arial"/>
                          <a:cs typeface="Arial"/>
                        </a:rPr>
                        <a:t>Testability</a:t>
                      </a:r>
                      <a:endParaRPr lang="en-GB" sz="24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400" dirty="0">
                          <a:latin typeface="Arial"/>
                          <a:cs typeface="Arial"/>
                        </a:rPr>
                        <a:t>Usability</a:t>
                      </a:r>
                      <a:endParaRPr lang="en-GB" sz="24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561935">
                <a:tc>
                  <a:txBody>
                    <a:bodyPr/>
                    <a:lstStyle/>
                    <a:p>
                      <a:pPr indent="347345" algn="just">
                        <a:spcBef>
                          <a:spcPts val="300"/>
                        </a:spcBef>
                        <a:spcAft>
                          <a:spcPts val="0"/>
                        </a:spcAft>
                        <a:tabLst>
                          <a:tab pos="342900" algn="l"/>
                          <a:tab pos="685800" algn="l"/>
                          <a:tab pos="1028700" algn="l"/>
                        </a:tabLst>
                      </a:pPr>
                      <a:r>
                        <a:rPr lang="en-GB" sz="2400">
                          <a:latin typeface="Arial"/>
                          <a:cs typeface="Arial"/>
                        </a:rPr>
                        <a:t>Reliability</a:t>
                      </a:r>
                      <a:endParaRPr lang="en-GB" sz="24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400">
                          <a:latin typeface="Arial"/>
                          <a:cs typeface="Arial"/>
                        </a:rPr>
                        <a:t>Adaptability</a:t>
                      </a:r>
                      <a:endParaRPr lang="en-GB" sz="24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400">
                          <a:latin typeface="Arial"/>
                          <a:cs typeface="Arial"/>
                        </a:rPr>
                        <a:t>Reusability</a:t>
                      </a:r>
                      <a:endParaRPr lang="en-GB" sz="24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561935">
                <a:tc>
                  <a:txBody>
                    <a:bodyPr/>
                    <a:lstStyle/>
                    <a:p>
                      <a:pPr indent="347345" algn="just">
                        <a:spcBef>
                          <a:spcPts val="300"/>
                        </a:spcBef>
                        <a:spcAft>
                          <a:spcPts val="0"/>
                        </a:spcAft>
                        <a:tabLst>
                          <a:tab pos="342900" algn="l"/>
                          <a:tab pos="685800" algn="l"/>
                          <a:tab pos="1028700" algn="l"/>
                        </a:tabLst>
                      </a:pPr>
                      <a:r>
                        <a:rPr lang="en-GB" sz="2400">
                          <a:latin typeface="Arial"/>
                          <a:cs typeface="Arial"/>
                        </a:rPr>
                        <a:t>Resilience</a:t>
                      </a:r>
                      <a:endParaRPr lang="en-GB" sz="24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400" dirty="0">
                          <a:latin typeface="Arial"/>
                          <a:cs typeface="Arial"/>
                        </a:rPr>
                        <a:t>Modularity</a:t>
                      </a:r>
                      <a:endParaRPr lang="en-GB" sz="24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400">
                          <a:latin typeface="Arial"/>
                          <a:cs typeface="Arial"/>
                        </a:rPr>
                        <a:t>Efficiency</a:t>
                      </a:r>
                      <a:endParaRPr lang="en-GB" sz="24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561935">
                <a:tc>
                  <a:txBody>
                    <a:bodyPr/>
                    <a:lstStyle/>
                    <a:p>
                      <a:pPr indent="347345" algn="just">
                        <a:spcBef>
                          <a:spcPts val="300"/>
                        </a:spcBef>
                        <a:spcAft>
                          <a:spcPts val="300"/>
                        </a:spcAft>
                        <a:tabLst>
                          <a:tab pos="342900" algn="l"/>
                          <a:tab pos="685800" algn="l"/>
                          <a:tab pos="1028700" algn="l"/>
                        </a:tabLst>
                      </a:pPr>
                      <a:r>
                        <a:rPr lang="en-GB" sz="2400" dirty="0">
                          <a:latin typeface="Arial"/>
                          <a:cs typeface="Arial"/>
                        </a:rPr>
                        <a:t>Robustness</a:t>
                      </a:r>
                      <a:endParaRPr lang="en-GB" sz="2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2400">
                          <a:latin typeface="Arial"/>
                          <a:cs typeface="Arial"/>
                        </a:rPr>
                        <a:t>Complexity</a:t>
                      </a:r>
                      <a:endParaRPr lang="en-GB" sz="24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2400" dirty="0" err="1">
                          <a:latin typeface="Arial"/>
                          <a:cs typeface="Arial"/>
                        </a:rPr>
                        <a:t>Learnability</a:t>
                      </a:r>
                      <a:endParaRPr lang="en-GB" sz="24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a:xfrm>
            <a:off x="609599" y="1632030"/>
            <a:ext cx="7686176" cy="4409333"/>
          </a:xfrm>
        </p:spPr>
        <p:txBody>
          <a:bodyPr>
            <a:normAutofit/>
          </a:bodyPr>
          <a:lstStyle/>
          <a:p>
            <a:r>
              <a:rPr lang="en-US" sz="2400" dirty="0"/>
              <a:t>It is not possible for any system to be optimized for all of these attributes – for example, improving robustness may lead to loss of performance. </a:t>
            </a:r>
          </a:p>
          <a:p>
            <a:r>
              <a:rPr lang="en-US" sz="2400" dirty="0"/>
              <a:t>The quality plan should therefore define the most important quality attributes for the software that is being developed.</a:t>
            </a:r>
            <a:r>
              <a:rPr lang="en-GB" sz="2400" dirty="0"/>
              <a:t> </a:t>
            </a:r>
          </a:p>
          <a:p>
            <a:r>
              <a:rPr lang="en-US" sz="2400" dirty="0"/>
              <a:t>The plan should also include a definition of the quality assessment process, an agreed way of assessing whether some quality, such as maintainability or robustness, is present in the product.</a:t>
            </a:r>
            <a:r>
              <a:rPr lang="en-GB" sz="2400" dirty="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a:xfrm>
            <a:off x="293523" y="1316300"/>
            <a:ext cx="8329615" cy="5211822"/>
          </a:xfrm>
        </p:spPr>
        <p:txBody>
          <a:bodyPr>
            <a:noAutofit/>
          </a:bodyPr>
          <a:lstStyle/>
          <a:p>
            <a:r>
              <a:rPr lang="en-GB" sz="2400" dirty="0"/>
              <a:t>The quality of a developed product is influenced by the quality of the production process.</a:t>
            </a:r>
          </a:p>
          <a:p>
            <a:r>
              <a:rPr lang="en-GB" sz="2400" dirty="0"/>
              <a:t>This is important in software development as some product quality attributes are hard to assess.</a:t>
            </a:r>
          </a:p>
          <a:p>
            <a:r>
              <a:rPr lang="en-GB" sz="2400" dirty="0"/>
              <a:t>However, there is a very complex and poorly understood relationship between software processes and product quality.</a:t>
            </a:r>
          </a:p>
          <a:p>
            <a:pPr lvl="1"/>
            <a:r>
              <a:rPr lang="en-GB" sz="2400" dirty="0"/>
              <a:t>The application of individual skills and experience is particularly important in software development;</a:t>
            </a:r>
          </a:p>
          <a:p>
            <a:pPr lvl="1"/>
            <a:r>
              <a:rPr lang="en-GB" sz="2400" dirty="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03" y="2276871"/>
            <a:ext cx="8631793" cy="2804415"/>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324091" y="394590"/>
            <a:ext cx="7686177" cy="1161266"/>
          </a:xfrm>
        </p:spPr>
        <p:txBody>
          <a:bodyPr/>
          <a:lstStyle/>
          <a:p>
            <a:r>
              <a:rPr lang="en-GB" dirty="0"/>
              <a:t>Software standards</a:t>
            </a:r>
          </a:p>
        </p:txBody>
      </p:sp>
      <p:sp>
        <p:nvSpPr>
          <p:cNvPr id="38914" name="Rectangle 2"/>
          <p:cNvSpPr>
            <a:spLocks noGrp="1" noChangeArrowheads="1"/>
          </p:cNvSpPr>
          <p:nvPr>
            <p:ph idx="1"/>
          </p:nvPr>
        </p:nvSpPr>
        <p:spPr>
          <a:xfrm>
            <a:off x="275674" y="1283096"/>
            <a:ext cx="8592651" cy="5180314"/>
          </a:xfrm>
        </p:spPr>
        <p:txBody>
          <a:bodyPr>
            <a:noAutofit/>
          </a:bodyPr>
          <a:lstStyle/>
          <a:p>
            <a:r>
              <a:rPr lang="en-GB" sz="2400" dirty="0"/>
              <a:t>Standards define the required attributes of a product or process. Standards may be international, national, organizational or project standards.</a:t>
            </a:r>
          </a:p>
          <a:p>
            <a:r>
              <a:rPr lang="en-GB" sz="2400" dirty="0"/>
              <a:t>Importance of Standards</a:t>
            </a:r>
          </a:p>
          <a:p>
            <a:pPr lvl="1"/>
            <a:r>
              <a:rPr lang="en-GB" sz="2400" dirty="0"/>
              <a:t>Encapsulation of best practice- avoids repetition of past mistakes.</a:t>
            </a:r>
          </a:p>
          <a:p>
            <a:pPr lvl="1"/>
            <a:r>
              <a:rPr lang="en-GB" sz="2400" dirty="0"/>
              <a:t>They are a framework for defining what quality means in a particular setting i.e. that organization’s view of quality.</a:t>
            </a:r>
          </a:p>
          <a:p>
            <a:pPr lvl="1"/>
            <a:r>
              <a:rPr lang="en-GB" sz="2400" dirty="0"/>
              <a:t>They provide continuity - new staff can understand the organisation by understanding the standards that are used.</a:t>
            </a:r>
          </a:p>
          <a:p>
            <a:endParaRPr lang="en-GB" sz="2400"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idx="1"/>
          </p:nvPr>
        </p:nvSpPr>
        <p:spPr>
          <a:xfrm>
            <a:off x="416689" y="1551008"/>
            <a:ext cx="8380070" cy="4838216"/>
          </a:xfrm>
        </p:spPr>
        <p:txBody>
          <a:bodyPr>
            <a:normAutofit/>
          </a:bodyPr>
          <a:lstStyle/>
          <a:p>
            <a:r>
              <a:rPr lang="en-US" sz="2000" i="1" dirty="0"/>
              <a:t>Product standards</a:t>
            </a:r>
            <a:r>
              <a:rPr lang="en-US" sz="2000" dirty="0"/>
              <a:t> </a:t>
            </a:r>
          </a:p>
          <a:p>
            <a:pPr lvl="1"/>
            <a:r>
              <a:rPr lang="en-US" sz="2000" dirty="0"/>
              <a:t>Apply to the software product being developed. They include </a:t>
            </a:r>
            <a:r>
              <a:rPr lang="en-US" sz="2000" dirty="0">
                <a:solidFill>
                  <a:srgbClr val="0070C0"/>
                </a:solidFill>
              </a:rPr>
              <a:t>document standards</a:t>
            </a:r>
            <a:r>
              <a:rPr lang="en-US" sz="2000" dirty="0"/>
              <a:t>, such as the structure of requirements documents, </a:t>
            </a:r>
            <a:r>
              <a:rPr lang="en-US" sz="2000" dirty="0">
                <a:solidFill>
                  <a:srgbClr val="0070C0"/>
                </a:solidFill>
              </a:rPr>
              <a:t>documentation standards</a:t>
            </a:r>
            <a:r>
              <a:rPr lang="en-US" sz="2000" dirty="0"/>
              <a:t>, such as a standard comment header for an object class definition, and </a:t>
            </a:r>
            <a:r>
              <a:rPr lang="en-US" sz="2000" dirty="0">
                <a:solidFill>
                  <a:srgbClr val="0070C0"/>
                </a:solidFill>
              </a:rPr>
              <a:t>coding standards</a:t>
            </a:r>
            <a:r>
              <a:rPr lang="en-US" sz="2000" dirty="0"/>
              <a:t>, which define how a programming language should be used.</a:t>
            </a:r>
            <a:endParaRPr lang="en-GB" sz="2000" dirty="0"/>
          </a:p>
          <a:p>
            <a:r>
              <a:rPr lang="en-US" sz="2000" i="1" dirty="0"/>
              <a:t>Process standards</a:t>
            </a:r>
            <a:r>
              <a:rPr lang="en-US" sz="2000" dirty="0"/>
              <a:t> </a:t>
            </a:r>
          </a:p>
          <a:p>
            <a:pPr lvl="1"/>
            <a:r>
              <a:rPr lang="en-US" sz="2000"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sz="2000" dirty="0"/>
          </a:p>
          <a:p>
            <a:endParaRPr lang="en-US" sz="2000"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33553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24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24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Design review form</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2400" dirty="0">
                          <a:solidFill>
                            <a:srgbClr val="000000"/>
                          </a:solidFill>
                          <a:latin typeface="Arial"/>
                          <a:ea typeface="Times New Roman"/>
                          <a:cs typeface="Arial"/>
                        </a:rPr>
                        <a:t>structure</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Submission of new code for </a:t>
                      </a:r>
                    </a:p>
                    <a:p>
                      <a:pPr indent="347345" algn="l">
                        <a:spcAft>
                          <a:spcPts val="300"/>
                        </a:spcAft>
                        <a:tabLst>
                          <a:tab pos="342900" algn="l"/>
                          <a:tab pos="685800" algn="l"/>
                          <a:tab pos="1028700" algn="l"/>
                        </a:tabLst>
                      </a:pPr>
                      <a:r>
                        <a:rPr lang="en-GB" sz="2400" dirty="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Method header format</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Programming style</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Project plan format</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Change request form</a:t>
                      </a:r>
                    </a:p>
                  </a:txBody>
                  <a:tcPr marL="68580" marR="68580" marT="0" marB="0"/>
                </a:tc>
                <a:tc>
                  <a:txBody>
                    <a:bodyPr/>
                    <a:lstStyle/>
                    <a:p>
                      <a:pPr marL="0" indent="0" algn="l">
                        <a:spcAft>
                          <a:spcPts val="300"/>
                        </a:spcAft>
                        <a:tabLst>
                          <a:tab pos="342900" algn="l"/>
                          <a:tab pos="685800" algn="l"/>
                          <a:tab pos="1028700" algn="l"/>
                        </a:tabLst>
                      </a:pPr>
                      <a:r>
                        <a:rPr lang="en-GB" sz="24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a:xfrm>
            <a:off x="609599" y="1805652"/>
            <a:ext cx="8152436" cy="4560424"/>
          </a:xfrm>
        </p:spPr>
        <p:txBody>
          <a:bodyPr>
            <a:normAutofit/>
          </a:bodyPr>
          <a:lstStyle/>
          <a:p>
            <a:r>
              <a:rPr lang="en-GB" sz="2400" dirty="0"/>
              <a:t>They may not be seen as relevant and up-to-date by software engineers.</a:t>
            </a:r>
          </a:p>
          <a:p>
            <a:r>
              <a:rPr lang="en-GB" sz="2400" dirty="0"/>
              <a:t>They often involve too much bureaucratic form filling.</a:t>
            </a:r>
          </a:p>
          <a:p>
            <a:r>
              <a:rPr lang="en-GB" sz="2400" dirty="0"/>
              <a:t>If they are unsupported by software tools, tedious form filling work is often involved to maintain the documentation associated with the standards.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a:xfrm>
            <a:off x="609598" y="1736202"/>
            <a:ext cx="8094563" cy="4305161"/>
          </a:xfrm>
        </p:spPr>
        <p:txBody>
          <a:bodyPr>
            <a:normAutofit/>
          </a:bodyPr>
          <a:lstStyle/>
          <a:p>
            <a:r>
              <a:rPr lang="en-GB" sz="2400" dirty="0"/>
              <a:t>Involve practitioners in development. Engineers should understand the rationale underlying a standard.</a:t>
            </a:r>
          </a:p>
          <a:p>
            <a:r>
              <a:rPr lang="en-GB" sz="2400" dirty="0"/>
              <a:t>Review standards and their usage regularly. </a:t>
            </a:r>
            <a:br>
              <a:rPr lang="en-GB" sz="2400" dirty="0"/>
            </a:br>
            <a:r>
              <a:rPr lang="en-GB" sz="2400" dirty="0"/>
              <a:t>Standards can quickly become outdated and this reduces their credibility amongst practitioners.</a:t>
            </a:r>
          </a:p>
          <a:p>
            <a:r>
              <a:rPr lang="en-GB" sz="2400" dirty="0"/>
              <a:t>Detailed standards should have specialized tool </a:t>
            </a:r>
            <a:br>
              <a:rPr lang="en-GB" sz="2400" dirty="0"/>
            </a:br>
            <a:r>
              <a:rPr lang="en-GB" sz="2400" dirty="0"/>
              <a:t>support. Excessive clerical work is the most </a:t>
            </a:r>
            <a:br>
              <a:rPr lang="en-GB" sz="2400" dirty="0"/>
            </a:br>
            <a:r>
              <a:rPr lang="en-GB" sz="2400" dirty="0"/>
              <a:t>significant complaint against standards. </a:t>
            </a:r>
          </a:p>
          <a:p>
            <a:pPr lvl="1"/>
            <a:r>
              <a:rPr lang="en-GB" sz="2400" dirty="0"/>
              <a:t>Web-based forms are not good enough.</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194F-6EAC-4049-985C-73F07CB65924}"/>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38FBE5D8-0A37-4BAA-ADC0-D1DA84797C75}"/>
              </a:ext>
            </a:extLst>
          </p:cNvPr>
          <p:cNvSpPr>
            <a:spLocks noGrp="1"/>
          </p:cNvSpPr>
          <p:nvPr>
            <p:ph idx="1"/>
          </p:nvPr>
        </p:nvSpPr>
        <p:spPr>
          <a:xfrm>
            <a:off x="848223" y="1817226"/>
            <a:ext cx="7447551" cy="4224138"/>
          </a:xfrm>
        </p:spPr>
        <p:txBody>
          <a:bodyPr>
            <a:normAutofit/>
          </a:bodyPr>
          <a:lstStyle/>
          <a:p>
            <a:r>
              <a:rPr lang="en-US" sz="2400" dirty="0"/>
              <a:t>Software Quality</a:t>
            </a:r>
          </a:p>
          <a:p>
            <a:r>
              <a:rPr lang="en-US" sz="2400" dirty="0"/>
              <a:t>Quality Standards</a:t>
            </a:r>
          </a:p>
          <a:p>
            <a:r>
              <a:rPr lang="en-US" sz="2400" dirty="0"/>
              <a:t>Reviews and Inspection</a:t>
            </a:r>
          </a:p>
          <a:p>
            <a:r>
              <a:rPr lang="en-US" sz="2400" dirty="0"/>
              <a:t>Software Testing</a:t>
            </a:r>
          </a:p>
          <a:p>
            <a:r>
              <a:rPr lang="en-US" sz="2400" dirty="0"/>
              <a:t>Software Measurement</a:t>
            </a:r>
          </a:p>
          <a:p>
            <a:endParaRPr lang="en-US" sz="2400" dirty="0"/>
          </a:p>
        </p:txBody>
      </p:sp>
      <p:sp>
        <p:nvSpPr>
          <p:cNvPr id="4" name="Slide Number Placeholder 3">
            <a:extLst>
              <a:ext uri="{FF2B5EF4-FFF2-40B4-BE49-F238E27FC236}">
                <a16:creationId xmlns:a16="http://schemas.microsoft.com/office/drawing/2014/main" id="{C0E49A75-BB2B-4914-BFB1-81F4523F6857}"/>
              </a:ext>
            </a:extLst>
          </p:cNvPr>
          <p:cNvSpPr>
            <a:spLocks noGrp="1"/>
          </p:cNvSpPr>
          <p:nvPr>
            <p:ph type="sldNum" sz="quarter" idx="12"/>
          </p:nvPr>
        </p:nvSpPr>
        <p:spPr/>
        <p:txBody>
          <a:bodyPr/>
          <a:lstStyle/>
          <a:p>
            <a:pPr>
              <a:defRPr/>
            </a:pPr>
            <a:fld id="{AFD720AD-0A16-4141-82CA-5619F80A2BC8}" type="slidenum">
              <a:rPr lang="en-US" smtClean="0"/>
              <a:pPr>
                <a:defRPr/>
              </a:pPr>
              <a:t>2</a:t>
            </a:fld>
            <a:endParaRPr lang="en-US" dirty="0"/>
          </a:p>
        </p:txBody>
      </p:sp>
    </p:spTree>
    <p:extLst>
      <p:ext uri="{BB962C8B-B14F-4D97-AF65-F5344CB8AC3E}">
        <p14:creationId xmlns:p14="http://schemas.microsoft.com/office/powerpoint/2010/main" val="215716777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a:xfrm>
            <a:off x="370390" y="1412111"/>
            <a:ext cx="8164011" cy="4977113"/>
          </a:xfrm>
        </p:spPr>
        <p:txBody>
          <a:bodyPr>
            <a:normAutofit/>
          </a:bodyPr>
          <a:lstStyle/>
          <a:p>
            <a:r>
              <a:rPr lang="en-GB" sz="2400" dirty="0"/>
              <a:t>An international set of standards that can be used as a basis for developing quality management systems.</a:t>
            </a:r>
          </a:p>
          <a:p>
            <a:r>
              <a:rPr lang="en-US" sz="2400" dirty="0"/>
              <a:t>ISO 9001, the most general of these standards, applies to organizations that design, develop and maintain products, including software. </a:t>
            </a:r>
            <a:endParaRPr lang="en-GB" sz="2400" dirty="0"/>
          </a:p>
          <a:p>
            <a:r>
              <a:rPr lang="en-US" sz="2400" dirty="0"/>
              <a:t>The ISO 9001 standard is a framework for developing software standards.</a:t>
            </a:r>
          </a:p>
          <a:p>
            <a:pPr lvl="1"/>
            <a:r>
              <a:rPr lang="en-US" sz="2400" dirty="0"/>
              <a:t> It sets out general quality principles, describes quality processes in general and lays out the organizational standards and procedures that should be defined. These should be documented in an organizational quality manual.</a:t>
            </a:r>
            <a:endParaRPr lang="en-GB" sz="2400" dirty="0"/>
          </a:p>
          <a:p>
            <a:endParaRPr lang="en-GB" sz="2400"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a:xfrm>
            <a:off x="439838" y="1516284"/>
            <a:ext cx="8094563" cy="4872941"/>
          </a:xfrm>
        </p:spPr>
        <p:txBody>
          <a:bodyPr>
            <a:normAutofit/>
          </a:bodyPr>
          <a:lstStyle/>
          <a:p>
            <a:r>
              <a:rPr lang="en-GB" sz="2400" dirty="0"/>
              <a:t>A group examines part or all of a process or system and its documentation to find potential problems.</a:t>
            </a:r>
          </a:p>
          <a:p>
            <a:r>
              <a:rPr lang="en-GB" sz="2400" dirty="0"/>
              <a:t>There are different types of review with different objectives</a:t>
            </a:r>
          </a:p>
          <a:p>
            <a:pPr lvl="1"/>
            <a:r>
              <a:rPr lang="en-GB" sz="2400" dirty="0"/>
              <a:t>Inspections for defect removal (product);</a:t>
            </a:r>
          </a:p>
          <a:p>
            <a:pPr lvl="1"/>
            <a:r>
              <a:rPr lang="en-GB" sz="2400" dirty="0"/>
              <a:t>Reviews for progress assessment (product and process);</a:t>
            </a:r>
          </a:p>
          <a:p>
            <a:pPr lvl="1"/>
            <a:r>
              <a:rPr lang="en-GB" sz="2400" dirty="0"/>
              <a:t>Quality reviews (product and standards).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idx="1"/>
          </p:nvPr>
        </p:nvSpPr>
        <p:spPr>
          <a:xfrm>
            <a:off x="609599" y="1585732"/>
            <a:ext cx="7504254" cy="4455631"/>
          </a:xfrm>
        </p:spPr>
        <p:txBody>
          <a:bodyPr>
            <a:normAutofit/>
          </a:bodyPr>
          <a:lstStyle/>
          <a:p>
            <a:r>
              <a:rPr lang="en-GB" sz="2400" dirty="0"/>
              <a:t>A group of people carefully examine part or all </a:t>
            </a:r>
            <a:br>
              <a:rPr lang="en-GB" sz="2400" dirty="0"/>
            </a:br>
            <a:r>
              <a:rPr lang="en-GB" sz="2400" dirty="0"/>
              <a:t>of a software system and its associated </a:t>
            </a:r>
            <a:br>
              <a:rPr lang="en-GB" sz="2400" dirty="0"/>
            </a:br>
            <a:r>
              <a:rPr lang="en-GB" sz="2400" dirty="0"/>
              <a:t>documentation.</a:t>
            </a:r>
          </a:p>
          <a:p>
            <a:r>
              <a:rPr lang="en-GB" sz="2400" dirty="0"/>
              <a:t>Code, designs, specifications, test plans, </a:t>
            </a:r>
            <a:br>
              <a:rPr lang="en-GB" sz="2400" dirty="0"/>
            </a:br>
            <a:r>
              <a:rPr lang="en-GB" sz="2400" dirty="0"/>
              <a:t>standards, etc. can all be reviewed.</a:t>
            </a:r>
          </a:p>
          <a:p>
            <a:r>
              <a:rPr lang="en-GB" sz="2400" dirty="0"/>
              <a:t>Software or documents may be 'signed off' at a </a:t>
            </a:r>
            <a:br>
              <a:rPr lang="en-GB" sz="2400" dirty="0"/>
            </a:br>
            <a:r>
              <a:rPr lang="en-GB" sz="2400" dirty="0"/>
              <a:t>review which signifies that progress to the next </a:t>
            </a:r>
            <a:br>
              <a:rPr lang="en-GB" sz="2400" dirty="0"/>
            </a:br>
            <a:r>
              <a:rPr lang="en-GB" sz="2400" dirty="0"/>
              <a:t>development stage has been approved by </a:t>
            </a:r>
            <a:br>
              <a:rPr lang="en-GB" sz="2400" dirty="0"/>
            </a:br>
            <a:r>
              <a:rPr lang="en-GB" sz="2400" dirty="0"/>
              <a:t>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a:xfrm>
            <a:off x="609598" y="1423686"/>
            <a:ext cx="8013541" cy="4824714"/>
          </a:xfrm>
        </p:spPr>
        <p:txBody>
          <a:bodyPr>
            <a:noAutofit/>
          </a:bodyPr>
          <a:lstStyle/>
          <a:p>
            <a:r>
              <a:rPr lang="en-US" sz="2400" dirty="0"/>
              <a:t>Pre-review activities</a:t>
            </a:r>
          </a:p>
          <a:p>
            <a:pPr lvl="1"/>
            <a:r>
              <a:rPr lang="en-US" sz="2400" dirty="0"/>
              <a:t>Pre-review activities are concerned with review planning and review preparation</a:t>
            </a:r>
            <a:r>
              <a:rPr lang="en-GB" sz="2400" dirty="0"/>
              <a:t> </a:t>
            </a:r>
            <a:endParaRPr lang="en-US" sz="2400" dirty="0"/>
          </a:p>
          <a:p>
            <a:r>
              <a:rPr lang="en-US" sz="2400" dirty="0"/>
              <a:t>The review meeting</a:t>
            </a:r>
          </a:p>
          <a:p>
            <a:pPr lvl="1"/>
            <a:r>
              <a:rPr lang="en-US" sz="2400" dirty="0"/>
              <a:t>During the review meeting, an author of the document or program being reviewed should ‘walk through’ the document with the review team. </a:t>
            </a:r>
          </a:p>
          <a:p>
            <a:r>
              <a:rPr lang="en-US" sz="2400" dirty="0"/>
              <a:t>Post-review activities</a:t>
            </a:r>
          </a:p>
          <a:p>
            <a:pPr lvl="1"/>
            <a:r>
              <a:rPr lang="en-US" sz="2400" dirty="0"/>
              <a:t>These address the problems and issues that have been raised during the review meeting.</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268638"/>
            <a:ext cx="8543294" cy="2168474"/>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a:xfrm>
            <a:off x="609598" y="1539433"/>
            <a:ext cx="7686177" cy="4582953"/>
          </a:xfrm>
        </p:spPr>
        <p:txBody>
          <a:bodyPr>
            <a:normAutofit/>
          </a:bodyPr>
          <a:lstStyle/>
          <a:p>
            <a:r>
              <a:rPr lang="en-GB" sz="2400" dirty="0"/>
              <a:t>These are peer reviews where engineers examine the source of a system with the aim of discovering anomalies and defects.</a:t>
            </a:r>
          </a:p>
          <a:p>
            <a:r>
              <a:rPr lang="en-GB" sz="2400" dirty="0"/>
              <a:t>Inspections do not require execution of a system so may be used before implementation.</a:t>
            </a:r>
          </a:p>
          <a:p>
            <a:r>
              <a:rPr lang="en-GB" sz="2400" dirty="0"/>
              <a:t>They may be applied to any representation of the system (requirements, design, configuration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381965" y="1250066"/>
            <a:ext cx="8333771" cy="4791297"/>
          </a:xfrm>
        </p:spPr>
        <p:txBody>
          <a:bodyPr>
            <a:noAutofit/>
          </a:bodyPr>
          <a:lstStyle/>
          <a:p>
            <a:r>
              <a:rPr lang="en-US" sz="2400" dirty="0"/>
              <a:t>Testing is intended to show that a program does what it is intended to do and to discover program defects before it is put into use. </a:t>
            </a:r>
          </a:p>
          <a:p>
            <a:r>
              <a:rPr lang="en-US" sz="2400" dirty="0"/>
              <a:t>When you test software, you execute a program using artificial data. </a:t>
            </a:r>
          </a:p>
          <a:p>
            <a:r>
              <a:rPr lang="en-US" sz="2400" dirty="0"/>
              <a:t>You check the results of the test run for errors, anomalies or information about the program’s non-functional attributes. </a:t>
            </a:r>
          </a:p>
          <a:p>
            <a:r>
              <a:rPr lang="en-GB" sz="2400" dirty="0"/>
              <a:t>Can reveal the presence of errors NOT their </a:t>
            </a:r>
            <a:br>
              <a:rPr lang="en-GB" sz="2400" dirty="0"/>
            </a:br>
            <a:r>
              <a:rPr lang="en-GB" sz="2400" dirty="0"/>
              <a:t>absence.</a:t>
            </a:r>
          </a:p>
          <a:p>
            <a:r>
              <a:rPr lang="en-GB" sz="2400" dirty="0"/>
              <a:t>Testing is part of a more general verification and validation process, which also includes static validation techniques.</a:t>
            </a:r>
            <a:endParaRPr lang="en-GB" sz="2400" i="1" dirty="0"/>
          </a:p>
          <a:p>
            <a:endParaRPr lang="en-US" sz="24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408056"/>
            <a:ext cx="7686177" cy="1320800"/>
          </a:xfrm>
        </p:spPr>
        <p:txBody>
          <a:bodyPr/>
          <a:lstStyle/>
          <a:p>
            <a:r>
              <a:rPr lang="en-US" dirty="0"/>
              <a:t>Testing goals</a:t>
            </a:r>
          </a:p>
        </p:txBody>
      </p:sp>
      <p:sp>
        <p:nvSpPr>
          <p:cNvPr id="3" name="Content Placeholder 2"/>
          <p:cNvSpPr>
            <a:spLocks noGrp="1"/>
          </p:cNvSpPr>
          <p:nvPr>
            <p:ph idx="1"/>
          </p:nvPr>
        </p:nvSpPr>
        <p:spPr>
          <a:xfrm>
            <a:off x="254643" y="1016000"/>
            <a:ext cx="8507392" cy="5433944"/>
          </a:xfrm>
        </p:spPr>
        <p:txBody>
          <a:bodyPr>
            <a:noAutofit/>
          </a:bodyPr>
          <a:lstStyle/>
          <a:p>
            <a:r>
              <a:rPr lang="en-US" sz="2200" dirty="0"/>
              <a:t>To demonstrate to the developer and the customer that the software meets its requirements. </a:t>
            </a:r>
          </a:p>
          <a:p>
            <a:pPr lvl="1"/>
            <a:r>
              <a:rPr lang="en-US" sz="2200" dirty="0"/>
              <a:t>For custom software, this means that there should be at least one test for every requirement in the requirements document. </a:t>
            </a:r>
          </a:p>
          <a:p>
            <a:pPr lvl="1"/>
            <a:r>
              <a:rPr lang="en-US" sz="2200" dirty="0"/>
              <a:t>For generic software products, it means that there should be tests for all of the system features, plus combinations of these features that will be incorporated in the product release.  </a:t>
            </a:r>
            <a:endParaRPr lang="en-GB" sz="2200" dirty="0"/>
          </a:p>
          <a:p>
            <a:r>
              <a:rPr lang="en-US" sz="2200" dirty="0"/>
              <a:t>To discover situations in which the behavior of the software is incorrect, undesirable or does not conform to its specification. </a:t>
            </a:r>
          </a:p>
          <a:p>
            <a:pPr lvl="1"/>
            <a:r>
              <a:rPr lang="en-US" sz="2200" dirty="0"/>
              <a:t>Defect testing is concerned with rooting out undesirable system behavior such as system crashes, unwanted interactions with other systems, incorrect computations and data corruption.</a:t>
            </a:r>
            <a:endParaRPr lang="en-GB" sz="2200" dirty="0"/>
          </a:p>
          <a:p>
            <a:endParaRPr lang="en-US" sz="22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a:xfrm>
            <a:off x="416980" y="1627530"/>
            <a:ext cx="8071414" cy="4363034"/>
          </a:xfrm>
        </p:spPr>
        <p:txBody>
          <a:bodyPr>
            <a:normAutofit/>
          </a:bodyPr>
          <a:lstStyle/>
          <a:p>
            <a:r>
              <a:rPr lang="en-US" sz="2400" dirty="0">
                <a:solidFill>
                  <a:srgbClr val="000000"/>
                </a:solidFill>
              </a:rPr>
              <a:t>The first goal leads to validation testing</a:t>
            </a:r>
          </a:p>
          <a:p>
            <a:pPr lvl="1"/>
            <a:r>
              <a:rPr lang="en-US" sz="2400" dirty="0">
                <a:solidFill>
                  <a:srgbClr val="000000"/>
                </a:solidFill>
              </a:rPr>
              <a:t>You expect the system to perform correctly using a given set of test cases that reflect the system’s expected use. </a:t>
            </a:r>
          </a:p>
          <a:p>
            <a:r>
              <a:rPr lang="en-US" sz="2400" dirty="0">
                <a:solidFill>
                  <a:srgbClr val="000000"/>
                </a:solidFill>
              </a:rPr>
              <a:t>The second goal leads to defect (verification) testing</a:t>
            </a:r>
          </a:p>
          <a:p>
            <a:pPr lvl="1"/>
            <a:r>
              <a:rPr lang="en-US" sz="2400" dirty="0">
                <a:solidFill>
                  <a:srgbClr val="000000"/>
                </a:solidFill>
              </a:rPr>
              <a:t>The test cases are designed to expose defects. </a:t>
            </a:r>
          </a:p>
          <a:p>
            <a:pPr lvl="1"/>
            <a:r>
              <a:rPr lang="en-US" sz="2400" dirty="0">
                <a:solidFill>
                  <a:srgbClr val="000000"/>
                </a:solidFill>
              </a:rPr>
              <a:t>The test cases in defect testing can be deliberately obscure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a:xfrm>
            <a:off x="479302" y="1266905"/>
            <a:ext cx="8437440" cy="5013943"/>
          </a:xfrm>
        </p:spPr>
        <p:txBody>
          <a:bodyPr>
            <a:noAutofit/>
          </a:bodyPr>
          <a:lstStyle/>
          <a:p>
            <a:r>
              <a:rPr lang="en-US" sz="2400" dirty="0">
                <a:solidFill>
                  <a:schemeClr val="tx1"/>
                </a:solidFill>
              </a:rPr>
              <a:t>Validation testing</a:t>
            </a:r>
          </a:p>
          <a:p>
            <a:pPr lvl="1"/>
            <a:r>
              <a:rPr lang="en-US" sz="2400" dirty="0"/>
              <a:t>To demonstrate to the developer and the system customer that the software meets its requirements </a:t>
            </a:r>
          </a:p>
          <a:p>
            <a:pPr lvl="1"/>
            <a:r>
              <a:rPr lang="en-US" sz="2400" dirty="0"/>
              <a:t>A successful test shows that the system operates as intended.</a:t>
            </a:r>
          </a:p>
          <a:p>
            <a:r>
              <a:rPr lang="en-US" sz="2400" dirty="0">
                <a:solidFill>
                  <a:srgbClr val="000000"/>
                </a:solidFill>
              </a:rPr>
              <a:t>Defect (Verification) testing</a:t>
            </a:r>
          </a:p>
          <a:p>
            <a:pPr lvl="1"/>
            <a:r>
              <a:rPr lang="en-US" sz="2400" dirty="0"/>
              <a:t>To discover faults or defects in the software where its behavior is incorrect or not in conformance with its specification </a:t>
            </a:r>
          </a:p>
          <a:p>
            <a:pPr lvl="1"/>
            <a:r>
              <a:rPr lang="en-US" sz="24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a:xfrm>
            <a:off x="370390" y="1469986"/>
            <a:ext cx="8546352" cy="4810862"/>
          </a:xfrm>
        </p:spPr>
        <p:txBody>
          <a:bodyPr>
            <a:noAutofit/>
          </a:bodyPr>
          <a:lstStyle/>
          <a:p>
            <a:r>
              <a:rPr lang="en-GB" sz="2000" dirty="0"/>
              <a:t>Concerned with ensuring that the required level of quality is achieved in a software product.</a:t>
            </a:r>
          </a:p>
          <a:p>
            <a:r>
              <a:rPr lang="en-GB" sz="2000" dirty="0"/>
              <a:t>Three principal concerns:</a:t>
            </a:r>
          </a:p>
          <a:p>
            <a:pPr lvl="1"/>
            <a:r>
              <a:rPr lang="en-US" sz="2000" dirty="0"/>
              <a:t>At the organizational level, quality management is concerned with establishing a framework of organizational processes and standards that will lead to high-quality software. </a:t>
            </a:r>
          </a:p>
          <a:p>
            <a:pPr lvl="1"/>
            <a:r>
              <a:rPr lang="en-US" sz="2000" dirty="0"/>
              <a:t>At the project level, quality management involves the application of specific quality processes and checking that these planned processes have been followed.</a:t>
            </a:r>
            <a:r>
              <a:rPr lang="en-GB" sz="2000" dirty="0"/>
              <a:t> </a:t>
            </a:r>
          </a:p>
          <a:p>
            <a:pPr lvl="1"/>
            <a:r>
              <a:rPr lang="en-US" sz="2000" dirty="0"/>
              <a:t>At the project level, quality management is also concerned with establishing a quality plan for a project. The quality plan should set out the quality goals for the project and define what processes and standards are to be used.</a:t>
            </a:r>
            <a:r>
              <a:rPr lang="en-GB" sz="2000" dirty="0"/>
              <a:t> </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29" y="407989"/>
            <a:ext cx="7686177" cy="1320800"/>
          </a:xfrm>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422034" y="1886248"/>
            <a:ext cx="7990742" cy="4394600"/>
          </a:xfrm>
        </p:spPr>
      </p:pic>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xfrm>
            <a:off x="609599" y="1651304"/>
            <a:ext cx="8117712" cy="3973992"/>
          </a:xfrm>
          <a:noFill/>
          <a:ln/>
        </p:spPr>
        <p:txBody>
          <a:bodyPr lIns="90840" tIns="44623" rIns="90840" bIns="44623">
            <a:normAutofit/>
          </a:bodyPr>
          <a:lstStyle/>
          <a:p>
            <a:r>
              <a:rPr lang="en-GB" sz="2400" dirty="0">
                <a:solidFill>
                  <a:srgbClr val="000000"/>
                </a:solidFill>
              </a:rPr>
              <a:t>Verification</a:t>
            </a:r>
            <a:r>
              <a:rPr lang="en-GB" sz="2400" dirty="0"/>
              <a:t>: 	</a:t>
            </a:r>
          </a:p>
          <a:p>
            <a:pPr lvl="1"/>
            <a:r>
              <a:rPr lang="en-GB" sz="2400" dirty="0"/>
              <a:t>"Are we building the product right”?</a:t>
            </a:r>
          </a:p>
          <a:p>
            <a:pPr lvl="1"/>
            <a:r>
              <a:rPr lang="en-GB" sz="2400" dirty="0"/>
              <a:t>The software should conform to its specification.</a:t>
            </a:r>
          </a:p>
          <a:p>
            <a:endParaRPr lang="en-GB" sz="2400" dirty="0">
              <a:solidFill>
                <a:srgbClr val="000000"/>
              </a:solidFill>
            </a:endParaRPr>
          </a:p>
          <a:p>
            <a:r>
              <a:rPr lang="en-GB" sz="2400" dirty="0">
                <a:solidFill>
                  <a:srgbClr val="000000"/>
                </a:solidFill>
              </a:rPr>
              <a:t>Validation</a:t>
            </a:r>
            <a:r>
              <a:rPr lang="en-GB" sz="2400" dirty="0"/>
              <a:t>:</a:t>
            </a:r>
          </a:p>
          <a:p>
            <a:pPr lvl="1"/>
            <a:r>
              <a:rPr lang="en-GB" sz="2400" dirty="0"/>
              <a:t>"Are we building the right product”?</a:t>
            </a:r>
          </a:p>
          <a:p>
            <a:pPr lvl="1"/>
            <a:r>
              <a:rPr lang="en-GB" sz="2400" dirty="0"/>
              <a:t>The software should do what the user really requires.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2368176"/>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a:xfrm>
            <a:off x="609599" y="1620456"/>
            <a:ext cx="7924802" cy="4420907"/>
          </a:xfrm>
        </p:spPr>
        <p:txBody>
          <a:bodyPr>
            <a:normAutofit/>
          </a:bodyPr>
          <a:lstStyle/>
          <a:p>
            <a:r>
              <a:rPr lang="en-US" sz="2400" dirty="0"/>
              <a:t>Unit testing </a:t>
            </a:r>
          </a:p>
          <a:p>
            <a:r>
              <a:rPr lang="en-US" sz="2400" dirty="0"/>
              <a:t>Development testing, where the system is tested during development to discover bugs and defects. </a:t>
            </a:r>
          </a:p>
          <a:p>
            <a:r>
              <a:rPr lang="en-US" sz="2400" dirty="0"/>
              <a:t>Release testing, where a separate testing team test a complete version of the system before it is released to users. </a:t>
            </a:r>
          </a:p>
          <a:p>
            <a:r>
              <a:rPr lang="en-US" sz="2400" dirty="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idx="1"/>
          </p:nvPr>
        </p:nvSpPr>
        <p:spPr>
          <a:xfrm>
            <a:off x="609599" y="1562582"/>
            <a:ext cx="7924802" cy="4478781"/>
          </a:xfrm>
        </p:spPr>
        <p:txBody>
          <a:bodyPr>
            <a:normAutofit/>
          </a:bodyPr>
          <a:lstStyle/>
          <a:p>
            <a:r>
              <a:rPr lang="en-GB" sz="2400" dirty="0"/>
              <a:t>Software measurement is concerned with deriving a numeric value for an attribute of a software product or process.</a:t>
            </a:r>
          </a:p>
          <a:p>
            <a:r>
              <a:rPr lang="en-GB" sz="2400" dirty="0"/>
              <a:t>This allows for objective comparisons between techniques and processes.</a:t>
            </a:r>
          </a:p>
          <a:p>
            <a:r>
              <a:rPr lang="en-GB" sz="2400" dirty="0"/>
              <a:t>Although some companies have introduced measurement programmes, most organisations still don’t make systematic use of software measurement.</a:t>
            </a:r>
          </a:p>
          <a:p>
            <a:r>
              <a:rPr lang="en-GB" sz="2400" dirty="0"/>
              <a:t>There are few established standards in this area.</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482277" y="399327"/>
            <a:ext cx="7686177" cy="1320800"/>
          </a:xfrm>
        </p:spPr>
        <p:txBody>
          <a:bodyPr/>
          <a:lstStyle/>
          <a:p>
            <a:r>
              <a:rPr lang="en-GB" dirty="0"/>
              <a:t>Software metric</a:t>
            </a:r>
          </a:p>
        </p:txBody>
      </p:sp>
      <p:sp>
        <p:nvSpPr>
          <p:cNvPr id="52226" name="Rectangle 2"/>
          <p:cNvSpPr>
            <a:spLocks noGrp="1" noChangeArrowheads="1"/>
          </p:cNvSpPr>
          <p:nvPr>
            <p:ph idx="1"/>
          </p:nvPr>
        </p:nvSpPr>
        <p:spPr>
          <a:xfrm>
            <a:off x="609598" y="1250066"/>
            <a:ext cx="7794506" cy="5208607"/>
          </a:xfrm>
        </p:spPr>
        <p:txBody>
          <a:bodyPr>
            <a:noAutofit/>
          </a:bodyPr>
          <a:lstStyle/>
          <a:p>
            <a:r>
              <a:rPr lang="en-GB" sz="2400" dirty="0"/>
              <a:t>Any type of measurement which relates to a software system, process or related documentation</a:t>
            </a:r>
          </a:p>
          <a:p>
            <a:pPr lvl="1"/>
            <a:r>
              <a:rPr lang="en-GB" sz="2400" dirty="0"/>
              <a:t>Lines of code in a program, the Fog index, number of person-days required to develop a component.</a:t>
            </a:r>
          </a:p>
          <a:p>
            <a:r>
              <a:rPr lang="en-GB" sz="2400" dirty="0"/>
              <a:t>Allow the software and the software process to </a:t>
            </a:r>
            <a:br>
              <a:rPr lang="en-GB" sz="2400" dirty="0"/>
            </a:br>
            <a:r>
              <a:rPr lang="en-GB" sz="2400" dirty="0"/>
              <a:t>be quantified.</a:t>
            </a:r>
          </a:p>
          <a:p>
            <a:r>
              <a:rPr lang="en-GB" sz="2400" dirty="0"/>
              <a:t>May be used to predict product attributes or to control the software process.</a:t>
            </a:r>
          </a:p>
          <a:p>
            <a:r>
              <a:rPr lang="en-GB" sz="2400" dirty="0"/>
              <a:t>Product metrics can be used for general predictions or to identify anomalous components.</a:t>
            </a:r>
          </a:p>
        </p:txBody>
      </p:sp>
      <p:sp>
        <p:nvSpPr>
          <p:cNvPr id="8" name="Slide Number Placeholder 7"/>
          <p:cNvSpPr>
            <a:spLocks noGrp="1"/>
          </p:cNvSpPr>
          <p:nvPr>
            <p:ph type="sldNum" sz="quarter" idx="12"/>
          </p:nvPr>
        </p:nvSpPr>
        <p:spPr/>
        <p:txBody>
          <a:bodyPr/>
          <a:lstStyle/>
          <a:p>
            <a:fld id="{745CE82A-87C3-2841-AAF3-37DF1E34DC62}"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idx="1"/>
          </p:nvPr>
        </p:nvSpPr>
        <p:spPr>
          <a:xfrm>
            <a:off x="609598" y="1458410"/>
            <a:ext cx="7924803" cy="4822438"/>
          </a:xfrm>
        </p:spPr>
        <p:txBody>
          <a:bodyPr>
            <a:noAutofit/>
          </a:bodyPr>
          <a:lstStyle/>
          <a:p>
            <a:r>
              <a:rPr lang="en-US" sz="2000" i="1" dirty="0"/>
              <a:t>The time taken for a particular process to be completed</a:t>
            </a:r>
            <a:endParaRPr lang="en-US" sz="2000" dirty="0"/>
          </a:p>
          <a:p>
            <a:pPr lvl="1"/>
            <a:r>
              <a:rPr lang="en-US" sz="2000" dirty="0"/>
              <a:t>This can be the total time devoted to the process, calendar time, the time spent on the process by particular engineers, and so on.</a:t>
            </a:r>
            <a:endParaRPr lang="en-GB" sz="2000" dirty="0"/>
          </a:p>
          <a:p>
            <a:r>
              <a:rPr lang="en-US" sz="2000" i="1" dirty="0"/>
              <a:t>The resources required for a particular process</a:t>
            </a:r>
            <a:endParaRPr lang="en-US" sz="2000" dirty="0"/>
          </a:p>
          <a:p>
            <a:pPr lvl="1"/>
            <a:r>
              <a:rPr lang="en-US" sz="2000" dirty="0"/>
              <a:t>Resources might include total effort in person-days, travel costs or computer resources.</a:t>
            </a:r>
            <a:endParaRPr lang="en-GB" sz="2000" dirty="0"/>
          </a:p>
          <a:p>
            <a:r>
              <a:rPr lang="en-US" sz="2000" i="1" dirty="0"/>
              <a:t>The number of occurrences of a particular event</a:t>
            </a:r>
            <a:endParaRPr lang="en-US" sz="2000" dirty="0"/>
          </a:p>
          <a:p>
            <a:pPr lvl="1"/>
            <a:r>
              <a:rPr lang="en-US" sz="2000"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sz="2000" dirty="0"/>
          </a:p>
          <a:p>
            <a:endParaRPr lang="en-US" sz="2000"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36</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79" y="412830"/>
            <a:ext cx="7686177" cy="1320800"/>
          </a:xfrm>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557631" y="1930400"/>
            <a:ext cx="7910460" cy="4350448"/>
          </a:xfrm>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a:xfrm>
            <a:off x="300942" y="1365814"/>
            <a:ext cx="8345347" cy="5197032"/>
          </a:xfrm>
        </p:spPr>
        <p:txBody>
          <a:bodyPr>
            <a:noAutofit/>
          </a:bodyPr>
          <a:lstStyle/>
          <a:p>
            <a:r>
              <a:rPr lang="en-US" sz="2400" dirty="0"/>
              <a:t>To assign a value to system quality attributes </a:t>
            </a:r>
          </a:p>
          <a:p>
            <a:pPr lvl="1"/>
            <a:r>
              <a:rPr lang="en-US" sz="2400" dirty="0"/>
              <a:t>By measuring the characteristics of system components, such as their </a:t>
            </a:r>
            <a:r>
              <a:rPr lang="en-US" sz="2400" dirty="0" err="1"/>
              <a:t>cyclomatic</a:t>
            </a:r>
            <a:r>
              <a:rPr lang="en-US" sz="2400" dirty="0"/>
              <a:t> complexity, and then aggregating these measurements, you can assess system quality attributes, such as maintainability.</a:t>
            </a:r>
            <a:endParaRPr lang="en-GB" sz="2400" dirty="0"/>
          </a:p>
          <a:p>
            <a:r>
              <a:rPr lang="en-US" sz="2400" dirty="0"/>
              <a:t>To identify the system components whose quality is sub-standard </a:t>
            </a:r>
          </a:p>
          <a:p>
            <a:pPr lvl="1"/>
            <a:r>
              <a:rPr lang="en-US" sz="2400"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sz="2400" dirty="0"/>
          </a:p>
          <a:p>
            <a:endParaRPr lang="en-US"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a:xfrm>
            <a:off x="609599" y="1782500"/>
            <a:ext cx="8082988" cy="4258863"/>
          </a:xfrm>
        </p:spPr>
        <p:txBody>
          <a:bodyPr>
            <a:normAutofit/>
          </a:bodyPr>
          <a:lstStyle/>
          <a:p>
            <a:r>
              <a:rPr lang="en-GB" sz="2400" dirty="0"/>
              <a:t>A software property can be measured accurately.</a:t>
            </a:r>
          </a:p>
          <a:p>
            <a:r>
              <a:rPr lang="en-GB" sz="2400" dirty="0"/>
              <a:t>The relationship exists between what we can </a:t>
            </a:r>
            <a:br>
              <a:rPr lang="en-GB" sz="2400" dirty="0"/>
            </a:br>
            <a:r>
              <a:rPr lang="en-GB" sz="2400" dirty="0"/>
              <a:t>measure and what we want to know. We can only measure internal attributes but are often more interested in external software attributes.</a:t>
            </a:r>
          </a:p>
          <a:p>
            <a:r>
              <a:rPr lang="en-GB" sz="2400" dirty="0"/>
              <a:t>This relationship has been formalised and </a:t>
            </a:r>
            <a:br>
              <a:rPr lang="en-GB" sz="2400" dirty="0"/>
            </a:br>
            <a:r>
              <a:rPr lang="en-GB" sz="2400" dirty="0"/>
              <a:t>validated.</a:t>
            </a:r>
          </a:p>
          <a:p>
            <a:r>
              <a:rPr lang="en-GB" sz="2400" dirty="0"/>
              <a:t>It may be difficult to relate what can be measured to desirable external quality attributes.</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a:xfrm>
            <a:off x="609599" y="1469986"/>
            <a:ext cx="8013540" cy="4571378"/>
          </a:xfrm>
        </p:spPr>
        <p:txBody>
          <a:bodyPr>
            <a:normAutofit/>
          </a:bodyPr>
          <a:lstStyle/>
          <a:p>
            <a:r>
              <a:rPr lang="en-US" sz="2400" dirty="0"/>
              <a:t>Quality management provides an independent check on the software development process. </a:t>
            </a:r>
            <a:endParaRPr lang="en-GB" sz="2400" dirty="0"/>
          </a:p>
          <a:p>
            <a:r>
              <a:rPr lang="en-US" sz="2400" dirty="0"/>
              <a:t>The quality management process checks the project deliverables to ensure that they are consistent with organizational standards and goals </a:t>
            </a:r>
          </a:p>
          <a:p>
            <a:r>
              <a:rPr lang="en-US" sz="2400" dirty="0"/>
              <a:t>The quality team should be independent from the development team so that they can take an objective view of the software. This allows them to report on software quality without being influenced by software development issues.</a:t>
            </a:r>
            <a:r>
              <a:rPr lang="en-GB" sz="2400" dirty="0"/>
              <a:t> </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a:xfrm>
            <a:off x="353280" y="1412111"/>
            <a:ext cx="8307143" cy="4617677"/>
          </a:xfrm>
        </p:spPr>
        <p:txBody>
          <a:bodyPr>
            <a:normAutofit/>
          </a:bodyPr>
          <a:lstStyle/>
          <a:p>
            <a:r>
              <a:rPr lang="en-GB" sz="2400" dirty="0"/>
              <a:t>A quality metric should be a predictor of product quality.</a:t>
            </a:r>
          </a:p>
          <a:p>
            <a:r>
              <a:rPr lang="en-GB" sz="2400" dirty="0"/>
              <a:t>Classes of product metric</a:t>
            </a:r>
          </a:p>
          <a:p>
            <a:pPr lvl="1"/>
            <a:r>
              <a:rPr lang="en-GB" sz="2400" dirty="0"/>
              <a:t>Dynamic metrics which are collected by measurements made of a program in execution;</a:t>
            </a:r>
          </a:p>
          <a:p>
            <a:pPr lvl="1"/>
            <a:r>
              <a:rPr lang="en-GB" sz="2400" dirty="0"/>
              <a:t>Static metrics which are collected by measurements made of the system representations;</a:t>
            </a:r>
          </a:p>
          <a:p>
            <a:pPr lvl="1"/>
            <a:r>
              <a:rPr lang="en-GB" sz="2400" dirty="0"/>
              <a:t>Dynamic metrics help assess efficiency and reliability</a:t>
            </a:r>
          </a:p>
          <a:p>
            <a:pPr lvl="1"/>
            <a:r>
              <a:rPr lang="en-GB" sz="2400" dirty="0"/>
              <a:t>Static metrics help assess complexity, understandability and maintainability.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a:xfrm>
            <a:off x="609598" y="1597306"/>
            <a:ext cx="7481105" cy="4861367"/>
          </a:xfrm>
        </p:spPr>
        <p:txBody>
          <a:bodyPr>
            <a:normAutofit/>
          </a:bodyPr>
          <a:lstStyle/>
          <a:p>
            <a:r>
              <a:rPr lang="en-GB" sz="2400" dirty="0"/>
              <a:t>Dynamic metrics are closely related to software quality attributes</a:t>
            </a:r>
          </a:p>
          <a:p>
            <a:pPr lvl="1"/>
            <a:r>
              <a:rPr lang="en-GB" sz="2400" dirty="0"/>
              <a:t>It is relatively easy to measure the response time of a system (performance attribute) or the number of failures (reliability attribute).</a:t>
            </a:r>
          </a:p>
          <a:p>
            <a:r>
              <a:rPr lang="en-GB" sz="2400" dirty="0"/>
              <a:t>Static metrics have an indirect relationship with quality attributes</a:t>
            </a:r>
          </a:p>
          <a:p>
            <a:pPr lvl="1"/>
            <a:r>
              <a:rPr lang="en-GB" sz="2400" dirty="0"/>
              <a:t>You need to try and derive a relationship between these metrics and properties such as complexity, understandability and maintainability.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a:xfrm>
            <a:off x="609599" y="1689904"/>
            <a:ext cx="8117712" cy="4351459"/>
          </a:xfrm>
        </p:spPr>
        <p:txBody>
          <a:bodyPr>
            <a:normAutofit/>
          </a:bodyPr>
          <a:lstStyle/>
          <a:p>
            <a:r>
              <a:rPr lang="en-US" sz="2400" dirty="0"/>
              <a:t>System component can be analyzed separately using a range of metrics. </a:t>
            </a:r>
          </a:p>
          <a:p>
            <a:r>
              <a:rPr lang="en-US" sz="2400" dirty="0"/>
              <a:t>The values of these metrics may then be compared for different components and, perhaps, with historical measurement data collected on previous projects.</a:t>
            </a:r>
          </a:p>
          <a:p>
            <a:r>
              <a:rPr lang="en-US" sz="2400" dirty="0"/>
              <a:t>Anomalous measurements, which deviate significantly from the norm, may imply that there are problems with the quality of these components.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69" y="470704"/>
            <a:ext cx="8527062" cy="1320800"/>
          </a:xfrm>
        </p:spPr>
        <p:txBody>
          <a:bodyPr/>
          <a:lstStyle/>
          <a:p>
            <a:r>
              <a:rPr lang="en-US" dirty="0"/>
              <a:t>The process of product measurement</a:t>
            </a:r>
            <a:r>
              <a:rPr lang="en-GB" dirty="0"/>
              <a:t> </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70" y="2083443"/>
            <a:ext cx="8355464" cy="3541854"/>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67" y="459129"/>
            <a:ext cx="7686177" cy="1320800"/>
          </a:xfrm>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346067" y="16002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a:xfrm>
            <a:off x="609598" y="1562582"/>
            <a:ext cx="7794505" cy="4478782"/>
          </a:xfrm>
        </p:spPr>
        <p:txBody>
          <a:bodyPr>
            <a:normAutofit/>
          </a:bodyPr>
          <a:lstStyle/>
          <a:p>
            <a:r>
              <a:rPr lang="en-GB" sz="2400" dirty="0"/>
              <a:t>A quality plan sets out the desired product qualities and how these are assessed and defines the most significant quality attributes.</a:t>
            </a:r>
          </a:p>
          <a:p>
            <a:r>
              <a:rPr lang="en-GB" sz="2400" dirty="0"/>
              <a:t>The quality plan should define the quality assessment process.</a:t>
            </a:r>
          </a:p>
          <a:p>
            <a:r>
              <a:rPr lang="en-GB" sz="2400" dirty="0"/>
              <a:t>It should set out which organisational standards should be applied and, where necessary, define new standards to be used.</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a:xfrm>
            <a:off x="609599" y="1643605"/>
            <a:ext cx="7924802" cy="4397758"/>
          </a:xfrm>
        </p:spPr>
        <p:txBody>
          <a:bodyPr>
            <a:normAutofit/>
          </a:bodyPr>
          <a:lstStyle/>
          <a:p>
            <a:r>
              <a:rPr lang="en-US" sz="2400" dirty="0"/>
              <a:t>Quality management is particularly important for large, complex systems. The quality documentation is a record of progress and supports continuity of development as the development team changes.</a:t>
            </a:r>
          </a:p>
          <a:p>
            <a:r>
              <a:rPr lang="en-US" sz="2400" dirty="0"/>
              <a:t>For smaller systems, quality management needs less documentation and should focus on establishing a quality culture.</a:t>
            </a:r>
          </a:p>
          <a:p>
            <a:r>
              <a:rPr lang="en-US" sz="2400" dirty="0"/>
              <a:t>Techniques have to evolve when agile development is used.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82278" y="361758"/>
            <a:ext cx="7686177" cy="1320800"/>
          </a:xfrm>
        </p:spPr>
        <p:txBody>
          <a:bodyPr/>
          <a:lstStyle/>
          <a:p>
            <a:r>
              <a:rPr lang="en-GB" dirty="0"/>
              <a:t>Software quality</a:t>
            </a:r>
          </a:p>
        </p:txBody>
      </p:sp>
      <p:sp>
        <p:nvSpPr>
          <p:cNvPr id="10243" name="Rectangle 3"/>
          <p:cNvSpPr>
            <a:spLocks noGrp="1" noChangeArrowheads="1"/>
          </p:cNvSpPr>
          <p:nvPr>
            <p:ph idx="1"/>
          </p:nvPr>
        </p:nvSpPr>
        <p:spPr>
          <a:xfrm>
            <a:off x="482278" y="1145895"/>
            <a:ext cx="8052123" cy="5500078"/>
          </a:xfrm>
        </p:spPr>
        <p:txBody>
          <a:bodyPr>
            <a:noAutofit/>
          </a:bodyPr>
          <a:lstStyle/>
          <a:p>
            <a:r>
              <a:rPr lang="en-GB" sz="2400" dirty="0"/>
              <a:t>Quality, simplistically, means that a product should meet its specification.</a:t>
            </a:r>
          </a:p>
          <a:p>
            <a:r>
              <a:rPr lang="en-GB" sz="2400" dirty="0"/>
              <a:t>This is problematical for software systems</a:t>
            </a:r>
          </a:p>
          <a:p>
            <a:pPr lvl="1"/>
            <a:r>
              <a:rPr lang="en-GB" sz="2400" dirty="0"/>
              <a:t>There is a tension between customer quality requirements (efficiency, reliability, etc.) and developer quality requirements (maintainability, reusability, etc.);</a:t>
            </a:r>
          </a:p>
          <a:p>
            <a:pPr lvl="1"/>
            <a:r>
              <a:rPr lang="en-GB" sz="2400" dirty="0"/>
              <a:t>Some quality requirements are difficult to specify in an unambiguous way;</a:t>
            </a:r>
          </a:p>
          <a:p>
            <a:pPr lvl="1"/>
            <a:r>
              <a:rPr lang="en-GB" sz="2400" dirty="0"/>
              <a:t>Software specifications are usually incomplete and often inconsistent.</a:t>
            </a:r>
          </a:p>
          <a:p>
            <a:r>
              <a:rPr lang="en-GB" sz="2400" dirty="0"/>
              <a:t>The focus may be ‘fitness for purpose’ rather than specification conformance.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a:xfrm>
            <a:off x="609598" y="1585732"/>
            <a:ext cx="8059839" cy="4455631"/>
          </a:xfrm>
        </p:spPr>
        <p:txBody>
          <a:bodyPr>
            <a:normAutofit/>
          </a:bodyPr>
          <a:lstStyle/>
          <a:p>
            <a:r>
              <a:rPr lang="en-US" sz="2400" dirty="0"/>
              <a:t>Has the software been properly tested?</a:t>
            </a:r>
            <a:endParaRPr lang="en-GB" sz="2400" dirty="0"/>
          </a:p>
          <a:p>
            <a:r>
              <a:rPr lang="en-US" sz="2400" dirty="0"/>
              <a:t>Is the software sufficiently dependable to be put into use?</a:t>
            </a:r>
            <a:endParaRPr lang="en-GB" sz="2400" dirty="0"/>
          </a:p>
          <a:p>
            <a:r>
              <a:rPr lang="en-US" sz="2400" dirty="0"/>
              <a:t>Is the performance of the software acceptable for normal use? </a:t>
            </a:r>
            <a:endParaRPr lang="en-GB" sz="2400" dirty="0"/>
          </a:p>
          <a:p>
            <a:r>
              <a:rPr lang="en-US" sz="2400" dirty="0"/>
              <a:t>Is the software usable?</a:t>
            </a:r>
            <a:endParaRPr lang="en-GB" sz="2400" dirty="0"/>
          </a:p>
          <a:p>
            <a:r>
              <a:rPr lang="en-US" sz="2400" dirty="0"/>
              <a:t>Is the software well-structured and understandable?</a:t>
            </a:r>
          </a:p>
          <a:p>
            <a:r>
              <a:rPr lang="en-US" sz="2400" dirty="0"/>
              <a:t>Have programming and documentation standards been followed in the development process?</a:t>
            </a:r>
            <a:endParaRPr lang="en-GB" sz="2400" dirty="0"/>
          </a:p>
          <a:p>
            <a:endParaRPr lang="en-GB" sz="2400" dirty="0"/>
          </a:p>
          <a:p>
            <a:endParaRPr lang="en-US"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11911</TotalTime>
  <Words>2579</Words>
  <Application>Microsoft Macintosh PowerPoint</Application>
  <PresentationFormat>On-screen Show (4:3)</PresentationFormat>
  <Paragraphs>265</Paragraphs>
  <Slides>43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 3</vt:lpstr>
      <vt:lpstr>Facet</vt:lpstr>
      <vt:lpstr>Chapter 24   Software Quality Management</vt:lpstr>
      <vt:lpstr>Topics Covered</vt:lpstr>
      <vt:lpstr>Software quality management</vt:lpstr>
      <vt:lpstr>Quality management activities</vt:lpstr>
      <vt:lpstr>Quality management and software development </vt:lpstr>
      <vt:lpstr>Quality planning</vt:lpstr>
      <vt:lpstr>Scope of quality management</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Software standards</vt:lpstr>
      <vt:lpstr>Product and process standards</vt:lpstr>
      <vt:lpstr>Product and process standards </vt:lpstr>
      <vt:lpstr>Problems with standards</vt:lpstr>
      <vt:lpstr>Standards development</vt:lpstr>
      <vt:lpstr>ISO 9001 standards framework</vt:lpstr>
      <vt:lpstr>Reviews and inspections</vt:lpstr>
      <vt:lpstr>Quality reviews</vt:lpstr>
      <vt:lpstr>Phases in the review process</vt:lpstr>
      <vt:lpstr>The software review process </vt:lpstr>
      <vt:lpstr>Program inspections</vt:lpstr>
      <vt:lpstr>Software testing</vt:lpstr>
      <vt:lpstr>Testing goals</vt:lpstr>
      <vt:lpstr>Validation and defect testing</vt:lpstr>
      <vt:lpstr>Testing process goals</vt:lpstr>
      <vt:lpstr>An input-output model of program testing </vt:lpstr>
      <vt:lpstr>Verification vs validation</vt:lpstr>
      <vt:lpstr>A model of the software testing process </vt:lpstr>
      <vt:lpstr>Stages of testing</vt:lpstr>
      <vt:lpstr>Software measurement</vt:lpstr>
      <vt:lpstr>Software metric</vt:lpstr>
      <vt:lpstr>Types of process metric</vt:lpstr>
      <vt:lpstr>Predictor and control measurements </vt:lpstr>
      <vt:lpstr>Use of measurements</vt:lpstr>
      <vt:lpstr>Metrics assumptions</vt:lpstr>
      <vt:lpstr>Product metrics</vt:lpstr>
      <vt:lpstr>Dynamic and static metrics</vt:lpstr>
      <vt:lpstr>Software component analysis</vt:lpstr>
      <vt:lpstr>The process of product measurement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Jianchao "Jack" Han</cp:lastModifiedBy>
  <cp:revision>41</cp:revision>
  <dcterms:created xsi:type="dcterms:W3CDTF">2010-01-06T19:57:16Z</dcterms:created>
  <dcterms:modified xsi:type="dcterms:W3CDTF">2023-02-08T18:09:44Z</dcterms:modified>
</cp:coreProperties>
</file>