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40"/>
  </p:notesMasterIdLst>
  <p:handoutMasterIdLst>
    <p:handoutMasterId r:id="rId41"/>
  </p:handoutMasterIdLst>
  <p:sldIdLst>
    <p:sldId id="353" r:id="rId2"/>
    <p:sldId id="270" r:id="rId3"/>
    <p:sldId id="271" r:id="rId4"/>
    <p:sldId id="272" r:id="rId5"/>
    <p:sldId id="257" r:id="rId6"/>
    <p:sldId id="322" r:id="rId7"/>
    <p:sldId id="323" r:id="rId8"/>
    <p:sldId id="324" r:id="rId9"/>
    <p:sldId id="315" r:id="rId10"/>
    <p:sldId id="276" r:id="rId11"/>
    <p:sldId id="283" r:id="rId12"/>
    <p:sldId id="284" r:id="rId13"/>
    <p:sldId id="262" r:id="rId14"/>
    <p:sldId id="325" r:id="rId15"/>
    <p:sldId id="326" r:id="rId16"/>
    <p:sldId id="327" r:id="rId17"/>
    <p:sldId id="328" r:id="rId18"/>
    <p:sldId id="316" r:id="rId19"/>
    <p:sldId id="329" r:id="rId20"/>
    <p:sldId id="317" r:id="rId21"/>
    <p:sldId id="330" r:id="rId22"/>
    <p:sldId id="331" r:id="rId23"/>
    <p:sldId id="318" r:id="rId24"/>
    <p:sldId id="285" r:id="rId25"/>
    <p:sldId id="319" r:id="rId26"/>
    <p:sldId id="279" r:id="rId27"/>
    <p:sldId id="286" r:id="rId28"/>
    <p:sldId id="267" r:id="rId29"/>
    <p:sldId id="287" r:id="rId30"/>
    <p:sldId id="334" r:id="rId31"/>
    <p:sldId id="266" r:id="rId32"/>
    <p:sldId id="296" r:id="rId33"/>
    <p:sldId id="304" r:id="rId34"/>
    <p:sldId id="305" r:id="rId35"/>
    <p:sldId id="308" r:id="rId36"/>
    <p:sldId id="309" r:id="rId37"/>
    <p:sldId id="280" r:id="rId38"/>
    <p:sldId id="34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7"/>
  </p:normalViewPr>
  <p:slideViewPr>
    <p:cSldViewPr snapToGrid="0" snapToObjects="1">
      <p:cViewPr varScale="1">
        <p:scale>
          <a:sx n="101" d="100"/>
          <a:sy n="101" d="100"/>
        </p:scale>
        <p:origin x="1864"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2/8/23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929731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2/8/23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058697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399B40A3-8C98-7643-999B-D2E4C4DFCA87}" type="slidenum">
              <a:rPr lang="en-US" smtClean="0"/>
              <a:pPr>
                <a:defRPr/>
              </a:pPr>
              <a:t>‹#›</a:t>
            </a:fld>
            <a:endParaRPr lang="en-US" dirty="0"/>
          </a:p>
        </p:txBody>
      </p:sp>
    </p:spTree>
    <p:extLst>
      <p:ext uri="{BB962C8B-B14F-4D97-AF65-F5344CB8AC3E}">
        <p14:creationId xmlns:p14="http://schemas.microsoft.com/office/powerpoint/2010/main" val="903723454"/>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404104" y="6280848"/>
            <a:ext cx="512638" cy="365125"/>
          </a:xfrm>
        </p:spPr>
        <p:txBody>
          <a:bodyPr/>
          <a:lstStyle>
            <a:lvl1pPr>
              <a:defRPr sz="1400">
                <a:solidFill>
                  <a:schemeClr val="tx1"/>
                </a:solidFill>
              </a:defRPr>
            </a:lvl1pPr>
          </a:lstStyle>
          <a:p>
            <a:pPr>
              <a:defRPr/>
            </a:pPr>
            <a:fld id="{AFD720AD-0A16-4141-82CA-5619F80A2BC8}" type="slidenum">
              <a:rPr lang="en-US" smtClean="0"/>
              <a:pPr>
                <a:defRPr/>
              </a:pPr>
              <a:t>‹#›</a:t>
            </a:fld>
            <a:endParaRPr lang="en-US" dirty="0"/>
          </a:p>
        </p:txBody>
      </p:sp>
    </p:spTree>
    <p:extLst>
      <p:ext uri="{BB962C8B-B14F-4D97-AF65-F5344CB8AC3E}">
        <p14:creationId xmlns:p14="http://schemas.microsoft.com/office/powerpoint/2010/main" val="3759300446"/>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52759" y="-135979"/>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7686177"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412344" y="6218729"/>
            <a:ext cx="512638" cy="365125"/>
          </a:xfrm>
          <a:prstGeom prst="rect">
            <a:avLst/>
          </a:prstGeom>
        </p:spPr>
        <p:txBody>
          <a:bodyPr vert="horz" lIns="91440" tIns="45720" rIns="91440" bIns="45720" rtlCol="0" anchor="ctr"/>
          <a:lstStyle>
            <a:lvl1pPr algn="r">
              <a:defRPr sz="1400">
                <a:solidFill>
                  <a:schemeClr val="tx1"/>
                </a:solidFill>
              </a:defRPr>
            </a:lvl1pPr>
          </a:lstStyle>
          <a:p>
            <a:pPr>
              <a:defRPr/>
            </a:pPr>
            <a:fld id="{D3E67C1E-A116-FA4E-B295-2EE9C41BDD30}" type="slidenum">
              <a:rPr lang="en-US" smtClean="0"/>
              <a:pPr>
                <a:defRPr/>
              </a:pPr>
              <a:t>‹#›</a:t>
            </a:fld>
            <a:endParaRPr lang="en-US" dirty="0"/>
          </a:p>
        </p:txBody>
      </p:sp>
    </p:spTree>
    <p:extLst>
      <p:ext uri="{BB962C8B-B14F-4D97-AF65-F5344CB8AC3E}">
        <p14:creationId xmlns:p14="http://schemas.microsoft.com/office/powerpoint/2010/main" val="337313988"/>
      </p:ext>
    </p:extLst>
  </p:cSld>
  <p:clrMap bg1="lt1" tx1="dk1" bg2="lt2" tx2="dk2" accent1="accent1" accent2="accent2" accent3="accent3" accent4="accent4" accent5="accent5" accent6="accent6" hlink="hlink" folHlink="folHlink"/>
  <p:sldLayoutIdLst>
    <p:sldLayoutId id="2147483688" r:id="rId1"/>
    <p:sldLayoutId id="2147483689" r:id="rId2"/>
  </p:sldLayoutIdLst>
  <p:transition spd="med">
    <p:wipe dir="r"/>
  </p:transition>
  <p:hf hdr="0" ftr="0" dt="0"/>
  <p:txStyles>
    <p:titleStyle>
      <a:lvl1pPr algn="l" defTabSz="457200" rtl="0" eaLnBrk="1" latinLnBrk="0" hangingPunct="1">
        <a:spcBef>
          <a:spcPct val="0"/>
        </a:spcBef>
        <a:buNone/>
        <a:defRPr sz="3600" b="1" u="sng" kern="1200">
          <a:solidFill>
            <a:schemeClr val="accent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00B0F0"/>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FFC000"/>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FF0000"/>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408" y="1284789"/>
            <a:ext cx="7814935" cy="4085863"/>
          </a:xfrm>
        </p:spPr>
        <p:txBody>
          <a:bodyPr>
            <a:normAutofit/>
          </a:bodyPr>
          <a:lstStyle/>
          <a:p>
            <a:pPr algn="ctr"/>
            <a:r>
              <a:rPr lang="en-US" sz="4800" u="none" dirty="0"/>
              <a:t>Chapter 25</a:t>
            </a:r>
            <a:br>
              <a:rPr lang="en-US" sz="4800" u="none" dirty="0"/>
            </a:br>
            <a:br>
              <a:rPr lang="en-US" u="none" dirty="0"/>
            </a:br>
            <a:r>
              <a:rPr lang="en-US" sz="4400" u="none" dirty="0">
                <a:solidFill>
                  <a:srgbClr val="0070C0"/>
                </a:solidFill>
              </a:rPr>
              <a:t> Configuration Management</a:t>
            </a:r>
            <a:br>
              <a:rPr lang="en-US" u="none" dirty="0"/>
            </a:br>
            <a:endParaRPr lang="en-US" u="none" dirty="0">
              <a:solidFill>
                <a:srgbClr val="0070C0"/>
              </a:solidFil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extLst>
      <p:ext uri="{BB962C8B-B14F-4D97-AF65-F5344CB8AC3E}">
        <p14:creationId xmlns:p14="http://schemas.microsoft.com/office/powerpoint/2010/main" val="3172193753"/>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a:t>
            </a:r>
          </a:p>
        </p:txBody>
      </p:sp>
      <p:sp>
        <p:nvSpPr>
          <p:cNvPr id="3" name="Content Placeholder 2"/>
          <p:cNvSpPr>
            <a:spLocks noGrp="1"/>
          </p:cNvSpPr>
          <p:nvPr>
            <p:ph idx="1"/>
          </p:nvPr>
        </p:nvSpPr>
        <p:spPr>
          <a:xfrm>
            <a:off x="609599" y="1643606"/>
            <a:ext cx="7924802" cy="4397758"/>
          </a:xfrm>
        </p:spPr>
        <p:txBody>
          <a:bodyPr>
            <a:normAutofit/>
          </a:bodyPr>
          <a:lstStyle/>
          <a:p>
            <a:r>
              <a:rPr lang="en-US" sz="2400" dirty="0"/>
              <a:t>Version management (VM) is the process of keeping track of different versions of software components or configuration items and the systems in which these components are used. </a:t>
            </a:r>
          </a:p>
          <a:p>
            <a:r>
              <a:rPr lang="en-US" sz="2400" dirty="0"/>
              <a:t>It also involves ensuring that changes made by different developers to these versions do not interfere with each other. </a:t>
            </a:r>
          </a:p>
          <a:p>
            <a:r>
              <a:rPr lang="en-US" sz="2400" dirty="0"/>
              <a:t>Therefore, version management can be thought of as the process of managing </a:t>
            </a:r>
            <a:r>
              <a:rPr lang="en-US" sz="2400" dirty="0" err="1"/>
              <a:t>codelines</a:t>
            </a:r>
            <a:r>
              <a:rPr lang="en-US" sz="2400" dirty="0"/>
              <a:t> and baselines. </a:t>
            </a:r>
            <a:endParaRPr lang="en-GB" sz="2400" dirty="0"/>
          </a:p>
          <a:p>
            <a:endParaRPr lang="en-US" sz="2400"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p>
        </p:txBody>
      </p:sp>
      <p:sp>
        <p:nvSpPr>
          <p:cNvPr id="3" name="Content Placeholder 2"/>
          <p:cNvSpPr>
            <a:spLocks noGrp="1"/>
          </p:cNvSpPr>
          <p:nvPr>
            <p:ph idx="1"/>
          </p:nvPr>
        </p:nvSpPr>
        <p:spPr>
          <a:xfrm>
            <a:off x="609599" y="1469986"/>
            <a:ext cx="7924802" cy="4571378"/>
          </a:xfrm>
        </p:spPr>
        <p:txBody>
          <a:bodyPr>
            <a:normAutofit/>
          </a:bodyPr>
          <a:lstStyle/>
          <a:p>
            <a:r>
              <a:rPr lang="en-US" sz="2400" dirty="0">
                <a:solidFill>
                  <a:srgbClr val="0070C0"/>
                </a:solidFill>
              </a:rPr>
              <a:t>A </a:t>
            </a:r>
            <a:r>
              <a:rPr lang="en-US" sz="2400" dirty="0" err="1">
                <a:solidFill>
                  <a:srgbClr val="0070C0"/>
                </a:solidFill>
              </a:rPr>
              <a:t>codeline</a:t>
            </a:r>
            <a:r>
              <a:rPr lang="en-US" sz="2400" dirty="0">
                <a:solidFill>
                  <a:srgbClr val="0070C0"/>
                </a:solidFill>
              </a:rPr>
              <a:t> is a sequence of versions of  source code with later versions in the sequence derived from earlier versions. </a:t>
            </a:r>
          </a:p>
          <a:p>
            <a:r>
              <a:rPr lang="en-US" sz="2400" dirty="0" err="1"/>
              <a:t>Codelines</a:t>
            </a:r>
            <a:r>
              <a:rPr lang="en-US" sz="2400" dirty="0"/>
              <a:t> normally apply to components of systems so that there are different versions of each component.</a:t>
            </a:r>
          </a:p>
          <a:p>
            <a:r>
              <a:rPr lang="en-US" sz="2400" dirty="0"/>
              <a:t> </a:t>
            </a:r>
            <a:r>
              <a:rPr lang="en-US" sz="2400" dirty="0">
                <a:solidFill>
                  <a:srgbClr val="0070C0"/>
                </a:solidFill>
              </a:rPr>
              <a:t>A baseline is a definition of a specific system. </a:t>
            </a:r>
          </a:p>
          <a:p>
            <a:r>
              <a:rPr lang="en-US" sz="2400" dirty="0"/>
              <a:t>The baseline therefore specifies the component versions that are included in the system plus a specification of the libraries used, configuration files, etc.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Baselines</a:t>
            </a:r>
          </a:p>
        </p:txBody>
      </p:sp>
      <p:sp>
        <p:nvSpPr>
          <p:cNvPr id="3" name="Content Placeholder 2"/>
          <p:cNvSpPr>
            <a:spLocks noGrp="1"/>
          </p:cNvSpPr>
          <p:nvPr>
            <p:ph idx="1"/>
          </p:nvPr>
        </p:nvSpPr>
        <p:spPr>
          <a:xfrm>
            <a:off x="381966" y="1504709"/>
            <a:ext cx="8287472" cy="4977113"/>
          </a:xfrm>
        </p:spPr>
        <p:txBody>
          <a:bodyPr>
            <a:normAutofit/>
          </a:bodyPr>
          <a:lstStyle/>
          <a:p>
            <a:r>
              <a:rPr lang="en-US" sz="2400" dirty="0"/>
              <a:t>Baselines may be specified using a configuration language, which allows you to define what components are included in a version of a particular system. </a:t>
            </a:r>
            <a:endParaRPr lang="en-GB" sz="2400" dirty="0"/>
          </a:p>
          <a:p>
            <a:r>
              <a:rPr lang="en-US" sz="2400" dirty="0"/>
              <a:t>Baselines are important because you often have to recreate a specific version of a complete system. </a:t>
            </a:r>
          </a:p>
          <a:p>
            <a:pPr lvl="1"/>
            <a:r>
              <a:rPr lang="en-US" sz="2400" dirty="0"/>
              <a:t>For example, a product line may be instantiated so that there are individual system versions for different customers. You may have to recreate the version delivered to a specific customer if, for example, that customer reports bugs in their system that have to be repaired.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r>
              <a:rPr lang="en-GB" dirty="0"/>
              <a:t> </a:t>
            </a:r>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13</a:t>
            </a:fld>
            <a:endParaRPr lang="en-US"/>
          </a:p>
        </p:txBody>
      </p:sp>
      <p:pic>
        <p:nvPicPr>
          <p:cNvPr id="8" name="Picture 7" descr="25.4 Code and Baselines (25.6).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9" y="1643604"/>
            <a:ext cx="8421278" cy="4479403"/>
          </a:xfrm>
          <a:prstGeom prst="rect">
            <a:avLst/>
          </a:prstGeom>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systems</a:t>
            </a:r>
          </a:p>
        </p:txBody>
      </p:sp>
      <p:sp>
        <p:nvSpPr>
          <p:cNvPr id="3" name="Content Placeholder 2"/>
          <p:cNvSpPr>
            <a:spLocks noGrp="1"/>
          </p:cNvSpPr>
          <p:nvPr>
            <p:ph idx="1"/>
          </p:nvPr>
        </p:nvSpPr>
        <p:spPr>
          <a:xfrm>
            <a:off x="466845" y="1562582"/>
            <a:ext cx="8210310" cy="4478781"/>
          </a:xfrm>
        </p:spPr>
        <p:txBody>
          <a:bodyPr>
            <a:normAutofit/>
          </a:bodyPr>
          <a:lstStyle/>
          <a:p>
            <a:r>
              <a:rPr lang="en-US" sz="2400" dirty="0"/>
              <a:t>Version control (VC) systems identify, store and control access to the different versions of components. There are two types of modern version control system</a:t>
            </a:r>
            <a:r>
              <a:rPr lang="en-GB" sz="2400" dirty="0"/>
              <a:t> </a:t>
            </a:r>
          </a:p>
          <a:p>
            <a:pPr lvl="1"/>
            <a:r>
              <a:rPr lang="en-US" sz="2400" dirty="0"/>
              <a:t>Centralized systems, where there is a single master repository that maintains all versions of the software components that are being developed. Subversion is a widely used example of a centralized VC system.</a:t>
            </a:r>
          </a:p>
          <a:p>
            <a:pPr lvl="1"/>
            <a:r>
              <a:rPr lang="en-US" sz="2400" dirty="0"/>
              <a:t>Distributed systems, where multiple versions of the component repository exist at the same time. Git is a widely-used example of a distributed VC system</a:t>
            </a:r>
            <a:r>
              <a:rPr lang="en-GB" sz="2400" dirty="0"/>
              <a:t>. </a:t>
            </a:r>
            <a:endParaRPr lang="en-US" sz="2400"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14</a:t>
            </a:fld>
            <a:endParaRPr lang="en-US"/>
          </a:p>
        </p:txBody>
      </p:sp>
    </p:spTree>
    <p:extLst>
      <p:ext uri="{BB962C8B-B14F-4D97-AF65-F5344CB8AC3E}">
        <p14:creationId xmlns:p14="http://schemas.microsoft.com/office/powerpoint/2010/main" val="3914232539"/>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version control systems</a:t>
            </a:r>
          </a:p>
        </p:txBody>
      </p:sp>
      <p:sp>
        <p:nvSpPr>
          <p:cNvPr id="3" name="Content Placeholder 2"/>
          <p:cNvSpPr>
            <a:spLocks noGrp="1"/>
          </p:cNvSpPr>
          <p:nvPr>
            <p:ph idx="1"/>
          </p:nvPr>
        </p:nvSpPr>
        <p:spPr>
          <a:xfrm>
            <a:off x="609598" y="2160590"/>
            <a:ext cx="6879221" cy="3880773"/>
          </a:xfrm>
        </p:spPr>
        <p:txBody>
          <a:bodyPr>
            <a:normAutofit/>
          </a:bodyPr>
          <a:lstStyle/>
          <a:p>
            <a:r>
              <a:rPr lang="en-US" sz="2400" dirty="0"/>
              <a:t>Version and release identification</a:t>
            </a:r>
            <a:r>
              <a:rPr lang="en-GB" sz="2400" dirty="0"/>
              <a:t> </a:t>
            </a:r>
          </a:p>
          <a:p>
            <a:r>
              <a:rPr lang="en-US" sz="2400" dirty="0"/>
              <a:t>Change history recording </a:t>
            </a:r>
          </a:p>
          <a:p>
            <a:r>
              <a:rPr lang="en-US" sz="2400" dirty="0"/>
              <a:t>Support for independent development </a:t>
            </a:r>
          </a:p>
          <a:p>
            <a:r>
              <a:rPr lang="en-US" sz="2400" dirty="0"/>
              <a:t>Project support</a:t>
            </a:r>
          </a:p>
          <a:p>
            <a:r>
              <a:rPr lang="en-US" sz="2400" dirty="0"/>
              <a:t>Storage management</a:t>
            </a:r>
          </a:p>
        </p:txBody>
      </p:sp>
      <p:sp>
        <p:nvSpPr>
          <p:cNvPr id="6" name="Slide Number Placeholder 5"/>
          <p:cNvSpPr>
            <a:spLocks noGrp="1"/>
          </p:cNvSpPr>
          <p:nvPr>
            <p:ph type="sldNum" sz="quarter" idx="12"/>
          </p:nvPr>
        </p:nvSpPr>
        <p:spPr/>
        <p:txBody>
          <a:bodyPr/>
          <a:lstStyle/>
          <a:p>
            <a:fld id="{7B134961-4B2C-A547-9A54-CB85DA02077E}" type="slidenum">
              <a:rPr lang="en-US" smtClean="0"/>
              <a:pPr/>
              <a:t>15</a:t>
            </a:fld>
            <a:endParaRPr lang="en-US"/>
          </a:p>
        </p:txBody>
      </p:sp>
    </p:spTree>
    <p:extLst>
      <p:ext uri="{BB962C8B-B14F-4D97-AF65-F5344CB8AC3E}">
        <p14:creationId xmlns:p14="http://schemas.microsoft.com/office/powerpoint/2010/main" val="3808171165"/>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repository and private workspaces</a:t>
            </a:r>
          </a:p>
        </p:txBody>
      </p:sp>
      <p:sp>
        <p:nvSpPr>
          <p:cNvPr id="3" name="Content Placeholder 2"/>
          <p:cNvSpPr>
            <a:spLocks noGrp="1"/>
          </p:cNvSpPr>
          <p:nvPr>
            <p:ph idx="1"/>
          </p:nvPr>
        </p:nvSpPr>
        <p:spPr>
          <a:xfrm>
            <a:off x="609599" y="1930400"/>
            <a:ext cx="8152436" cy="4318000"/>
          </a:xfrm>
        </p:spPr>
        <p:txBody>
          <a:bodyPr>
            <a:normAutofit fontScale="92500"/>
          </a:bodyPr>
          <a:lstStyle/>
          <a:p>
            <a:r>
              <a:rPr lang="en-US" sz="2400" dirty="0"/>
              <a:t>To support independent development without interference, version control systems use the concept of a project repository and a private workspace. </a:t>
            </a:r>
          </a:p>
          <a:p>
            <a:r>
              <a:rPr lang="en-US" sz="2400" dirty="0"/>
              <a:t>The project repository maintains the ‘master’ version of all components. It is used to create baselines for system building. </a:t>
            </a:r>
          </a:p>
          <a:p>
            <a:r>
              <a:rPr lang="en-US" sz="2400" dirty="0"/>
              <a:t>When modifying components, developers copy (check-out) these from the repository into their workspace and work on these copies. </a:t>
            </a:r>
          </a:p>
          <a:p>
            <a:r>
              <a:rPr lang="en-US" sz="2400" dirty="0"/>
              <a:t>When they have finished their changes, the changed components are returned (checked-in) to the repository.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16</a:t>
            </a:fld>
            <a:endParaRPr lang="en-US"/>
          </a:p>
        </p:txBody>
      </p:sp>
    </p:spTree>
    <p:extLst>
      <p:ext uri="{BB962C8B-B14F-4D97-AF65-F5344CB8AC3E}">
        <p14:creationId xmlns:p14="http://schemas.microsoft.com/office/powerpoint/2010/main" val="1563155981"/>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version control</a:t>
            </a:r>
          </a:p>
        </p:txBody>
      </p:sp>
      <p:sp>
        <p:nvSpPr>
          <p:cNvPr id="3" name="Content Placeholder 2"/>
          <p:cNvSpPr>
            <a:spLocks noGrp="1"/>
          </p:cNvSpPr>
          <p:nvPr>
            <p:ph idx="1"/>
          </p:nvPr>
        </p:nvSpPr>
        <p:spPr>
          <a:xfrm>
            <a:off x="609598" y="1493134"/>
            <a:ext cx="7794505" cy="5000263"/>
          </a:xfrm>
        </p:spPr>
        <p:txBody>
          <a:bodyPr>
            <a:normAutofit/>
          </a:bodyPr>
          <a:lstStyle/>
          <a:p>
            <a:r>
              <a:rPr lang="en-US" sz="2400" dirty="0"/>
              <a:t>Developers check out components or directories of components from the project repository into their private workspace and work on these copies in their private workspace. </a:t>
            </a:r>
          </a:p>
          <a:p>
            <a:r>
              <a:rPr lang="en-US" sz="2400" dirty="0"/>
              <a:t>When their changes are complete, they check-in the components back to the repository. </a:t>
            </a:r>
          </a:p>
          <a:p>
            <a:r>
              <a:rPr lang="en-US" sz="2400" dirty="0"/>
              <a:t>If several people are working on a component at the same time, each check it out from the repository. If a component has been checked out, the VC system warns other users wanting to check out that component that it has been checked out by someone else.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17</a:t>
            </a:fld>
            <a:endParaRPr lang="en-US"/>
          </a:p>
        </p:txBody>
      </p:sp>
    </p:spTree>
    <p:extLst>
      <p:ext uri="{BB962C8B-B14F-4D97-AF65-F5344CB8AC3E}">
        <p14:creationId xmlns:p14="http://schemas.microsoft.com/office/powerpoint/2010/main" val="1203596744"/>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576" y="493853"/>
            <a:ext cx="7686177" cy="1320800"/>
          </a:xfrm>
        </p:spPr>
        <p:txBody>
          <a:bodyPr/>
          <a:lstStyle/>
          <a:p>
            <a:r>
              <a:rPr lang="en-US" dirty="0"/>
              <a:t>Repository Check-in/Check-out</a:t>
            </a:r>
          </a:p>
        </p:txBody>
      </p:sp>
      <p:sp>
        <p:nvSpPr>
          <p:cNvPr id="6" name="Slide Number Placeholder 5"/>
          <p:cNvSpPr>
            <a:spLocks noGrp="1"/>
          </p:cNvSpPr>
          <p:nvPr>
            <p:ph type="sldNum" sz="quarter" idx="12"/>
          </p:nvPr>
        </p:nvSpPr>
        <p:spPr/>
        <p:txBody>
          <a:bodyPr/>
          <a:lstStyle/>
          <a:p>
            <a:fld id="{7B134961-4B2C-A547-9A54-CB85DA02077E}" type="slidenum">
              <a:rPr lang="en-US" smtClean="0"/>
              <a:pPr/>
              <a:t>18</a:t>
            </a:fld>
            <a:endParaRPr lang="en-US"/>
          </a:p>
        </p:txBody>
      </p:sp>
      <p:pic>
        <p:nvPicPr>
          <p:cNvPr id="7" name="Picture 6" descr="25.5 Check InOu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76" y="1299832"/>
            <a:ext cx="7794505" cy="5346141"/>
          </a:xfrm>
          <a:prstGeom prst="rect">
            <a:avLst/>
          </a:prstGeom>
        </p:spPr>
      </p:pic>
    </p:spTree>
    <p:extLst>
      <p:ext uri="{BB962C8B-B14F-4D97-AF65-F5344CB8AC3E}">
        <p14:creationId xmlns:p14="http://schemas.microsoft.com/office/powerpoint/2010/main" val="136903605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version control</a:t>
            </a:r>
          </a:p>
        </p:txBody>
      </p:sp>
      <p:sp>
        <p:nvSpPr>
          <p:cNvPr id="3" name="Content Placeholder 2"/>
          <p:cNvSpPr>
            <a:spLocks noGrp="1"/>
          </p:cNvSpPr>
          <p:nvPr>
            <p:ph idx="1"/>
          </p:nvPr>
        </p:nvSpPr>
        <p:spPr>
          <a:xfrm>
            <a:off x="609598" y="1423686"/>
            <a:ext cx="7794505" cy="4617677"/>
          </a:xfrm>
        </p:spPr>
        <p:txBody>
          <a:bodyPr>
            <a:normAutofit fontScale="92500"/>
          </a:bodyPr>
          <a:lstStyle/>
          <a:p>
            <a:r>
              <a:rPr lang="en-US" sz="2400" dirty="0"/>
              <a:t>A ‘master’ repository is created on a server that maintains the code produced by the development team.</a:t>
            </a:r>
          </a:p>
          <a:p>
            <a:r>
              <a:rPr lang="en-US" sz="2400" dirty="0"/>
              <a:t>Instead of checking out the files that they need, a developer creates a clone of the project repository that is downloaded and installed on their computer. </a:t>
            </a:r>
            <a:endParaRPr lang="en-GB" sz="2400" dirty="0"/>
          </a:p>
          <a:p>
            <a:r>
              <a:rPr lang="en-US" sz="2400" dirty="0"/>
              <a:t>Developers work on the files required and maintain the new versions on their private repository on their own computer. </a:t>
            </a:r>
          </a:p>
          <a:p>
            <a:r>
              <a:rPr lang="en-US" sz="2400" dirty="0"/>
              <a:t>When changes are done, they ‘commit’ these changes and update their private server repository.  They may then ‘push’ these changes to the project repository.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19</a:t>
            </a:fld>
            <a:endParaRPr lang="en-US"/>
          </a:p>
        </p:txBody>
      </p:sp>
    </p:spTree>
    <p:extLst>
      <p:ext uri="{BB962C8B-B14F-4D97-AF65-F5344CB8AC3E}">
        <p14:creationId xmlns:p14="http://schemas.microsoft.com/office/powerpoint/2010/main" val="56059795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a:xfrm>
            <a:off x="609599" y="1930400"/>
            <a:ext cx="7029692" cy="4110964"/>
          </a:xfrm>
        </p:spPr>
        <p:txBody>
          <a:bodyPr>
            <a:normAutofit/>
          </a:bodyPr>
          <a:lstStyle/>
          <a:p>
            <a:r>
              <a:rPr lang="en-US" sz="2800" dirty="0"/>
              <a:t>Version management</a:t>
            </a:r>
            <a:endParaRPr lang="en-GB" sz="2800" dirty="0"/>
          </a:p>
          <a:p>
            <a:r>
              <a:rPr lang="en-GB" sz="2800" dirty="0"/>
              <a:t>System building</a:t>
            </a:r>
          </a:p>
          <a:p>
            <a:r>
              <a:rPr lang="en-GB" sz="2800" dirty="0"/>
              <a:t>Change management</a:t>
            </a:r>
          </a:p>
          <a:p>
            <a:r>
              <a:rPr lang="en-US" sz="2800" dirty="0"/>
              <a:t>Release management</a:t>
            </a:r>
            <a:r>
              <a:rPr lang="en-GB" sz="2800" dirty="0"/>
              <a:t> </a:t>
            </a:r>
            <a:endParaRPr lang="en-US" sz="2800"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44" y="1509306"/>
            <a:ext cx="3165061" cy="1442237"/>
          </a:xfrm>
        </p:spPr>
        <p:txBody>
          <a:bodyPr>
            <a:normAutofit/>
          </a:bodyPr>
          <a:lstStyle/>
          <a:p>
            <a:r>
              <a:rPr lang="en-US" dirty="0"/>
              <a:t>Repository cloning</a:t>
            </a:r>
          </a:p>
        </p:txBody>
      </p:sp>
      <p:sp>
        <p:nvSpPr>
          <p:cNvPr id="6" name="Slide Number Placeholder 5"/>
          <p:cNvSpPr>
            <a:spLocks noGrp="1"/>
          </p:cNvSpPr>
          <p:nvPr>
            <p:ph type="sldNum" sz="quarter" idx="12"/>
          </p:nvPr>
        </p:nvSpPr>
        <p:spPr/>
        <p:txBody>
          <a:bodyPr/>
          <a:lstStyle/>
          <a:p>
            <a:fld id="{7B134961-4B2C-A547-9A54-CB85DA02077E}" type="slidenum">
              <a:rPr lang="en-US" smtClean="0"/>
              <a:pPr/>
              <a:t>20</a:t>
            </a:fld>
            <a:endParaRPr lang="en-US"/>
          </a:p>
        </p:txBody>
      </p:sp>
      <p:sp>
        <p:nvSpPr>
          <p:cNvPr id="8" name="Rectangle 7"/>
          <p:cNvSpPr/>
          <p:nvPr/>
        </p:nvSpPr>
        <p:spPr>
          <a:xfrm>
            <a:off x="457200" y="1325217"/>
            <a:ext cx="7273235" cy="20982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25.6 Repository Clon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109" y="129168"/>
            <a:ext cx="5283842" cy="6599664"/>
          </a:xfrm>
          <a:prstGeom prst="rect">
            <a:avLst/>
          </a:prstGeom>
        </p:spPr>
      </p:pic>
    </p:spTree>
    <p:extLst>
      <p:ext uri="{BB962C8B-B14F-4D97-AF65-F5344CB8AC3E}">
        <p14:creationId xmlns:p14="http://schemas.microsoft.com/office/powerpoint/2010/main" val="278971801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232" y="482279"/>
            <a:ext cx="7686177" cy="1320800"/>
          </a:xfrm>
        </p:spPr>
        <p:txBody>
          <a:bodyPr/>
          <a:lstStyle/>
          <a:p>
            <a:r>
              <a:rPr lang="en-US" dirty="0"/>
              <a:t>Benefits of distributed version control</a:t>
            </a:r>
          </a:p>
        </p:txBody>
      </p:sp>
      <p:sp>
        <p:nvSpPr>
          <p:cNvPr id="3" name="Content Placeholder 2"/>
          <p:cNvSpPr>
            <a:spLocks noGrp="1"/>
          </p:cNvSpPr>
          <p:nvPr>
            <p:ph idx="1"/>
          </p:nvPr>
        </p:nvSpPr>
        <p:spPr>
          <a:xfrm>
            <a:off x="424404" y="1930400"/>
            <a:ext cx="8106138" cy="4318000"/>
          </a:xfrm>
        </p:spPr>
        <p:txBody>
          <a:bodyPr>
            <a:noAutofit/>
          </a:bodyPr>
          <a:lstStyle/>
          <a:p>
            <a:r>
              <a:rPr lang="en-US" sz="2400" dirty="0"/>
              <a:t>It provides a backup mechanism for the repository.</a:t>
            </a:r>
            <a:r>
              <a:rPr lang="en-GB" sz="2400" dirty="0"/>
              <a:t> </a:t>
            </a:r>
          </a:p>
          <a:p>
            <a:pPr lvl="1"/>
            <a:r>
              <a:rPr lang="en-US" sz="2400" dirty="0"/>
              <a:t>If the repository is corrupted, work can continue and the project repository can be restored from local copies.</a:t>
            </a:r>
            <a:r>
              <a:rPr lang="en-GB" sz="2400" dirty="0"/>
              <a:t> </a:t>
            </a:r>
          </a:p>
          <a:p>
            <a:r>
              <a:rPr lang="en-GB" sz="2400" dirty="0"/>
              <a:t>It allows for off-line working so that developers can commit changes if they do not have a network connection. </a:t>
            </a:r>
          </a:p>
          <a:p>
            <a:r>
              <a:rPr lang="en-GB" sz="2400" dirty="0"/>
              <a:t>Project support is the default way of working. </a:t>
            </a:r>
          </a:p>
          <a:p>
            <a:pPr lvl="1"/>
            <a:r>
              <a:rPr lang="en-GB" sz="2400" dirty="0"/>
              <a:t>Developers can compile and test the entire system on their local machines and test the changes that they have made. </a:t>
            </a:r>
            <a:endParaRPr lang="en-US" sz="2400"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21</a:t>
            </a:fld>
            <a:endParaRPr lang="en-US"/>
          </a:p>
        </p:txBody>
      </p:sp>
    </p:spTree>
    <p:extLst>
      <p:ext uri="{BB962C8B-B14F-4D97-AF65-F5344CB8AC3E}">
        <p14:creationId xmlns:p14="http://schemas.microsoft.com/office/powerpoint/2010/main" val="352891909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a:xfrm>
            <a:off x="609598" y="1620456"/>
            <a:ext cx="7924803" cy="4861367"/>
          </a:xfrm>
        </p:spPr>
        <p:txBody>
          <a:bodyPr>
            <a:noAutofit/>
          </a:bodyPr>
          <a:lstStyle/>
          <a:p>
            <a:r>
              <a:rPr lang="en-US" sz="2400" dirty="0"/>
              <a:t>Distributed version control is essential for open source development.</a:t>
            </a:r>
          </a:p>
          <a:p>
            <a:pPr lvl="1"/>
            <a:r>
              <a:rPr lang="en-US" sz="2400" dirty="0"/>
              <a:t> Several people may be working simultaneously on the same system without any central coordination. </a:t>
            </a:r>
          </a:p>
          <a:p>
            <a:r>
              <a:rPr lang="en-US" sz="2400" dirty="0"/>
              <a:t>As well as a private repository on their own computer, developers also maintain a public server repository to which they push new versions of components that they have changed. </a:t>
            </a:r>
          </a:p>
          <a:p>
            <a:pPr lvl="1"/>
            <a:r>
              <a:rPr lang="en-US" sz="2400" dirty="0"/>
              <a:t>It is then up to the open-source system ‘manager’ to decide when to pull these changes into the definitive system.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22</a:t>
            </a:fld>
            <a:endParaRPr lang="en-US"/>
          </a:p>
        </p:txBody>
      </p:sp>
    </p:spTree>
    <p:extLst>
      <p:ext uri="{BB962C8B-B14F-4D97-AF65-F5344CB8AC3E}">
        <p14:creationId xmlns:p14="http://schemas.microsoft.com/office/powerpoint/2010/main" val="3516158349"/>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Open-source development</a:t>
            </a:r>
          </a:p>
        </p:txBody>
      </p:sp>
      <p:sp>
        <p:nvSpPr>
          <p:cNvPr id="6" name="Slide Number Placeholder 5"/>
          <p:cNvSpPr>
            <a:spLocks noGrp="1"/>
          </p:cNvSpPr>
          <p:nvPr>
            <p:ph type="sldNum" sz="quarter" idx="12"/>
          </p:nvPr>
        </p:nvSpPr>
        <p:spPr/>
        <p:txBody>
          <a:bodyPr/>
          <a:lstStyle/>
          <a:p>
            <a:fld id="{7B134961-4B2C-A547-9A54-CB85DA02077E}" type="slidenum">
              <a:rPr lang="en-US" smtClean="0"/>
              <a:pPr/>
              <a:t>23</a:t>
            </a:fld>
            <a:endParaRPr lang="en-US"/>
          </a:p>
        </p:txBody>
      </p:sp>
      <p:pic>
        <p:nvPicPr>
          <p:cNvPr id="7" name="Picture 6" descr="25.7 Open Source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89" y="1551008"/>
            <a:ext cx="8092461" cy="4729840"/>
          </a:xfrm>
          <a:prstGeom prst="rect">
            <a:avLst/>
          </a:prstGeom>
        </p:spPr>
      </p:pic>
    </p:spTree>
    <p:extLst>
      <p:ext uri="{BB962C8B-B14F-4D97-AF65-F5344CB8AC3E}">
        <p14:creationId xmlns:p14="http://schemas.microsoft.com/office/powerpoint/2010/main" val="141491373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and merging</a:t>
            </a:r>
          </a:p>
        </p:txBody>
      </p:sp>
      <p:sp>
        <p:nvSpPr>
          <p:cNvPr id="3" name="Content Placeholder 2"/>
          <p:cNvSpPr>
            <a:spLocks noGrp="1"/>
          </p:cNvSpPr>
          <p:nvPr>
            <p:ph idx="1"/>
          </p:nvPr>
        </p:nvSpPr>
        <p:spPr>
          <a:xfrm>
            <a:off x="231494" y="1463768"/>
            <a:ext cx="8685247" cy="4999642"/>
          </a:xfrm>
        </p:spPr>
        <p:txBody>
          <a:bodyPr>
            <a:noAutofit/>
          </a:bodyPr>
          <a:lstStyle/>
          <a:p>
            <a:r>
              <a:rPr lang="en-US" sz="2400" dirty="0"/>
              <a:t>Rather than a linear sequence of versions that reflect changes to the component over time, there may be several independent sequences. </a:t>
            </a:r>
          </a:p>
          <a:p>
            <a:pPr lvl="1"/>
            <a:r>
              <a:rPr lang="en-US" sz="2400" dirty="0"/>
              <a:t>This is normal in system development, where different developers work independently on different versions of the source code and so change it in different ways. </a:t>
            </a:r>
          </a:p>
          <a:p>
            <a:r>
              <a:rPr lang="en-US" sz="2400" dirty="0"/>
              <a:t>At some stage, it may be necessary to merge </a:t>
            </a:r>
            <a:r>
              <a:rPr lang="en-US" sz="2400" dirty="0" err="1"/>
              <a:t>codeline</a:t>
            </a:r>
            <a:r>
              <a:rPr lang="en-US" sz="2400" dirty="0"/>
              <a:t> branches to create a new version of a component that includes all changes that have been made. </a:t>
            </a:r>
          </a:p>
          <a:p>
            <a:pPr lvl="1"/>
            <a:r>
              <a:rPr lang="en-US" sz="2400" dirty="0"/>
              <a:t>If the changes made involve different parts of the code, the component versions may be merged automatically by combining the deltas that apply to the code.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35" y="461701"/>
            <a:ext cx="7686177" cy="1320800"/>
          </a:xfrm>
        </p:spPr>
        <p:txBody>
          <a:bodyPr/>
          <a:lstStyle/>
          <a:p>
            <a:r>
              <a:rPr lang="en-US" dirty="0"/>
              <a:t>Branching and merging</a:t>
            </a:r>
          </a:p>
        </p:txBody>
      </p:sp>
      <p:sp>
        <p:nvSpPr>
          <p:cNvPr id="6" name="Slide Number Placeholder 5"/>
          <p:cNvSpPr>
            <a:spLocks noGrp="1"/>
          </p:cNvSpPr>
          <p:nvPr>
            <p:ph type="sldNum" sz="quarter" idx="12"/>
          </p:nvPr>
        </p:nvSpPr>
        <p:spPr/>
        <p:txBody>
          <a:bodyPr/>
          <a:lstStyle/>
          <a:p>
            <a:fld id="{7B134961-4B2C-A547-9A54-CB85DA02077E}" type="slidenum">
              <a:rPr lang="en-US" smtClean="0"/>
              <a:pPr/>
              <a:t>25</a:t>
            </a:fld>
            <a:endParaRPr lang="en-US"/>
          </a:p>
        </p:txBody>
      </p:sp>
      <p:pic>
        <p:nvPicPr>
          <p:cNvPr id="7" name="Picture 6" descr="25.8 Branching Merging (25.9).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33" y="1782501"/>
            <a:ext cx="8129980" cy="4062714"/>
          </a:xfrm>
          <a:prstGeom prst="rect">
            <a:avLst/>
          </a:prstGeom>
        </p:spPr>
      </p:pic>
    </p:spTree>
    <p:extLst>
      <p:ext uri="{BB962C8B-B14F-4D97-AF65-F5344CB8AC3E}">
        <p14:creationId xmlns:p14="http://schemas.microsoft.com/office/powerpoint/2010/main" val="136968187"/>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p>
        </p:txBody>
      </p:sp>
      <p:sp>
        <p:nvSpPr>
          <p:cNvPr id="3" name="Content Placeholder 2"/>
          <p:cNvSpPr>
            <a:spLocks noGrp="1"/>
          </p:cNvSpPr>
          <p:nvPr>
            <p:ph idx="1"/>
          </p:nvPr>
        </p:nvSpPr>
        <p:spPr>
          <a:xfrm>
            <a:off x="609599" y="1688596"/>
            <a:ext cx="7924802" cy="4559804"/>
          </a:xfrm>
        </p:spPr>
        <p:txBody>
          <a:bodyPr>
            <a:normAutofit/>
          </a:bodyPr>
          <a:lstStyle/>
          <a:p>
            <a:r>
              <a:rPr lang="en-US" sz="2400" dirty="0"/>
              <a:t>System building is the process of creating a complete, executable system by compiling and linking the system components, external libraries, configuration files, etc.</a:t>
            </a:r>
          </a:p>
          <a:p>
            <a:r>
              <a:rPr lang="en-US" sz="2400" dirty="0"/>
              <a:t>System building tools and version management tools must communicate as the build process involves checking out component versions from the repository managed by the version management system. </a:t>
            </a:r>
          </a:p>
          <a:p>
            <a:r>
              <a:rPr lang="en-US" sz="2400" dirty="0"/>
              <a:t>The configuration description used to identify a baseline is also used by the system building tool.</a:t>
            </a:r>
            <a:r>
              <a:rPr lang="en-GB" sz="2400" dirty="0"/>
              <a:t> </a:t>
            </a:r>
            <a:endParaRPr lang="en-US" sz="2400"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42" y="366532"/>
            <a:ext cx="7686177" cy="1320800"/>
          </a:xfrm>
        </p:spPr>
        <p:txBody>
          <a:bodyPr/>
          <a:lstStyle/>
          <a:p>
            <a:r>
              <a:rPr lang="en-US" dirty="0"/>
              <a:t>Build platforms</a:t>
            </a:r>
          </a:p>
        </p:txBody>
      </p:sp>
      <p:sp>
        <p:nvSpPr>
          <p:cNvPr id="3" name="Content Placeholder 2"/>
          <p:cNvSpPr>
            <a:spLocks noGrp="1"/>
          </p:cNvSpPr>
          <p:nvPr>
            <p:ph idx="1"/>
          </p:nvPr>
        </p:nvSpPr>
        <p:spPr>
          <a:xfrm>
            <a:off x="300942" y="1114374"/>
            <a:ext cx="8615800" cy="5377094"/>
          </a:xfrm>
        </p:spPr>
        <p:txBody>
          <a:bodyPr>
            <a:noAutofit/>
          </a:bodyPr>
          <a:lstStyle/>
          <a:p>
            <a:r>
              <a:rPr lang="en-US" sz="2400" dirty="0"/>
              <a:t>The development system, which includes development tools such as compilers, source code editors, etc.</a:t>
            </a:r>
          </a:p>
          <a:p>
            <a:pPr lvl="1"/>
            <a:r>
              <a:rPr lang="en-US" sz="2400" dirty="0"/>
              <a:t>Developers check out code from the version management system into a private workspace before making changes to the system. </a:t>
            </a:r>
            <a:endParaRPr lang="en-GB" sz="2400" dirty="0"/>
          </a:p>
          <a:p>
            <a:r>
              <a:rPr lang="en-US" sz="2400" dirty="0"/>
              <a:t>The build server, which is used to build definitive, executable versions of the system. </a:t>
            </a:r>
          </a:p>
          <a:p>
            <a:pPr lvl="1"/>
            <a:r>
              <a:rPr lang="en-US" sz="2400" dirty="0"/>
              <a:t>Developers check in code to the version management system before it is built. The system build may rely on external libraries that are not included in the version management system.</a:t>
            </a:r>
            <a:r>
              <a:rPr lang="en-GB" sz="2400" dirty="0"/>
              <a:t> </a:t>
            </a:r>
          </a:p>
          <a:p>
            <a:r>
              <a:rPr lang="en-US" sz="2400" dirty="0"/>
              <a:t>The target environment, which is the platform on which the system executes.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r>
              <a:rPr lang="en-GB" dirty="0"/>
              <a:t> </a:t>
            </a:r>
            <a:endParaRPr lang="en-US" dirty="0"/>
          </a:p>
        </p:txBody>
      </p:sp>
      <p:pic>
        <p:nvPicPr>
          <p:cNvPr id="4" name="Content Placeholder 3" descr="25.11 SystemBuilding.eps"/>
          <p:cNvPicPr>
            <a:picLocks noGrp="1" noChangeAspect="1"/>
          </p:cNvPicPr>
          <p:nvPr>
            <p:ph idx="1"/>
          </p:nvPr>
        </p:nvPicPr>
        <p:blipFill>
          <a:blip r:embed="rId2"/>
          <a:srcRect t="-7679" b="-7679"/>
          <a:stretch>
            <a:fillRect/>
          </a:stretch>
        </p:blipFill>
        <p:spPr>
          <a:xfrm>
            <a:off x="794604" y="1565476"/>
            <a:ext cx="7739797" cy="4256590"/>
          </a:xfrm>
        </p:spPr>
      </p:pic>
      <p:sp>
        <p:nvSpPr>
          <p:cNvPr id="5" name="Slide Number Placeholder 4"/>
          <p:cNvSpPr>
            <a:spLocks noGrp="1"/>
          </p:cNvSpPr>
          <p:nvPr>
            <p:ph type="sldNum" sz="quarter" idx="12"/>
          </p:nvPr>
        </p:nvSpPr>
        <p:spPr/>
        <p:txBody>
          <a:bodyPr/>
          <a:lstStyle/>
          <a:p>
            <a:fld id="{7B134961-4B2C-A547-9A54-CB85DA02077E}"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system functionality</a:t>
            </a:r>
          </a:p>
        </p:txBody>
      </p:sp>
      <p:sp>
        <p:nvSpPr>
          <p:cNvPr id="3" name="Content Placeholder 2"/>
          <p:cNvSpPr>
            <a:spLocks noGrp="1"/>
          </p:cNvSpPr>
          <p:nvPr>
            <p:ph idx="1"/>
          </p:nvPr>
        </p:nvSpPr>
        <p:spPr>
          <a:xfrm>
            <a:off x="609598" y="1930400"/>
            <a:ext cx="7794505" cy="4110963"/>
          </a:xfrm>
        </p:spPr>
        <p:txBody>
          <a:bodyPr>
            <a:normAutofit/>
          </a:bodyPr>
          <a:lstStyle/>
          <a:p>
            <a:r>
              <a:rPr lang="en-US" sz="2400" dirty="0"/>
              <a:t>Build script generation</a:t>
            </a:r>
            <a:endParaRPr lang="en-GB" sz="2400" dirty="0"/>
          </a:p>
          <a:p>
            <a:r>
              <a:rPr lang="en-US" sz="2400" dirty="0"/>
              <a:t>Version management system integration</a:t>
            </a:r>
            <a:endParaRPr lang="en-GB" sz="2400" dirty="0"/>
          </a:p>
          <a:p>
            <a:r>
              <a:rPr lang="en-US" sz="2400" dirty="0"/>
              <a:t>Minimal re-compilation</a:t>
            </a:r>
            <a:endParaRPr lang="en-GB" sz="2400" dirty="0"/>
          </a:p>
          <a:p>
            <a:r>
              <a:rPr lang="en-US" sz="2400" dirty="0"/>
              <a:t>Executable system creation</a:t>
            </a:r>
            <a:endParaRPr lang="en-GB" sz="2400" dirty="0"/>
          </a:p>
          <a:p>
            <a:r>
              <a:rPr lang="en-US" sz="2400" dirty="0"/>
              <a:t>Test automation</a:t>
            </a:r>
            <a:endParaRPr lang="en-GB" sz="2400" dirty="0"/>
          </a:p>
          <a:p>
            <a:r>
              <a:rPr lang="en-US" sz="2400" dirty="0"/>
              <a:t>Reporting</a:t>
            </a:r>
            <a:endParaRPr lang="en-GB" sz="2400" dirty="0"/>
          </a:p>
          <a:p>
            <a:r>
              <a:rPr lang="en-US" sz="2400" dirty="0"/>
              <a:t>Documentation generation</a:t>
            </a:r>
            <a:endParaRPr lang="en-GB" sz="2400" dirty="0"/>
          </a:p>
          <a:p>
            <a:endParaRPr lang="en-US" sz="2400"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a:xfrm>
            <a:off x="609598" y="1597306"/>
            <a:ext cx="7585277" cy="4444057"/>
          </a:xfrm>
        </p:spPr>
        <p:txBody>
          <a:bodyPr>
            <a:normAutofit/>
          </a:bodyPr>
          <a:lstStyle/>
          <a:p>
            <a:r>
              <a:rPr lang="en-US" sz="2400" dirty="0"/>
              <a:t>Software systems are constantly changing during development and use.</a:t>
            </a:r>
          </a:p>
          <a:p>
            <a:r>
              <a:rPr lang="en-US" sz="2400" dirty="0"/>
              <a:t>Configuration management (CM) is concerned with the policies, processes and tools for managing changing software systems. </a:t>
            </a:r>
          </a:p>
          <a:p>
            <a:r>
              <a:rPr lang="en-US" sz="2400" dirty="0"/>
              <a:t>You need CM because it is easy to lose track of what changes and component versions have been incorporated into each system version. </a:t>
            </a:r>
          </a:p>
          <a:p>
            <a:r>
              <a:rPr lang="en-US" sz="2400" dirty="0"/>
              <a:t>CM is essential for team projects to control changes made by different developers</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platforms</a:t>
            </a:r>
          </a:p>
        </p:txBody>
      </p:sp>
      <p:sp>
        <p:nvSpPr>
          <p:cNvPr id="3" name="Content Placeholder 2"/>
          <p:cNvSpPr>
            <a:spLocks noGrp="1"/>
          </p:cNvSpPr>
          <p:nvPr>
            <p:ph idx="1"/>
          </p:nvPr>
        </p:nvSpPr>
        <p:spPr>
          <a:xfrm>
            <a:off x="609598" y="1574158"/>
            <a:ext cx="7794505" cy="4467206"/>
          </a:xfrm>
        </p:spPr>
        <p:txBody>
          <a:bodyPr>
            <a:noAutofit/>
          </a:bodyPr>
          <a:lstStyle/>
          <a:p>
            <a:r>
              <a:rPr lang="en-US" sz="2400" dirty="0"/>
              <a:t>The development system, which includes development tools such as compilers, source code editors, etc. </a:t>
            </a:r>
          </a:p>
          <a:p>
            <a:r>
              <a:rPr lang="en-US" sz="2400" dirty="0"/>
              <a:t>The build server, which is used to build definitive, executable versions of the system. This server maintains the definitive versions of a system.</a:t>
            </a:r>
            <a:r>
              <a:rPr lang="en-GB" sz="2400" dirty="0"/>
              <a:t> </a:t>
            </a:r>
          </a:p>
          <a:p>
            <a:r>
              <a:rPr lang="en-US" sz="2400" dirty="0"/>
              <a:t>The target environment, which is the platform on which the system executes. </a:t>
            </a:r>
          </a:p>
          <a:p>
            <a:pPr lvl="1"/>
            <a:r>
              <a:rPr lang="en-US" sz="2400" dirty="0"/>
              <a:t>For real-time and embedded systems, the target environment is often smaller and simpler than the development environment (e.g. a cell phone)</a:t>
            </a:r>
            <a:r>
              <a:rPr lang="en-GB" sz="2400" dirty="0"/>
              <a:t> </a:t>
            </a:r>
            <a:endParaRPr lang="en-US" sz="2400"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30</a:t>
            </a:fld>
            <a:endParaRPr lang="en-US"/>
          </a:p>
        </p:txBody>
      </p:sp>
    </p:spTree>
    <p:extLst>
      <p:ext uri="{BB962C8B-B14F-4D97-AF65-F5344CB8AC3E}">
        <p14:creationId xmlns:p14="http://schemas.microsoft.com/office/powerpoint/2010/main" val="14124554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build, and target platforms</a:t>
            </a:r>
            <a:r>
              <a:rPr lang="en-GB" dirty="0"/>
              <a:t> </a:t>
            </a:r>
            <a:endParaRPr lang="en-US" dirty="0"/>
          </a:p>
        </p:txBody>
      </p:sp>
      <p:pic>
        <p:nvPicPr>
          <p:cNvPr id="4" name="Content Placeholder 3" descr="25.10 Build Environment.eps"/>
          <p:cNvPicPr>
            <a:picLocks noGrp="1" noChangeAspect="1"/>
          </p:cNvPicPr>
          <p:nvPr>
            <p:ph idx="1"/>
          </p:nvPr>
        </p:nvPicPr>
        <p:blipFill>
          <a:blip r:embed="rId2"/>
          <a:srcRect t="-5771" b="-5771"/>
          <a:stretch>
            <a:fillRect/>
          </a:stretch>
        </p:blipFill>
        <p:spPr>
          <a:xfrm>
            <a:off x="554777" y="1829765"/>
            <a:ext cx="8034445" cy="4418635"/>
          </a:xfrm>
        </p:spPr>
      </p:pic>
      <p:sp>
        <p:nvSpPr>
          <p:cNvPr id="5" name="Slide Number Placeholder 4"/>
          <p:cNvSpPr>
            <a:spLocks noGrp="1"/>
          </p:cNvSpPr>
          <p:nvPr>
            <p:ph type="sldNum" sz="quarter" idx="12"/>
          </p:nvPr>
        </p:nvSpPr>
        <p:spPr/>
        <p:txBody>
          <a:bodyPr/>
          <a:lstStyle/>
          <a:p>
            <a:fld id="{7B134961-4B2C-A547-9A54-CB85DA02077E}"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building</a:t>
            </a:r>
          </a:p>
        </p:txBody>
      </p:sp>
      <p:sp>
        <p:nvSpPr>
          <p:cNvPr id="3" name="Content Placeholder 2"/>
          <p:cNvSpPr>
            <a:spLocks noGrp="1"/>
          </p:cNvSpPr>
          <p:nvPr>
            <p:ph idx="1"/>
          </p:nvPr>
        </p:nvSpPr>
        <p:spPr>
          <a:xfrm>
            <a:off x="609598" y="1747778"/>
            <a:ext cx="7686177" cy="4293586"/>
          </a:xfrm>
        </p:spPr>
        <p:txBody>
          <a:bodyPr>
            <a:normAutofit fontScale="92500"/>
          </a:bodyPr>
          <a:lstStyle/>
          <a:p>
            <a:r>
              <a:rPr lang="en-US" sz="2400" dirty="0"/>
              <a:t>Check out the mainline system from the version management system into the developer’s private workspace.</a:t>
            </a:r>
            <a:endParaRPr lang="en-GB" sz="2400" dirty="0"/>
          </a:p>
          <a:p>
            <a:r>
              <a:rPr lang="en-US" sz="2400" dirty="0"/>
              <a:t>Build the system and run automated tests to ensure that the built system passes all tests. If not, the build is broken and you should inform whoever checked in the last baseline system. They are responsible for repairing the problem.</a:t>
            </a:r>
            <a:endParaRPr lang="en-GB" sz="2400" dirty="0"/>
          </a:p>
          <a:p>
            <a:r>
              <a:rPr lang="en-US" sz="2400" dirty="0"/>
              <a:t>Make the changes to the system components.</a:t>
            </a:r>
            <a:endParaRPr lang="en-GB" sz="2400" dirty="0"/>
          </a:p>
          <a:p>
            <a:r>
              <a:rPr lang="en-US" sz="2400" dirty="0"/>
              <a:t>Build the system in the private workspace and rerun system tests. If the tests fail, continue editing.</a:t>
            </a:r>
            <a:endParaRPr lang="en-GB" sz="2400" dirty="0"/>
          </a:p>
          <a:p>
            <a:endParaRPr lang="en-US" sz="2400"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a:t>
            </a:r>
          </a:p>
        </p:txBody>
      </p:sp>
      <p:sp>
        <p:nvSpPr>
          <p:cNvPr id="3" name="Content Placeholder 2"/>
          <p:cNvSpPr>
            <a:spLocks noGrp="1"/>
          </p:cNvSpPr>
          <p:nvPr>
            <p:ph idx="1"/>
          </p:nvPr>
        </p:nvSpPr>
        <p:spPr>
          <a:xfrm>
            <a:off x="370390" y="1802067"/>
            <a:ext cx="8403219" cy="4478781"/>
          </a:xfrm>
        </p:spPr>
        <p:txBody>
          <a:bodyPr>
            <a:noAutofit/>
          </a:bodyPr>
          <a:lstStyle/>
          <a:p>
            <a:r>
              <a:rPr lang="en-US" sz="2400" dirty="0"/>
              <a:t>Organizational needs and requirements change during the lifetime of a system, bugs have to be repaired and systems have to adapt to changes in their environment.</a:t>
            </a:r>
          </a:p>
          <a:p>
            <a:r>
              <a:rPr lang="en-US" sz="2400" dirty="0"/>
              <a:t>Change management is intended to ensure that system evolution is a managed process and that priority is given to the most urgent and cost-effective changes.</a:t>
            </a:r>
            <a:r>
              <a:rPr lang="en-GB" sz="2400" dirty="0"/>
              <a:t> </a:t>
            </a:r>
          </a:p>
          <a:p>
            <a:r>
              <a:rPr lang="en-US" sz="2400" dirty="0"/>
              <a:t>The change management process is concerned with analyzing the costs and benefits of proposed changes, approving those changes that are worthwhile and tracking which components in the system have been changed. </a:t>
            </a:r>
          </a:p>
          <a:p>
            <a:endParaRPr lang="en-US" sz="2400"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33</a:t>
            </a:fld>
            <a:endParaRPr lang="en-US"/>
          </a:p>
        </p:txBody>
      </p:sp>
    </p:spTree>
    <p:extLst>
      <p:ext uri="{BB962C8B-B14F-4D97-AF65-F5344CB8AC3E}">
        <p14:creationId xmlns:p14="http://schemas.microsoft.com/office/powerpoint/2010/main" val="2570174695"/>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55" y="161060"/>
            <a:ext cx="6139445" cy="1143000"/>
          </a:xfrm>
        </p:spPr>
        <p:txBody>
          <a:bodyPr>
            <a:normAutofit/>
          </a:bodyPr>
          <a:lstStyle/>
          <a:p>
            <a:r>
              <a:rPr lang="en-US" sz="2800" dirty="0"/>
              <a:t>The change management process</a:t>
            </a:r>
            <a:r>
              <a:rPr lang="en-GB" sz="2800" dirty="0"/>
              <a:t> </a:t>
            </a:r>
            <a:r>
              <a:rPr lang="en-US" sz="2800" dirty="0"/>
              <a:t>  </a:t>
            </a:r>
          </a:p>
        </p:txBody>
      </p:sp>
      <p:sp>
        <p:nvSpPr>
          <p:cNvPr id="7" name="Rectangle 6"/>
          <p:cNvSpPr/>
          <p:nvPr/>
        </p:nvSpPr>
        <p:spPr>
          <a:xfrm>
            <a:off x="351529" y="1349487"/>
            <a:ext cx="7393443" cy="147422"/>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34</a:t>
            </a:fld>
            <a:endParaRPr lang="en-US"/>
          </a:p>
        </p:txBody>
      </p:sp>
      <p:pic>
        <p:nvPicPr>
          <p:cNvPr id="4" name="Content Placeholder 3" descr="25.3 ChangReqProc.eps"/>
          <p:cNvPicPr>
            <a:picLocks noGrp="1" noChangeAspect="1"/>
          </p:cNvPicPr>
          <p:nvPr>
            <p:ph idx="1"/>
          </p:nvPr>
        </p:nvPicPr>
        <p:blipFill>
          <a:blip r:embed="rId2"/>
          <a:srcRect l="-3834" r="-11067"/>
          <a:stretch>
            <a:fillRect/>
          </a:stretch>
        </p:blipFill>
        <p:spPr>
          <a:xfrm>
            <a:off x="474614" y="732560"/>
            <a:ext cx="8565213" cy="5964380"/>
          </a:xfrm>
          <a:solidFill>
            <a:schemeClr val="bg1"/>
          </a:solidFill>
        </p:spPr>
      </p:pic>
    </p:spTree>
    <p:extLst>
      <p:ext uri="{BB962C8B-B14F-4D97-AF65-F5344CB8AC3E}">
        <p14:creationId xmlns:p14="http://schemas.microsoft.com/office/powerpoint/2010/main" val="3894452455"/>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change analysis</a:t>
            </a:r>
          </a:p>
        </p:txBody>
      </p:sp>
      <p:sp>
        <p:nvSpPr>
          <p:cNvPr id="3" name="Content Placeholder 2"/>
          <p:cNvSpPr>
            <a:spLocks noGrp="1"/>
          </p:cNvSpPr>
          <p:nvPr>
            <p:ph idx="1"/>
          </p:nvPr>
        </p:nvSpPr>
        <p:spPr>
          <a:xfrm>
            <a:off x="609598" y="1666754"/>
            <a:ext cx="7794505" cy="4374609"/>
          </a:xfrm>
        </p:spPr>
        <p:txBody>
          <a:bodyPr>
            <a:normAutofit/>
          </a:bodyPr>
          <a:lstStyle/>
          <a:p>
            <a:r>
              <a:rPr lang="en-US" sz="2400" dirty="0"/>
              <a:t>The consequences of not making the change </a:t>
            </a:r>
            <a:endParaRPr lang="en-GB" sz="2400" dirty="0"/>
          </a:p>
          <a:p>
            <a:r>
              <a:rPr lang="en-US" sz="2400" dirty="0"/>
              <a:t>The benefits of the change </a:t>
            </a:r>
            <a:endParaRPr lang="en-GB" sz="2400" dirty="0"/>
          </a:p>
          <a:p>
            <a:r>
              <a:rPr lang="en-US" sz="2400" dirty="0"/>
              <a:t>The number of users affected by the change</a:t>
            </a:r>
            <a:endParaRPr lang="en-GB" sz="2400" dirty="0"/>
          </a:p>
          <a:p>
            <a:r>
              <a:rPr lang="en-US" sz="2400" dirty="0"/>
              <a:t>The costs of making the change</a:t>
            </a:r>
            <a:endParaRPr lang="en-GB" sz="2400" dirty="0"/>
          </a:p>
          <a:p>
            <a:r>
              <a:rPr lang="en-US" sz="2400" dirty="0"/>
              <a:t>The product release cycle</a:t>
            </a:r>
            <a:endParaRPr lang="en-GB" sz="2400" dirty="0"/>
          </a:p>
          <a:p>
            <a:endParaRPr lang="en-US" sz="2400"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35</a:t>
            </a:fld>
            <a:endParaRPr lang="en-US"/>
          </a:p>
        </p:txBody>
      </p:sp>
    </p:spTree>
    <p:extLst>
      <p:ext uri="{BB962C8B-B14F-4D97-AF65-F5344CB8AC3E}">
        <p14:creationId xmlns:p14="http://schemas.microsoft.com/office/powerpoint/2010/main" val="2399622716"/>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Change management and agile methods</a:t>
            </a:r>
            <a:endParaRPr lang="en-US" dirty="0"/>
          </a:p>
        </p:txBody>
      </p:sp>
      <p:sp>
        <p:nvSpPr>
          <p:cNvPr id="3" name="Content Placeholder 2"/>
          <p:cNvSpPr>
            <a:spLocks noGrp="1"/>
          </p:cNvSpPr>
          <p:nvPr>
            <p:ph idx="1"/>
          </p:nvPr>
        </p:nvSpPr>
        <p:spPr>
          <a:xfrm>
            <a:off x="609598" y="1794076"/>
            <a:ext cx="8307143" cy="4851897"/>
          </a:xfrm>
        </p:spPr>
        <p:txBody>
          <a:bodyPr>
            <a:normAutofit/>
          </a:bodyPr>
          <a:lstStyle/>
          <a:p>
            <a:r>
              <a:rPr lang="en-US" sz="2400" dirty="0"/>
              <a:t>In some agile methods, customers are directly involved in change management. </a:t>
            </a:r>
          </a:p>
          <a:p>
            <a:r>
              <a:rPr lang="en-US" sz="2400" dirty="0"/>
              <a:t>Propose a change to the requirements and work with the team to assess its impact and decide whether the change should take priority over the features planned for the next increment of the system. </a:t>
            </a:r>
          </a:p>
          <a:p>
            <a:r>
              <a:rPr lang="en-US" sz="2400" dirty="0"/>
              <a:t>Changes to improve the software improvement are decided by the programmers working on the system. </a:t>
            </a:r>
          </a:p>
          <a:p>
            <a:r>
              <a:rPr lang="en-US" sz="2400" dirty="0"/>
              <a:t>Refactoring, where the software is continually improved, is not seen as an overhead but as a necessary part of the development process.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36</a:t>
            </a:fld>
            <a:endParaRPr lang="en-US"/>
          </a:p>
        </p:txBody>
      </p:sp>
    </p:spTree>
    <p:extLst>
      <p:ext uri="{BB962C8B-B14F-4D97-AF65-F5344CB8AC3E}">
        <p14:creationId xmlns:p14="http://schemas.microsoft.com/office/powerpoint/2010/main" val="1830090324"/>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management</a:t>
            </a:r>
          </a:p>
        </p:txBody>
      </p:sp>
      <p:sp>
        <p:nvSpPr>
          <p:cNvPr id="3" name="Content Placeholder 2"/>
          <p:cNvSpPr>
            <a:spLocks noGrp="1"/>
          </p:cNvSpPr>
          <p:nvPr>
            <p:ph idx="1"/>
          </p:nvPr>
        </p:nvSpPr>
        <p:spPr>
          <a:xfrm>
            <a:off x="300942" y="1446836"/>
            <a:ext cx="8233459" cy="5092860"/>
          </a:xfrm>
        </p:spPr>
        <p:txBody>
          <a:bodyPr>
            <a:normAutofit/>
          </a:bodyPr>
          <a:lstStyle/>
          <a:p>
            <a:r>
              <a:rPr lang="en-US" sz="2400" dirty="0"/>
              <a:t>A system release is a version of a software system that is distributed to customers.</a:t>
            </a:r>
          </a:p>
          <a:p>
            <a:r>
              <a:rPr lang="en-US" sz="2400" dirty="0"/>
              <a:t>For mass market software, it is usually possible to identify two types of release: </a:t>
            </a:r>
            <a:r>
              <a:rPr lang="en-US" sz="2400" dirty="0">
                <a:solidFill>
                  <a:srgbClr val="FF0000"/>
                </a:solidFill>
              </a:rPr>
              <a:t>major</a:t>
            </a:r>
            <a:r>
              <a:rPr lang="en-US" sz="2400" dirty="0"/>
              <a:t> </a:t>
            </a:r>
            <a:r>
              <a:rPr lang="en-US" sz="2400" dirty="0">
                <a:solidFill>
                  <a:srgbClr val="FF0000"/>
                </a:solidFill>
              </a:rPr>
              <a:t>releases</a:t>
            </a:r>
            <a:r>
              <a:rPr lang="en-US" sz="2400" dirty="0"/>
              <a:t> which deliver significant new functionality, and </a:t>
            </a:r>
            <a:r>
              <a:rPr lang="en-US" sz="2400" dirty="0">
                <a:solidFill>
                  <a:srgbClr val="FF0000"/>
                </a:solidFill>
              </a:rPr>
              <a:t>minor</a:t>
            </a:r>
            <a:r>
              <a:rPr lang="en-US" sz="2400" dirty="0"/>
              <a:t> </a:t>
            </a:r>
            <a:r>
              <a:rPr lang="en-US" sz="2400" dirty="0">
                <a:solidFill>
                  <a:srgbClr val="FF0000"/>
                </a:solidFill>
              </a:rPr>
              <a:t>releases</a:t>
            </a:r>
            <a:r>
              <a:rPr lang="en-US" sz="2400" dirty="0"/>
              <a:t>, which repair bugs and fix customer problems that have been reported. </a:t>
            </a:r>
          </a:p>
          <a:p>
            <a:r>
              <a:rPr lang="en-US" sz="2400" dirty="0"/>
              <a:t>For custom software or software product lines, releases of the system may have to be produced for each customer and individual customers may be running several different releases of the system at the same time. </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components</a:t>
            </a:r>
          </a:p>
        </p:txBody>
      </p:sp>
      <p:sp>
        <p:nvSpPr>
          <p:cNvPr id="3" name="Content Placeholder 2"/>
          <p:cNvSpPr>
            <a:spLocks noGrp="1"/>
          </p:cNvSpPr>
          <p:nvPr>
            <p:ph idx="1"/>
          </p:nvPr>
        </p:nvSpPr>
        <p:spPr>
          <a:xfrm>
            <a:off x="347241" y="1400537"/>
            <a:ext cx="8275898" cy="5245435"/>
          </a:xfrm>
        </p:spPr>
        <p:txBody>
          <a:bodyPr>
            <a:normAutofit/>
          </a:bodyPr>
          <a:lstStyle/>
          <a:p>
            <a:r>
              <a:rPr lang="en-US" sz="2400" dirty="0"/>
              <a:t>As well as the the executable code of the system, a release may also include:</a:t>
            </a:r>
            <a:endParaRPr lang="en-GB" sz="2400" dirty="0"/>
          </a:p>
          <a:p>
            <a:pPr lvl="1"/>
            <a:r>
              <a:rPr lang="en-US" sz="2400" dirty="0"/>
              <a:t>configuration files defining how the release should be configured for particular installations;</a:t>
            </a:r>
            <a:endParaRPr lang="en-GB" sz="2400" dirty="0"/>
          </a:p>
          <a:p>
            <a:pPr lvl="1"/>
            <a:r>
              <a:rPr lang="en-US" sz="2400" dirty="0"/>
              <a:t>data files, such as files of error messages, that are needed for successful system operation;</a:t>
            </a:r>
            <a:endParaRPr lang="en-GB" sz="2400" dirty="0"/>
          </a:p>
          <a:p>
            <a:pPr lvl="1"/>
            <a:r>
              <a:rPr lang="en-US" sz="2400" dirty="0"/>
              <a:t>an installation program that is used to help install the system on target hardware;</a:t>
            </a:r>
            <a:endParaRPr lang="en-GB" sz="2400" dirty="0"/>
          </a:p>
          <a:p>
            <a:pPr lvl="1"/>
            <a:r>
              <a:rPr lang="en-US" sz="2400" dirty="0"/>
              <a:t>electronic and paper documentation describing the system;</a:t>
            </a:r>
            <a:endParaRPr lang="en-GB" sz="2400" dirty="0"/>
          </a:p>
          <a:p>
            <a:pPr lvl="1"/>
            <a:r>
              <a:rPr lang="en-US" sz="2400" dirty="0"/>
              <a:t>packaging and associated publicity</a:t>
            </a:r>
            <a:r>
              <a:rPr lang="en-US" sz="2400" i="1" dirty="0"/>
              <a:t> </a:t>
            </a:r>
            <a:r>
              <a:rPr lang="en-US" sz="2400" dirty="0"/>
              <a:t>that have been designed for that release.</a:t>
            </a:r>
            <a:endParaRPr lang="en-GB" sz="2400" dirty="0"/>
          </a:p>
          <a:p>
            <a:endParaRPr lang="en-US" sz="2400"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38</a:t>
            </a:fld>
            <a:endParaRPr lang="en-US"/>
          </a:p>
        </p:txBody>
      </p:sp>
    </p:spTree>
    <p:extLst>
      <p:ext uri="{BB962C8B-B14F-4D97-AF65-F5344CB8AC3E}">
        <p14:creationId xmlns:p14="http://schemas.microsoft.com/office/powerpoint/2010/main" val="169581974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activities</a:t>
            </a:r>
          </a:p>
        </p:txBody>
      </p:sp>
      <p:sp>
        <p:nvSpPr>
          <p:cNvPr id="3" name="Content Placeholder 2"/>
          <p:cNvSpPr>
            <a:spLocks noGrp="1"/>
          </p:cNvSpPr>
          <p:nvPr>
            <p:ph idx="1"/>
          </p:nvPr>
        </p:nvSpPr>
        <p:spPr>
          <a:xfrm>
            <a:off x="609598" y="1203768"/>
            <a:ext cx="8307143" cy="5301204"/>
          </a:xfrm>
        </p:spPr>
        <p:txBody>
          <a:bodyPr>
            <a:noAutofit/>
          </a:bodyPr>
          <a:lstStyle/>
          <a:p>
            <a:r>
              <a:rPr lang="en-US" sz="2000" dirty="0"/>
              <a:t>Version management</a:t>
            </a:r>
          </a:p>
          <a:p>
            <a:pPr lvl="1"/>
            <a:r>
              <a:rPr lang="en-US" sz="2000" dirty="0"/>
              <a:t>Keeping track of the multiple versions of system components and ensuring that changes made to components by different developers do not interfere with each other. </a:t>
            </a:r>
            <a:endParaRPr lang="en-GB" sz="2000" dirty="0"/>
          </a:p>
          <a:p>
            <a:r>
              <a:rPr lang="en-US" sz="2000" dirty="0"/>
              <a:t>System building </a:t>
            </a:r>
          </a:p>
          <a:p>
            <a:pPr lvl="1"/>
            <a:r>
              <a:rPr lang="en-US" sz="2000" dirty="0"/>
              <a:t>The process of assembling program components, data and libraries, then compiling these to create an executable system.</a:t>
            </a:r>
          </a:p>
          <a:p>
            <a:r>
              <a:rPr lang="en-US" sz="2000" dirty="0"/>
              <a:t>Change management </a:t>
            </a:r>
          </a:p>
          <a:p>
            <a:pPr lvl="1"/>
            <a:r>
              <a:rPr lang="en-US" sz="2000" dirty="0"/>
              <a:t>Keeping track of requests for changes to the software from customers and developers, working out the costs and impact of changes, and deciding the changes should be implemented.</a:t>
            </a:r>
            <a:endParaRPr lang="en-GB" sz="2000" dirty="0"/>
          </a:p>
          <a:p>
            <a:r>
              <a:rPr lang="en-US" sz="2000" dirty="0"/>
              <a:t>Release management </a:t>
            </a:r>
          </a:p>
          <a:p>
            <a:pPr lvl="1"/>
            <a:r>
              <a:rPr lang="en-US" sz="2000" dirty="0"/>
              <a:t>Preparing software for external release and keeping track of the system versions that have been released for customer use.</a:t>
            </a:r>
            <a:endParaRPr lang="en-GB" sz="2000" dirty="0"/>
          </a:p>
          <a:p>
            <a:endParaRPr lang="en-US" sz="2000"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8117712" cy="1320800"/>
          </a:xfrm>
        </p:spPr>
        <p:txBody>
          <a:bodyPr/>
          <a:lstStyle/>
          <a:p>
            <a:r>
              <a:rPr lang="en-US" dirty="0"/>
              <a:t>Configuration management activities</a:t>
            </a:r>
            <a:r>
              <a:rPr lang="en-GB" dirty="0"/>
              <a:t> </a:t>
            </a:r>
            <a:endParaRPr lang="en-US" dirty="0"/>
          </a:p>
        </p:txBody>
      </p:sp>
      <p:pic>
        <p:nvPicPr>
          <p:cNvPr id="4" name="Content Placeholder 3" descr="25.1 CM_activities.eps"/>
          <p:cNvPicPr>
            <a:picLocks noGrp="1" noChangeAspect="1"/>
          </p:cNvPicPr>
          <p:nvPr>
            <p:ph idx="1"/>
          </p:nvPr>
        </p:nvPicPr>
        <p:blipFill>
          <a:blip r:embed="rId2"/>
          <a:srcRect t="-9548" b="-9548"/>
          <a:stretch>
            <a:fillRect/>
          </a:stretch>
        </p:blipFill>
        <p:spPr>
          <a:xfrm>
            <a:off x="643262" y="1588627"/>
            <a:ext cx="7760842" cy="4268164"/>
          </a:xfrm>
        </p:spPr>
      </p:pic>
      <p:sp>
        <p:nvSpPr>
          <p:cNvPr id="5" name="Slide Number Placeholder 4"/>
          <p:cNvSpPr>
            <a:spLocks noGrp="1"/>
          </p:cNvSpPr>
          <p:nvPr>
            <p:ph type="sldNum" sz="quarter" idx="12"/>
          </p:nvPr>
        </p:nvSpPr>
        <p:spPr/>
        <p:txBody>
          <a:bodyPr/>
          <a:lstStyle/>
          <a:p>
            <a:fld id="{7B134961-4B2C-A547-9A54-CB85DA02077E}" type="slidenum">
              <a:rPr lang="en-US" smtClean="0"/>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and CM</a:t>
            </a:r>
          </a:p>
        </p:txBody>
      </p:sp>
      <p:sp>
        <p:nvSpPr>
          <p:cNvPr id="3" name="Content Placeholder 2"/>
          <p:cNvSpPr>
            <a:spLocks noGrp="1"/>
          </p:cNvSpPr>
          <p:nvPr>
            <p:ph idx="1"/>
          </p:nvPr>
        </p:nvSpPr>
        <p:spPr>
          <a:xfrm>
            <a:off x="609598" y="1678330"/>
            <a:ext cx="7457955" cy="4363034"/>
          </a:xfrm>
        </p:spPr>
        <p:txBody>
          <a:bodyPr>
            <a:noAutofit/>
          </a:bodyPr>
          <a:lstStyle/>
          <a:p>
            <a:r>
              <a:rPr lang="en-US" sz="2400" dirty="0"/>
              <a:t>Agile development, where components and systems are changed several times per day, is impossible without using CM tools. </a:t>
            </a:r>
          </a:p>
          <a:p>
            <a:r>
              <a:rPr lang="en-US" sz="2400" dirty="0"/>
              <a:t>The definitive versions of components are held in a shared project repository and developers copy these into their own workspace. </a:t>
            </a:r>
          </a:p>
          <a:p>
            <a:r>
              <a:rPr lang="en-US" sz="2400" dirty="0"/>
              <a:t>They make changes to the code then use system building tools to create a new system on their own computer for testing. Once they are happy with the changes made, they return the modified components to the project repository.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6</a:t>
            </a:fld>
            <a:endParaRPr lang="en-US"/>
          </a:p>
        </p:txBody>
      </p:sp>
    </p:spTree>
    <p:extLst>
      <p:ext uri="{BB962C8B-B14F-4D97-AF65-F5344CB8AC3E}">
        <p14:creationId xmlns:p14="http://schemas.microsoft.com/office/powerpoint/2010/main" val="3458573772"/>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595"/>
            <a:ext cx="7686177" cy="1320800"/>
          </a:xfrm>
        </p:spPr>
        <p:txBody>
          <a:bodyPr/>
          <a:lstStyle/>
          <a:p>
            <a:r>
              <a:rPr lang="en-US" dirty="0"/>
              <a:t>Development phases</a:t>
            </a:r>
          </a:p>
        </p:txBody>
      </p:sp>
      <p:sp>
        <p:nvSpPr>
          <p:cNvPr id="3" name="Content Placeholder 2"/>
          <p:cNvSpPr>
            <a:spLocks noGrp="1"/>
          </p:cNvSpPr>
          <p:nvPr>
            <p:ph idx="1"/>
          </p:nvPr>
        </p:nvSpPr>
        <p:spPr>
          <a:xfrm>
            <a:off x="457200" y="1307939"/>
            <a:ext cx="8229600" cy="5231757"/>
          </a:xfrm>
        </p:spPr>
        <p:txBody>
          <a:bodyPr>
            <a:noAutofit/>
          </a:bodyPr>
          <a:lstStyle/>
          <a:p>
            <a:r>
              <a:rPr lang="en-US" sz="2400" dirty="0"/>
              <a:t>A development phase where the development team is responsible for managing the software configuration and new functionality is being added to the software. </a:t>
            </a:r>
          </a:p>
          <a:p>
            <a:r>
              <a:rPr lang="en-GB" sz="2400" dirty="0"/>
              <a:t>A system testing phase where a version of the system is released internally for testing. </a:t>
            </a:r>
          </a:p>
          <a:p>
            <a:pPr lvl="1"/>
            <a:r>
              <a:rPr lang="en-GB" sz="2400" dirty="0"/>
              <a:t>No new system functionality is added. Changes made are bug fixes, performance improvements and security vulnerability repairs. </a:t>
            </a:r>
          </a:p>
          <a:p>
            <a:r>
              <a:rPr lang="en-GB" sz="2400" dirty="0"/>
              <a:t>A release phase where the software is released to customers for use. </a:t>
            </a:r>
          </a:p>
          <a:p>
            <a:pPr lvl="1"/>
            <a:r>
              <a:rPr lang="en-GB" sz="2400" dirty="0"/>
              <a:t>New versions of the released system are developed to repair bugs and vulnerabilities and to include new features. </a:t>
            </a:r>
          </a:p>
          <a:p>
            <a:pPr lvl="1"/>
            <a:endParaRPr lang="en-US" sz="2400"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7</a:t>
            </a:fld>
            <a:endParaRPr lang="en-US"/>
          </a:p>
        </p:txBody>
      </p:sp>
    </p:spTree>
    <p:extLst>
      <p:ext uri="{BB962C8B-B14F-4D97-AF65-F5344CB8AC3E}">
        <p14:creationId xmlns:p14="http://schemas.microsoft.com/office/powerpoint/2010/main" val="36354420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Multi-version systems</a:t>
            </a:r>
          </a:p>
        </p:txBody>
      </p:sp>
      <p:sp>
        <p:nvSpPr>
          <p:cNvPr id="3" name="Content Placeholder 2"/>
          <p:cNvSpPr>
            <a:spLocks noGrp="1"/>
          </p:cNvSpPr>
          <p:nvPr>
            <p:ph idx="1"/>
          </p:nvPr>
        </p:nvSpPr>
        <p:spPr>
          <a:xfrm>
            <a:off x="609598" y="1770926"/>
            <a:ext cx="7794505" cy="4270437"/>
          </a:xfrm>
        </p:spPr>
        <p:txBody>
          <a:bodyPr>
            <a:normAutofit/>
          </a:bodyPr>
          <a:lstStyle/>
          <a:p>
            <a:r>
              <a:rPr lang="en-US" sz="2400" dirty="0"/>
              <a:t>For large systems, there is never just one ‘working’ version of a system. </a:t>
            </a:r>
          </a:p>
          <a:p>
            <a:r>
              <a:rPr lang="en-US" sz="2400" dirty="0"/>
              <a:t>There are always several versions of the system at different stages of development. </a:t>
            </a:r>
          </a:p>
          <a:p>
            <a:r>
              <a:rPr lang="en-US" sz="2400" dirty="0"/>
              <a:t>There may be several teams involved in the development of different system versions. </a:t>
            </a:r>
          </a:p>
        </p:txBody>
      </p:sp>
      <p:sp>
        <p:nvSpPr>
          <p:cNvPr id="6" name="Slide Number Placeholder 5"/>
          <p:cNvSpPr>
            <a:spLocks noGrp="1"/>
          </p:cNvSpPr>
          <p:nvPr>
            <p:ph type="sldNum" sz="quarter" idx="12"/>
          </p:nvPr>
        </p:nvSpPr>
        <p:spPr/>
        <p:txBody>
          <a:bodyPr/>
          <a:lstStyle/>
          <a:p>
            <a:fld id="{7B134961-4B2C-A547-9A54-CB85DA02077E}" type="slidenum">
              <a:rPr lang="en-US" smtClean="0"/>
              <a:pPr/>
              <a:t>8</a:t>
            </a:fld>
            <a:endParaRPr lang="en-US"/>
          </a:p>
        </p:txBody>
      </p:sp>
    </p:spTree>
    <p:extLst>
      <p:ext uri="{BB962C8B-B14F-4D97-AF65-F5344CB8AC3E}">
        <p14:creationId xmlns:p14="http://schemas.microsoft.com/office/powerpoint/2010/main" val="38781325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Multi-version system development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pic>
        <p:nvPicPr>
          <p:cNvPr id="6" name="Picture 5" descr="25.2 Version strea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94" y="1678329"/>
            <a:ext cx="8810648" cy="4201610"/>
          </a:xfrm>
          <a:prstGeom prst="rect">
            <a:avLst/>
          </a:prstGeom>
        </p:spPr>
      </p:pic>
    </p:spTree>
    <p:extLst>
      <p:ext uri="{BB962C8B-B14F-4D97-AF65-F5344CB8AC3E}">
        <p14:creationId xmlns:p14="http://schemas.microsoft.com/office/powerpoint/2010/main" val="2855267565"/>
      </p:ext>
    </p:extLst>
  </p:cSld>
  <p:clrMapOvr>
    <a:masterClrMapping/>
  </p:clrMapOvr>
  <p:transition spd="med">
    <p:wipe dir="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12922</TotalTime>
  <Words>2187</Words>
  <Application>Microsoft Macintosh PowerPoint</Application>
  <PresentationFormat>On-screen Show (4:3)</PresentationFormat>
  <Paragraphs>189</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Calibri</vt:lpstr>
      <vt:lpstr>Trebuchet MS</vt:lpstr>
      <vt:lpstr>Wingdings 3</vt:lpstr>
      <vt:lpstr>Facet</vt:lpstr>
      <vt:lpstr>Chapter 25   Configuration Management </vt:lpstr>
      <vt:lpstr>Topics covered</vt:lpstr>
      <vt:lpstr>Configuration management</vt:lpstr>
      <vt:lpstr>CM activities</vt:lpstr>
      <vt:lpstr>Configuration management activities </vt:lpstr>
      <vt:lpstr>Agile development and CM</vt:lpstr>
      <vt:lpstr>Development phases</vt:lpstr>
      <vt:lpstr>Multi-version systems</vt:lpstr>
      <vt:lpstr>Multi-version system development</vt:lpstr>
      <vt:lpstr>Version management</vt:lpstr>
      <vt:lpstr>Codelines and baselines</vt:lpstr>
      <vt:lpstr>Baselines</vt:lpstr>
      <vt:lpstr>Codelines and baselines </vt:lpstr>
      <vt:lpstr>Version control systems</vt:lpstr>
      <vt:lpstr>Key features of version control systems</vt:lpstr>
      <vt:lpstr>Public repository and private workspaces</vt:lpstr>
      <vt:lpstr>Centralized version control</vt:lpstr>
      <vt:lpstr>Repository Check-in/Check-out</vt:lpstr>
      <vt:lpstr>Distributed version control</vt:lpstr>
      <vt:lpstr>Repository cloning</vt:lpstr>
      <vt:lpstr>Benefits of distributed version control</vt:lpstr>
      <vt:lpstr>Open source development</vt:lpstr>
      <vt:lpstr>Open-source development</vt:lpstr>
      <vt:lpstr>Branching and merging</vt:lpstr>
      <vt:lpstr>Branching and merging</vt:lpstr>
      <vt:lpstr>System building</vt:lpstr>
      <vt:lpstr>Build platforms</vt:lpstr>
      <vt:lpstr>System building </vt:lpstr>
      <vt:lpstr>Build system functionality</vt:lpstr>
      <vt:lpstr>System platforms</vt:lpstr>
      <vt:lpstr>Development, build, and target platforms </vt:lpstr>
      <vt:lpstr>Agile building</vt:lpstr>
      <vt:lpstr>Change management</vt:lpstr>
      <vt:lpstr>The change management process   </vt:lpstr>
      <vt:lpstr>Factors in change analysis</vt:lpstr>
      <vt:lpstr>Change management and agile methods</vt:lpstr>
      <vt:lpstr>Release management</vt:lpstr>
      <vt:lpstr>Release components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Jianchao "Jack" Han</cp:lastModifiedBy>
  <cp:revision>47</cp:revision>
  <dcterms:created xsi:type="dcterms:W3CDTF">2010-01-06T19:57:16Z</dcterms:created>
  <dcterms:modified xsi:type="dcterms:W3CDTF">2023-02-08T18:24:49Z</dcterms:modified>
</cp:coreProperties>
</file>