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8.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88"/>
  </p:notesMasterIdLst>
  <p:handoutMasterIdLst>
    <p:handoutMasterId r:id="rId89"/>
  </p:handoutMasterIdLst>
  <p:sldIdLst>
    <p:sldId id="352" r:id="rId2"/>
    <p:sldId id="266" r:id="rId3"/>
    <p:sldId id="296" r:id="rId4"/>
    <p:sldId id="323" r:id="rId5"/>
    <p:sldId id="258" r:id="rId6"/>
    <p:sldId id="324" r:id="rId7"/>
    <p:sldId id="268" r:id="rId8"/>
    <p:sldId id="297" r:id="rId9"/>
    <p:sldId id="257" r:id="rId10"/>
    <p:sldId id="298" r:id="rId11"/>
    <p:sldId id="320" r:id="rId12"/>
    <p:sldId id="271" r:id="rId13"/>
    <p:sldId id="259" r:id="rId14"/>
    <p:sldId id="260" r:id="rId15"/>
    <p:sldId id="265" r:id="rId16"/>
    <p:sldId id="275" r:id="rId17"/>
    <p:sldId id="330" r:id="rId18"/>
    <p:sldId id="276" r:id="rId19"/>
    <p:sldId id="278" r:id="rId20"/>
    <p:sldId id="301" r:id="rId21"/>
    <p:sldId id="279" r:id="rId22"/>
    <p:sldId id="282" r:id="rId23"/>
    <p:sldId id="305" r:id="rId24"/>
    <p:sldId id="306" r:id="rId25"/>
    <p:sldId id="307" r:id="rId26"/>
    <p:sldId id="283" r:id="rId27"/>
    <p:sldId id="295" r:id="rId28"/>
    <p:sldId id="287" r:id="rId29"/>
    <p:sldId id="309" r:id="rId30"/>
    <p:sldId id="331" r:id="rId31"/>
    <p:sldId id="332" r:id="rId32"/>
    <p:sldId id="313" r:id="rId33"/>
    <p:sldId id="293" r:id="rId34"/>
    <p:sldId id="294" r:id="rId35"/>
    <p:sldId id="310" r:id="rId36"/>
    <p:sldId id="311" r:id="rId37"/>
    <p:sldId id="314" r:id="rId38"/>
    <p:sldId id="288" r:id="rId39"/>
    <p:sldId id="312" r:id="rId40"/>
    <p:sldId id="325" r:id="rId41"/>
    <p:sldId id="333" r:id="rId42"/>
    <p:sldId id="326" r:id="rId43"/>
    <p:sldId id="334" r:id="rId44"/>
    <p:sldId id="353" r:id="rId45"/>
    <p:sldId id="354" r:id="rId46"/>
    <p:sldId id="355" r:id="rId47"/>
    <p:sldId id="356" r:id="rId48"/>
    <p:sldId id="357" r:id="rId49"/>
    <p:sldId id="358" r:id="rId50"/>
    <p:sldId id="359" r:id="rId51"/>
    <p:sldId id="315" r:id="rId52"/>
    <p:sldId id="267" r:id="rId53"/>
    <p:sldId id="360" r:id="rId54"/>
    <p:sldId id="361" r:id="rId55"/>
    <p:sldId id="269" r:id="rId56"/>
    <p:sldId id="362" r:id="rId57"/>
    <p:sldId id="363" r:id="rId58"/>
    <p:sldId id="364" r:id="rId59"/>
    <p:sldId id="365" r:id="rId60"/>
    <p:sldId id="366" r:id="rId61"/>
    <p:sldId id="284" r:id="rId62"/>
    <p:sldId id="367" r:id="rId63"/>
    <p:sldId id="368" r:id="rId64"/>
    <p:sldId id="369" r:id="rId65"/>
    <p:sldId id="286" r:id="rId66"/>
    <p:sldId id="370" r:id="rId67"/>
    <p:sldId id="371" r:id="rId68"/>
    <p:sldId id="372" r:id="rId69"/>
    <p:sldId id="373" r:id="rId70"/>
    <p:sldId id="292" r:id="rId71"/>
    <p:sldId id="374" r:id="rId72"/>
    <p:sldId id="375" r:id="rId73"/>
    <p:sldId id="379" r:id="rId74"/>
    <p:sldId id="380" r:id="rId75"/>
    <p:sldId id="381" r:id="rId76"/>
    <p:sldId id="300" r:id="rId77"/>
    <p:sldId id="382" r:id="rId78"/>
    <p:sldId id="321" r:id="rId79"/>
    <p:sldId id="384" r:id="rId80"/>
    <p:sldId id="385" r:id="rId81"/>
    <p:sldId id="302" r:id="rId82"/>
    <p:sldId id="387" r:id="rId83"/>
    <p:sldId id="388" r:id="rId84"/>
    <p:sldId id="389" r:id="rId85"/>
    <p:sldId id="390" r:id="rId86"/>
    <p:sldId id="391" r:id="rId8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20"/>
  </p:normalViewPr>
  <p:slideViewPr>
    <p:cSldViewPr snapToGrid="0" snapToObjects="1">
      <p:cViewPr varScale="1">
        <p:scale>
          <a:sx n="101" d="100"/>
          <a:sy n="101" d="100"/>
        </p:scale>
        <p:origin x="1864"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17.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32.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ata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7.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3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F42106-87D6-4863-8678-5AC8EEB1471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A9D5A8A-71E3-42F9-B86A-7BF55187DC4B}">
      <dgm:prSet custT="1"/>
      <dgm:spPr/>
      <dgm:t>
        <a:bodyPr/>
        <a:lstStyle/>
        <a:p>
          <a:pPr>
            <a:lnSpc>
              <a:spcPct val="100000"/>
            </a:lnSpc>
          </a:pPr>
          <a:r>
            <a:rPr lang="en-US" sz="2400"/>
            <a:t>Agile methods</a:t>
          </a:r>
        </a:p>
      </dgm:t>
    </dgm:pt>
    <dgm:pt modelId="{F316560F-E46C-4A7B-A10E-8075D7E141DD}" type="parTrans" cxnId="{DC60565A-62C1-4EAC-B3B5-5755FF111E90}">
      <dgm:prSet/>
      <dgm:spPr/>
      <dgm:t>
        <a:bodyPr/>
        <a:lstStyle/>
        <a:p>
          <a:endParaRPr lang="en-US" sz="2400"/>
        </a:p>
      </dgm:t>
    </dgm:pt>
    <dgm:pt modelId="{9B85D03D-F724-4BBA-BC21-1F314581C230}" type="sibTrans" cxnId="{DC60565A-62C1-4EAC-B3B5-5755FF111E90}">
      <dgm:prSet/>
      <dgm:spPr/>
      <dgm:t>
        <a:bodyPr/>
        <a:lstStyle/>
        <a:p>
          <a:endParaRPr lang="en-US" sz="2400"/>
        </a:p>
      </dgm:t>
    </dgm:pt>
    <dgm:pt modelId="{9CE6DB23-C85E-49F9-86B3-E53866107315}">
      <dgm:prSet custT="1"/>
      <dgm:spPr/>
      <dgm:t>
        <a:bodyPr/>
        <a:lstStyle/>
        <a:p>
          <a:pPr>
            <a:lnSpc>
              <a:spcPct val="100000"/>
            </a:lnSpc>
          </a:pPr>
          <a:r>
            <a:rPr lang="en-US" sz="2400"/>
            <a:t>Agile development techniques</a:t>
          </a:r>
        </a:p>
      </dgm:t>
    </dgm:pt>
    <dgm:pt modelId="{9FF67274-4415-484F-8B0C-4C700762E416}" type="parTrans" cxnId="{87AB5F55-BEF8-41DF-AAD8-E9060EAD5AB5}">
      <dgm:prSet/>
      <dgm:spPr/>
      <dgm:t>
        <a:bodyPr/>
        <a:lstStyle/>
        <a:p>
          <a:endParaRPr lang="en-US" sz="2400"/>
        </a:p>
      </dgm:t>
    </dgm:pt>
    <dgm:pt modelId="{4ED912F7-8FD0-4B5D-B250-CA25E622158E}" type="sibTrans" cxnId="{87AB5F55-BEF8-41DF-AAD8-E9060EAD5AB5}">
      <dgm:prSet/>
      <dgm:spPr/>
      <dgm:t>
        <a:bodyPr/>
        <a:lstStyle/>
        <a:p>
          <a:endParaRPr lang="en-US" sz="2400"/>
        </a:p>
      </dgm:t>
    </dgm:pt>
    <dgm:pt modelId="{A950417D-A92A-48EC-949E-739A4A62B078}">
      <dgm:prSet custT="1"/>
      <dgm:spPr/>
      <dgm:t>
        <a:bodyPr/>
        <a:lstStyle/>
        <a:p>
          <a:pPr>
            <a:lnSpc>
              <a:spcPct val="100000"/>
            </a:lnSpc>
          </a:pPr>
          <a:r>
            <a:rPr lang="en-US" sz="2400"/>
            <a:t>Agile project management</a:t>
          </a:r>
        </a:p>
      </dgm:t>
    </dgm:pt>
    <dgm:pt modelId="{309A3AC9-97FD-48D5-B1AC-E932A4619025}" type="parTrans" cxnId="{DCFB6CA7-770D-4C1B-B494-2FB26DC19795}">
      <dgm:prSet/>
      <dgm:spPr/>
      <dgm:t>
        <a:bodyPr/>
        <a:lstStyle/>
        <a:p>
          <a:endParaRPr lang="en-US" sz="2400"/>
        </a:p>
      </dgm:t>
    </dgm:pt>
    <dgm:pt modelId="{61B69B1A-C367-41D8-90E5-8F0CBB9A145D}" type="sibTrans" cxnId="{DCFB6CA7-770D-4C1B-B494-2FB26DC19795}">
      <dgm:prSet/>
      <dgm:spPr/>
      <dgm:t>
        <a:bodyPr/>
        <a:lstStyle/>
        <a:p>
          <a:endParaRPr lang="en-US" sz="2400"/>
        </a:p>
      </dgm:t>
    </dgm:pt>
    <dgm:pt modelId="{F648B4E9-3609-47B8-858A-8B3663BFB577}">
      <dgm:prSet custT="1"/>
      <dgm:spPr/>
      <dgm:t>
        <a:bodyPr/>
        <a:lstStyle/>
        <a:p>
          <a:pPr>
            <a:lnSpc>
              <a:spcPct val="100000"/>
            </a:lnSpc>
          </a:pPr>
          <a:r>
            <a:rPr lang="en-US" sz="2400"/>
            <a:t>Scaling agile methods</a:t>
          </a:r>
        </a:p>
      </dgm:t>
    </dgm:pt>
    <dgm:pt modelId="{DB6773FA-37A7-4936-8680-3A18967D679E}" type="parTrans" cxnId="{4C16C5A8-21AC-48E6-9DA0-E1859CD33CEB}">
      <dgm:prSet/>
      <dgm:spPr/>
      <dgm:t>
        <a:bodyPr/>
        <a:lstStyle/>
        <a:p>
          <a:endParaRPr lang="en-US" sz="2400"/>
        </a:p>
      </dgm:t>
    </dgm:pt>
    <dgm:pt modelId="{2F7FFF11-4C59-4CE4-B3D5-61F17D071D38}" type="sibTrans" cxnId="{4C16C5A8-21AC-48E6-9DA0-E1859CD33CEB}">
      <dgm:prSet/>
      <dgm:spPr/>
      <dgm:t>
        <a:bodyPr/>
        <a:lstStyle/>
        <a:p>
          <a:endParaRPr lang="en-US" sz="2400"/>
        </a:p>
      </dgm:t>
    </dgm:pt>
    <dgm:pt modelId="{88F96463-9FB8-40B4-89FA-579D10D90B6E}">
      <dgm:prSet custT="1"/>
      <dgm:spPr/>
      <dgm:t>
        <a:bodyPr/>
        <a:lstStyle/>
        <a:p>
          <a:pPr>
            <a:lnSpc>
              <a:spcPct val="100000"/>
            </a:lnSpc>
          </a:pPr>
          <a:r>
            <a:rPr lang="en-US" sz="2400"/>
            <a:t>Agile planning</a:t>
          </a:r>
        </a:p>
      </dgm:t>
    </dgm:pt>
    <dgm:pt modelId="{E283AD1C-565B-4B84-8389-8B717F6C7B5C}" type="parTrans" cxnId="{63D5C6CB-ECA1-4D96-BB3C-A886088E283A}">
      <dgm:prSet/>
      <dgm:spPr/>
      <dgm:t>
        <a:bodyPr/>
        <a:lstStyle/>
        <a:p>
          <a:endParaRPr lang="en-US" sz="2400"/>
        </a:p>
      </dgm:t>
    </dgm:pt>
    <dgm:pt modelId="{C4B24102-1980-4954-AE2D-AB2F73DA6708}" type="sibTrans" cxnId="{63D5C6CB-ECA1-4D96-BB3C-A886088E283A}">
      <dgm:prSet/>
      <dgm:spPr/>
      <dgm:t>
        <a:bodyPr/>
        <a:lstStyle/>
        <a:p>
          <a:endParaRPr lang="en-US" sz="2400"/>
        </a:p>
      </dgm:t>
    </dgm:pt>
    <dgm:pt modelId="{51877A09-D084-4FAE-84C1-5C2D3F23FBC0}" type="pres">
      <dgm:prSet presAssocID="{BDF42106-87D6-4863-8678-5AC8EEB14710}" presName="root" presStyleCnt="0">
        <dgm:presLayoutVars>
          <dgm:dir/>
          <dgm:resizeHandles val="exact"/>
        </dgm:presLayoutVars>
      </dgm:prSet>
      <dgm:spPr/>
    </dgm:pt>
    <dgm:pt modelId="{B593F182-A57B-4F78-AA48-384E09872826}" type="pres">
      <dgm:prSet presAssocID="{7A9D5A8A-71E3-42F9-B86A-7BF55187DC4B}" presName="compNode" presStyleCnt="0"/>
      <dgm:spPr/>
    </dgm:pt>
    <dgm:pt modelId="{84B36CC2-0CAA-47AA-A76C-0F68A7EBB4C9}" type="pres">
      <dgm:prSet presAssocID="{7A9D5A8A-71E3-42F9-B86A-7BF55187DC4B}" presName="bgRect" presStyleLbl="bgShp" presStyleIdx="0" presStyleCnt="5"/>
      <dgm:spPr/>
    </dgm:pt>
    <dgm:pt modelId="{F0B0BA68-4EB9-4BD1-811A-B29A800F52A6}" type="pres">
      <dgm:prSet presAssocID="{7A9D5A8A-71E3-42F9-B86A-7BF55187DC4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s"/>
        </a:ext>
      </dgm:extLst>
    </dgm:pt>
    <dgm:pt modelId="{8E2DCFB4-6973-424E-B1F6-B3F21AE08362}" type="pres">
      <dgm:prSet presAssocID="{7A9D5A8A-71E3-42F9-B86A-7BF55187DC4B}" presName="spaceRect" presStyleCnt="0"/>
      <dgm:spPr/>
    </dgm:pt>
    <dgm:pt modelId="{CF2EA91D-9620-479A-8608-F4C67E35BAE1}" type="pres">
      <dgm:prSet presAssocID="{7A9D5A8A-71E3-42F9-B86A-7BF55187DC4B}" presName="parTx" presStyleLbl="revTx" presStyleIdx="0" presStyleCnt="5">
        <dgm:presLayoutVars>
          <dgm:chMax val="0"/>
          <dgm:chPref val="0"/>
        </dgm:presLayoutVars>
      </dgm:prSet>
      <dgm:spPr/>
    </dgm:pt>
    <dgm:pt modelId="{6E987492-F9A0-4294-9965-AF69DB83A78C}" type="pres">
      <dgm:prSet presAssocID="{9B85D03D-F724-4BBA-BC21-1F314581C230}" presName="sibTrans" presStyleCnt="0"/>
      <dgm:spPr/>
    </dgm:pt>
    <dgm:pt modelId="{13564568-E293-461A-BE4B-C118B03460BF}" type="pres">
      <dgm:prSet presAssocID="{9CE6DB23-C85E-49F9-86B3-E53866107315}" presName="compNode" presStyleCnt="0"/>
      <dgm:spPr/>
    </dgm:pt>
    <dgm:pt modelId="{2D73A3E1-A64A-4E5F-A465-807618531A3F}" type="pres">
      <dgm:prSet presAssocID="{9CE6DB23-C85E-49F9-86B3-E53866107315}" presName="bgRect" presStyleLbl="bgShp" presStyleIdx="1" presStyleCnt="5"/>
      <dgm:spPr/>
    </dgm:pt>
    <dgm:pt modelId="{B7844ED1-B0EA-4244-8037-8ED2A1A4637D}" type="pres">
      <dgm:prSet presAssocID="{9CE6DB23-C85E-49F9-86B3-E5386610731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9BBC988D-0C07-471F-9754-7D4454D65860}" type="pres">
      <dgm:prSet presAssocID="{9CE6DB23-C85E-49F9-86B3-E53866107315}" presName="spaceRect" presStyleCnt="0"/>
      <dgm:spPr/>
    </dgm:pt>
    <dgm:pt modelId="{A04D6047-9C66-4524-B719-C3B87F6FF01B}" type="pres">
      <dgm:prSet presAssocID="{9CE6DB23-C85E-49F9-86B3-E53866107315}" presName="parTx" presStyleLbl="revTx" presStyleIdx="1" presStyleCnt="5">
        <dgm:presLayoutVars>
          <dgm:chMax val="0"/>
          <dgm:chPref val="0"/>
        </dgm:presLayoutVars>
      </dgm:prSet>
      <dgm:spPr/>
    </dgm:pt>
    <dgm:pt modelId="{AC6EEDA3-5A7A-420B-B6E2-6BE171967417}" type="pres">
      <dgm:prSet presAssocID="{4ED912F7-8FD0-4B5D-B250-CA25E622158E}" presName="sibTrans" presStyleCnt="0"/>
      <dgm:spPr/>
    </dgm:pt>
    <dgm:pt modelId="{289DB267-8001-4F9C-A680-EA4433804C2D}" type="pres">
      <dgm:prSet presAssocID="{A950417D-A92A-48EC-949E-739A4A62B078}" presName="compNode" presStyleCnt="0"/>
      <dgm:spPr/>
    </dgm:pt>
    <dgm:pt modelId="{02AC4369-025D-48D3-89BB-9A5164AFAF4C}" type="pres">
      <dgm:prSet presAssocID="{A950417D-A92A-48EC-949E-739A4A62B078}" presName="bgRect" presStyleLbl="bgShp" presStyleIdx="2" presStyleCnt="5"/>
      <dgm:spPr/>
    </dgm:pt>
    <dgm:pt modelId="{892208F5-510B-454F-8E3C-754C6E40ED28}" type="pres">
      <dgm:prSet presAssocID="{A950417D-A92A-48EC-949E-739A4A62B07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eeting"/>
        </a:ext>
      </dgm:extLst>
    </dgm:pt>
    <dgm:pt modelId="{3109ECD8-5EFB-4428-9750-DF39CFB48F83}" type="pres">
      <dgm:prSet presAssocID="{A950417D-A92A-48EC-949E-739A4A62B078}" presName="spaceRect" presStyleCnt="0"/>
      <dgm:spPr/>
    </dgm:pt>
    <dgm:pt modelId="{22D3D26E-0CF4-4BF3-9BFD-62D9C388644E}" type="pres">
      <dgm:prSet presAssocID="{A950417D-A92A-48EC-949E-739A4A62B078}" presName="parTx" presStyleLbl="revTx" presStyleIdx="2" presStyleCnt="5">
        <dgm:presLayoutVars>
          <dgm:chMax val="0"/>
          <dgm:chPref val="0"/>
        </dgm:presLayoutVars>
      </dgm:prSet>
      <dgm:spPr/>
    </dgm:pt>
    <dgm:pt modelId="{79BA1D03-C432-4628-ABF4-97A0D1D05381}" type="pres">
      <dgm:prSet presAssocID="{61B69B1A-C367-41D8-90E5-8F0CBB9A145D}" presName="sibTrans" presStyleCnt="0"/>
      <dgm:spPr/>
    </dgm:pt>
    <dgm:pt modelId="{DAB68A9F-8013-4481-BE5F-49FD31539838}" type="pres">
      <dgm:prSet presAssocID="{F648B4E9-3609-47B8-858A-8B3663BFB577}" presName="compNode" presStyleCnt="0"/>
      <dgm:spPr/>
    </dgm:pt>
    <dgm:pt modelId="{31E59A09-F1ED-41A0-ACE3-15ADE4007043}" type="pres">
      <dgm:prSet presAssocID="{F648B4E9-3609-47B8-858A-8B3663BFB577}" presName="bgRect" presStyleLbl="bgShp" presStyleIdx="3" presStyleCnt="5"/>
      <dgm:spPr/>
    </dgm:pt>
    <dgm:pt modelId="{41E04751-3C37-43D9-90AB-02D43985DB3B}" type="pres">
      <dgm:prSet presAssocID="{F648B4E9-3609-47B8-858A-8B3663BFB57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ears"/>
        </a:ext>
      </dgm:extLst>
    </dgm:pt>
    <dgm:pt modelId="{02AE7F14-9E78-4AA6-BBCC-1F11263F9856}" type="pres">
      <dgm:prSet presAssocID="{F648B4E9-3609-47B8-858A-8B3663BFB577}" presName="spaceRect" presStyleCnt="0"/>
      <dgm:spPr/>
    </dgm:pt>
    <dgm:pt modelId="{ACDA46F7-31D8-4337-87CB-AC040F7290FD}" type="pres">
      <dgm:prSet presAssocID="{F648B4E9-3609-47B8-858A-8B3663BFB577}" presName="parTx" presStyleLbl="revTx" presStyleIdx="3" presStyleCnt="5">
        <dgm:presLayoutVars>
          <dgm:chMax val="0"/>
          <dgm:chPref val="0"/>
        </dgm:presLayoutVars>
      </dgm:prSet>
      <dgm:spPr/>
    </dgm:pt>
    <dgm:pt modelId="{AFF78441-E69E-4246-97DF-B56CD6A85976}" type="pres">
      <dgm:prSet presAssocID="{2F7FFF11-4C59-4CE4-B3D5-61F17D071D38}" presName="sibTrans" presStyleCnt="0"/>
      <dgm:spPr/>
    </dgm:pt>
    <dgm:pt modelId="{FB23BC10-9DE5-4BEC-B3F3-965B1B7B2651}" type="pres">
      <dgm:prSet presAssocID="{88F96463-9FB8-40B4-89FA-579D10D90B6E}" presName="compNode" presStyleCnt="0"/>
      <dgm:spPr/>
    </dgm:pt>
    <dgm:pt modelId="{591EAD8C-A3C4-49E3-82D9-6ECA080000C5}" type="pres">
      <dgm:prSet presAssocID="{88F96463-9FB8-40B4-89FA-579D10D90B6E}" presName="bgRect" presStyleLbl="bgShp" presStyleIdx="4" presStyleCnt="5"/>
      <dgm:spPr/>
    </dgm:pt>
    <dgm:pt modelId="{0B2A6359-E9E7-4F06-9793-857EEB1F4FEF}" type="pres">
      <dgm:prSet presAssocID="{88F96463-9FB8-40B4-89FA-579D10D90B6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eck List"/>
        </a:ext>
      </dgm:extLst>
    </dgm:pt>
    <dgm:pt modelId="{B208C044-3C5C-4DBE-A14A-634A4EA54FD9}" type="pres">
      <dgm:prSet presAssocID="{88F96463-9FB8-40B4-89FA-579D10D90B6E}" presName="spaceRect" presStyleCnt="0"/>
      <dgm:spPr/>
    </dgm:pt>
    <dgm:pt modelId="{5860C41F-9100-4D25-87E6-573FBE67B80C}" type="pres">
      <dgm:prSet presAssocID="{88F96463-9FB8-40B4-89FA-579D10D90B6E}" presName="parTx" presStyleLbl="revTx" presStyleIdx="4" presStyleCnt="5">
        <dgm:presLayoutVars>
          <dgm:chMax val="0"/>
          <dgm:chPref val="0"/>
        </dgm:presLayoutVars>
      </dgm:prSet>
      <dgm:spPr/>
    </dgm:pt>
  </dgm:ptLst>
  <dgm:cxnLst>
    <dgm:cxn modelId="{9A83142A-5BE7-4ED8-BC33-151F1279A86A}" type="presOf" srcId="{F648B4E9-3609-47B8-858A-8B3663BFB577}" destId="{ACDA46F7-31D8-4337-87CB-AC040F7290FD}" srcOrd="0" destOrd="0" presId="urn:microsoft.com/office/officeart/2018/2/layout/IconVerticalSolidList"/>
    <dgm:cxn modelId="{87AB5F55-BEF8-41DF-AAD8-E9060EAD5AB5}" srcId="{BDF42106-87D6-4863-8678-5AC8EEB14710}" destId="{9CE6DB23-C85E-49F9-86B3-E53866107315}" srcOrd="1" destOrd="0" parTransId="{9FF67274-4415-484F-8B0C-4C700762E416}" sibTransId="{4ED912F7-8FD0-4B5D-B250-CA25E622158E}"/>
    <dgm:cxn modelId="{DC60565A-62C1-4EAC-B3B5-5755FF111E90}" srcId="{BDF42106-87D6-4863-8678-5AC8EEB14710}" destId="{7A9D5A8A-71E3-42F9-B86A-7BF55187DC4B}" srcOrd="0" destOrd="0" parTransId="{F316560F-E46C-4A7B-A10E-8075D7E141DD}" sibTransId="{9B85D03D-F724-4BBA-BC21-1F314581C230}"/>
    <dgm:cxn modelId="{F7CBF563-CB29-4D2D-98EF-B82EB634F4A1}" type="presOf" srcId="{A950417D-A92A-48EC-949E-739A4A62B078}" destId="{22D3D26E-0CF4-4BF3-9BFD-62D9C388644E}" srcOrd="0" destOrd="0" presId="urn:microsoft.com/office/officeart/2018/2/layout/IconVerticalSolidList"/>
    <dgm:cxn modelId="{82B57C9F-E258-453C-A4F8-896A34EC0203}" type="presOf" srcId="{7A9D5A8A-71E3-42F9-B86A-7BF55187DC4B}" destId="{CF2EA91D-9620-479A-8608-F4C67E35BAE1}" srcOrd="0" destOrd="0" presId="urn:microsoft.com/office/officeart/2018/2/layout/IconVerticalSolidList"/>
    <dgm:cxn modelId="{DCFB6CA7-770D-4C1B-B494-2FB26DC19795}" srcId="{BDF42106-87D6-4863-8678-5AC8EEB14710}" destId="{A950417D-A92A-48EC-949E-739A4A62B078}" srcOrd="2" destOrd="0" parTransId="{309A3AC9-97FD-48D5-B1AC-E932A4619025}" sibTransId="{61B69B1A-C367-41D8-90E5-8F0CBB9A145D}"/>
    <dgm:cxn modelId="{4C16C5A8-21AC-48E6-9DA0-E1859CD33CEB}" srcId="{BDF42106-87D6-4863-8678-5AC8EEB14710}" destId="{F648B4E9-3609-47B8-858A-8B3663BFB577}" srcOrd="3" destOrd="0" parTransId="{DB6773FA-37A7-4936-8680-3A18967D679E}" sibTransId="{2F7FFF11-4C59-4CE4-B3D5-61F17D071D38}"/>
    <dgm:cxn modelId="{5B8B24B5-F4B1-440B-B91E-AF6AD7349DF2}" type="presOf" srcId="{BDF42106-87D6-4863-8678-5AC8EEB14710}" destId="{51877A09-D084-4FAE-84C1-5C2D3F23FBC0}" srcOrd="0" destOrd="0" presId="urn:microsoft.com/office/officeart/2018/2/layout/IconVerticalSolidList"/>
    <dgm:cxn modelId="{63D5C6CB-ECA1-4D96-BB3C-A886088E283A}" srcId="{BDF42106-87D6-4863-8678-5AC8EEB14710}" destId="{88F96463-9FB8-40B4-89FA-579D10D90B6E}" srcOrd="4" destOrd="0" parTransId="{E283AD1C-565B-4B84-8389-8B717F6C7B5C}" sibTransId="{C4B24102-1980-4954-AE2D-AB2F73DA6708}"/>
    <dgm:cxn modelId="{8D4A9BD1-222A-4623-8596-475E1F76BFA5}" type="presOf" srcId="{9CE6DB23-C85E-49F9-86B3-E53866107315}" destId="{A04D6047-9C66-4524-B719-C3B87F6FF01B}" srcOrd="0" destOrd="0" presId="urn:microsoft.com/office/officeart/2018/2/layout/IconVerticalSolidList"/>
    <dgm:cxn modelId="{41E75BE2-BA1A-4062-83F3-98466DBE592C}" type="presOf" srcId="{88F96463-9FB8-40B4-89FA-579D10D90B6E}" destId="{5860C41F-9100-4D25-87E6-573FBE67B80C}" srcOrd="0" destOrd="0" presId="urn:microsoft.com/office/officeart/2018/2/layout/IconVerticalSolidList"/>
    <dgm:cxn modelId="{68D91817-87C0-4567-A970-304D687A60B9}" type="presParOf" srcId="{51877A09-D084-4FAE-84C1-5C2D3F23FBC0}" destId="{B593F182-A57B-4F78-AA48-384E09872826}" srcOrd="0" destOrd="0" presId="urn:microsoft.com/office/officeart/2018/2/layout/IconVerticalSolidList"/>
    <dgm:cxn modelId="{CC467009-53D1-4002-B672-69BE8C429442}" type="presParOf" srcId="{B593F182-A57B-4F78-AA48-384E09872826}" destId="{84B36CC2-0CAA-47AA-A76C-0F68A7EBB4C9}" srcOrd="0" destOrd="0" presId="urn:microsoft.com/office/officeart/2018/2/layout/IconVerticalSolidList"/>
    <dgm:cxn modelId="{BE86F722-BEA9-4BF2-A3AA-790EEEA3EC2D}" type="presParOf" srcId="{B593F182-A57B-4F78-AA48-384E09872826}" destId="{F0B0BA68-4EB9-4BD1-811A-B29A800F52A6}" srcOrd="1" destOrd="0" presId="urn:microsoft.com/office/officeart/2018/2/layout/IconVerticalSolidList"/>
    <dgm:cxn modelId="{D3C541DD-4A10-41C8-9FDC-D62FB0C60501}" type="presParOf" srcId="{B593F182-A57B-4F78-AA48-384E09872826}" destId="{8E2DCFB4-6973-424E-B1F6-B3F21AE08362}" srcOrd="2" destOrd="0" presId="urn:microsoft.com/office/officeart/2018/2/layout/IconVerticalSolidList"/>
    <dgm:cxn modelId="{2ACABF74-EF8D-476F-99DF-B1A3F2B04136}" type="presParOf" srcId="{B593F182-A57B-4F78-AA48-384E09872826}" destId="{CF2EA91D-9620-479A-8608-F4C67E35BAE1}" srcOrd="3" destOrd="0" presId="urn:microsoft.com/office/officeart/2018/2/layout/IconVerticalSolidList"/>
    <dgm:cxn modelId="{A9C92E6B-5E2C-4B8C-97D7-C01C8A5B7ECF}" type="presParOf" srcId="{51877A09-D084-4FAE-84C1-5C2D3F23FBC0}" destId="{6E987492-F9A0-4294-9965-AF69DB83A78C}" srcOrd="1" destOrd="0" presId="urn:microsoft.com/office/officeart/2018/2/layout/IconVerticalSolidList"/>
    <dgm:cxn modelId="{B32E56C6-8C4A-4971-92DE-47AC28FC89F6}" type="presParOf" srcId="{51877A09-D084-4FAE-84C1-5C2D3F23FBC0}" destId="{13564568-E293-461A-BE4B-C118B03460BF}" srcOrd="2" destOrd="0" presId="urn:microsoft.com/office/officeart/2018/2/layout/IconVerticalSolidList"/>
    <dgm:cxn modelId="{BA2FE860-19D3-41B2-97DB-48706EE4D61C}" type="presParOf" srcId="{13564568-E293-461A-BE4B-C118B03460BF}" destId="{2D73A3E1-A64A-4E5F-A465-807618531A3F}" srcOrd="0" destOrd="0" presId="urn:microsoft.com/office/officeart/2018/2/layout/IconVerticalSolidList"/>
    <dgm:cxn modelId="{C3F7D1DA-C2F0-4282-8F3A-66F40B9027DD}" type="presParOf" srcId="{13564568-E293-461A-BE4B-C118B03460BF}" destId="{B7844ED1-B0EA-4244-8037-8ED2A1A4637D}" srcOrd="1" destOrd="0" presId="urn:microsoft.com/office/officeart/2018/2/layout/IconVerticalSolidList"/>
    <dgm:cxn modelId="{013312FE-9349-4784-A67F-E7AFABFBC66B}" type="presParOf" srcId="{13564568-E293-461A-BE4B-C118B03460BF}" destId="{9BBC988D-0C07-471F-9754-7D4454D65860}" srcOrd="2" destOrd="0" presId="urn:microsoft.com/office/officeart/2018/2/layout/IconVerticalSolidList"/>
    <dgm:cxn modelId="{C0319685-3777-4853-B945-B14029B203DC}" type="presParOf" srcId="{13564568-E293-461A-BE4B-C118B03460BF}" destId="{A04D6047-9C66-4524-B719-C3B87F6FF01B}" srcOrd="3" destOrd="0" presId="urn:microsoft.com/office/officeart/2018/2/layout/IconVerticalSolidList"/>
    <dgm:cxn modelId="{7F394037-97C1-4327-84C7-CF329CC237F8}" type="presParOf" srcId="{51877A09-D084-4FAE-84C1-5C2D3F23FBC0}" destId="{AC6EEDA3-5A7A-420B-B6E2-6BE171967417}" srcOrd="3" destOrd="0" presId="urn:microsoft.com/office/officeart/2018/2/layout/IconVerticalSolidList"/>
    <dgm:cxn modelId="{3A94B0BE-6E45-4703-B5A1-DC678AD61CE6}" type="presParOf" srcId="{51877A09-D084-4FAE-84C1-5C2D3F23FBC0}" destId="{289DB267-8001-4F9C-A680-EA4433804C2D}" srcOrd="4" destOrd="0" presId="urn:microsoft.com/office/officeart/2018/2/layout/IconVerticalSolidList"/>
    <dgm:cxn modelId="{D2D68D17-BDE7-4DA8-94C7-D2D41AFCDA04}" type="presParOf" srcId="{289DB267-8001-4F9C-A680-EA4433804C2D}" destId="{02AC4369-025D-48D3-89BB-9A5164AFAF4C}" srcOrd="0" destOrd="0" presId="urn:microsoft.com/office/officeart/2018/2/layout/IconVerticalSolidList"/>
    <dgm:cxn modelId="{7D969C56-8285-4953-A99F-00E0450470D7}" type="presParOf" srcId="{289DB267-8001-4F9C-A680-EA4433804C2D}" destId="{892208F5-510B-454F-8E3C-754C6E40ED28}" srcOrd="1" destOrd="0" presId="urn:microsoft.com/office/officeart/2018/2/layout/IconVerticalSolidList"/>
    <dgm:cxn modelId="{AFD5B072-318B-4B2A-8B24-96EA0C2A7DF5}" type="presParOf" srcId="{289DB267-8001-4F9C-A680-EA4433804C2D}" destId="{3109ECD8-5EFB-4428-9750-DF39CFB48F83}" srcOrd="2" destOrd="0" presId="urn:microsoft.com/office/officeart/2018/2/layout/IconVerticalSolidList"/>
    <dgm:cxn modelId="{92298153-6178-4A2E-8628-C6FADC0E9E2A}" type="presParOf" srcId="{289DB267-8001-4F9C-A680-EA4433804C2D}" destId="{22D3D26E-0CF4-4BF3-9BFD-62D9C388644E}" srcOrd="3" destOrd="0" presId="urn:microsoft.com/office/officeart/2018/2/layout/IconVerticalSolidList"/>
    <dgm:cxn modelId="{4DFCB767-C4DA-4DCB-95F0-00983A3D3D76}" type="presParOf" srcId="{51877A09-D084-4FAE-84C1-5C2D3F23FBC0}" destId="{79BA1D03-C432-4628-ABF4-97A0D1D05381}" srcOrd="5" destOrd="0" presId="urn:microsoft.com/office/officeart/2018/2/layout/IconVerticalSolidList"/>
    <dgm:cxn modelId="{453329E2-1DDA-47EF-A046-A102BB29C8D7}" type="presParOf" srcId="{51877A09-D084-4FAE-84C1-5C2D3F23FBC0}" destId="{DAB68A9F-8013-4481-BE5F-49FD31539838}" srcOrd="6" destOrd="0" presId="urn:microsoft.com/office/officeart/2018/2/layout/IconVerticalSolidList"/>
    <dgm:cxn modelId="{F4D40187-45D2-40E4-A0EE-BBBA985D5086}" type="presParOf" srcId="{DAB68A9F-8013-4481-BE5F-49FD31539838}" destId="{31E59A09-F1ED-41A0-ACE3-15ADE4007043}" srcOrd="0" destOrd="0" presId="urn:microsoft.com/office/officeart/2018/2/layout/IconVerticalSolidList"/>
    <dgm:cxn modelId="{F286AF43-2FCC-4711-A691-45643667E437}" type="presParOf" srcId="{DAB68A9F-8013-4481-BE5F-49FD31539838}" destId="{41E04751-3C37-43D9-90AB-02D43985DB3B}" srcOrd="1" destOrd="0" presId="urn:microsoft.com/office/officeart/2018/2/layout/IconVerticalSolidList"/>
    <dgm:cxn modelId="{38F4279D-7304-438E-997B-B777FD0CC954}" type="presParOf" srcId="{DAB68A9F-8013-4481-BE5F-49FD31539838}" destId="{02AE7F14-9E78-4AA6-BBCC-1F11263F9856}" srcOrd="2" destOrd="0" presId="urn:microsoft.com/office/officeart/2018/2/layout/IconVerticalSolidList"/>
    <dgm:cxn modelId="{221732F4-EC3A-4574-B378-67568BC118F6}" type="presParOf" srcId="{DAB68A9F-8013-4481-BE5F-49FD31539838}" destId="{ACDA46F7-31D8-4337-87CB-AC040F7290FD}" srcOrd="3" destOrd="0" presId="urn:microsoft.com/office/officeart/2018/2/layout/IconVerticalSolidList"/>
    <dgm:cxn modelId="{F521C688-214A-4DA9-84C0-489ACD3A55A8}" type="presParOf" srcId="{51877A09-D084-4FAE-84C1-5C2D3F23FBC0}" destId="{AFF78441-E69E-4246-97DF-B56CD6A85976}" srcOrd="7" destOrd="0" presId="urn:microsoft.com/office/officeart/2018/2/layout/IconVerticalSolidList"/>
    <dgm:cxn modelId="{69A0C3EF-69C3-4BD0-89A7-A90485807839}" type="presParOf" srcId="{51877A09-D084-4FAE-84C1-5C2D3F23FBC0}" destId="{FB23BC10-9DE5-4BEC-B3F3-965B1B7B2651}" srcOrd="8" destOrd="0" presId="urn:microsoft.com/office/officeart/2018/2/layout/IconVerticalSolidList"/>
    <dgm:cxn modelId="{2FED582E-615B-4A6A-A0F8-A38311D5092F}" type="presParOf" srcId="{FB23BC10-9DE5-4BEC-B3F3-965B1B7B2651}" destId="{591EAD8C-A3C4-49E3-82D9-6ECA080000C5}" srcOrd="0" destOrd="0" presId="urn:microsoft.com/office/officeart/2018/2/layout/IconVerticalSolidList"/>
    <dgm:cxn modelId="{C59D3B0E-D976-4A99-B04E-16A2792D3660}" type="presParOf" srcId="{FB23BC10-9DE5-4BEC-B3F3-965B1B7B2651}" destId="{0B2A6359-E9E7-4F06-9793-857EEB1F4FEF}" srcOrd="1" destOrd="0" presId="urn:microsoft.com/office/officeart/2018/2/layout/IconVerticalSolidList"/>
    <dgm:cxn modelId="{4FC3F652-242A-477C-A8C8-F370BD0FBC8F}" type="presParOf" srcId="{FB23BC10-9DE5-4BEC-B3F3-965B1B7B2651}" destId="{B208C044-3C5C-4DBE-A14A-634A4EA54FD9}" srcOrd="2" destOrd="0" presId="urn:microsoft.com/office/officeart/2018/2/layout/IconVerticalSolidList"/>
    <dgm:cxn modelId="{67633D26-5E18-4CC3-A357-F8E7DAEC6892}" type="presParOf" srcId="{FB23BC10-9DE5-4BEC-B3F3-965B1B7B2651}" destId="{5860C41F-9100-4D25-87E6-573FBE67B80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B25BC86-24BA-4BC0-AC47-7229D090E3F2}"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70FB7D15-AE48-474C-8D97-44E48A3973CB}">
      <dgm:prSet/>
      <dgm:spPr/>
      <dgm:t>
        <a:bodyPr/>
        <a:lstStyle/>
        <a:p>
          <a:r>
            <a:rPr lang="en-GB"/>
            <a:t>Assess each identified risks regularly to decide whether or not it is becoming less or more probable.</a:t>
          </a:r>
          <a:endParaRPr lang="en-US"/>
        </a:p>
      </dgm:t>
    </dgm:pt>
    <dgm:pt modelId="{D234288F-6BDE-4245-B6B2-3C6E00FD1E12}" type="parTrans" cxnId="{A17BFC31-C6E8-48AE-9F70-1FE24CB0D40C}">
      <dgm:prSet/>
      <dgm:spPr/>
      <dgm:t>
        <a:bodyPr/>
        <a:lstStyle/>
        <a:p>
          <a:endParaRPr lang="en-US"/>
        </a:p>
      </dgm:t>
    </dgm:pt>
    <dgm:pt modelId="{4CF95710-7B59-4F91-B19C-7E60C8D392B6}" type="sibTrans" cxnId="{A17BFC31-C6E8-48AE-9F70-1FE24CB0D40C}">
      <dgm:prSet/>
      <dgm:spPr/>
      <dgm:t>
        <a:bodyPr/>
        <a:lstStyle/>
        <a:p>
          <a:endParaRPr lang="en-US"/>
        </a:p>
      </dgm:t>
    </dgm:pt>
    <dgm:pt modelId="{9C73D70A-EF0C-48EF-AB84-E92AEFD33C09}">
      <dgm:prSet/>
      <dgm:spPr/>
      <dgm:t>
        <a:bodyPr/>
        <a:lstStyle/>
        <a:p>
          <a:r>
            <a:rPr lang="en-GB"/>
            <a:t>Also assess whether the effects of the risk have changed.</a:t>
          </a:r>
          <a:endParaRPr lang="en-US"/>
        </a:p>
      </dgm:t>
    </dgm:pt>
    <dgm:pt modelId="{C3525138-34DE-4F0B-A5B9-75E553B277AB}" type="parTrans" cxnId="{AF8CAFEC-F498-4CF6-9E55-B9627AC31003}">
      <dgm:prSet/>
      <dgm:spPr/>
      <dgm:t>
        <a:bodyPr/>
        <a:lstStyle/>
        <a:p>
          <a:endParaRPr lang="en-US"/>
        </a:p>
      </dgm:t>
    </dgm:pt>
    <dgm:pt modelId="{BB8B0D74-12CE-4FB6-8072-21E674CDCE5E}" type="sibTrans" cxnId="{AF8CAFEC-F498-4CF6-9E55-B9627AC31003}">
      <dgm:prSet/>
      <dgm:spPr/>
      <dgm:t>
        <a:bodyPr/>
        <a:lstStyle/>
        <a:p>
          <a:endParaRPr lang="en-US"/>
        </a:p>
      </dgm:t>
    </dgm:pt>
    <dgm:pt modelId="{F6B12533-DFCE-4387-9278-B443DE88E8D3}">
      <dgm:prSet/>
      <dgm:spPr/>
      <dgm:t>
        <a:bodyPr/>
        <a:lstStyle/>
        <a:p>
          <a:r>
            <a:rPr lang="en-GB"/>
            <a:t>Each key risk should be discussed at management progress meetings.</a:t>
          </a:r>
          <a:endParaRPr lang="en-US"/>
        </a:p>
      </dgm:t>
    </dgm:pt>
    <dgm:pt modelId="{6323CC37-7624-4D2A-8D1B-CFDA59D51B9B}" type="parTrans" cxnId="{2C491E42-F9C9-4170-BE92-79949BA40219}">
      <dgm:prSet/>
      <dgm:spPr/>
      <dgm:t>
        <a:bodyPr/>
        <a:lstStyle/>
        <a:p>
          <a:endParaRPr lang="en-US"/>
        </a:p>
      </dgm:t>
    </dgm:pt>
    <dgm:pt modelId="{ABA2485F-D1AB-4F41-A9A9-113738CB7429}" type="sibTrans" cxnId="{2C491E42-F9C9-4170-BE92-79949BA40219}">
      <dgm:prSet/>
      <dgm:spPr/>
      <dgm:t>
        <a:bodyPr/>
        <a:lstStyle/>
        <a:p>
          <a:endParaRPr lang="en-US"/>
        </a:p>
      </dgm:t>
    </dgm:pt>
    <dgm:pt modelId="{E24C949C-4E6D-4C2F-87C4-B7ADD58317DC}" type="pres">
      <dgm:prSet presAssocID="{7B25BC86-24BA-4BC0-AC47-7229D090E3F2}" presName="vert0" presStyleCnt="0">
        <dgm:presLayoutVars>
          <dgm:dir/>
          <dgm:animOne val="branch"/>
          <dgm:animLvl val="lvl"/>
        </dgm:presLayoutVars>
      </dgm:prSet>
      <dgm:spPr/>
    </dgm:pt>
    <dgm:pt modelId="{D05144B0-6178-4850-8220-6D9477E4C468}" type="pres">
      <dgm:prSet presAssocID="{70FB7D15-AE48-474C-8D97-44E48A3973CB}" presName="thickLine" presStyleLbl="alignNode1" presStyleIdx="0" presStyleCnt="3"/>
      <dgm:spPr/>
    </dgm:pt>
    <dgm:pt modelId="{82E96D91-C289-4458-9034-6F5BDF8C9E9B}" type="pres">
      <dgm:prSet presAssocID="{70FB7D15-AE48-474C-8D97-44E48A3973CB}" presName="horz1" presStyleCnt="0"/>
      <dgm:spPr/>
    </dgm:pt>
    <dgm:pt modelId="{2BCBD001-2814-4BB1-867A-D472E1245037}" type="pres">
      <dgm:prSet presAssocID="{70FB7D15-AE48-474C-8D97-44E48A3973CB}" presName="tx1" presStyleLbl="revTx" presStyleIdx="0" presStyleCnt="3"/>
      <dgm:spPr/>
    </dgm:pt>
    <dgm:pt modelId="{B27E28FA-992E-4AAE-8DF2-B941ED26B447}" type="pres">
      <dgm:prSet presAssocID="{70FB7D15-AE48-474C-8D97-44E48A3973CB}" presName="vert1" presStyleCnt="0"/>
      <dgm:spPr/>
    </dgm:pt>
    <dgm:pt modelId="{9F9A5E99-3FD2-4412-91C8-2269560D6BC2}" type="pres">
      <dgm:prSet presAssocID="{9C73D70A-EF0C-48EF-AB84-E92AEFD33C09}" presName="thickLine" presStyleLbl="alignNode1" presStyleIdx="1" presStyleCnt="3"/>
      <dgm:spPr/>
    </dgm:pt>
    <dgm:pt modelId="{455EAB4A-1438-4AD7-9802-F25920FBC467}" type="pres">
      <dgm:prSet presAssocID="{9C73D70A-EF0C-48EF-AB84-E92AEFD33C09}" presName="horz1" presStyleCnt="0"/>
      <dgm:spPr/>
    </dgm:pt>
    <dgm:pt modelId="{7B496EBC-D84F-478A-8DA0-38D13BEA669B}" type="pres">
      <dgm:prSet presAssocID="{9C73D70A-EF0C-48EF-AB84-E92AEFD33C09}" presName="tx1" presStyleLbl="revTx" presStyleIdx="1" presStyleCnt="3"/>
      <dgm:spPr/>
    </dgm:pt>
    <dgm:pt modelId="{FE11C6DE-67AB-4B7A-80C8-5A0601E4B4BA}" type="pres">
      <dgm:prSet presAssocID="{9C73D70A-EF0C-48EF-AB84-E92AEFD33C09}" presName="vert1" presStyleCnt="0"/>
      <dgm:spPr/>
    </dgm:pt>
    <dgm:pt modelId="{0A7A8F3C-7712-46DB-A1DE-F485DB76B476}" type="pres">
      <dgm:prSet presAssocID="{F6B12533-DFCE-4387-9278-B443DE88E8D3}" presName="thickLine" presStyleLbl="alignNode1" presStyleIdx="2" presStyleCnt="3"/>
      <dgm:spPr/>
    </dgm:pt>
    <dgm:pt modelId="{CBAEA17E-6BAD-4257-9ACC-2F272C4D1D0F}" type="pres">
      <dgm:prSet presAssocID="{F6B12533-DFCE-4387-9278-B443DE88E8D3}" presName="horz1" presStyleCnt="0"/>
      <dgm:spPr/>
    </dgm:pt>
    <dgm:pt modelId="{A417763B-4F0F-4114-B08F-8B07110FB328}" type="pres">
      <dgm:prSet presAssocID="{F6B12533-DFCE-4387-9278-B443DE88E8D3}" presName="tx1" presStyleLbl="revTx" presStyleIdx="2" presStyleCnt="3"/>
      <dgm:spPr/>
    </dgm:pt>
    <dgm:pt modelId="{7557ABA4-0D53-4F04-B459-553A1A2C913C}" type="pres">
      <dgm:prSet presAssocID="{F6B12533-DFCE-4387-9278-B443DE88E8D3}" presName="vert1" presStyleCnt="0"/>
      <dgm:spPr/>
    </dgm:pt>
  </dgm:ptLst>
  <dgm:cxnLst>
    <dgm:cxn modelId="{55F12425-F2DB-4EC1-ADAB-D9899B6EA89D}" type="presOf" srcId="{F6B12533-DFCE-4387-9278-B443DE88E8D3}" destId="{A417763B-4F0F-4114-B08F-8B07110FB328}" srcOrd="0" destOrd="0" presId="urn:microsoft.com/office/officeart/2008/layout/LinedList"/>
    <dgm:cxn modelId="{A17BFC31-C6E8-48AE-9F70-1FE24CB0D40C}" srcId="{7B25BC86-24BA-4BC0-AC47-7229D090E3F2}" destId="{70FB7D15-AE48-474C-8D97-44E48A3973CB}" srcOrd="0" destOrd="0" parTransId="{D234288F-6BDE-4245-B6B2-3C6E00FD1E12}" sibTransId="{4CF95710-7B59-4F91-B19C-7E60C8D392B6}"/>
    <dgm:cxn modelId="{2C491E42-F9C9-4170-BE92-79949BA40219}" srcId="{7B25BC86-24BA-4BC0-AC47-7229D090E3F2}" destId="{F6B12533-DFCE-4387-9278-B443DE88E8D3}" srcOrd="2" destOrd="0" parTransId="{6323CC37-7624-4D2A-8D1B-CFDA59D51B9B}" sibTransId="{ABA2485F-D1AB-4F41-A9A9-113738CB7429}"/>
    <dgm:cxn modelId="{FBB38867-D7C9-4ABF-A7AB-D34FCC17359F}" type="presOf" srcId="{9C73D70A-EF0C-48EF-AB84-E92AEFD33C09}" destId="{7B496EBC-D84F-478A-8DA0-38D13BEA669B}" srcOrd="0" destOrd="0" presId="urn:microsoft.com/office/officeart/2008/layout/LinedList"/>
    <dgm:cxn modelId="{1F4569A4-17D0-4B5A-A4B5-EC7680275B81}" type="presOf" srcId="{7B25BC86-24BA-4BC0-AC47-7229D090E3F2}" destId="{E24C949C-4E6D-4C2F-87C4-B7ADD58317DC}" srcOrd="0" destOrd="0" presId="urn:microsoft.com/office/officeart/2008/layout/LinedList"/>
    <dgm:cxn modelId="{3A4374AF-3544-4824-9A0C-A2856DF31C80}" type="presOf" srcId="{70FB7D15-AE48-474C-8D97-44E48A3973CB}" destId="{2BCBD001-2814-4BB1-867A-D472E1245037}" srcOrd="0" destOrd="0" presId="urn:microsoft.com/office/officeart/2008/layout/LinedList"/>
    <dgm:cxn modelId="{AF8CAFEC-F498-4CF6-9E55-B9627AC31003}" srcId="{7B25BC86-24BA-4BC0-AC47-7229D090E3F2}" destId="{9C73D70A-EF0C-48EF-AB84-E92AEFD33C09}" srcOrd="1" destOrd="0" parTransId="{C3525138-34DE-4F0B-A5B9-75E553B277AB}" sibTransId="{BB8B0D74-12CE-4FB6-8072-21E674CDCE5E}"/>
    <dgm:cxn modelId="{A42B3415-CF24-4106-8F66-0B1016732E10}" type="presParOf" srcId="{E24C949C-4E6D-4C2F-87C4-B7ADD58317DC}" destId="{D05144B0-6178-4850-8220-6D9477E4C468}" srcOrd="0" destOrd="0" presId="urn:microsoft.com/office/officeart/2008/layout/LinedList"/>
    <dgm:cxn modelId="{1A4D34D4-CFF5-4B36-A89C-467B2DC25A5F}" type="presParOf" srcId="{E24C949C-4E6D-4C2F-87C4-B7ADD58317DC}" destId="{82E96D91-C289-4458-9034-6F5BDF8C9E9B}" srcOrd="1" destOrd="0" presId="urn:microsoft.com/office/officeart/2008/layout/LinedList"/>
    <dgm:cxn modelId="{DC63FE2A-01BC-461D-94DB-640121E38D60}" type="presParOf" srcId="{82E96D91-C289-4458-9034-6F5BDF8C9E9B}" destId="{2BCBD001-2814-4BB1-867A-D472E1245037}" srcOrd="0" destOrd="0" presId="urn:microsoft.com/office/officeart/2008/layout/LinedList"/>
    <dgm:cxn modelId="{6614561A-8F58-490A-8455-CA99CE74D5B7}" type="presParOf" srcId="{82E96D91-C289-4458-9034-6F5BDF8C9E9B}" destId="{B27E28FA-992E-4AAE-8DF2-B941ED26B447}" srcOrd="1" destOrd="0" presId="urn:microsoft.com/office/officeart/2008/layout/LinedList"/>
    <dgm:cxn modelId="{68190811-63BB-425E-A23C-91D52EA03999}" type="presParOf" srcId="{E24C949C-4E6D-4C2F-87C4-B7ADD58317DC}" destId="{9F9A5E99-3FD2-4412-91C8-2269560D6BC2}" srcOrd="2" destOrd="0" presId="urn:microsoft.com/office/officeart/2008/layout/LinedList"/>
    <dgm:cxn modelId="{5DE74E67-8287-4C64-B50D-CD2CF875C052}" type="presParOf" srcId="{E24C949C-4E6D-4C2F-87C4-B7ADD58317DC}" destId="{455EAB4A-1438-4AD7-9802-F25920FBC467}" srcOrd="3" destOrd="0" presId="urn:microsoft.com/office/officeart/2008/layout/LinedList"/>
    <dgm:cxn modelId="{2C95E5D0-0E38-4BEA-B70A-BD6BD3D15DF2}" type="presParOf" srcId="{455EAB4A-1438-4AD7-9802-F25920FBC467}" destId="{7B496EBC-D84F-478A-8DA0-38D13BEA669B}" srcOrd="0" destOrd="0" presId="urn:microsoft.com/office/officeart/2008/layout/LinedList"/>
    <dgm:cxn modelId="{8B814FD8-A13D-4BD2-96C6-D0C4F0F9885A}" type="presParOf" srcId="{455EAB4A-1438-4AD7-9802-F25920FBC467}" destId="{FE11C6DE-67AB-4B7A-80C8-5A0601E4B4BA}" srcOrd="1" destOrd="0" presId="urn:microsoft.com/office/officeart/2008/layout/LinedList"/>
    <dgm:cxn modelId="{9375A6D3-C9EB-49F8-9E2A-6D877C2C8B3A}" type="presParOf" srcId="{E24C949C-4E6D-4C2F-87C4-B7ADD58317DC}" destId="{0A7A8F3C-7712-46DB-A1DE-F485DB76B476}" srcOrd="4" destOrd="0" presId="urn:microsoft.com/office/officeart/2008/layout/LinedList"/>
    <dgm:cxn modelId="{EF014CB3-67ED-46B7-A621-19475C66FB43}" type="presParOf" srcId="{E24C949C-4E6D-4C2F-87C4-B7ADD58317DC}" destId="{CBAEA17E-6BAD-4257-9ACC-2F272C4D1D0F}" srcOrd="5" destOrd="0" presId="urn:microsoft.com/office/officeart/2008/layout/LinedList"/>
    <dgm:cxn modelId="{03C6155E-64DD-4B25-8AF9-CC62A4EDBD77}" type="presParOf" srcId="{CBAEA17E-6BAD-4257-9ACC-2F272C4D1D0F}" destId="{A417763B-4F0F-4114-B08F-8B07110FB328}" srcOrd="0" destOrd="0" presId="urn:microsoft.com/office/officeart/2008/layout/LinedList"/>
    <dgm:cxn modelId="{D2A3A984-F4EE-44F2-9F57-D96C53D541E6}" type="presParOf" srcId="{CBAEA17E-6BAD-4257-9ACC-2F272C4D1D0F}" destId="{7557ABA4-0D53-4F04-B459-553A1A2C913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6B8EE17-0499-4C9E-AC3A-57C2DE0F25C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C305A40-73DB-4322-8F1A-1375C54877F9}">
      <dgm:prSet custT="1"/>
      <dgm:spPr/>
      <dgm:t>
        <a:bodyPr/>
        <a:lstStyle/>
        <a:p>
          <a:r>
            <a:rPr lang="en-GB" sz="2400" dirty="0"/>
            <a:t>People are an organisation’s most important assets.</a:t>
          </a:r>
          <a:endParaRPr lang="en-US" sz="2400" dirty="0"/>
        </a:p>
      </dgm:t>
    </dgm:pt>
    <dgm:pt modelId="{1B746BC5-FB05-449C-AAD1-8B156EB96080}" type="parTrans" cxnId="{DEE21C9A-26A6-4CBC-87B4-5957D7DF2FDB}">
      <dgm:prSet/>
      <dgm:spPr/>
      <dgm:t>
        <a:bodyPr/>
        <a:lstStyle/>
        <a:p>
          <a:endParaRPr lang="en-US" sz="2400"/>
        </a:p>
      </dgm:t>
    </dgm:pt>
    <dgm:pt modelId="{A29F9E3D-01E4-4270-BE50-FE5FD44FDAB7}" type="sibTrans" cxnId="{DEE21C9A-26A6-4CBC-87B4-5957D7DF2FDB}">
      <dgm:prSet/>
      <dgm:spPr/>
      <dgm:t>
        <a:bodyPr/>
        <a:lstStyle/>
        <a:p>
          <a:endParaRPr lang="en-US" sz="2400"/>
        </a:p>
      </dgm:t>
    </dgm:pt>
    <dgm:pt modelId="{69B05DA2-CD2C-4B3E-B64B-27D32F8FEE78}">
      <dgm:prSet custT="1"/>
      <dgm:spPr/>
      <dgm:t>
        <a:bodyPr/>
        <a:lstStyle/>
        <a:p>
          <a:r>
            <a:rPr lang="en-GB" sz="2400" dirty="0"/>
            <a:t>The tasks of a manager are essentially people-oriented. Unless there is some understanding of people, management will be unsuccessful.</a:t>
          </a:r>
          <a:endParaRPr lang="en-US" sz="2400" dirty="0"/>
        </a:p>
      </dgm:t>
    </dgm:pt>
    <dgm:pt modelId="{3E45B425-9528-4F60-8265-7C7D37FDAAAA}" type="parTrans" cxnId="{13DBCBDB-8CEB-4E1A-BCBE-5CB885DF7AC7}">
      <dgm:prSet/>
      <dgm:spPr/>
      <dgm:t>
        <a:bodyPr/>
        <a:lstStyle/>
        <a:p>
          <a:endParaRPr lang="en-US" sz="2400"/>
        </a:p>
      </dgm:t>
    </dgm:pt>
    <dgm:pt modelId="{04256B6F-5746-4AE0-B49A-FD11D3073226}" type="sibTrans" cxnId="{13DBCBDB-8CEB-4E1A-BCBE-5CB885DF7AC7}">
      <dgm:prSet/>
      <dgm:spPr/>
      <dgm:t>
        <a:bodyPr/>
        <a:lstStyle/>
        <a:p>
          <a:endParaRPr lang="en-US" sz="2400"/>
        </a:p>
      </dgm:t>
    </dgm:pt>
    <dgm:pt modelId="{5472D319-E635-4142-85BF-DE989B7EBEE0}">
      <dgm:prSet custT="1"/>
      <dgm:spPr/>
      <dgm:t>
        <a:bodyPr/>
        <a:lstStyle/>
        <a:p>
          <a:r>
            <a:rPr lang="en-GB" sz="2400"/>
            <a:t>Poor people management is an important contributor to project failure.</a:t>
          </a:r>
          <a:endParaRPr lang="en-US" sz="2400"/>
        </a:p>
      </dgm:t>
    </dgm:pt>
    <dgm:pt modelId="{13772DA7-E10C-479E-9AE5-8FDA3DC8F2ED}" type="parTrans" cxnId="{4A38EB69-C655-4E60-AB17-6A81CC29FE5E}">
      <dgm:prSet/>
      <dgm:spPr/>
      <dgm:t>
        <a:bodyPr/>
        <a:lstStyle/>
        <a:p>
          <a:endParaRPr lang="en-US" sz="2400"/>
        </a:p>
      </dgm:t>
    </dgm:pt>
    <dgm:pt modelId="{3D12A25C-5BA3-47DD-9480-247C40CAFCDE}" type="sibTrans" cxnId="{4A38EB69-C655-4E60-AB17-6A81CC29FE5E}">
      <dgm:prSet/>
      <dgm:spPr/>
      <dgm:t>
        <a:bodyPr/>
        <a:lstStyle/>
        <a:p>
          <a:endParaRPr lang="en-US" sz="2400"/>
        </a:p>
      </dgm:t>
    </dgm:pt>
    <dgm:pt modelId="{7687716B-3ED4-43BF-A3AB-36B3E40BC3AE}" type="pres">
      <dgm:prSet presAssocID="{16B8EE17-0499-4C9E-AC3A-57C2DE0F25CB}" presName="vert0" presStyleCnt="0">
        <dgm:presLayoutVars>
          <dgm:dir/>
          <dgm:animOne val="branch"/>
          <dgm:animLvl val="lvl"/>
        </dgm:presLayoutVars>
      </dgm:prSet>
      <dgm:spPr/>
    </dgm:pt>
    <dgm:pt modelId="{4EA38B65-0AA3-41E6-9B66-1244800F1E93}" type="pres">
      <dgm:prSet presAssocID="{EC305A40-73DB-4322-8F1A-1375C54877F9}" presName="thickLine" presStyleLbl="alignNode1" presStyleIdx="0" presStyleCnt="3"/>
      <dgm:spPr/>
    </dgm:pt>
    <dgm:pt modelId="{BEC90819-D5D4-4675-A38C-216CC4A3E3AC}" type="pres">
      <dgm:prSet presAssocID="{EC305A40-73DB-4322-8F1A-1375C54877F9}" presName="horz1" presStyleCnt="0"/>
      <dgm:spPr/>
    </dgm:pt>
    <dgm:pt modelId="{E62E26B3-EF7F-4000-86DB-DB4AB0A6E6B6}" type="pres">
      <dgm:prSet presAssocID="{EC305A40-73DB-4322-8F1A-1375C54877F9}" presName="tx1" presStyleLbl="revTx" presStyleIdx="0" presStyleCnt="3" custLinFactNeighborY="-1997"/>
      <dgm:spPr/>
    </dgm:pt>
    <dgm:pt modelId="{FB2042D9-45AB-42D0-BAE5-C486AE2B80BF}" type="pres">
      <dgm:prSet presAssocID="{EC305A40-73DB-4322-8F1A-1375C54877F9}" presName="vert1" presStyleCnt="0"/>
      <dgm:spPr/>
    </dgm:pt>
    <dgm:pt modelId="{460778E5-23E7-4F61-A64B-8F165C3DE7E6}" type="pres">
      <dgm:prSet presAssocID="{69B05DA2-CD2C-4B3E-B64B-27D32F8FEE78}" presName="thickLine" presStyleLbl="alignNode1" presStyleIdx="1" presStyleCnt="3"/>
      <dgm:spPr/>
    </dgm:pt>
    <dgm:pt modelId="{E92930BC-A81E-41B3-BD81-209F42812D69}" type="pres">
      <dgm:prSet presAssocID="{69B05DA2-CD2C-4B3E-B64B-27D32F8FEE78}" presName="horz1" presStyleCnt="0"/>
      <dgm:spPr/>
    </dgm:pt>
    <dgm:pt modelId="{9A7DEB3C-79D7-4AC7-9D3A-E26C3E456CB1}" type="pres">
      <dgm:prSet presAssocID="{69B05DA2-CD2C-4B3E-B64B-27D32F8FEE78}" presName="tx1" presStyleLbl="revTx" presStyleIdx="1" presStyleCnt="3" custScaleY="127928"/>
      <dgm:spPr/>
    </dgm:pt>
    <dgm:pt modelId="{CC4528CE-187C-4107-A3F9-3CBD888113DB}" type="pres">
      <dgm:prSet presAssocID="{69B05DA2-CD2C-4B3E-B64B-27D32F8FEE78}" presName="vert1" presStyleCnt="0"/>
      <dgm:spPr/>
    </dgm:pt>
    <dgm:pt modelId="{4E7FD3D0-CF40-4E07-90CA-3C86B516A509}" type="pres">
      <dgm:prSet presAssocID="{5472D319-E635-4142-85BF-DE989B7EBEE0}" presName="thickLine" presStyleLbl="alignNode1" presStyleIdx="2" presStyleCnt="3"/>
      <dgm:spPr/>
    </dgm:pt>
    <dgm:pt modelId="{FD2CE02C-D974-4843-AD64-DCED5E65F102}" type="pres">
      <dgm:prSet presAssocID="{5472D319-E635-4142-85BF-DE989B7EBEE0}" presName="horz1" presStyleCnt="0"/>
      <dgm:spPr/>
    </dgm:pt>
    <dgm:pt modelId="{3CFFE1BD-E51C-4E6D-9DCE-9D7F9DC8EEE5}" type="pres">
      <dgm:prSet presAssocID="{5472D319-E635-4142-85BF-DE989B7EBEE0}" presName="tx1" presStyleLbl="revTx" presStyleIdx="2" presStyleCnt="3"/>
      <dgm:spPr/>
    </dgm:pt>
    <dgm:pt modelId="{D37269E2-2CBA-463A-A22C-D3EB59763A41}" type="pres">
      <dgm:prSet presAssocID="{5472D319-E635-4142-85BF-DE989B7EBEE0}" presName="vert1" presStyleCnt="0"/>
      <dgm:spPr/>
    </dgm:pt>
  </dgm:ptLst>
  <dgm:cxnLst>
    <dgm:cxn modelId="{4A38EB69-C655-4E60-AB17-6A81CC29FE5E}" srcId="{16B8EE17-0499-4C9E-AC3A-57C2DE0F25CB}" destId="{5472D319-E635-4142-85BF-DE989B7EBEE0}" srcOrd="2" destOrd="0" parTransId="{13772DA7-E10C-479E-9AE5-8FDA3DC8F2ED}" sibTransId="{3D12A25C-5BA3-47DD-9480-247C40CAFCDE}"/>
    <dgm:cxn modelId="{613E4E84-9A34-4A9B-B260-659DF7A0A977}" type="presOf" srcId="{69B05DA2-CD2C-4B3E-B64B-27D32F8FEE78}" destId="{9A7DEB3C-79D7-4AC7-9D3A-E26C3E456CB1}" srcOrd="0" destOrd="0" presId="urn:microsoft.com/office/officeart/2008/layout/LinedList"/>
    <dgm:cxn modelId="{933B7E90-864D-4335-A79E-5913909C52A6}" type="presOf" srcId="{16B8EE17-0499-4C9E-AC3A-57C2DE0F25CB}" destId="{7687716B-3ED4-43BF-A3AB-36B3E40BC3AE}" srcOrd="0" destOrd="0" presId="urn:microsoft.com/office/officeart/2008/layout/LinedList"/>
    <dgm:cxn modelId="{DEE21C9A-26A6-4CBC-87B4-5957D7DF2FDB}" srcId="{16B8EE17-0499-4C9E-AC3A-57C2DE0F25CB}" destId="{EC305A40-73DB-4322-8F1A-1375C54877F9}" srcOrd="0" destOrd="0" parTransId="{1B746BC5-FB05-449C-AAD1-8B156EB96080}" sibTransId="{A29F9E3D-01E4-4270-BE50-FE5FD44FDAB7}"/>
    <dgm:cxn modelId="{EE43839E-29DB-4EC1-B0A9-AAE8622EC0B8}" type="presOf" srcId="{EC305A40-73DB-4322-8F1A-1375C54877F9}" destId="{E62E26B3-EF7F-4000-86DB-DB4AB0A6E6B6}" srcOrd="0" destOrd="0" presId="urn:microsoft.com/office/officeart/2008/layout/LinedList"/>
    <dgm:cxn modelId="{18E67FD4-5234-4ECA-927C-A1FF5E8E8543}" type="presOf" srcId="{5472D319-E635-4142-85BF-DE989B7EBEE0}" destId="{3CFFE1BD-E51C-4E6D-9DCE-9D7F9DC8EEE5}" srcOrd="0" destOrd="0" presId="urn:microsoft.com/office/officeart/2008/layout/LinedList"/>
    <dgm:cxn modelId="{13DBCBDB-8CEB-4E1A-BCBE-5CB885DF7AC7}" srcId="{16B8EE17-0499-4C9E-AC3A-57C2DE0F25CB}" destId="{69B05DA2-CD2C-4B3E-B64B-27D32F8FEE78}" srcOrd="1" destOrd="0" parTransId="{3E45B425-9528-4F60-8265-7C7D37FDAAAA}" sibTransId="{04256B6F-5746-4AE0-B49A-FD11D3073226}"/>
    <dgm:cxn modelId="{E0A1F174-650F-497D-8F34-B75572DC0D83}" type="presParOf" srcId="{7687716B-3ED4-43BF-A3AB-36B3E40BC3AE}" destId="{4EA38B65-0AA3-41E6-9B66-1244800F1E93}" srcOrd="0" destOrd="0" presId="urn:microsoft.com/office/officeart/2008/layout/LinedList"/>
    <dgm:cxn modelId="{934527C3-0A41-4F1E-B340-D5AD23493C9B}" type="presParOf" srcId="{7687716B-3ED4-43BF-A3AB-36B3E40BC3AE}" destId="{BEC90819-D5D4-4675-A38C-216CC4A3E3AC}" srcOrd="1" destOrd="0" presId="urn:microsoft.com/office/officeart/2008/layout/LinedList"/>
    <dgm:cxn modelId="{C6A5C979-9495-45EC-B25B-F46CB82FB6DC}" type="presParOf" srcId="{BEC90819-D5D4-4675-A38C-216CC4A3E3AC}" destId="{E62E26B3-EF7F-4000-86DB-DB4AB0A6E6B6}" srcOrd="0" destOrd="0" presId="urn:microsoft.com/office/officeart/2008/layout/LinedList"/>
    <dgm:cxn modelId="{DB509AA5-BFD7-499D-9F0A-E1EF493CD9FC}" type="presParOf" srcId="{BEC90819-D5D4-4675-A38C-216CC4A3E3AC}" destId="{FB2042D9-45AB-42D0-BAE5-C486AE2B80BF}" srcOrd="1" destOrd="0" presId="urn:microsoft.com/office/officeart/2008/layout/LinedList"/>
    <dgm:cxn modelId="{002713DA-AB12-4963-8400-81E80506EF85}" type="presParOf" srcId="{7687716B-3ED4-43BF-A3AB-36B3E40BC3AE}" destId="{460778E5-23E7-4F61-A64B-8F165C3DE7E6}" srcOrd="2" destOrd="0" presId="urn:microsoft.com/office/officeart/2008/layout/LinedList"/>
    <dgm:cxn modelId="{4BA9CEEC-42D8-4EE4-9F89-FAC33670EC55}" type="presParOf" srcId="{7687716B-3ED4-43BF-A3AB-36B3E40BC3AE}" destId="{E92930BC-A81E-41B3-BD81-209F42812D69}" srcOrd="3" destOrd="0" presId="urn:microsoft.com/office/officeart/2008/layout/LinedList"/>
    <dgm:cxn modelId="{894ED4AF-C62E-44FE-9123-111DCF5C0132}" type="presParOf" srcId="{E92930BC-A81E-41B3-BD81-209F42812D69}" destId="{9A7DEB3C-79D7-4AC7-9D3A-E26C3E456CB1}" srcOrd="0" destOrd="0" presId="urn:microsoft.com/office/officeart/2008/layout/LinedList"/>
    <dgm:cxn modelId="{3C5DF248-FDD6-489C-9541-9FA9BD03288C}" type="presParOf" srcId="{E92930BC-A81E-41B3-BD81-209F42812D69}" destId="{CC4528CE-187C-4107-A3F9-3CBD888113DB}" srcOrd="1" destOrd="0" presId="urn:microsoft.com/office/officeart/2008/layout/LinedList"/>
    <dgm:cxn modelId="{6946062B-3C80-43FA-AC46-9EB02F9E2BAE}" type="presParOf" srcId="{7687716B-3ED4-43BF-A3AB-36B3E40BC3AE}" destId="{4E7FD3D0-CF40-4E07-90CA-3C86B516A509}" srcOrd="4" destOrd="0" presId="urn:microsoft.com/office/officeart/2008/layout/LinedList"/>
    <dgm:cxn modelId="{94D30833-36C6-4751-82CC-56A1BF5AEDE5}" type="presParOf" srcId="{7687716B-3ED4-43BF-A3AB-36B3E40BC3AE}" destId="{FD2CE02C-D974-4843-AD64-DCED5E65F102}" srcOrd="5" destOrd="0" presId="urn:microsoft.com/office/officeart/2008/layout/LinedList"/>
    <dgm:cxn modelId="{3517E559-6B03-4E5B-B834-24878A708C7C}" type="presParOf" srcId="{FD2CE02C-D974-4843-AD64-DCED5E65F102}" destId="{3CFFE1BD-E51C-4E6D-9DCE-9D7F9DC8EEE5}" srcOrd="0" destOrd="0" presId="urn:microsoft.com/office/officeart/2008/layout/LinedList"/>
    <dgm:cxn modelId="{DDFB8050-44ED-47F2-832F-056569BBA4D1}" type="presParOf" srcId="{FD2CE02C-D974-4843-AD64-DCED5E65F102}" destId="{D37269E2-2CBA-463A-A22C-D3EB59763A4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20FEAB7-A25D-4EC1-9682-C804A6D0D755}"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10C9850D-8430-495C-B5E2-038F37003A13}">
      <dgm:prSet custT="1"/>
      <dgm:spPr/>
      <dgm:t>
        <a:bodyPr/>
        <a:lstStyle/>
        <a:p>
          <a:r>
            <a:rPr lang="en-GB" sz="2400" dirty="0"/>
            <a:t>Consistency</a:t>
          </a:r>
          <a:endParaRPr lang="en-US" sz="2400" dirty="0"/>
        </a:p>
      </dgm:t>
    </dgm:pt>
    <dgm:pt modelId="{531789F6-4578-470B-814E-4B720FEB3762}" type="parTrans" cxnId="{BDF2DF02-6300-47EA-8B7D-BDF13B824141}">
      <dgm:prSet/>
      <dgm:spPr/>
      <dgm:t>
        <a:bodyPr/>
        <a:lstStyle/>
        <a:p>
          <a:endParaRPr lang="en-US" sz="2000"/>
        </a:p>
      </dgm:t>
    </dgm:pt>
    <dgm:pt modelId="{20AC1D0F-739A-4211-A104-90C16CF12EBC}" type="sibTrans" cxnId="{BDF2DF02-6300-47EA-8B7D-BDF13B824141}">
      <dgm:prSet/>
      <dgm:spPr/>
      <dgm:t>
        <a:bodyPr/>
        <a:lstStyle/>
        <a:p>
          <a:endParaRPr lang="en-US" sz="2000"/>
        </a:p>
      </dgm:t>
    </dgm:pt>
    <dgm:pt modelId="{2AC0EB73-413A-453C-A9E7-1435DA2EF8F3}">
      <dgm:prSet custT="1"/>
      <dgm:spPr/>
      <dgm:t>
        <a:bodyPr/>
        <a:lstStyle/>
        <a:p>
          <a:r>
            <a:rPr lang="en-GB" sz="2000"/>
            <a:t>Team members should all be treated in a comparable way without favourites or discrimination.</a:t>
          </a:r>
          <a:endParaRPr lang="en-US" sz="2000"/>
        </a:p>
      </dgm:t>
    </dgm:pt>
    <dgm:pt modelId="{3BA93A81-A515-46FB-BA9D-2A7B37744CFF}" type="parTrans" cxnId="{88C2F2AF-7A3F-47B8-920F-109E93A464ED}">
      <dgm:prSet/>
      <dgm:spPr/>
      <dgm:t>
        <a:bodyPr/>
        <a:lstStyle/>
        <a:p>
          <a:endParaRPr lang="en-US" sz="2000"/>
        </a:p>
      </dgm:t>
    </dgm:pt>
    <dgm:pt modelId="{315E2EF5-F7E4-425B-A156-D6990D85C414}" type="sibTrans" cxnId="{88C2F2AF-7A3F-47B8-920F-109E93A464ED}">
      <dgm:prSet/>
      <dgm:spPr/>
      <dgm:t>
        <a:bodyPr/>
        <a:lstStyle/>
        <a:p>
          <a:endParaRPr lang="en-US" sz="2000"/>
        </a:p>
      </dgm:t>
    </dgm:pt>
    <dgm:pt modelId="{83DF2675-ADD1-4DC3-B80B-DB52C041C7F2}">
      <dgm:prSet custT="1"/>
      <dgm:spPr/>
      <dgm:t>
        <a:bodyPr/>
        <a:lstStyle/>
        <a:p>
          <a:r>
            <a:rPr lang="en-GB" sz="2400" dirty="0"/>
            <a:t>Respect</a:t>
          </a:r>
          <a:endParaRPr lang="en-US" sz="2000" dirty="0"/>
        </a:p>
      </dgm:t>
    </dgm:pt>
    <dgm:pt modelId="{74500238-5B15-4D8B-AD87-4CA8FAB14B44}" type="parTrans" cxnId="{CF63A2ED-846F-477C-A9B5-625FD022D31D}">
      <dgm:prSet/>
      <dgm:spPr/>
      <dgm:t>
        <a:bodyPr/>
        <a:lstStyle/>
        <a:p>
          <a:endParaRPr lang="en-US" sz="2000"/>
        </a:p>
      </dgm:t>
    </dgm:pt>
    <dgm:pt modelId="{D08F4B29-B81D-4E79-8BDB-3725CEE4B0C2}" type="sibTrans" cxnId="{CF63A2ED-846F-477C-A9B5-625FD022D31D}">
      <dgm:prSet/>
      <dgm:spPr/>
      <dgm:t>
        <a:bodyPr/>
        <a:lstStyle/>
        <a:p>
          <a:endParaRPr lang="en-US" sz="2000"/>
        </a:p>
      </dgm:t>
    </dgm:pt>
    <dgm:pt modelId="{C08FF4EC-E136-47A5-AC91-99A2E384E8D2}">
      <dgm:prSet custT="1"/>
      <dgm:spPr/>
      <dgm:t>
        <a:bodyPr/>
        <a:lstStyle/>
        <a:p>
          <a:r>
            <a:rPr lang="en-GB" sz="2000"/>
            <a:t>Different team members have different skills and these differences should be respected.</a:t>
          </a:r>
          <a:endParaRPr lang="en-US" sz="2000"/>
        </a:p>
      </dgm:t>
    </dgm:pt>
    <dgm:pt modelId="{177F9CE5-0321-4D44-8411-846740CE3FD2}" type="parTrans" cxnId="{CDF176F5-FA88-419E-9168-912D87517407}">
      <dgm:prSet/>
      <dgm:spPr/>
      <dgm:t>
        <a:bodyPr/>
        <a:lstStyle/>
        <a:p>
          <a:endParaRPr lang="en-US" sz="2000"/>
        </a:p>
      </dgm:t>
    </dgm:pt>
    <dgm:pt modelId="{5DD1F7A2-98FF-445D-B99F-4438D29BA439}" type="sibTrans" cxnId="{CDF176F5-FA88-419E-9168-912D87517407}">
      <dgm:prSet/>
      <dgm:spPr/>
      <dgm:t>
        <a:bodyPr/>
        <a:lstStyle/>
        <a:p>
          <a:endParaRPr lang="en-US" sz="2000"/>
        </a:p>
      </dgm:t>
    </dgm:pt>
    <dgm:pt modelId="{8AD7FB80-01DD-4081-A83C-3DC85AF46A66}">
      <dgm:prSet custT="1"/>
      <dgm:spPr/>
      <dgm:t>
        <a:bodyPr/>
        <a:lstStyle/>
        <a:p>
          <a:r>
            <a:rPr lang="en-GB" sz="2400" dirty="0"/>
            <a:t>Inclusion</a:t>
          </a:r>
          <a:endParaRPr lang="en-US" sz="2000" dirty="0"/>
        </a:p>
      </dgm:t>
    </dgm:pt>
    <dgm:pt modelId="{F3B8C076-1BFF-470B-9D68-DE22B27B90D9}" type="parTrans" cxnId="{4FCDC35A-AB22-47F3-A013-3A192BB07747}">
      <dgm:prSet/>
      <dgm:spPr/>
      <dgm:t>
        <a:bodyPr/>
        <a:lstStyle/>
        <a:p>
          <a:endParaRPr lang="en-US" sz="2000"/>
        </a:p>
      </dgm:t>
    </dgm:pt>
    <dgm:pt modelId="{B0E37F53-D1A4-41E4-BEC0-B07EC51FE738}" type="sibTrans" cxnId="{4FCDC35A-AB22-47F3-A013-3A192BB07747}">
      <dgm:prSet/>
      <dgm:spPr/>
      <dgm:t>
        <a:bodyPr/>
        <a:lstStyle/>
        <a:p>
          <a:endParaRPr lang="en-US" sz="2000"/>
        </a:p>
      </dgm:t>
    </dgm:pt>
    <dgm:pt modelId="{F0CF691A-ADF6-49A0-829A-71449C016963}">
      <dgm:prSet custT="1"/>
      <dgm:spPr/>
      <dgm:t>
        <a:bodyPr/>
        <a:lstStyle/>
        <a:p>
          <a:r>
            <a:rPr lang="en-GB" sz="2000"/>
            <a:t>Involve all team members and make sure that people’s views are considered.</a:t>
          </a:r>
          <a:endParaRPr lang="en-US" sz="2000"/>
        </a:p>
      </dgm:t>
    </dgm:pt>
    <dgm:pt modelId="{8728860F-666A-4982-9601-54E724E7F871}" type="parTrans" cxnId="{8DAE222B-9467-4105-8611-7C2FF682DE83}">
      <dgm:prSet/>
      <dgm:spPr/>
      <dgm:t>
        <a:bodyPr/>
        <a:lstStyle/>
        <a:p>
          <a:endParaRPr lang="en-US" sz="2000"/>
        </a:p>
      </dgm:t>
    </dgm:pt>
    <dgm:pt modelId="{2EAF71F3-F76A-42CC-A32F-0068B753407A}" type="sibTrans" cxnId="{8DAE222B-9467-4105-8611-7C2FF682DE83}">
      <dgm:prSet/>
      <dgm:spPr/>
      <dgm:t>
        <a:bodyPr/>
        <a:lstStyle/>
        <a:p>
          <a:endParaRPr lang="en-US" sz="2000"/>
        </a:p>
      </dgm:t>
    </dgm:pt>
    <dgm:pt modelId="{681AA44A-2797-4B66-971C-B8B1DA054326}">
      <dgm:prSet custT="1"/>
      <dgm:spPr/>
      <dgm:t>
        <a:bodyPr/>
        <a:lstStyle/>
        <a:p>
          <a:r>
            <a:rPr lang="en-GB" sz="2400" dirty="0"/>
            <a:t>Honesty</a:t>
          </a:r>
          <a:endParaRPr lang="en-US" sz="2000" dirty="0"/>
        </a:p>
      </dgm:t>
    </dgm:pt>
    <dgm:pt modelId="{F94E5E71-4373-470B-ADFC-E2930D072AC7}" type="parTrans" cxnId="{12590EEB-8C47-4871-88D9-F856F7B1A13C}">
      <dgm:prSet/>
      <dgm:spPr/>
      <dgm:t>
        <a:bodyPr/>
        <a:lstStyle/>
        <a:p>
          <a:endParaRPr lang="en-US" sz="2000"/>
        </a:p>
      </dgm:t>
    </dgm:pt>
    <dgm:pt modelId="{B570C8B5-A14F-4986-A2BB-72D3546FE686}" type="sibTrans" cxnId="{12590EEB-8C47-4871-88D9-F856F7B1A13C}">
      <dgm:prSet/>
      <dgm:spPr/>
      <dgm:t>
        <a:bodyPr/>
        <a:lstStyle/>
        <a:p>
          <a:endParaRPr lang="en-US" sz="2000"/>
        </a:p>
      </dgm:t>
    </dgm:pt>
    <dgm:pt modelId="{4EEDBAD5-46B9-4D2A-BDD6-53A03AD0DD54}">
      <dgm:prSet custT="1"/>
      <dgm:spPr/>
      <dgm:t>
        <a:bodyPr/>
        <a:lstStyle/>
        <a:p>
          <a:r>
            <a:rPr lang="en-GB" sz="2000"/>
            <a:t>You should always be honest about what is going well and what is going badly in a project.</a:t>
          </a:r>
          <a:endParaRPr lang="en-US" sz="2000"/>
        </a:p>
      </dgm:t>
    </dgm:pt>
    <dgm:pt modelId="{8324AA1F-1AE4-4378-9654-585AB36939BD}" type="parTrans" cxnId="{9E2A337D-DDBE-493D-8D2A-7BE422371B6D}">
      <dgm:prSet/>
      <dgm:spPr/>
      <dgm:t>
        <a:bodyPr/>
        <a:lstStyle/>
        <a:p>
          <a:endParaRPr lang="en-US" sz="2000"/>
        </a:p>
      </dgm:t>
    </dgm:pt>
    <dgm:pt modelId="{8BD346B5-AEA3-49F4-9CF6-1A29FD023089}" type="sibTrans" cxnId="{9E2A337D-DDBE-493D-8D2A-7BE422371B6D}">
      <dgm:prSet/>
      <dgm:spPr/>
      <dgm:t>
        <a:bodyPr/>
        <a:lstStyle/>
        <a:p>
          <a:endParaRPr lang="en-US" sz="2000"/>
        </a:p>
      </dgm:t>
    </dgm:pt>
    <dgm:pt modelId="{5D0D48D1-25AC-4F4B-A568-3259C25094DD}" type="pres">
      <dgm:prSet presAssocID="{120FEAB7-A25D-4EC1-9682-C804A6D0D755}" presName="linear" presStyleCnt="0">
        <dgm:presLayoutVars>
          <dgm:dir/>
          <dgm:animLvl val="lvl"/>
          <dgm:resizeHandles val="exact"/>
        </dgm:presLayoutVars>
      </dgm:prSet>
      <dgm:spPr/>
    </dgm:pt>
    <dgm:pt modelId="{7D8E2648-66C2-42CF-84BB-B5FA59544CEB}" type="pres">
      <dgm:prSet presAssocID="{10C9850D-8430-495C-B5E2-038F37003A13}" presName="parentLin" presStyleCnt="0"/>
      <dgm:spPr/>
    </dgm:pt>
    <dgm:pt modelId="{5F328EDF-AF57-4369-A59A-2069C35D9531}" type="pres">
      <dgm:prSet presAssocID="{10C9850D-8430-495C-B5E2-038F37003A13}" presName="parentLeftMargin" presStyleLbl="node1" presStyleIdx="0" presStyleCnt="4"/>
      <dgm:spPr/>
    </dgm:pt>
    <dgm:pt modelId="{A96ECF6B-4C77-426A-BD62-D0F76DE8BCF7}" type="pres">
      <dgm:prSet presAssocID="{10C9850D-8430-495C-B5E2-038F37003A13}" presName="parentText" presStyleLbl="node1" presStyleIdx="0" presStyleCnt="4">
        <dgm:presLayoutVars>
          <dgm:chMax val="0"/>
          <dgm:bulletEnabled val="1"/>
        </dgm:presLayoutVars>
      </dgm:prSet>
      <dgm:spPr/>
    </dgm:pt>
    <dgm:pt modelId="{B43032D2-15CC-4A87-9643-D833E658F67C}" type="pres">
      <dgm:prSet presAssocID="{10C9850D-8430-495C-B5E2-038F37003A13}" presName="negativeSpace" presStyleCnt="0"/>
      <dgm:spPr/>
    </dgm:pt>
    <dgm:pt modelId="{47E985D1-4ADB-4159-AD03-581DC4FB6A88}" type="pres">
      <dgm:prSet presAssocID="{10C9850D-8430-495C-B5E2-038F37003A13}" presName="childText" presStyleLbl="conFgAcc1" presStyleIdx="0" presStyleCnt="4">
        <dgm:presLayoutVars>
          <dgm:bulletEnabled val="1"/>
        </dgm:presLayoutVars>
      </dgm:prSet>
      <dgm:spPr/>
    </dgm:pt>
    <dgm:pt modelId="{3E22067E-4E04-4364-B25E-EEBD1F0FA025}" type="pres">
      <dgm:prSet presAssocID="{20AC1D0F-739A-4211-A104-90C16CF12EBC}" presName="spaceBetweenRectangles" presStyleCnt="0"/>
      <dgm:spPr/>
    </dgm:pt>
    <dgm:pt modelId="{0A6FB262-D8F5-465E-B72D-3E8DED565E50}" type="pres">
      <dgm:prSet presAssocID="{83DF2675-ADD1-4DC3-B80B-DB52C041C7F2}" presName="parentLin" presStyleCnt="0"/>
      <dgm:spPr/>
    </dgm:pt>
    <dgm:pt modelId="{52588C88-8C04-4F59-9B03-9F7C355AE24E}" type="pres">
      <dgm:prSet presAssocID="{83DF2675-ADD1-4DC3-B80B-DB52C041C7F2}" presName="parentLeftMargin" presStyleLbl="node1" presStyleIdx="0" presStyleCnt="4"/>
      <dgm:spPr/>
    </dgm:pt>
    <dgm:pt modelId="{4534FFAC-86A1-47B9-B25D-F7A582BE5AC3}" type="pres">
      <dgm:prSet presAssocID="{83DF2675-ADD1-4DC3-B80B-DB52C041C7F2}" presName="parentText" presStyleLbl="node1" presStyleIdx="1" presStyleCnt="4">
        <dgm:presLayoutVars>
          <dgm:chMax val="0"/>
          <dgm:bulletEnabled val="1"/>
        </dgm:presLayoutVars>
      </dgm:prSet>
      <dgm:spPr/>
    </dgm:pt>
    <dgm:pt modelId="{F5387BAB-68B9-407F-BE3A-680E1100BC60}" type="pres">
      <dgm:prSet presAssocID="{83DF2675-ADD1-4DC3-B80B-DB52C041C7F2}" presName="negativeSpace" presStyleCnt="0"/>
      <dgm:spPr/>
    </dgm:pt>
    <dgm:pt modelId="{300C984B-5737-4809-B983-EFCCB6436FA4}" type="pres">
      <dgm:prSet presAssocID="{83DF2675-ADD1-4DC3-B80B-DB52C041C7F2}" presName="childText" presStyleLbl="conFgAcc1" presStyleIdx="1" presStyleCnt="4">
        <dgm:presLayoutVars>
          <dgm:bulletEnabled val="1"/>
        </dgm:presLayoutVars>
      </dgm:prSet>
      <dgm:spPr/>
    </dgm:pt>
    <dgm:pt modelId="{2287CCD7-F67D-4B35-AC97-E362BEEA96E3}" type="pres">
      <dgm:prSet presAssocID="{D08F4B29-B81D-4E79-8BDB-3725CEE4B0C2}" presName="spaceBetweenRectangles" presStyleCnt="0"/>
      <dgm:spPr/>
    </dgm:pt>
    <dgm:pt modelId="{24C7C105-C43A-4AE1-8497-9C45D5ADAE03}" type="pres">
      <dgm:prSet presAssocID="{8AD7FB80-01DD-4081-A83C-3DC85AF46A66}" presName="parentLin" presStyleCnt="0"/>
      <dgm:spPr/>
    </dgm:pt>
    <dgm:pt modelId="{9DC78FD7-33C5-44FF-AF85-F1A45587BE2D}" type="pres">
      <dgm:prSet presAssocID="{8AD7FB80-01DD-4081-A83C-3DC85AF46A66}" presName="parentLeftMargin" presStyleLbl="node1" presStyleIdx="1" presStyleCnt="4"/>
      <dgm:spPr/>
    </dgm:pt>
    <dgm:pt modelId="{52DD0461-AC3F-4D7F-B8BE-DB12663275D3}" type="pres">
      <dgm:prSet presAssocID="{8AD7FB80-01DD-4081-A83C-3DC85AF46A66}" presName="parentText" presStyleLbl="node1" presStyleIdx="2" presStyleCnt="4">
        <dgm:presLayoutVars>
          <dgm:chMax val="0"/>
          <dgm:bulletEnabled val="1"/>
        </dgm:presLayoutVars>
      </dgm:prSet>
      <dgm:spPr/>
    </dgm:pt>
    <dgm:pt modelId="{FE343E15-F1BD-4E00-AE58-E29D4F2D8E6A}" type="pres">
      <dgm:prSet presAssocID="{8AD7FB80-01DD-4081-A83C-3DC85AF46A66}" presName="negativeSpace" presStyleCnt="0"/>
      <dgm:spPr/>
    </dgm:pt>
    <dgm:pt modelId="{0E03D27E-C4CE-4FC6-AA52-613F147FFBCA}" type="pres">
      <dgm:prSet presAssocID="{8AD7FB80-01DD-4081-A83C-3DC85AF46A66}" presName="childText" presStyleLbl="conFgAcc1" presStyleIdx="2" presStyleCnt="4">
        <dgm:presLayoutVars>
          <dgm:bulletEnabled val="1"/>
        </dgm:presLayoutVars>
      </dgm:prSet>
      <dgm:spPr/>
    </dgm:pt>
    <dgm:pt modelId="{CCC893A7-0D87-4663-8F3C-9A1123933230}" type="pres">
      <dgm:prSet presAssocID="{B0E37F53-D1A4-41E4-BEC0-B07EC51FE738}" presName="spaceBetweenRectangles" presStyleCnt="0"/>
      <dgm:spPr/>
    </dgm:pt>
    <dgm:pt modelId="{43B13CD9-00DB-41D9-B9EF-97DF1313B370}" type="pres">
      <dgm:prSet presAssocID="{681AA44A-2797-4B66-971C-B8B1DA054326}" presName="parentLin" presStyleCnt="0"/>
      <dgm:spPr/>
    </dgm:pt>
    <dgm:pt modelId="{97BFE53B-E6B8-4E8F-A97E-446CAD902374}" type="pres">
      <dgm:prSet presAssocID="{681AA44A-2797-4B66-971C-B8B1DA054326}" presName="parentLeftMargin" presStyleLbl="node1" presStyleIdx="2" presStyleCnt="4"/>
      <dgm:spPr/>
    </dgm:pt>
    <dgm:pt modelId="{2C5DBD44-D1F6-4066-8803-8BA7A7EA9123}" type="pres">
      <dgm:prSet presAssocID="{681AA44A-2797-4B66-971C-B8B1DA054326}" presName="parentText" presStyleLbl="node1" presStyleIdx="3" presStyleCnt="4">
        <dgm:presLayoutVars>
          <dgm:chMax val="0"/>
          <dgm:bulletEnabled val="1"/>
        </dgm:presLayoutVars>
      </dgm:prSet>
      <dgm:spPr/>
    </dgm:pt>
    <dgm:pt modelId="{5DDF14DB-DE4A-44C6-A49E-4F2921E5BD74}" type="pres">
      <dgm:prSet presAssocID="{681AA44A-2797-4B66-971C-B8B1DA054326}" presName="negativeSpace" presStyleCnt="0"/>
      <dgm:spPr/>
    </dgm:pt>
    <dgm:pt modelId="{B43EB4E3-989B-45ED-96CB-662CFEAAC05B}" type="pres">
      <dgm:prSet presAssocID="{681AA44A-2797-4B66-971C-B8B1DA054326}" presName="childText" presStyleLbl="conFgAcc1" presStyleIdx="3" presStyleCnt="4">
        <dgm:presLayoutVars>
          <dgm:bulletEnabled val="1"/>
        </dgm:presLayoutVars>
      </dgm:prSet>
      <dgm:spPr/>
    </dgm:pt>
  </dgm:ptLst>
  <dgm:cxnLst>
    <dgm:cxn modelId="{BDF2DF02-6300-47EA-8B7D-BDF13B824141}" srcId="{120FEAB7-A25D-4EC1-9682-C804A6D0D755}" destId="{10C9850D-8430-495C-B5E2-038F37003A13}" srcOrd="0" destOrd="0" parTransId="{531789F6-4578-470B-814E-4B720FEB3762}" sibTransId="{20AC1D0F-739A-4211-A104-90C16CF12EBC}"/>
    <dgm:cxn modelId="{746C3E0B-2268-4857-A629-FE7D364634FF}" type="presOf" srcId="{83DF2675-ADD1-4DC3-B80B-DB52C041C7F2}" destId="{52588C88-8C04-4F59-9B03-9F7C355AE24E}" srcOrd="0" destOrd="0" presId="urn:microsoft.com/office/officeart/2005/8/layout/list1"/>
    <dgm:cxn modelId="{11DD5E25-65E0-47F8-8EC9-579ADF630F98}" type="presOf" srcId="{F0CF691A-ADF6-49A0-829A-71449C016963}" destId="{0E03D27E-C4CE-4FC6-AA52-613F147FFBCA}" srcOrd="0" destOrd="0" presId="urn:microsoft.com/office/officeart/2005/8/layout/list1"/>
    <dgm:cxn modelId="{8DAE222B-9467-4105-8611-7C2FF682DE83}" srcId="{8AD7FB80-01DD-4081-A83C-3DC85AF46A66}" destId="{F0CF691A-ADF6-49A0-829A-71449C016963}" srcOrd="0" destOrd="0" parTransId="{8728860F-666A-4982-9601-54E724E7F871}" sibTransId="{2EAF71F3-F76A-42CC-A32F-0068B753407A}"/>
    <dgm:cxn modelId="{DE384B2E-B6D4-4131-8163-EF70FFD743D2}" type="presOf" srcId="{120FEAB7-A25D-4EC1-9682-C804A6D0D755}" destId="{5D0D48D1-25AC-4F4B-A568-3259C25094DD}" srcOrd="0" destOrd="0" presId="urn:microsoft.com/office/officeart/2005/8/layout/list1"/>
    <dgm:cxn modelId="{9EDCC533-0174-4A67-A1D5-4FEEAF698BFF}" type="presOf" srcId="{8AD7FB80-01DD-4081-A83C-3DC85AF46A66}" destId="{9DC78FD7-33C5-44FF-AF85-F1A45587BE2D}" srcOrd="0" destOrd="0" presId="urn:microsoft.com/office/officeart/2005/8/layout/list1"/>
    <dgm:cxn modelId="{327D2540-142A-441D-A11F-BC0FC0D633C6}" type="presOf" srcId="{4EEDBAD5-46B9-4D2A-BDD6-53A03AD0DD54}" destId="{B43EB4E3-989B-45ED-96CB-662CFEAAC05B}" srcOrd="0" destOrd="0" presId="urn:microsoft.com/office/officeart/2005/8/layout/list1"/>
    <dgm:cxn modelId="{4FCDC35A-AB22-47F3-A013-3A192BB07747}" srcId="{120FEAB7-A25D-4EC1-9682-C804A6D0D755}" destId="{8AD7FB80-01DD-4081-A83C-3DC85AF46A66}" srcOrd="2" destOrd="0" parTransId="{F3B8C076-1BFF-470B-9D68-DE22B27B90D9}" sibTransId="{B0E37F53-D1A4-41E4-BEC0-B07EC51FE738}"/>
    <dgm:cxn modelId="{9E2A337D-DDBE-493D-8D2A-7BE422371B6D}" srcId="{681AA44A-2797-4B66-971C-B8B1DA054326}" destId="{4EEDBAD5-46B9-4D2A-BDD6-53A03AD0DD54}" srcOrd="0" destOrd="0" parTransId="{8324AA1F-1AE4-4378-9654-585AB36939BD}" sibTransId="{8BD346B5-AEA3-49F4-9CF6-1A29FD023089}"/>
    <dgm:cxn modelId="{16DC5885-EDC2-46C9-8601-B318D5C5A6EF}" type="presOf" srcId="{2AC0EB73-413A-453C-A9E7-1435DA2EF8F3}" destId="{47E985D1-4ADB-4159-AD03-581DC4FB6A88}" srcOrd="0" destOrd="0" presId="urn:microsoft.com/office/officeart/2005/8/layout/list1"/>
    <dgm:cxn modelId="{D902BDA3-9B2A-4513-BF1E-D4894CB90214}" type="presOf" srcId="{8AD7FB80-01DD-4081-A83C-3DC85AF46A66}" destId="{52DD0461-AC3F-4D7F-B8BE-DB12663275D3}" srcOrd="1" destOrd="0" presId="urn:microsoft.com/office/officeart/2005/8/layout/list1"/>
    <dgm:cxn modelId="{1C3F2FAF-061F-46EE-AB85-BCE7C537EFB5}" type="presOf" srcId="{10C9850D-8430-495C-B5E2-038F37003A13}" destId="{5F328EDF-AF57-4369-A59A-2069C35D9531}" srcOrd="0" destOrd="0" presId="urn:microsoft.com/office/officeart/2005/8/layout/list1"/>
    <dgm:cxn modelId="{88C2F2AF-7A3F-47B8-920F-109E93A464ED}" srcId="{10C9850D-8430-495C-B5E2-038F37003A13}" destId="{2AC0EB73-413A-453C-A9E7-1435DA2EF8F3}" srcOrd="0" destOrd="0" parTransId="{3BA93A81-A515-46FB-BA9D-2A7B37744CFF}" sibTransId="{315E2EF5-F7E4-425B-A156-D6990D85C414}"/>
    <dgm:cxn modelId="{722EF3B1-70B0-4478-A171-3DB2620104E8}" type="presOf" srcId="{681AA44A-2797-4B66-971C-B8B1DA054326}" destId="{97BFE53B-E6B8-4E8F-A97E-446CAD902374}" srcOrd="0" destOrd="0" presId="urn:microsoft.com/office/officeart/2005/8/layout/list1"/>
    <dgm:cxn modelId="{66218EC7-5C2B-4B7A-993E-F71716245D47}" type="presOf" srcId="{10C9850D-8430-495C-B5E2-038F37003A13}" destId="{A96ECF6B-4C77-426A-BD62-D0F76DE8BCF7}" srcOrd="1" destOrd="0" presId="urn:microsoft.com/office/officeart/2005/8/layout/list1"/>
    <dgm:cxn modelId="{DBBDDDCD-F96E-4C45-AAF3-E0E307261E4D}" type="presOf" srcId="{C08FF4EC-E136-47A5-AC91-99A2E384E8D2}" destId="{300C984B-5737-4809-B983-EFCCB6436FA4}" srcOrd="0" destOrd="0" presId="urn:microsoft.com/office/officeart/2005/8/layout/list1"/>
    <dgm:cxn modelId="{057A5CE0-8B2E-4EAA-8DDE-AF70213AF23E}" type="presOf" srcId="{83DF2675-ADD1-4DC3-B80B-DB52C041C7F2}" destId="{4534FFAC-86A1-47B9-B25D-F7A582BE5AC3}" srcOrd="1" destOrd="0" presId="urn:microsoft.com/office/officeart/2005/8/layout/list1"/>
    <dgm:cxn modelId="{65B962E9-AAC8-489C-BE69-89917D3D0D68}" type="presOf" srcId="{681AA44A-2797-4B66-971C-B8B1DA054326}" destId="{2C5DBD44-D1F6-4066-8803-8BA7A7EA9123}" srcOrd="1" destOrd="0" presId="urn:microsoft.com/office/officeart/2005/8/layout/list1"/>
    <dgm:cxn modelId="{12590EEB-8C47-4871-88D9-F856F7B1A13C}" srcId="{120FEAB7-A25D-4EC1-9682-C804A6D0D755}" destId="{681AA44A-2797-4B66-971C-B8B1DA054326}" srcOrd="3" destOrd="0" parTransId="{F94E5E71-4373-470B-ADFC-E2930D072AC7}" sibTransId="{B570C8B5-A14F-4986-A2BB-72D3546FE686}"/>
    <dgm:cxn modelId="{CF63A2ED-846F-477C-A9B5-625FD022D31D}" srcId="{120FEAB7-A25D-4EC1-9682-C804A6D0D755}" destId="{83DF2675-ADD1-4DC3-B80B-DB52C041C7F2}" srcOrd="1" destOrd="0" parTransId="{74500238-5B15-4D8B-AD87-4CA8FAB14B44}" sibTransId="{D08F4B29-B81D-4E79-8BDB-3725CEE4B0C2}"/>
    <dgm:cxn modelId="{CDF176F5-FA88-419E-9168-912D87517407}" srcId="{83DF2675-ADD1-4DC3-B80B-DB52C041C7F2}" destId="{C08FF4EC-E136-47A5-AC91-99A2E384E8D2}" srcOrd="0" destOrd="0" parTransId="{177F9CE5-0321-4D44-8411-846740CE3FD2}" sibTransId="{5DD1F7A2-98FF-445D-B99F-4438D29BA439}"/>
    <dgm:cxn modelId="{D27CF6A9-BE3C-406F-8E14-BFC5E0456173}" type="presParOf" srcId="{5D0D48D1-25AC-4F4B-A568-3259C25094DD}" destId="{7D8E2648-66C2-42CF-84BB-B5FA59544CEB}" srcOrd="0" destOrd="0" presId="urn:microsoft.com/office/officeart/2005/8/layout/list1"/>
    <dgm:cxn modelId="{676BB0EF-BC57-4BB9-AC5E-4CA16C4C45E8}" type="presParOf" srcId="{7D8E2648-66C2-42CF-84BB-B5FA59544CEB}" destId="{5F328EDF-AF57-4369-A59A-2069C35D9531}" srcOrd="0" destOrd="0" presId="urn:microsoft.com/office/officeart/2005/8/layout/list1"/>
    <dgm:cxn modelId="{0B2AFCF8-5592-4F98-8B47-9A1FB992FE26}" type="presParOf" srcId="{7D8E2648-66C2-42CF-84BB-B5FA59544CEB}" destId="{A96ECF6B-4C77-426A-BD62-D0F76DE8BCF7}" srcOrd="1" destOrd="0" presId="urn:microsoft.com/office/officeart/2005/8/layout/list1"/>
    <dgm:cxn modelId="{6F01F511-E0AD-44ED-9CC2-764D9670860A}" type="presParOf" srcId="{5D0D48D1-25AC-4F4B-A568-3259C25094DD}" destId="{B43032D2-15CC-4A87-9643-D833E658F67C}" srcOrd="1" destOrd="0" presId="urn:microsoft.com/office/officeart/2005/8/layout/list1"/>
    <dgm:cxn modelId="{72FEA8F0-F5B5-41FE-AFAC-7854C110D921}" type="presParOf" srcId="{5D0D48D1-25AC-4F4B-A568-3259C25094DD}" destId="{47E985D1-4ADB-4159-AD03-581DC4FB6A88}" srcOrd="2" destOrd="0" presId="urn:microsoft.com/office/officeart/2005/8/layout/list1"/>
    <dgm:cxn modelId="{3D417C33-660F-4213-96AB-373BBADE9FC6}" type="presParOf" srcId="{5D0D48D1-25AC-4F4B-A568-3259C25094DD}" destId="{3E22067E-4E04-4364-B25E-EEBD1F0FA025}" srcOrd="3" destOrd="0" presId="urn:microsoft.com/office/officeart/2005/8/layout/list1"/>
    <dgm:cxn modelId="{9F099EDE-5616-4133-991D-471606BCCB5B}" type="presParOf" srcId="{5D0D48D1-25AC-4F4B-A568-3259C25094DD}" destId="{0A6FB262-D8F5-465E-B72D-3E8DED565E50}" srcOrd="4" destOrd="0" presId="urn:microsoft.com/office/officeart/2005/8/layout/list1"/>
    <dgm:cxn modelId="{7584B442-8FD0-490C-983C-ED098DB4588C}" type="presParOf" srcId="{0A6FB262-D8F5-465E-B72D-3E8DED565E50}" destId="{52588C88-8C04-4F59-9B03-9F7C355AE24E}" srcOrd="0" destOrd="0" presId="urn:microsoft.com/office/officeart/2005/8/layout/list1"/>
    <dgm:cxn modelId="{7E976977-FA90-4A0E-90A1-FAB0F884E0BF}" type="presParOf" srcId="{0A6FB262-D8F5-465E-B72D-3E8DED565E50}" destId="{4534FFAC-86A1-47B9-B25D-F7A582BE5AC3}" srcOrd="1" destOrd="0" presId="urn:microsoft.com/office/officeart/2005/8/layout/list1"/>
    <dgm:cxn modelId="{56ED46DC-0870-46A8-97A7-32625C9706BA}" type="presParOf" srcId="{5D0D48D1-25AC-4F4B-A568-3259C25094DD}" destId="{F5387BAB-68B9-407F-BE3A-680E1100BC60}" srcOrd="5" destOrd="0" presId="urn:microsoft.com/office/officeart/2005/8/layout/list1"/>
    <dgm:cxn modelId="{628F190F-6490-4788-AC39-A14F9C93E673}" type="presParOf" srcId="{5D0D48D1-25AC-4F4B-A568-3259C25094DD}" destId="{300C984B-5737-4809-B983-EFCCB6436FA4}" srcOrd="6" destOrd="0" presId="urn:microsoft.com/office/officeart/2005/8/layout/list1"/>
    <dgm:cxn modelId="{516D49D6-E606-485D-9DD7-BA1F16E28551}" type="presParOf" srcId="{5D0D48D1-25AC-4F4B-A568-3259C25094DD}" destId="{2287CCD7-F67D-4B35-AC97-E362BEEA96E3}" srcOrd="7" destOrd="0" presId="urn:microsoft.com/office/officeart/2005/8/layout/list1"/>
    <dgm:cxn modelId="{D86F1512-3703-447D-A714-1CDA755EB0F7}" type="presParOf" srcId="{5D0D48D1-25AC-4F4B-A568-3259C25094DD}" destId="{24C7C105-C43A-4AE1-8497-9C45D5ADAE03}" srcOrd="8" destOrd="0" presId="urn:microsoft.com/office/officeart/2005/8/layout/list1"/>
    <dgm:cxn modelId="{84D50894-1CC7-4B88-9390-11F9399D4BA3}" type="presParOf" srcId="{24C7C105-C43A-4AE1-8497-9C45D5ADAE03}" destId="{9DC78FD7-33C5-44FF-AF85-F1A45587BE2D}" srcOrd="0" destOrd="0" presId="urn:microsoft.com/office/officeart/2005/8/layout/list1"/>
    <dgm:cxn modelId="{424FE721-596A-4804-8F84-53A639AFBD59}" type="presParOf" srcId="{24C7C105-C43A-4AE1-8497-9C45D5ADAE03}" destId="{52DD0461-AC3F-4D7F-B8BE-DB12663275D3}" srcOrd="1" destOrd="0" presId="urn:microsoft.com/office/officeart/2005/8/layout/list1"/>
    <dgm:cxn modelId="{23D9B88E-04C2-4471-B8D3-9171C1982570}" type="presParOf" srcId="{5D0D48D1-25AC-4F4B-A568-3259C25094DD}" destId="{FE343E15-F1BD-4E00-AE58-E29D4F2D8E6A}" srcOrd="9" destOrd="0" presId="urn:microsoft.com/office/officeart/2005/8/layout/list1"/>
    <dgm:cxn modelId="{AEB9683F-EFB1-4A95-A5A7-53497B450362}" type="presParOf" srcId="{5D0D48D1-25AC-4F4B-A568-3259C25094DD}" destId="{0E03D27E-C4CE-4FC6-AA52-613F147FFBCA}" srcOrd="10" destOrd="0" presId="urn:microsoft.com/office/officeart/2005/8/layout/list1"/>
    <dgm:cxn modelId="{ED84A942-756A-45BC-9E3B-13A42D63CA18}" type="presParOf" srcId="{5D0D48D1-25AC-4F4B-A568-3259C25094DD}" destId="{CCC893A7-0D87-4663-8F3C-9A1123933230}" srcOrd="11" destOrd="0" presId="urn:microsoft.com/office/officeart/2005/8/layout/list1"/>
    <dgm:cxn modelId="{E641F137-6AB7-42AA-94CB-7252ED10D5D3}" type="presParOf" srcId="{5D0D48D1-25AC-4F4B-A568-3259C25094DD}" destId="{43B13CD9-00DB-41D9-B9EF-97DF1313B370}" srcOrd="12" destOrd="0" presId="urn:microsoft.com/office/officeart/2005/8/layout/list1"/>
    <dgm:cxn modelId="{4483DCE0-F98B-47C7-90A5-622FE0E98EFB}" type="presParOf" srcId="{43B13CD9-00DB-41D9-B9EF-97DF1313B370}" destId="{97BFE53B-E6B8-4E8F-A97E-446CAD902374}" srcOrd="0" destOrd="0" presId="urn:microsoft.com/office/officeart/2005/8/layout/list1"/>
    <dgm:cxn modelId="{5F085A10-D835-4181-BC4A-F1A64DAC3AA4}" type="presParOf" srcId="{43B13CD9-00DB-41D9-B9EF-97DF1313B370}" destId="{2C5DBD44-D1F6-4066-8803-8BA7A7EA9123}" srcOrd="1" destOrd="0" presId="urn:microsoft.com/office/officeart/2005/8/layout/list1"/>
    <dgm:cxn modelId="{D0EF57B9-6DE2-4B96-A86D-497500161E3C}" type="presParOf" srcId="{5D0D48D1-25AC-4F4B-A568-3259C25094DD}" destId="{5DDF14DB-DE4A-44C6-A49E-4F2921E5BD74}" srcOrd="13" destOrd="0" presId="urn:microsoft.com/office/officeart/2005/8/layout/list1"/>
    <dgm:cxn modelId="{07869DA0-2E6F-46AD-A086-9ED4A6546240}" type="presParOf" srcId="{5D0D48D1-25AC-4F4B-A568-3259C25094DD}" destId="{B43EB4E3-989B-45ED-96CB-662CFEAAC05B}"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5355208-C1F8-4509-9D35-75E552D1200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2C219ED-6001-4068-B4DA-8975D678690B}">
      <dgm:prSet/>
      <dgm:spPr/>
      <dgm:t>
        <a:bodyPr/>
        <a:lstStyle/>
        <a:p>
          <a:r>
            <a:rPr lang="en-GB"/>
            <a:t>The needs hierarchy is almost certainly an over-simplification of motivation in practice.</a:t>
          </a:r>
          <a:endParaRPr lang="en-US"/>
        </a:p>
      </dgm:t>
    </dgm:pt>
    <dgm:pt modelId="{20629E57-8400-4B03-A219-5EA2133102FA}" type="parTrans" cxnId="{4A2B49DD-3E00-4C84-BE65-15EB6E94B45D}">
      <dgm:prSet/>
      <dgm:spPr/>
      <dgm:t>
        <a:bodyPr/>
        <a:lstStyle/>
        <a:p>
          <a:endParaRPr lang="en-US" sz="2400"/>
        </a:p>
      </dgm:t>
    </dgm:pt>
    <dgm:pt modelId="{47F801A4-022B-4AAC-BD53-3026210A64B7}" type="sibTrans" cxnId="{4A2B49DD-3E00-4C84-BE65-15EB6E94B45D}">
      <dgm:prSet/>
      <dgm:spPr/>
      <dgm:t>
        <a:bodyPr/>
        <a:lstStyle/>
        <a:p>
          <a:endParaRPr lang="en-US"/>
        </a:p>
      </dgm:t>
    </dgm:pt>
    <dgm:pt modelId="{B058B5B5-045F-4536-B377-D2950FD85158}">
      <dgm:prSet/>
      <dgm:spPr/>
      <dgm:t>
        <a:bodyPr/>
        <a:lstStyle/>
        <a:p>
          <a:r>
            <a:rPr lang="en-GB"/>
            <a:t>Motivation should also take into account different personality types:</a:t>
          </a:r>
          <a:endParaRPr lang="en-US"/>
        </a:p>
      </dgm:t>
    </dgm:pt>
    <dgm:pt modelId="{63DC2AAE-09B3-44BF-B016-AB1FDBF9BEA5}" type="parTrans" cxnId="{7BB44B3B-7BB5-4834-91C7-E857C6A47D9F}">
      <dgm:prSet/>
      <dgm:spPr/>
      <dgm:t>
        <a:bodyPr/>
        <a:lstStyle/>
        <a:p>
          <a:endParaRPr lang="en-US" sz="2400"/>
        </a:p>
      </dgm:t>
    </dgm:pt>
    <dgm:pt modelId="{2ECD707B-B6DF-4E34-9205-0A0E0D137449}" type="sibTrans" cxnId="{7BB44B3B-7BB5-4834-91C7-E857C6A47D9F}">
      <dgm:prSet/>
      <dgm:spPr/>
      <dgm:t>
        <a:bodyPr/>
        <a:lstStyle/>
        <a:p>
          <a:endParaRPr lang="en-US"/>
        </a:p>
      </dgm:t>
    </dgm:pt>
    <dgm:pt modelId="{72E76C44-B746-4883-ADF7-736CB9DF5EB9}">
      <dgm:prSet/>
      <dgm:spPr/>
      <dgm:t>
        <a:bodyPr/>
        <a:lstStyle/>
        <a:p>
          <a:pPr>
            <a:buClr>
              <a:srgbClr val="00B050"/>
            </a:buClr>
            <a:buFontTx/>
            <a:buChar char="►"/>
          </a:pPr>
          <a:r>
            <a:rPr lang="en-GB" dirty="0"/>
            <a:t>Task-oriented people, who are motivated by the work they do. In software engineering.</a:t>
          </a:r>
          <a:endParaRPr lang="en-US" dirty="0"/>
        </a:p>
      </dgm:t>
    </dgm:pt>
    <dgm:pt modelId="{6811C389-D79E-4DB4-9D77-E454438A58C8}" type="parTrans" cxnId="{99A47ECA-5A8A-40AD-A0B0-6F9A50EC2EB1}">
      <dgm:prSet/>
      <dgm:spPr/>
      <dgm:t>
        <a:bodyPr/>
        <a:lstStyle/>
        <a:p>
          <a:endParaRPr lang="en-US" sz="2400"/>
        </a:p>
      </dgm:t>
    </dgm:pt>
    <dgm:pt modelId="{10711A0D-7267-40F6-8BBC-EF3813E2FF36}" type="sibTrans" cxnId="{99A47ECA-5A8A-40AD-A0B0-6F9A50EC2EB1}">
      <dgm:prSet/>
      <dgm:spPr/>
      <dgm:t>
        <a:bodyPr/>
        <a:lstStyle/>
        <a:p>
          <a:endParaRPr lang="en-US"/>
        </a:p>
      </dgm:t>
    </dgm:pt>
    <dgm:pt modelId="{8029D864-8693-4F29-9D2F-933491A16C4B}">
      <dgm:prSet/>
      <dgm:spPr/>
      <dgm:t>
        <a:bodyPr/>
        <a:lstStyle/>
        <a:p>
          <a:pPr>
            <a:buClr>
              <a:srgbClr val="00B050"/>
            </a:buClr>
            <a:buFontTx/>
            <a:buChar char="►"/>
          </a:pPr>
          <a:r>
            <a:rPr lang="en-GB" dirty="0"/>
            <a:t>Interaction-oriented</a:t>
          </a:r>
          <a:r>
            <a:rPr lang="en-GB" i="1" dirty="0"/>
            <a:t> </a:t>
          </a:r>
          <a:r>
            <a:rPr lang="en-GB" dirty="0"/>
            <a:t>people, who are motivated by the presence and actions of co-workers. </a:t>
          </a:r>
          <a:endParaRPr lang="en-US" dirty="0"/>
        </a:p>
      </dgm:t>
    </dgm:pt>
    <dgm:pt modelId="{30F1A303-0A52-438B-9F9A-B47AB9A118B0}" type="parTrans" cxnId="{7287D918-5DC3-4776-98F3-AF3E489FAD95}">
      <dgm:prSet/>
      <dgm:spPr/>
      <dgm:t>
        <a:bodyPr/>
        <a:lstStyle/>
        <a:p>
          <a:endParaRPr lang="en-US" sz="2400"/>
        </a:p>
      </dgm:t>
    </dgm:pt>
    <dgm:pt modelId="{300F3131-654B-426F-AD72-570686AA0D79}" type="sibTrans" cxnId="{7287D918-5DC3-4776-98F3-AF3E489FAD95}">
      <dgm:prSet/>
      <dgm:spPr/>
      <dgm:t>
        <a:bodyPr/>
        <a:lstStyle/>
        <a:p>
          <a:endParaRPr lang="en-US"/>
        </a:p>
      </dgm:t>
    </dgm:pt>
    <dgm:pt modelId="{05242DA8-068F-42A3-976D-B29716CFF155}">
      <dgm:prSet/>
      <dgm:spPr/>
      <dgm:t>
        <a:bodyPr/>
        <a:lstStyle/>
        <a:p>
          <a:pPr>
            <a:buClr>
              <a:srgbClr val="00B050"/>
            </a:buClr>
            <a:buFontTx/>
            <a:buChar char="►"/>
          </a:pPr>
          <a:r>
            <a:rPr lang="en-GB" dirty="0"/>
            <a:t>Self-oriented</a:t>
          </a:r>
          <a:r>
            <a:rPr lang="en-GB" i="1" dirty="0"/>
            <a:t> </a:t>
          </a:r>
          <a:r>
            <a:rPr lang="en-GB" dirty="0"/>
            <a:t>people, who are principally motivated by personal success and recognition. </a:t>
          </a:r>
          <a:endParaRPr lang="en-US" dirty="0"/>
        </a:p>
      </dgm:t>
    </dgm:pt>
    <dgm:pt modelId="{4125D984-3EAB-4EF9-93C2-3E0BED2CF7C4}" type="parTrans" cxnId="{4F58E3A9-162E-4FAF-8768-0D390A420F5A}">
      <dgm:prSet/>
      <dgm:spPr/>
      <dgm:t>
        <a:bodyPr/>
        <a:lstStyle/>
        <a:p>
          <a:endParaRPr lang="en-US" sz="2400"/>
        </a:p>
      </dgm:t>
    </dgm:pt>
    <dgm:pt modelId="{3CBFEA3F-2B90-4FFE-87BD-E7D96FECE7F5}" type="sibTrans" cxnId="{4F58E3A9-162E-4FAF-8768-0D390A420F5A}">
      <dgm:prSet/>
      <dgm:spPr/>
      <dgm:t>
        <a:bodyPr/>
        <a:lstStyle/>
        <a:p>
          <a:endParaRPr lang="en-US"/>
        </a:p>
      </dgm:t>
    </dgm:pt>
    <dgm:pt modelId="{1E8613F8-AD64-4AB4-A48F-34430144EBB8}" type="pres">
      <dgm:prSet presAssocID="{D5355208-C1F8-4509-9D35-75E552D12005}" presName="linear" presStyleCnt="0">
        <dgm:presLayoutVars>
          <dgm:animLvl val="lvl"/>
          <dgm:resizeHandles val="exact"/>
        </dgm:presLayoutVars>
      </dgm:prSet>
      <dgm:spPr/>
    </dgm:pt>
    <dgm:pt modelId="{45218235-0F08-4B14-9BA9-D3BB3AA691D1}" type="pres">
      <dgm:prSet presAssocID="{52C219ED-6001-4068-B4DA-8975D678690B}" presName="parentText" presStyleLbl="node1" presStyleIdx="0" presStyleCnt="2">
        <dgm:presLayoutVars>
          <dgm:chMax val="0"/>
          <dgm:bulletEnabled val="1"/>
        </dgm:presLayoutVars>
      </dgm:prSet>
      <dgm:spPr/>
    </dgm:pt>
    <dgm:pt modelId="{2633E109-82A7-4BE8-8CFD-024CC9ACB9AC}" type="pres">
      <dgm:prSet presAssocID="{47F801A4-022B-4AAC-BD53-3026210A64B7}" presName="spacer" presStyleCnt="0"/>
      <dgm:spPr/>
    </dgm:pt>
    <dgm:pt modelId="{6B1078B6-213C-4BB7-BB97-FBD46E951BA9}" type="pres">
      <dgm:prSet presAssocID="{B058B5B5-045F-4536-B377-D2950FD85158}" presName="parentText" presStyleLbl="node1" presStyleIdx="1" presStyleCnt="2">
        <dgm:presLayoutVars>
          <dgm:chMax val="0"/>
          <dgm:bulletEnabled val="1"/>
        </dgm:presLayoutVars>
      </dgm:prSet>
      <dgm:spPr/>
    </dgm:pt>
    <dgm:pt modelId="{2D5420DB-08CC-415C-93ED-C2EB54FFAE6D}" type="pres">
      <dgm:prSet presAssocID="{B058B5B5-045F-4536-B377-D2950FD85158}" presName="childText" presStyleLbl="revTx" presStyleIdx="0" presStyleCnt="1">
        <dgm:presLayoutVars>
          <dgm:bulletEnabled val="1"/>
        </dgm:presLayoutVars>
      </dgm:prSet>
      <dgm:spPr/>
    </dgm:pt>
  </dgm:ptLst>
  <dgm:cxnLst>
    <dgm:cxn modelId="{30F18101-4F15-4DBF-B182-9953F6A72614}" type="presOf" srcId="{52C219ED-6001-4068-B4DA-8975D678690B}" destId="{45218235-0F08-4B14-9BA9-D3BB3AA691D1}" srcOrd="0" destOrd="0" presId="urn:microsoft.com/office/officeart/2005/8/layout/vList2"/>
    <dgm:cxn modelId="{7287D918-5DC3-4776-98F3-AF3E489FAD95}" srcId="{B058B5B5-045F-4536-B377-D2950FD85158}" destId="{8029D864-8693-4F29-9D2F-933491A16C4B}" srcOrd="1" destOrd="0" parTransId="{30F1A303-0A52-438B-9F9A-B47AB9A118B0}" sibTransId="{300F3131-654B-426F-AD72-570686AA0D79}"/>
    <dgm:cxn modelId="{7BB44B3B-7BB5-4834-91C7-E857C6A47D9F}" srcId="{D5355208-C1F8-4509-9D35-75E552D12005}" destId="{B058B5B5-045F-4536-B377-D2950FD85158}" srcOrd="1" destOrd="0" parTransId="{63DC2AAE-09B3-44BF-B016-AB1FDBF9BEA5}" sibTransId="{2ECD707B-B6DF-4E34-9205-0A0E0D137449}"/>
    <dgm:cxn modelId="{553B475E-DF74-4A39-8781-71E320263143}" type="presOf" srcId="{D5355208-C1F8-4509-9D35-75E552D12005}" destId="{1E8613F8-AD64-4AB4-A48F-34430144EBB8}" srcOrd="0" destOrd="0" presId="urn:microsoft.com/office/officeart/2005/8/layout/vList2"/>
    <dgm:cxn modelId="{F2982260-80F3-4DDE-92A4-A13D9E9C9C3F}" type="presOf" srcId="{72E76C44-B746-4883-ADF7-736CB9DF5EB9}" destId="{2D5420DB-08CC-415C-93ED-C2EB54FFAE6D}" srcOrd="0" destOrd="0" presId="urn:microsoft.com/office/officeart/2005/8/layout/vList2"/>
    <dgm:cxn modelId="{4F58E3A9-162E-4FAF-8768-0D390A420F5A}" srcId="{B058B5B5-045F-4536-B377-D2950FD85158}" destId="{05242DA8-068F-42A3-976D-B29716CFF155}" srcOrd="2" destOrd="0" parTransId="{4125D984-3EAB-4EF9-93C2-3E0BED2CF7C4}" sibTransId="{3CBFEA3F-2B90-4FFE-87BD-E7D96FECE7F5}"/>
    <dgm:cxn modelId="{99A47ECA-5A8A-40AD-A0B0-6F9A50EC2EB1}" srcId="{B058B5B5-045F-4536-B377-D2950FD85158}" destId="{72E76C44-B746-4883-ADF7-736CB9DF5EB9}" srcOrd="0" destOrd="0" parTransId="{6811C389-D79E-4DB4-9D77-E454438A58C8}" sibTransId="{10711A0D-7267-40F6-8BBC-EF3813E2FF36}"/>
    <dgm:cxn modelId="{AE9190CB-F89F-407A-8426-4E53F3B5F244}" type="presOf" srcId="{B058B5B5-045F-4536-B377-D2950FD85158}" destId="{6B1078B6-213C-4BB7-BB97-FBD46E951BA9}" srcOrd="0" destOrd="0" presId="urn:microsoft.com/office/officeart/2005/8/layout/vList2"/>
    <dgm:cxn modelId="{A68F76D8-04FF-4CA0-ABCF-6EFCC8706A73}" type="presOf" srcId="{8029D864-8693-4F29-9D2F-933491A16C4B}" destId="{2D5420DB-08CC-415C-93ED-C2EB54FFAE6D}" srcOrd="0" destOrd="1" presId="urn:microsoft.com/office/officeart/2005/8/layout/vList2"/>
    <dgm:cxn modelId="{56997CD8-4694-4727-A7DD-D6779C873BBD}" type="presOf" srcId="{05242DA8-068F-42A3-976D-B29716CFF155}" destId="{2D5420DB-08CC-415C-93ED-C2EB54FFAE6D}" srcOrd="0" destOrd="2" presId="urn:microsoft.com/office/officeart/2005/8/layout/vList2"/>
    <dgm:cxn modelId="{4A2B49DD-3E00-4C84-BE65-15EB6E94B45D}" srcId="{D5355208-C1F8-4509-9D35-75E552D12005}" destId="{52C219ED-6001-4068-B4DA-8975D678690B}" srcOrd="0" destOrd="0" parTransId="{20629E57-8400-4B03-A219-5EA2133102FA}" sibTransId="{47F801A4-022B-4AAC-BD53-3026210A64B7}"/>
    <dgm:cxn modelId="{C378840E-3493-4A9C-A6D6-9E32C49A92D5}" type="presParOf" srcId="{1E8613F8-AD64-4AB4-A48F-34430144EBB8}" destId="{45218235-0F08-4B14-9BA9-D3BB3AA691D1}" srcOrd="0" destOrd="0" presId="urn:microsoft.com/office/officeart/2005/8/layout/vList2"/>
    <dgm:cxn modelId="{768024BE-A3EA-453F-8C44-013DC7E225D3}" type="presParOf" srcId="{1E8613F8-AD64-4AB4-A48F-34430144EBB8}" destId="{2633E109-82A7-4BE8-8CFD-024CC9ACB9AC}" srcOrd="1" destOrd="0" presId="urn:microsoft.com/office/officeart/2005/8/layout/vList2"/>
    <dgm:cxn modelId="{125F18E3-0514-4B64-9636-9F90A6DB454C}" type="presParOf" srcId="{1E8613F8-AD64-4AB4-A48F-34430144EBB8}" destId="{6B1078B6-213C-4BB7-BB97-FBD46E951BA9}" srcOrd="2" destOrd="0" presId="urn:microsoft.com/office/officeart/2005/8/layout/vList2"/>
    <dgm:cxn modelId="{6922879F-8684-47EC-A585-3B7C0C3E636D}" type="presParOf" srcId="{1E8613F8-AD64-4AB4-A48F-34430144EBB8}" destId="{2D5420DB-08CC-415C-93ED-C2EB54FFAE6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53E26B6-ACEB-479B-A4B1-D913478FA8DC}"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en-US"/>
        </a:p>
      </dgm:t>
    </dgm:pt>
    <dgm:pt modelId="{DF999C05-4352-46D9-A6D3-2F289540029A}">
      <dgm:prSet custT="1"/>
      <dgm:spPr/>
      <dgm:t>
        <a:bodyPr/>
        <a:lstStyle/>
        <a:p>
          <a:r>
            <a:rPr lang="en-GB" sz="2000" dirty="0"/>
            <a:t>Task-oriented.  </a:t>
          </a:r>
          <a:endParaRPr lang="en-US" sz="2000" dirty="0"/>
        </a:p>
      </dgm:t>
    </dgm:pt>
    <dgm:pt modelId="{F4FE3DE3-7F47-4CB4-AEE1-090E4DD88DA8}" type="parTrans" cxnId="{6DEA397D-4FD7-4108-9E0E-11AE234AC9EB}">
      <dgm:prSet/>
      <dgm:spPr/>
      <dgm:t>
        <a:bodyPr/>
        <a:lstStyle/>
        <a:p>
          <a:endParaRPr lang="en-US" sz="2000"/>
        </a:p>
      </dgm:t>
    </dgm:pt>
    <dgm:pt modelId="{5CE22E51-B575-4DC5-9D7B-BECBEBD86141}" type="sibTrans" cxnId="{6DEA397D-4FD7-4108-9E0E-11AE234AC9EB}">
      <dgm:prSet/>
      <dgm:spPr/>
      <dgm:t>
        <a:bodyPr/>
        <a:lstStyle/>
        <a:p>
          <a:endParaRPr lang="en-US" sz="2000"/>
        </a:p>
      </dgm:t>
    </dgm:pt>
    <dgm:pt modelId="{21E69585-6ECC-421D-88AB-107767EE7B75}">
      <dgm:prSet custT="1"/>
      <dgm:spPr/>
      <dgm:t>
        <a:bodyPr/>
        <a:lstStyle/>
        <a:p>
          <a:r>
            <a:rPr lang="en-GB" sz="2000" dirty="0"/>
            <a:t>The motivation for doing the work is the work itself</a:t>
          </a:r>
          <a:endParaRPr lang="en-US" sz="2000" dirty="0"/>
        </a:p>
      </dgm:t>
    </dgm:pt>
    <dgm:pt modelId="{43E348E4-7EFE-4032-A2B9-9D523269BBB8}" type="parTrans" cxnId="{58887656-D07C-4D78-B043-6714558A5A03}">
      <dgm:prSet/>
      <dgm:spPr/>
      <dgm:t>
        <a:bodyPr/>
        <a:lstStyle/>
        <a:p>
          <a:endParaRPr lang="en-US" sz="2000"/>
        </a:p>
      </dgm:t>
    </dgm:pt>
    <dgm:pt modelId="{6806E129-9D00-41E6-BBCD-B33DAC7E065F}" type="sibTrans" cxnId="{58887656-D07C-4D78-B043-6714558A5A03}">
      <dgm:prSet/>
      <dgm:spPr/>
      <dgm:t>
        <a:bodyPr/>
        <a:lstStyle/>
        <a:p>
          <a:endParaRPr lang="en-US" sz="2000"/>
        </a:p>
      </dgm:t>
    </dgm:pt>
    <dgm:pt modelId="{0C37B355-FE6D-4F88-BB1F-E34685210195}">
      <dgm:prSet custT="1"/>
      <dgm:spPr/>
      <dgm:t>
        <a:bodyPr/>
        <a:lstStyle/>
        <a:p>
          <a:r>
            <a:rPr lang="en-GB" sz="2000" dirty="0"/>
            <a:t>Self-oriented. </a:t>
          </a:r>
          <a:endParaRPr lang="en-US" sz="2000" dirty="0"/>
        </a:p>
      </dgm:t>
    </dgm:pt>
    <dgm:pt modelId="{8341E444-133C-4562-99E4-24ACBA9889DB}" type="parTrans" cxnId="{6342DA53-0373-4385-AAB2-6CAAB795BDC2}">
      <dgm:prSet/>
      <dgm:spPr/>
      <dgm:t>
        <a:bodyPr/>
        <a:lstStyle/>
        <a:p>
          <a:endParaRPr lang="en-US" sz="2000"/>
        </a:p>
      </dgm:t>
    </dgm:pt>
    <dgm:pt modelId="{F67D292E-42F4-42EC-98AC-025434523493}" type="sibTrans" cxnId="{6342DA53-0373-4385-AAB2-6CAAB795BDC2}">
      <dgm:prSet/>
      <dgm:spPr/>
      <dgm:t>
        <a:bodyPr/>
        <a:lstStyle/>
        <a:p>
          <a:endParaRPr lang="en-US" sz="2000"/>
        </a:p>
      </dgm:t>
    </dgm:pt>
    <dgm:pt modelId="{5CBC103F-AC51-4EC7-89C7-991C2F5849A7}">
      <dgm:prSet custT="1"/>
      <dgm:spPr/>
      <dgm:t>
        <a:bodyPr/>
        <a:lstStyle/>
        <a:p>
          <a:r>
            <a:rPr lang="en-GB" sz="2000" dirty="0"/>
            <a:t>The work is a means to an end which is the achievement of individual goals - e.g. to get rich, to play tennis, to travel etc.</a:t>
          </a:r>
          <a:endParaRPr lang="en-US" sz="2000" dirty="0"/>
        </a:p>
      </dgm:t>
    </dgm:pt>
    <dgm:pt modelId="{9455A1BB-DACD-404F-8AE5-C3646D3F4D36}" type="parTrans" cxnId="{CC7A8978-0D41-470C-A3DC-7E710FC3BF93}">
      <dgm:prSet/>
      <dgm:spPr/>
      <dgm:t>
        <a:bodyPr/>
        <a:lstStyle/>
        <a:p>
          <a:endParaRPr lang="en-US" sz="2000"/>
        </a:p>
      </dgm:t>
    </dgm:pt>
    <dgm:pt modelId="{93D8F9AE-D6AB-4E3D-B2E0-11E56B47783A}" type="sibTrans" cxnId="{CC7A8978-0D41-470C-A3DC-7E710FC3BF93}">
      <dgm:prSet/>
      <dgm:spPr/>
      <dgm:t>
        <a:bodyPr/>
        <a:lstStyle/>
        <a:p>
          <a:endParaRPr lang="en-US" sz="2000"/>
        </a:p>
      </dgm:t>
    </dgm:pt>
    <dgm:pt modelId="{694B38E1-9CAC-40F5-92AC-3E2F2EF37EC9}">
      <dgm:prSet custT="1"/>
      <dgm:spPr/>
      <dgm:t>
        <a:bodyPr/>
        <a:lstStyle/>
        <a:p>
          <a:r>
            <a:rPr lang="en-GB" sz="2000" dirty="0"/>
            <a:t>Interaction-oriented</a:t>
          </a:r>
          <a:endParaRPr lang="en-US" sz="2000" dirty="0"/>
        </a:p>
      </dgm:t>
    </dgm:pt>
    <dgm:pt modelId="{99DD3972-0A44-4598-820F-63C0FEFB982F}" type="parTrans" cxnId="{793BD644-5769-42EC-AA5D-4F4091F3584D}">
      <dgm:prSet/>
      <dgm:spPr/>
      <dgm:t>
        <a:bodyPr/>
        <a:lstStyle/>
        <a:p>
          <a:endParaRPr lang="en-US" sz="2000"/>
        </a:p>
      </dgm:t>
    </dgm:pt>
    <dgm:pt modelId="{170FC2BA-FD2D-49BD-A3CC-26371382C7B4}" type="sibTrans" cxnId="{793BD644-5769-42EC-AA5D-4F4091F3584D}">
      <dgm:prSet/>
      <dgm:spPr/>
      <dgm:t>
        <a:bodyPr/>
        <a:lstStyle/>
        <a:p>
          <a:endParaRPr lang="en-US" sz="2000"/>
        </a:p>
      </dgm:t>
    </dgm:pt>
    <dgm:pt modelId="{FD2002DB-276E-4A67-9AA0-A1BD37C7327A}">
      <dgm:prSet custT="1"/>
      <dgm:spPr/>
      <dgm:t>
        <a:bodyPr/>
        <a:lstStyle/>
        <a:p>
          <a:r>
            <a:rPr lang="en-GB" sz="2000" dirty="0"/>
            <a:t>The principal motivation is the presence and actions of </a:t>
          </a:r>
          <a:br>
            <a:rPr lang="en-GB" sz="2000" dirty="0"/>
          </a:br>
          <a:r>
            <a:rPr lang="en-GB" sz="2000" dirty="0"/>
            <a:t>co-workers. People go to work because they like to go to work</a:t>
          </a:r>
          <a:endParaRPr lang="en-US" sz="2000" dirty="0"/>
        </a:p>
      </dgm:t>
    </dgm:pt>
    <dgm:pt modelId="{24A23BA5-6954-4BF6-8C75-4435DCB610BB}" type="parTrans" cxnId="{C0461CDE-8F6B-4E9F-AEBB-356BA675F8C8}">
      <dgm:prSet/>
      <dgm:spPr/>
      <dgm:t>
        <a:bodyPr/>
        <a:lstStyle/>
        <a:p>
          <a:endParaRPr lang="en-US" sz="2000"/>
        </a:p>
      </dgm:t>
    </dgm:pt>
    <dgm:pt modelId="{6C987F00-3503-4842-814C-22C9D71FC552}" type="sibTrans" cxnId="{C0461CDE-8F6B-4E9F-AEBB-356BA675F8C8}">
      <dgm:prSet/>
      <dgm:spPr/>
      <dgm:t>
        <a:bodyPr/>
        <a:lstStyle/>
        <a:p>
          <a:endParaRPr lang="en-US" sz="2000"/>
        </a:p>
      </dgm:t>
    </dgm:pt>
    <dgm:pt modelId="{F7AD2E2C-635F-4854-BF82-80D3E3F3BD56}" type="pres">
      <dgm:prSet presAssocID="{753E26B6-ACEB-479B-A4B1-D913478FA8DC}" presName="linearFlow" presStyleCnt="0">
        <dgm:presLayoutVars>
          <dgm:dir/>
          <dgm:animLvl val="lvl"/>
          <dgm:resizeHandles val="exact"/>
        </dgm:presLayoutVars>
      </dgm:prSet>
      <dgm:spPr/>
    </dgm:pt>
    <dgm:pt modelId="{58A59C6F-46FE-4EFE-A57A-D9480A10C82E}" type="pres">
      <dgm:prSet presAssocID="{DF999C05-4352-46D9-A6D3-2F289540029A}" presName="composite" presStyleCnt="0"/>
      <dgm:spPr/>
    </dgm:pt>
    <dgm:pt modelId="{6FD30545-F634-4C09-9BC5-A41A02CBC67E}" type="pres">
      <dgm:prSet presAssocID="{DF999C05-4352-46D9-A6D3-2F289540029A}" presName="parentText" presStyleLbl="alignNode1" presStyleIdx="0" presStyleCnt="3" custScaleX="117866">
        <dgm:presLayoutVars>
          <dgm:chMax val="1"/>
          <dgm:bulletEnabled val="1"/>
        </dgm:presLayoutVars>
      </dgm:prSet>
      <dgm:spPr/>
    </dgm:pt>
    <dgm:pt modelId="{2F1D12D5-71AB-4168-9053-27ADE01D0144}" type="pres">
      <dgm:prSet presAssocID="{DF999C05-4352-46D9-A6D3-2F289540029A}" presName="descendantText" presStyleLbl="alignAcc1" presStyleIdx="0" presStyleCnt="3">
        <dgm:presLayoutVars>
          <dgm:bulletEnabled val="1"/>
        </dgm:presLayoutVars>
      </dgm:prSet>
      <dgm:spPr/>
    </dgm:pt>
    <dgm:pt modelId="{3D5C3827-BC2A-4BFB-8CAA-D8C79F300185}" type="pres">
      <dgm:prSet presAssocID="{5CE22E51-B575-4DC5-9D7B-BECBEBD86141}" presName="sp" presStyleCnt="0"/>
      <dgm:spPr/>
    </dgm:pt>
    <dgm:pt modelId="{C0C17C0A-DE02-4FB7-9810-EC5328AA3133}" type="pres">
      <dgm:prSet presAssocID="{0C37B355-FE6D-4F88-BB1F-E34685210195}" presName="composite" presStyleCnt="0"/>
      <dgm:spPr/>
    </dgm:pt>
    <dgm:pt modelId="{13B12560-ADD2-4ABD-844C-654886063A14}" type="pres">
      <dgm:prSet presAssocID="{0C37B355-FE6D-4F88-BB1F-E34685210195}" presName="parentText" presStyleLbl="alignNode1" presStyleIdx="1" presStyleCnt="3" custScaleX="119520">
        <dgm:presLayoutVars>
          <dgm:chMax val="1"/>
          <dgm:bulletEnabled val="1"/>
        </dgm:presLayoutVars>
      </dgm:prSet>
      <dgm:spPr/>
    </dgm:pt>
    <dgm:pt modelId="{FD87449F-84A4-4A77-9311-BF0B3D22F914}" type="pres">
      <dgm:prSet presAssocID="{0C37B355-FE6D-4F88-BB1F-E34685210195}" presName="descendantText" presStyleLbl="alignAcc1" presStyleIdx="1" presStyleCnt="3">
        <dgm:presLayoutVars>
          <dgm:bulletEnabled val="1"/>
        </dgm:presLayoutVars>
      </dgm:prSet>
      <dgm:spPr/>
    </dgm:pt>
    <dgm:pt modelId="{FD55B3C3-F3A8-4C12-90DA-6FFA408E00F3}" type="pres">
      <dgm:prSet presAssocID="{F67D292E-42F4-42EC-98AC-025434523493}" presName="sp" presStyleCnt="0"/>
      <dgm:spPr/>
    </dgm:pt>
    <dgm:pt modelId="{EED6356B-491D-4B18-B309-C949A07CC650}" type="pres">
      <dgm:prSet presAssocID="{694B38E1-9CAC-40F5-92AC-3E2F2EF37EC9}" presName="composite" presStyleCnt="0"/>
      <dgm:spPr/>
    </dgm:pt>
    <dgm:pt modelId="{56A456AC-CD3E-4D37-9E91-5F7DCBF101D7}" type="pres">
      <dgm:prSet presAssocID="{694B38E1-9CAC-40F5-92AC-3E2F2EF37EC9}" presName="parentText" presStyleLbl="alignNode1" presStyleIdx="2" presStyleCnt="3" custScaleX="119148">
        <dgm:presLayoutVars>
          <dgm:chMax val="1"/>
          <dgm:bulletEnabled val="1"/>
        </dgm:presLayoutVars>
      </dgm:prSet>
      <dgm:spPr/>
    </dgm:pt>
    <dgm:pt modelId="{F85C1B88-B4A8-49D0-BCA2-906CB999694F}" type="pres">
      <dgm:prSet presAssocID="{694B38E1-9CAC-40F5-92AC-3E2F2EF37EC9}" presName="descendantText" presStyleLbl="alignAcc1" presStyleIdx="2" presStyleCnt="3">
        <dgm:presLayoutVars>
          <dgm:bulletEnabled val="1"/>
        </dgm:presLayoutVars>
      </dgm:prSet>
      <dgm:spPr/>
    </dgm:pt>
  </dgm:ptLst>
  <dgm:cxnLst>
    <dgm:cxn modelId="{6344DD24-01CF-4F49-821B-ABDF700DBE28}" type="presOf" srcId="{694B38E1-9CAC-40F5-92AC-3E2F2EF37EC9}" destId="{56A456AC-CD3E-4D37-9E91-5F7DCBF101D7}" srcOrd="0" destOrd="0" presId="urn:microsoft.com/office/officeart/2005/8/layout/chevron2"/>
    <dgm:cxn modelId="{793BD644-5769-42EC-AA5D-4F4091F3584D}" srcId="{753E26B6-ACEB-479B-A4B1-D913478FA8DC}" destId="{694B38E1-9CAC-40F5-92AC-3E2F2EF37EC9}" srcOrd="2" destOrd="0" parTransId="{99DD3972-0A44-4598-820F-63C0FEFB982F}" sibTransId="{170FC2BA-FD2D-49BD-A3CC-26371382C7B4}"/>
    <dgm:cxn modelId="{6342DA53-0373-4385-AAB2-6CAAB795BDC2}" srcId="{753E26B6-ACEB-479B-A4B1-D913478FA8DC}" destId="{0C37B355-FE6D-4F88-BB1F-E34685210195}" srcOrd="1" destOrd="0" parTransId="{8341E444-133C-4562-99E4-24ACBA9889DB}" sibTransId="{F67D292E-42F4-42EC-98AC-025434523493}"/>
    <dgm:cxn modelId="{58887656-D07C-4D78-B043-6714558A5A03}" srcId="{DF999C05-4352-46D9-A6D3-2F289540029A}" destId="{21E69585-6ECC-421D-88AB-107767EE7B75}" srcOrd="0" destOrd="0" parTransId="{43E348E4-7EFE-4032-A2B9-9D523269BBB8}" sibTransId="{6806E129-9D00-41E6-BBCD-B33DAC7E065F}"/>
    <dgm:cxn modelId="{CC7A8978-0D41-470C-A3DC-7E710FC3BF93}" srcId="{0C37B355-FE6D-4F88-BB1F-E34685210195}" destId="{5CBC103F-AC51-4EC7-89C7-991C2F5849A7}" srcOrd="0" destOrd="0" parTransId="{9455A1BB-DACD-404F-8AE5-C3646D3F4D36}" sibTransId="{93D8F9AE-D6AB-4E3D-B2E0-11E56B47783A}"/>
    <dgm:cxn modelId="{6DEA397D-4FD7-4108-9E0E-11AE234AC9EB}" srcId="{753E26B6-ACEB-479B-A4B1-D913478FA8DC}" destId="{DF999C05-4352-46D9-A6D3-2F289540029A}" srcOrd="0" destOrd="0" parTransId="{F4FE3DE3-7F47-4CB4-AEE1-090E4DD88DA8}" sibTransId="{5CE22E51-B575-4DC5-9D7B-BECBEBD86141}"/>
    <dgm:cxn modelId="{84268498-19A4-4339-9464-254645429D00}" type="presOf" srcId="{5CBC103F-AC51-4EC7-89C7-991C2F5849A7}" destId="{FD87449F-84A4-4A77-9311-BF0B3D22F914}" srcOrd="0" destOrd="0" presId="urn:microsoft.com/office/officeart/2005/8/layout/chevron2"/>
    <dgm:cxn modelId="{0E4249CC-129F-4095-B2F2-112F35F97175}" type="presOf" srcId="{DF999C05-4352-46D9-A6D3-2F289540029A}" destId="{6FD30545-F634-4C09-9BC5-A41A02CBC67E}" srcOrd="0" destOrd="0" presId="urn:microsoft.com/office/officeart/2005/8/layout/chevron2"/>
    <dgm:cxn modelId="{6C5122CF-33BF-4CBE-A405-3F301F50A8CF}" type="presOf" srcId="{753E26B6-ACEB-479B-A4B1-D913478FA8DC}" destId="{F7AD2E2C-635F-4854-BF82-80D3E3F3BD56}" srcOrd="0" destOrd="0" presId="urn:microsoft.com/office/officeart/2005/8/layout/chevron2"/>
    <dgm:cxn modelId="{C0461CDE-8F6B-4E9F-AEBB-356BA675F8C8}" srcId="{694B38E1-9CAC-40F5-92AC-3E2F2EF37EC9}" destId="{FD2002DB-276E-4A67-9AA0-A1BD37C7327A}" srcOrd="0" destOrd="0" parTransId="{24A23BA5-6954-4BF6-8C75-4435DCB610BB}" sibTransId="{6C987F00-3503-4842-814C-22C9D71FC552}"/>
    <dgm:cxn modelId="{FBE56DDE-AA1D-43DC-8ADB-916BAB9303A5}" type="presOf" srcId="{0C37B355-FE6D-4F88-BB1F-E34685210195}" destId="{13B12560-ADD2-4ABD-844C-654886063A14}" srcOrd="0" destOrd="0" presId="urn:microsoft.com/office/officeart/2005/8/layout/chevron2"/>
    <dgm:cxn modelId="{B005E1E2-8C54-453F-A82F-BF58BE283F71}" type="presOf" srcId="{21E69585-6ECC-421D-88AB-107767EE7B75}" destId="{2F1D12D5-71AB-4168-9053-27ADE01D0144}" srcOrd="0" destOrd="0" presId="urn:microsoft.com/office/officeart/2005/8/layout/chevron2"/>
    <dgm:cxn modelId="{E3D859F7-9955-4922-8594-22E64EDF501B}" type="presOf" srcId="{FD2002DB-276E-4A67-9AA0-A1BD37C7327A}" destId="{F85C1B88-B4A8-49D0-BCA2-906CB999694F}" srcOrd="0" destOrd="0" presId="urn:microsoft.com/office/officeart/2005/8/layout/chevron2"/>
    <dgm:cxn modelId="{052BEB0D-AA7E-4D26-8428-A63EF7C308CD}" type="presParOf" srcId="{F7AD2E2C-635F-4854-BF82-80D3E3F3BD56}" destId="{58A59C6F-46FE-4EFE-A57A-D9480A10C82E}" srcOrd="0" destOrd="0" presId="urn:microsoft.com/office/officeart/2005/8/layout/chevron2"/>
    <dgm:cxn modelId="{A9F79195-F4F7-4EC8-A215-2212E9E8E724}" type="presParOf" srcId="{58A59C6F-46FE-4EFE-A57A-D9480A10C82E}" destId="{6FD30545-F634-4C09-9BC5-A41A02CBC67E}" srcOrd="0" destOrd="0" presId="urn:microsoft.com/office/officeart/2005/8/layout/chevron2"/>
    <dgm:cxn modelId="{869D3DB3-8001-4E16-8E9E-17D825D90A67}" type="presParOf" srcId="{58A59C6F-46FE-4EFE-A57A-D9480A10C82E}" destId="{2F1D12D5-71AB-4168-9053-27ADE01D0144}" srcOrd="1" destOrd="0" presId="urn:microsoft.com/office/officeart/2005/8/layout/chevron2"/>
    <dgm:cxn modelId="{DE8F1058-CEB3-4E3E-B88F-C23166D60C50}" type="presParOf" srcId="{F7AD2E2C-635F-4854-BF82-80D3E3F3BD56}" destId="{3D5C3827-BC2A-4BFB-8CAA-D8C79F300185}" srcOrd="1" destOrd="0" presId="urn:microsoft.com/office/officeart/2005/8/layout/chevron2"/>
    <dgm:cxn modelId="{99193B4B-4382-41DA-A494-03B21F0AB70C}" type="presParOf" srcId="{F7AD2E2C-635F-4854-BF82-80D3E3F3BD56}" destId="{C0C17C0A-DE02-4FB7-9810-EC5328AA3133}" srcOrd="2" destOrd="0" presId="urn:microsoft.com/office/officeart/2005/8/layout/chevron2"/>
    <dgm:cxn modelId="{77747750-D449-46A6-9A54-6E915D035929}" type="presParOf" srcId="{C0C17C0A-DE02-4FB7-9810-EC5328AA3133}" destId="{13B12560-ADD2-4ABD-844C-654886063A14}" srcOrd="0" destOrd="0" presId="urn:microsoft.com/office/officeart/2005/8/layout/chevron2"/>
    <dgm:cxn modelId="{E14CAF36-0BCA-4021-A656-6F09D1A8EF89}" type="presParOf" srcId="{C0C17C0A-DE02-4FB7-9810-EC5328AA3133}" destId="{FD87449F-84A4-4A77-9311-BF0B3D22F914}" srcOrd="1" destOrd="0" presId="urn:microsoft.com/office/officeart/2005/8/layout/chevron2"/>
    <dgm:cxn modelId="{52D0A4E1-483A-46F9-A54A-E782CE8B1F87}" type="presParOf" srcId="{F7AD2E2C-635F-4854-BF82-80D3E3F3BD56}" destId="{FD55B3C3-F3A8-4C12-90DA-6FFA408E00F3}" srcOrd="3" destOrd="0" presId="urn:microsoft.com/office/officeart/2005/8/layout/chevron2"/>
    <dgm:cxn modelId="{F1139C91-EAE8-40A6-A74D-F21BA5BA6BCB}" type="presParOf" srcId="{F7AD2E2C-635F-4854-BF82-80D3E3F3BD56}" destId="{EED6356B-491D-4B18-B309-C949A07CC650}" srcOrd="4" destOrd="0" presId="urn:microsoft.com/office/officeart/2005/8/layout/chevron2"/>
    <dgm:cxn modelId="{C7A0C163-CAED-4A32-93D1-BF8C0700251A}" type="presParOf" srcId="{EED6356B-491D-4B18-B309-C949A07CC650}" destId="{56A456AC-CD3E-4D37-9E91-5F7DCBF101D7}" srcOrd="0" destOrd="0" presId="urn:microsoft.com/office/officeart/2005/8/layout/chevron2"/>
    <dgm:cxn modelId="{7C655FB4-07AD-4C3D-8767-1DCAE4B0D735}" type="presParOf" srcId="{EED6356B-491D-4B18-B309-C949A07CC650}" destId="{F85C1B88-B4A8-49D0-BCA2-906CB999694F}"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C60DC98-3B6A-428F-9954-1E2513B249D7}"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0E799062-5A72-4394-9805-967603DEC00A}">
      <dgm:prSet custT="1"/>
      <dgm:spPr/>
      <dgm:t>
        <a:bodyPr/>
        <a:lstStyle/>
        <a:p>
          <a:r>
            <a:rPr lang="en-GB" sz="2400"/>
            <a:t>Individual motivations are made up of elements </a:t>
          </a:r>
          <a:br>
            <a:rPr lang="en-GB" sz="2400"/>
          </a:br>
          <a:r>
            <a:rPr lang="en-GB" sz="2400"/>
            <a:t>of each class.</a:t>
          </a:r>
          <a:endParaRPr lang="en-US" sz="2400"/>
        </a:p>
      </dgm:t>
    </dgm:pt>
    <dgm:pt modelId="{10F53726-9771-49CC-BC1F-631300D5E595}" type="parTrans" cxnId="{DC8EB241-C84B-4644-93F6-8CD29F0F04C8}">
      <dgm:prSet/>
      <dgm:spPr/>
      <dgm:t>
        <a:bodyPr/>
        <a:lstStyle/>
        <a:p>
          <a:endParaRPr lang="en-US" sz="2400"/>
        </a:p>
      </dgm:t>
    </dgm:pt>
    <dgm:pt modelId="{4CB0FAFE-F743-44BF-8138-9E8EEA25A4C6}" type="sibTrans" cxnId="{DC8EB241-C84B-4644-93F6-8CD29F0F04C8}">
      <dgm:prSet/>
      <dgm:spPr/>
      <dgm:t>
        <a:bodyPr/>
        <a:lstStyle/>
        <a:p>
          <a:endParaRPr lang="en-US" sz="2400"/>
        </a:p>
      </dgm:t>
    </dgm:pt>
    <dgm:pt modelId="{9AFC3849-6355-4887-A64A-6277AC63F502}">
      <dgm:prSet custT="1"/>
      <dgm:spPr/>
      <dgm:t>
        <a:bodyPr/>
        <a:lstStyle/>
        <a:p>
          <a:r>
            <a:rPr lang="en-GB" sz="2400"/>
            <a:t>The balance can change depending on personal </a:t>
          </a:r>
          <a:br>
            <a:rPr lang="en-GB" sz="2400"/>
          </a:br>
          <a:r>
            <a:rPr lang="en-GB" sz="2400"/>
            <a:t>circumstances and external events.</a:t>
          </a:r>
          <a:endParaRPr lang="en-US" sz="2400"/>
        </a:p>
      </dgm:t>
    </dgm:pt>
    <dgm:pt modelId="{3B66D3C3-76E3-4B04-B3BF-3E426E0DB9F1}" type="parTrans" cxnId="{E583AB5B-B8A2-4DE1-B750-3F70A9E830AE}">
      <dgm:prSet/>
      <dgm:spPr/>
      <dgm:t>
        <a:bodyPr/>
        <a:lstStyle/>
        <a:p>
          <a:endParaRPr lang="en-US" sz="2400"/>
        </a:p>
      </dgm:t>
    </dgm:pt>
    <dgm:pt modelId="{5EF6DB82-266E-416E-8805-D4935B7BB07A}" type="sibTrans" cxnId="{E583AB5B-B8A2-4DE1-B750-3F70A9E830AE}">
      <dgm:prSet/>
      <dgm:spPr/>
      <dgm:t>
        <a:bodyPr/>
        <a:lstStyle/>
        <a:p>
          <a:endParaRPr lang="en-US" sz="2400"/>
        </a:p>
      </dgm:t>
    </dgm:pt>
    <dgm:pt modelId="{E5AB2512-4C23-4881-A86B-2FDD847F132C}">
      <dgm:prSet custT="1"/>
      <dgm:spPr/>
      <dgm:t>
        <a:bodyPr/>
        <a:lstStyle/>
        <a:p>
          <a:r>
            <a:rPr lang="en-GB" sz="2400"/>
            <a:t>However, people are not just motivated by personal factors but also by being part of a group and culture. </a:t>
          </a:r>
          <a:endParaRPr lang="en-US" sz="2400"/>
        </a:p>
      </dgm:t>
    </dgm:pt>
    <dgm:pt modelId="{968596FE-97F9-4459-AAB5-DE6B31EF052E}" type="parTrans" cxnId="{A2BC9C6A-C8FF-49D2-A050-0BEACD5A6485}">
      <dgm:prSet/>
      <dgm:spPr/>
      <dgm:t>
        <a:bodyPr/>
        <a:lstStyle/>
        <a:p>
          <a:endParaRPr lang="en-US" sz="2400"/>
        </a:p>
      </dgm:t>
    </dgm:pt>
    <dgm:pt modelId="{74E5BB3D-1982-4875-B9BC-BF6E080501D1}" type="sibTrans" cxnId="{A2BC9C6A-C8FF-49D2-A050-0BEACD5A6485}">
      <dgm:prSet/>
      <dgm:spPr/>
      <dgm:t>
        <a:bodyPr/>
        <a:lstStyle/>
        <a:p>
          <a:endParaRPr lang="en-US" sz="2400"/>
        </a:p>
      </dgm:t>
    </dgm:pt>
    <dgm:pt modelId="{9D4BE7D7-79A7-4A8B-9915-DEABFEC4DB5B}">
      <dgm:prSet custT="1"/>
      <dgm:spPr/>
      <dgm:t>
        <a:bodyPr/>
        <a:lstStyle/>
        <a:p>
          <a:r>
            <a:rPr lang="en-GB" sz="2400"/>
            <a:t>People go to work because they are motivated by the people that they work with.</a:t>
          </a:r>
          <a:endParaRPr lang="en-US" sz="2400"/>
        </a:p>
      </dgm:t>
    </dgm:pt>
    <dgm:pt modelId="{6494D797-71C2-4049-B317-372D76C65596}" type="parTrans" cxnId="{A6B142E2-A252-44D4-9A92-1623209AE000}">
      <dgm:prSet/>
      <dgm:spPr/>
      <dgm:t>
        <a:bodyPr/>
        <a:lstStyle/>
        <a:p>
          <a:endParaRPr lang="en-US" sz="2400"/>
        </a:p>
      </dgm:t>
    </dgm:pt>
    <dgm:pt modelId="{EF395931-0D5B-492D-B373-BF22D5B05EB9}" type="sibTrans" cxnId="{A6B142E2-A252-44D4-9A92-1623209AE000}">
      <dgm:prSet/>
      <dgm:spPr/>
      <dgm:t>
        <a:bodyPr/>
        <a:lstStyle/>
        <a:p>
          <a:endParaRPr lang="en-US" sz="2400"/>
        </a:p>
      </dgm:t>
    </dgm:pt>
    <dgm:pt modelId="{CB2BFEBB-E525-4C5E-89A1-CB33DA2966C4}" type="pres">
      <dgm:prSet presAssocID="{6C60DC98-3B6A-428F-9954-1E2513B249D7}" presName="diagram" presStyleCnt="0">
        <dgm:presLayoutVars>
          <dgm:dir/>
          <dgm:resizeHandles val="exact"/>
        </dgm:presLayoutVars>
      </dgm:prSet>
      <dgm:spPr/>
    </dgm:pt>
    <dgm:pt modelId="{9D570EE5-3B6C-4096-B35F-6731A846C610}" type="pres">
      <dgm:prSet presAssocID="{0E799062-5A72-4394-9805-967603DEC00A}" presName="node" presStyleLbl="node1" presStyleIdx="0" presStyleCnt="4">
        <dgm:presLayoutVars>
          <dgm:bulletEnabled val="1"/>
        </dgm:presLayoutVars>
      </dgm:prSet>
      <dgm:spPr/>
    </dgm:pt>
    <dgm:pt modelId="{5E92C98C-B6FF-4674-8C9D-52D23F2EE563}" type="pres">
      <dgm:prSet presAssocID="{4CB0FAFE-F743-44BF-8138-9E8EEA25A4C6}" presName="sibTrans" presStyleCnt="0"/>
      <dgm:spPr/>
    </dgm:pt>
    <dgm:pt modelId="{4B458DD3-0699-423B-923F-9886B1CA63ED}" type="pres">
      <dgm:prSet presAssocID="{9AFC3849-6355-4887-A64A-6277AC63F502}" presName="node" presStyleLbl="node1" presStyleIdx="1" presStyleCnt="4">
        <dgm:presLayoutVars>
          <dgm:bulletEnabled val="1"/>
        </dgm:presLayoutVars>
      </dgm:prSet>
      <dgm:spPr/>
    </dgm:pt>
    <dgm:pt modelId="{25DA1B31-5AE4-40D2-8D8A-A268DD0CDD0F}" type="pres">
      <dgm:prSet presAssocID="{5EF6DB82-266E-416E-8805-D4935B7BB07A}" presName="sibTrans" presStyleCnt="0"/>
      <dgm:spPr/>
    </dgm:pt>
    <dgm:pt modelId="{27CAC1C3-9E11-4028-B2C6-CBA30758B31D}" type="pres">
      <dgm:prSet presAssocID="{E5AB2512-4C23-4881-A86B-2FDD847F132C}" presName="node" presStyleLbl="node1" presStyleIdx="2" presStyleCnt="4">
        <dgm:presLayoutVars>
          <dgm:bulletEnabled val="1"/>
        </dgm:presLayoutVars>
      </dgm:prSet>
      <dgm:spPr/>
    </dgm:pt>
    <dgm:pt modelId="{D4F22AF0-AA25-4EF6-AEE0-557CB028C4DE}" type="pres">
      <dgm:prSet presAssocID="{74E5BB3D-1982-4875-B9BC-BF6E080501D1}" presName="sibTrans" presStyleCnt="0"/>
      <dgm:spPr/>
    </dgm:pt>
    <dgm:pt modelId="{27A4692A-428A-4967-AAE4-2817F264ED74}" type="pres">
      <dgm:prSet presAssocID="{9D4BE7D7-79A7-4A8B-9915-DEABFEC4DB5B}" presName="node" presStyleLbl="node1" presStyleIdx="3" presStyleCnt="4">
        <dgm:presLayoutVars>
          <dgm:bulletEnabled val="1"/>
        </dgm:presLayoutVars>
      </dgm:prSet>
      <dgm:spPr/>
    </dgm:pt>
  </dgm:ptLst>
  <dgm:cxnLst>
    <dgm:cxn modelId="{5D1FE90F-FB93-4C68-849F-0B50DC6A8AB1}" type="presOf" srcId="{0E799062-5A72-4394-9805-967603DEC00A}" destId="{9D570EE5-3B6C-4096-B35F-6731A846C610}" srcOrd="0" destOrd="0" presId="urn:microsoft.com/office/officeart/2005/8/layout/default"/>
    <dgm:cxn modelId="{69694738-58B7-4853-81AE-9C2951E348F6}" type="presOf" srcId="{E5AB2512-4C23-4881-A86B-2FDD847F132C}" destId="{27CAC1C3-9E11-4028-B2C6-CBA30758B31D}" srcOrd="0" destOrd="0" presId="urn:microsoft.com/office/officeart/2005/8/layout/default"/>
    <dgm:cxn modelId="{D872783C-90AB-463F-BFB0-DF5C6037F92F}" type="presOf" srcId="{9D4BE7D7-79A7-4A8B-9915-DEABFEC4DB5B}" destId="{27A4692A-428A-4967-AAE4-2817F264ED74}" srcOrd="0" destOrd="0" presId="urn:microsoft.com/office/officeart/2005/8/layout/default"/>
    <dgm:cxn modelId="{DC8EB241-C84B-4644-93F6-8CD29F0F04C8}" srcId="{6C60DC98-3B6A-428F-9954-1E2513B249D7}" destId="{0E799062-5A72-4394-9805-967603DEC00A}" srcOrd="0" destOrd="0" parTransId="{10F53726-9771-49CC-BC1F-631300D5E595}" sibTransId="{4CB0FAFE-F743-44BF-8138-9E8EEA25A4C6}"/>
    <dgm:cxn modelId="{E583AB5B-B8A2-4DE1-B750-3F70A9E830AE}" srcId="{6C60DC98-3B6A-428F-9954-1E2513B249D7}" destId="{9AFC3849-6355-4887-A64A-6277AC63F502}" srcOrd="1" destOrd="0" parTransId="{3B66D3C3-76E3-4B04-B3BF-3E426E0DB9F1}" sibTransId="{5EF6DB82-266E-416E-8805-D4935B7BB07A}"/>
    <dgm:cxn modelId="{A2BC9C6A-C8FF-49D2-A050-0BEACD5A6485}" srcId="{6C60DC98-3B6A-428F-9954-1E2513B249D7}" destId="{E5AB2512-4C23-4881-A86B-2FDD847F132C}" srcOrd="2" destOrd="0" parTransId="{968596FE-97F9-4459-AAB5-DE6B31EF052E}" sibTransId="{74E5BB3D-1982-4875-B9BC-BF6E080501D1}"/>
    <dgm:cxn modelId="{1C4D2BD5-4689-41C9-8F80-8294318AA4BA}" type="presOf" srcId="{9AFC3849-6355-4887-A64A-6277AC63F502}" destId="{4B458DD3-0699-423B-923F-9886B1CA63ED}" srcOrd="0" destOrd="0" presId="urn:microsoft.com/office/officeart/2005/8/layout/default"/>
    <dgm:cxn modelId="{00F245E0-522C-4E72-966B-A93C79AF0FE9}" type="presOf" srcId="{6C60DC98-3B6A-428F-9954-1E2513B249D7}" destId="{CB2BFEBB-E525-4C5E-89A1-CB33DA2966C4}" srcOrd="0" destOrd="0" presId="urn:microsoft.com/office/officeart/2005/8/layout/default"/>
    <dgm:cxn modelId="{A6B142E2-A252-44D4-9A92-1623209AE000}" srcId="{6C60DC98-3B6A-428F-9954-1E2513B249D7}" destId="{9D4BE7D7-79A7-4A8B-9915-DEABFEC4DB5B}" srcOrd="3" destOrd="0" parTransId="{6494D797-71C2-4049-B317-372D76C65596}" sibTransId="{EF395931-0D5B-492D-B373-BF22D5B05EB9}"/>
    <dgm:cxn modelId="{A15ECB1F-93CB-4742-B193-689A0977E360}" type="presParOf" srcId="{CB2BFEBB-E525-4C5E-89A1-CB33DA2966C4}" destId="{9D570EE5-3B6C-4096-B35F-6731A846C610}" srcOrd="0" destOrd="0" presId="urn:microsoft.com/office/officeart/2005/8/layout/default"/>
    <dgm:cxn modelId="{17B3F63C-5E24-4810-81A1-DECBD49FBC1A}" type="presParOf" srcId="{CB2BFEBB-E525-4C5E-89A1-CB33DA2966C4}" destId="{5E92C98C-B6FF-4674-8C9D-52D23F2EE563}" srcOrd="1" destOrd="0" presId="urn:microsoft.com/office/officeart/2005/8/layout/default"/>
    <dgm:cxn modelId="{F68E39DE-F605-440A-B2B6-5758123E1214}" type="presParOf" srcId="{CB2BFEBB-E525-4C5E-89A1-CB33DA2966C4}" destId="{4B458DD3-0699-423B-923F-9886B1CA63ED}" srcOrd="2" destOrd="0" presId="urn:microsoft.com/office/officeart/2005/8/layout/default"/>
    <dgm:cxn modelId="{03676311-DA44-4AC5-A60F-CBC33C387C34}" type="presParOf" srcId="{CB2BFEBB-E525-4C5E-89A1-CB33DA2966C4}" destId="{25DA1B31-5AE4-40D2-8D8A-A268DD0CDD0F}" srcOrd="3" destOrd="0" presId="urn:microsoft.com/office/officeart/2005/8/layout/default"/>
    <dgm:cxn modelId="{A9EE6B85-4093-4DE6-9CFA-2976C01EFD1E}" type="presParOf" srcId="{CB2BFEBB-E525-4C5E-89A1-CB33DA2966C4}" destId="{27CAC1C3-9E11-4028-B2C6-CBA30758B31D}" srcOrd="4" destOrd="0" presId="urn:microsoft.com/office/officeart/2005/8/layout/default"/>
    <dgm:cxn modelId="{8EB3802F-4CC2-45A0-AEB5-F60497F9FC31}" type="presParOf" srcId="{CB2BFEBB-E525-4C5E-89A1-CB33DA2966C4}" destId="{D4F22AF0-AA25-4EF6-AEE0-557CB028C4DE}" srcOrd="5" destOrd="0" presId="urn:microsoft.com/office/officeart/2005/8/layout/default"/>
    <dgm:cxn modelId="{A26E841F-F80D-4FE8-9E88-81567CA4F7BD}" type="presParOf" srcId="{CB2BFEBB-E525-4C5E-89A1-CB33DA2966C4}" destId="{27A4692A-428A-4967-AAE4-2817F264ED74}"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16056BB-8615-4939-AC04-5547FE7BE94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0C52716-3126-4ACF-B2C9-DB78086FA160}">
      <dgm:prSet custT="1"/>
      <dgm:spPr/>
      <dgm:t>
        <a:bodyPr/>
        <a:lstStyle/>
        <a:p>
          <a:r>
            <a:rPr lang="en-GB" sz="2400"/>
            <a:t>May not be possible to appoint the ideal people to work on a project</a:t>
          </a:r>
          <a:endParaRPr lang="en-US" sz="2400"/>
        </a:p>
      </dgm:t>
    </dgm:pt>
    <dgm:pt modelId="{0612B739-B7CA-47F5-A966-27F685345BCB}" type="parTrans" cxnId="{4BCF044F-8B49-4D68-9632-6BAA25469B7E}">
      <dgm:prSet/>
      <dgm:spPr/>
      <dgm:t>
        <a:bodyPr/>
        <a:lstStyle/>
        <a:p>
          <a:endParaRPr lang="en-US" sz="2400"/>
        </a:p>
      </dgm:t>
    </dgm:pt>
    <dgm:pt modelId="{FFDB7484-2467-4597-ACB4-E0B81D1AFFB3}" type="sibTrans" cxnId="{4BCF044F-8B49-4D68-9632-6BAA25469B7E}">
      <dgm:prSet/>
      <dgm:spPr/>
      <dgm:t>
        <a:bodyPr/>
        <a:lstStyle/>
        <a:p>
          <a:endParaRPr lang="en-US" sz="2400"/>
        </a:p>
      </dgm:t>
    </dgm:pt>
    <dgm:pt modelId="{A7F808FB-148E-4FBF-BBE6-D11BBE3B247D}">
      <dgm:prSet custT="1"/>
      <dgm:spPr/>
      <dgm:t>
        <a:bodyPr/>
        <a:lstStyle/>
        <a:p>
          <a:pPr>
            <a:buClr>
              <a:srgbClr val="00B050"/>
            </a:buClr>
            <a:buFontTx/>
            <a:buChar char="►"/>
          </a:pPr>
          <a:r>
            <a:rPr lang="en-GB" sz="2400" dirty="0"/>
            <a:t>Project budget may not allow for the use of highly-paid staff;</a:t>
          </a:r>
          <a:endParaRPr lang="en-US" sz="2400" dirty="0"/>
        </a:p>
      </dgm:t>
    </dgm:pt>
    <dgm:pt modelId="{2ADF2338-10B2-48D6-8EF8-017E256AC442}" type="parTrans" cxnId="{F38FF2C1-F915-4032-85BE-899B4884EF75}">
      <dgm:prSet/>
      <dgm:spPr/>
      <dgm:t>
        <a:bodyPr/>
        <a:lstStyle/>
        <a:p>
          <a:endParaRPr lang="en-US" sz="2400"/>
        </a:p>
      </dgm:t>
    </dgm:pt>
    <dgm:pt modelId="{0D9CE5B3-D71F-4BF4-A24E-BC7488EA355C}" type="sibTrans" cxnId="{F38FF2C1-F915-4032-85BE-899B4884EF75}">
      <dgm:prSet/>
      <dgm:spPr/>
      <dgm:t>
        <a:bodyPr/>
        <a:lstStyle/>
        <a:p>
          <a:endParaRPr lang="en-US" sz="2400"/>
        </a:p>
      </dgm:t>
    </dgm:pt>
    <dgm:pt modelId="{C91CC105-E205-4BA9-A531-BFE6198209C6}">
      <dgm:prSet custT="1"/>
      <dgm:spPr/>
      <dgm:t>
        <a:bodyPr/>
        <a:lstStyle/>
        <a:p>
          <a:pPr>
            <a:buClr>
              <a:srgbClr val="00B050"/>
            </a:buClr>
            <a:buFontTx/>
            <a:buChar char="►"/>
          </a:pPr>
          <a:r>
            <a:rPr lang="en-GB" sz="2400" dirty="0"/>
            <a:t>Staff with the appropriate experience may not be available;</a:t>
          </a:r>
          <a:endParaRPr lang="en-US" sz="2400" dirty="0"/>
        </a:p>
      </dgm:t>
    </dgm:pt>
    <dgm:pt modelId="{83454F52-D4BA-43A5-AB30-E4765D675A6E}" type="parTrans" cxnId="{F7664FEB-4EB0-4CFD-9C78-353AB7DCA8F2}">
      <dgm:prSet/>
      <dgm:spPr/>
      <dgm:t>
        <a:bodyPr/>
        <a:lstStyle/>
        <a:p>
          <a:endParaRPr lang="en-US" sz="2400"/>
        </a:p>
      </dgm:t>
    </dgm:pt>
    <dgm:pt modelId="{22FA759E-C2B8-496D-840C-ADB8B2B7462A}" type="sibTrans" cxnId="{F7664FEB-4EB0-4CFD-9C78-353AB7DCA8F2}">
      <dgm:prSet/>
      <dgm:spPr/>
      <dgm:t>
        <a:bodyPr/>
        <a:lstStyle/>
        <a:p>
          <a:endParaRPr lang="en-US" sz="2400"/>
        </a:p>
      </dgm:t>
    </dgm:pt>
    <dgm:pt modelId="{4ABE3A9A-ECF0-4841-9AE4-BB04CBB465C6}">
      <dgm:prSet custT="1"/>
      <dgm:spPr/>
      <dgm:t>
        <a:bodyPr/>
        <a:lstStyle/>
        <a:p>
          <a:pPr>
            <a:buClr>
              <a:srgbClr val="00B050"/>
            </a:buClr>
            <a:buFontTx/>
            <a:buChar char="►"/>
          </a:pPr>
          <a:r>
            <a:rPr lang="en-GB" sz="2400" dirty="0"/>
            <a:t>An organisation may wish to develop employee skills on a software project.</a:t>
          </a:r>
          <a:endParaRPr lang="en-US" sz="2400" dirty="0"/>
        </a:p>
      </dgm:t>
    </dgm:pt>
    <dgm:pt modelId="{D382C2DC-09D8-4E2C-A161-A2C2EF8D91DA}" type="parTrans" cxnId="{87D29644-B86F-40A0-98D3-2D9D2801DACE}">
      <dgm:prSet/>
      <dgm:spPr/>
      <dgm:t>
        <a:bodyPr/>
        <a:lstStyle/>
        <a:p>
          <a:endParaRPr lang="en-US" sz="2400"/>
        </a:p>
      </dgm:t>
    </dgm:pt>
    <dgm:pt modelId="{2F7B43DF-2E28-40F1-B5E2-4BBF3273E61A}" type="sibTrans" cxnId="{87D29644-B86F-40A0-98D3-2D9D2801DACE}">
      <dgm:prSet/>
      <dgm:spPr/>
      <dgm:t>
        <a:bodyPr/>
        <a:lstStyle/>
        <a:p>
          <a:endParaRPr lang="en-US" sz="2400"/>
        </a:p>
      </dgm:t>
    </dgm:pt>
    <dgm:pt modelId="{9AD3E7BF-CE19-45A6-A33E-279B7D7031BE}">
      <dgm:prSet custT="1"/>
      <dgm:spPr/>
      <dgm:t>
        <a:bodyPr/>
        <a:lstStyle/>
        <a:p>
          <a:r>
            <a:rPr lang="en-GB" sz="2400"/>
            <a:t>Managers have to work within these constraints especially when there are shortages of trained staff.</a:t>
          </a:r>
          <a:endParaRPr lang="en-US" sz="2400"/>
        </a:p>
      </dgm:t>
    </dgm:pt>
    <dgm:pt modelId="{01623CC9-B8B1-4D4B-89C9-1080B242D890}" type="parTrans" cxnId="{7ACE99A1-C5D7-48F2-B759-1205E87F4908}">
      <dgm:prSet/>
      <dgm:spPr/>
      <dgm:t>
        <a:bodyPr/>
        <a:lstStyle/>
        <a:p>
          <a:endParaRPr lang="en-US" sz="2400"/>
        </a:p>
      </dgm:t>
    </dgm:pt>
    <dgm:pt modelId="{3A9B90AA-35E7-44B4-BD8A-BE915C43D03D}" type="sibTrans" cxnId="{7ACE99A1-C5D7-48F2-B759-1205E87F4908}">
      <dgm:prSet/>
      <dgm:spPr/>
      <dgm:t>
        <a:bodyPr/>
        <a:lstStyle/>
        <a:p>
          <a:endParaRPr lang="en-US" sz="2400"/>
        </a:p>
      </dgm:t>
    </dgm:pt>
    <dgm:pt modelId="{2637AEA3-6561-4B30-BE8E-059253287641}" type="pres">
      <dgm:prSet presAssocID="{616056BB-8615-4939-AC04-5547FE7BE944}" presName="linear" presStyleCnt="0">
        <dgm:presLayoutVars>
          <dgm:animLvl val="lvl"/>
          <dgm:resizeHandles val="exact"/>
        </dgm:presLayoutVars>
      </dgm:prSet>
      <dgm:spPr/>
    </dgm:pt>
    <dgm:pt modelId="{CCA790E4-AF3E-4E0A-85AE-C6AC06F55046}" type="pres">
      <dgm:prSet presAssocID="{00C52716-3126-4ACF-B2C9-DB78086FA160}" presName="parentText" presStyleLbl="node1" presStyleIdx="0" presStyleCnt="2">
        <dgm:presLayoutVars>
          <dgm:chMax val="0"/>
          <dgm:bulletEnabled val="1"/>
        </dgm:presLayoutVars>
      </dgm:prSet>
      <dgm:spPr/>
    </dgm:pt>
    <dgm:pt modelId="{3AF84FCC-D3DE-4331-A677-BA087E080815}" type="pres">
      <dgm:prSet presAssocID="{00C52716-3126-4ACF-B2C9-DB78086FA160}" presName="childText" presStyleLbl="revTx" presStyleIdx="0" presStyleCnt="1">
        <dgm:presLayoutVars>
          <dgm:bulletEnabled val="1"/>
        </dgm:presLayoutVars>
      </dgm:prSet>
      <dgm:spPr/>
    </dgm:pt>
    <dgm:pt modelId="{F7CF0C74-1393-4270-9BF8-D8DB770F4B36}" type="pres">
      <dgm:prSet presAssocID="{9AD3E7BF-CE19-45A6-A33E-279B7D7031BE}" presName="parentText" presStyleLbl="node1" presStyleIdx="1" presStyleCnt="2">
        <dgm:presLayoutVars>
          <dgm:chMax val="0"/>
          <dgm:bulletEnabled val="1"/>
        </dgm:presLayoutVars>
      </dgm:prSet>
      <dgm:spPr/>
    </dgm:pt>
  </dgm:ptLst>
  <dgm:cxnLst>
    <dgm:cxn modelId="{87D29644-B86F-40A0-98D3-2D9D2801DACE}" srcId="{00C52716-3126-4ACF-B2C9-DB78086FA160}" destId="{4ABE3A9A-ECF0-4841-9AE4-BB04CBB465C6}" srcOrd="2" destOrd="0" parTransId="{D382C2DC-09D8-4E2C-A161-A2C2EF8D91DA}" sibTransId="{2F7B43DF-2E28-40F1-B5E2-4BBF3273E61A}"/>
    <dgm:cxn modelId="{4BCF044F-8B49-4D68-9632-6BAA25469B7E}" srcId="{616056BB-8615-4939-AC04-5547FE7BE944}" destId="{00C52716-3126-4ACF-B2C9-DB78086FA160}" srcOrd="0" destOrd="0" parTransId="{0612B739-B7CA-47F5-A966-27F685345BCB}" sibTransId="{FFDB7484-2467-4597-ACB4-E0B81D1AFFB3}"/>
    <dgm:cxn modelId="{707A2760-2B38-4271-8E73-422AEA4FC547}" type="presOf" srcId="{4ABE3A9A-ECF0-4841-9AE4-BB04CBB465C6}" destId="{3AF84FCC-D3DE-4331-A677-BA087E080815}" srcOrd="0" destOrd="2" presId="urn:microsoft.com/office/officeart/2005/8/layout/vList2"/>
    <dgm:cxn modelId="{CF388E9C-70FC-4A0D-8F78-EEF00B5FF0CA}" type="presOf" srcId="{00C52716-3126-4ACF-B2C9-DB78086FA160}" destId="{CCA790E4-AF3E-4E0A-85AE-C6AC06F55046}" srcOrd="0" destOrd="0" presId="urn:microsoft.com/office/officeart/2005/8/layout/vList2"/>
    <dgm:cxn modelId="{7ACE99A1-C5D7-48F2-B759-1205E87F4908}" srcId="{616056BB-8615-4939-AC04-5547FE7BE944}" destId="{9AD3E7BF-CE19-45A6-A33E-279B7D7031BE}" srcOrd="1" destOrd="0" parTransId="{01623CC9-B8B1-4D4B-89C9-1080B242D890}" sibTransId="{3A9B90AA-35E7-44B4-BD8A-BE915C43D03D}"/>
    <dgm:cxn modelId="{58DDA1A6-6D62-4E0B-ABEA-956F21DD0593}" type="presOf" srcId="{A7F808FB-148E-4FBF-BBE6-D11BBE3B247D}" destId="{3AF84FCC-D3DE-4331-A677-BA087E080815}" srcOrd="0" destOrd="0" presId="urn:microsoft.com/office/officeart/2005/8/layout/vList2"/>
    <dgm:cxn modelId="{9AC568C1-45F3-4C12-BC53-C5C79EF66537}" type="presOf" srcId="{9AD3E7BF-CE19-45A6-A33E-279B7D7031BE}" destId="{F7CF0C74-1393-4270-9BF8-D8DB770F4B36}" srcOrd="0" destOrd="0" presId="urn:microsoft.com/office/officeart/2005/8/layout/vList2"/>
    <dgm:cxn modelId="{F38FF2C1-F915-4032-85BE-899B4884EF75}" srcId="{00C52716-3126-4ACF-B2C9-DB78086FA160}" destId="{A7F808FB-148E-4FBF-BBE6-D11BBE3B247D}" srcOrd="0" destOrd="0" parTransId="{2ADF2338-10B2-48D6-8EF8-017E256AC442}" sibTransId="{0D9CE5B3-D71F-4BF4-A24E-BC7488EA355C}"/>
    <dgm:cxn modelId="{01CB88C5-26F6-4FD8-B8AD-F56ED3456984}" type="presOf" srcId="{616056BB-8615-4939-AC04-5547FE7BE944}" destId="{2637AEA3-6561-4B30-BE8E-059253287641}" srcOrd="0" destOrd="0" presId="urn:microsoft.com/office/officeart/2005/8/layout/vList2"/>
    <dgm:cxn modelId="{E5B4B8E0-9148-4C26-820E-FE0B3D000F19}" type="presOf" srcId="{C91CC105-E205-4BA9-A531-BFE6198209C6}" destId="{3AF84FCC-D3DE-4331-A677-BA087E080815}" srcOrd="0" destOrd="1" presId="urn:microsoft.com/office/officeart/2005/8/layout/vList2"/>
    <dgm:cxn modelId="{F7664FEB-4EB0-4CFD-9C78-353AB7DCA8F2}" srcId="{00C52716-3126-4ACF-B2C9-DB78086FA160}" destId="{C91CC105-E205-4BA9-A531-BFE6198209C6}" srcOrd="1" destOrd="0" parTransId="{83454F52-D4BA-43A5-AB30-E4765D675A6E}" sibTransId="{22FA759E-C2B8-496D-840C-ADB8B2B7462A}"/>
    <dgm:cxn modelId="{17FB0B50-097A-4B97-95A1-28F1E6A9B2A0}" type="presParOf" srcId="{2637AEA3-6561-4B30-BE8E-059253287641}" destId="{CCA790E4-AF3E-4E0A-85AE-C6AC06F55046}" srcOrd="0" destOrd="0" presId="urn:microsoft.com/office/officeart/2005/8/layout/vList2"/>
    <dgm:cxn modelId="{AC342F4A-025E-4545-953E-A7E094800B74}" type="presParOf" srcId="{2637AEA3-6561-4B30-BE8E-059253287641}" destId="{3AF84FCC-D3DE-4331-A677-BA087E080815}" srcOrd="1" destOrd="0" presId="urn:microsoft.com/office/officeart/2005/8/layout/vList2"/>
    <dgm:cxn modelId="{467E3792-C386-485E-A8C0-CB80405607E5}" type="presParOf" srcId="{2637AEA3-6561-4B30-BE8E-059253287641}" destId="{F7CF0C74-1393-4270-9BF8-D8DB770F4B3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08BAA71-285D-4042-87F2-5ED4674CBE7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76AAA05-5FC0-4441-813F-B7C38F00351D}">
      <dgm:prSet custT="1"/>
      <dgm:spPr/>
      <dgm:t>
        <a:bodyPr/>
        <a:lstStyle/>
        <a:p>
          <a:r>
            <a:rPr lang="en-GB" sz="2400"/>
            <a:t>The group acts as a whole and comes to a consensus on decisions affecting the system.</a:t>
          </a:r>
          <a:endParaRPr lang="en-US" sz="2400"/>
        </a:p>
      </dgm:t>
    </dgm:pt>
    <dgm:pt modelId="{0E96812B-DF1C-42BE-B843-F64DD10DE3B3}" type="parTrans" cxnId="{242DC018-DDDA-4829-BC62-7B096A982BA1}">
      <dgm:prSet/>
      <dgm:spPr/>
      <dgm:t>
        <a:bodyPr/>
        <a:lstStyle/>
        <a:p>
          <a:endParaRPr lang="en-US" sz="2400"/>
        </a:p>
      </dgm:t>
    </dgm:pt>
    <dgm:pt modelId="{D8880D83-97FD-44CF-B147-E1753021D22B}" type="sibTrans" cxnId="{242DC018-DDDA-4829-BC62-7B096A982BA1}">
      <dgm:prSet/>
      <dgm:spPr/>
      <dgm:t>
        <a:bodyPr/>
        <a:lstStyle/>
        <a:p>
          <a:endParaRPr lang="en-US" sz="2400"/>
        </a:p>
      </dgm:t>
    </dgm:pt>
    <dgm:pt modelId="{215AA2E9-2769-4938-B5CD-CD897F67F989}">
      <dgm:prSet custT="1"/>
      <dgm:spPr/>
      <dgm:t>
        <a:bodyPr/>
        <a:lstStyle/>
        <a:p>
          <a:r>
            <a:rPr lang="en-GB" sz="2400" dirty="0"/>
            <a:t>The group leader serves as the external interface of the group but does not allocate specific work items.</a:t>
          </a:r>
          <a:endParaRPr lang="en-US" sz="2400" dirty="0"/>
        </a:p>
      </dgm:t>
    </dgm:pt>
    <dgm:pt modelId="{584CC0AF-7A21-4C4A-B5FD-9EDCB68FEA41}" type="parTrans" cxnId="{E65CA6AD-F09B-4487-8048-1349F41DB03E}">
      <dgm:prSet/>
      <dgm:spPr/>
      <dgm:t>
        <a:bodyPr/>
        <a:lstStyle/>
        <a:p>
          <a:endParaRPr lang="en-US" sz="2400"/>
        </a:p>
      </dgm:t>
    </dgm:pt>
    <dgm:pt modelId="{AE13FDBE-C214-4DC6-8E22-9427DDEAD422}" type="sibTrans" cxnId="{E65CA6AD-F09B-4487-8048-1349F41DB03E}">
      <dgm:prSet/>
      <dgm:spPr/>
      <dgm:t>
        <a:bodyPr/>
        <a:lstStyle/>
        <a:p>
          <a:endParaRPr lang="en-US" sz="2400"/>
        </a:p>
      </dgm:t>
    </dgm:pt>
    <dgm:pt modelId="{C3A567B1-C91A-48A1-9D3E-E5724F9335EF}">
      <dgm:prSet custT="1"/>
      <dgm:spPr/>
      <dgm:t>
        <a:bodyPr/>
        <a:lstStyle/>
        <a:p>
          <a:r>
            <a:rPr lang="en-GB" sz="2400"/>
            <a:t>Rather, work is discussed by the group as a whole and tasks are allocated according to ability and experience.</a:t>
          </a:r>
          <a:endParaRPr lang="en-US" sz="2400"/>
        </a:p>
      </dgm:t>
    </dgm:pt>
    <dgm:pt modelId="{9FD3152D-E686-4363-921C-102BB8D2FE89}" type="parTrans" cxnId="{5EF58E91-ECF2-4BCA-80B6-7BFBF33CAA7D}">
      <dgm:prSet/>
      <dgm:spPr/>
      <dgm:t>
        <a:bodyPr/>
        <a:lstStyle/>
        <a:p>
          <a:endParaRPr lang="en-US" sz="2400"/>
        </a:p>
      </dgm:t>
    </dgm:pt>
    <dgm:pt modelId="{B795EDCB-F356-407E-B87B-83F61A674E53}" type="sibTrans" cxnId="{5EF58E91-ECF2-4BCA-80B6-7BFBF33CAA7D}">
      <dgm:prSet/>
      <dgm:spPr/>
      <dgm:t>
        <a:bodyPr/>
        <a:lstStyle/>
        <a:p>
          <a:endParaRPr lang="en-US" sz="2400"/>
        </a:p>
      </dgm:t>
    </dgm:pt>
    <dgm:pt modelId="{A1498400-65DB-4D30-A943-FBC4251B57E6}">
      <dgm:prSet custT="1"/>
      <dgm:spPr/>
      <dgm:t>
        <a:bodyPr/>
        <a:lstStyle/>
        <a:p>
          <a:r>
            <a:rPr lang="en-GB" sz="2400"/>
            <a:t>This approach is successful for groups where all members are experienced and competent.</a:t>
          </a:r>
          <a:endParaRPr lang="en-US" sz="2400"/>
        </a:p>
      </dgm:t>
    </dgm:pt>
    <dgm:pt modelId="{0F7EEE84-89B4-431E-BC2F-3315B301D480}" type="parTrans" cxnId="{7D87EDE2-8E59-49DC-A02C-A3A18C2BF969}">
      <dgm:prSet/>
      <dgm:spPr/>
      <dgm:t>
        <a:bodyPr/>
        <a:lstStyle/>
        <a:p>
          <a:endParaRPr lang="en-US" sz="2400"/>
        </a:p>
      </dgm:t>
    </dgm:pt>
    <dgm:pt modelId="{B004BD3C-382C-4212-B4B5-A41CC7E3ED45}" type="sibTrans" cxnId="{7D87EDE2-8E59-49DC-A02C-A3A18C2BF969}">
      <dgm:prSet/>
      <dgm:spPr/>
      <dgm:t>
        <a:bodyPr/>
        <a:lstStyle/>
        <a:p>
          <a:endParaRPr lang="en-US" sz="2400"/>
        </a:p>
      </dgm:t>
    </dgm:pt>
    <dgm:pt modelId="{9833B4F0-E56D-4174-87E9-7721DEF76131}" type="pres">
      <dgm:prSet presAssocID="{608BAA71-285D-4042-87F2-5ED4674CBE7B}" presName="root" presStyleCnt="0">
        <dgm:presLayoutVars>
          <dgm:dir/>
          <dgm:resizeHandles val="exact"/>
        </dgm:presLayoutVars>
      </dgm:prSet>
      <dgm:spPr/>
    </dgm:pt>
    <dgm:pt modelId="{E10C3909-32FA-4534-8B32-985758F44E75}" type="pres">
      <dgm:prSet presAssocID="{A76AAA05-5FC0-4441-813F-B7C38F00351D}" presName="compNode" presStyleCnt="0"/>
      <dgm:spPr/>
    </dgm:pt>
    <dgm:pt modelId="{D7AFC121-60FB-4A8D-B1C1-E14FCA1D6833}" type="pres">
      <dgm:prSet presAssocID="{A76AAA05-5FC0-4441-813F-B7C38F00351D}" presName="bgRect" presStyleLbl="bgShp" presStyleIdx="0" presStyleCnt="4"/>
      <dgm:spPr/>
    </dgm:pt>
    <dgm:pt modelId="{6875FC92-1F89-4868-9160-B910AD29237E}" type="pres">
      <dgm:prSet presAssocID="{A76AAA05-5FC0-4441-813F-B7C38F00351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eting"/>
        </a:ext>
      </dgm:extLst>
    </dgm:pt>
    <dgm:pt modelId="{81027EEB-3958-4FC5-83F0-D0B00A9C1100}" type="pres">
      <dgm:prSet presAssocID="{A76AAA05-5FC0-4441-813F-B7C38F00351D}" presName="spaceRect" presStyleCnt="0"/>
      <dgm:spPr/>
    </dgm:pt>
    <dgm:pt modelId="{49136344-7306-49D8-8E4B-B2BE13A6D585}" type="pres">
      <dgm:prSet presAssocID="{A76AAA05-5FC0-4441-813F-B7C38F00351D}" presName="parTx" presStyleLbl="revTx" presStyleIdx="0" presStyleCnt="4">
        <dgm:presLayoutVars>
          <dgm:chMax val="0"/>
          <dgm:chPref val="0"/>
        </dgm:presLayoutVars>
      </dgm:prSet>
      <dgm:spPr/>
    </dgm:pt>
    <dgm:pt modelId="{BA1AC875-9C28-474E-8F08-DECA1E68FB07}" type="pres">
      <dgm:prSet presAssocID="{D8880D83-97FD-44CF-B147-E1753021D22B}" presName="sibTrans" presStyleCnt="0"/>
      <dgm:spPr/>
    </dgm:pt>
    <dgm:pt modelId="{E893BF8D-1936-4C00-86E5-895FA658BA98}" type="pres">
      <dgm:prSet presAssocID="{215AA2E9-2769-4938-B5CD-CD897F67F989}" presName="compNode" presStyleCnt="0"/>
      <dgm:spPr/>
    </dgm:pt>
    <dgm:pt modelId="{18F1FCE6-4B32-43E6-B9F1-1A99E29821FF}" type="pres">
      <dgm:prSet presAssocID="{215AA2E9-2769-4938-B5CD-CD897F67F989}" presName="bgRect" presStyleLbl="bgShp" presStyleIdx="1" presStyleCnt="4"/>
      <dgm:spPr/>
    </dgm:pt>
    <dgm:pt modelId="{3AFCEE55-0119-4E29-ABFD-D8F808763BE5}" type="pres">
      <dgm:prSet presAssocID="{215AA2E9-2769-4938-B5CD-CD897F67F98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of People"/>
        </a:ext>
      </dgm:extLst>
    </dgm:pt>
    <dgm:pt modelId="{0739968D-BD61-40CE-90BF-115B6525F05C}" type="pres">
      <dgm:prSet presAssocID="{215AA2E9-2769-4938-B5CD-CD897F67F989}" presName="spaceRect" presStyleCnt="0"/>
      <dgm:spPr/>
    </dgm:pt>
    <dgm:pt modelId="{BCCCFB15-DF41-4CC4-BB1E-9250F09872E5}" type="pres">
      <dgm:prSet presAssocID="{215AA2E9-2769-4938-B5CD-CD897F67F989}" presName="parTx" presStyleLbl="revTx" presStyleIdx="1" presStyleCnt="4" custLinFactNeighborX="1035" custLinFactNeighborY="-3878">
        <dgm:presLayoutVars>
          <dgm:chMax val="0"/>
          <dgm:chPref val="0"/>
        </dgm:presLayoutVars>
      </dgm:prSet>
      <dgm:spPr/>
    </dgm:pt>
    <dgm:pt modelId="{E8846B02-D0FB-4DAD-8825-3B4FBF5B9C49}" type="pres">
      <dgm:prSet presAssocID="{AE13FDBE-C214-4DC6-8E22-9427DDEAD422}" presName="sibTrans" presStyleCnt="0"/>
      <dgm:spPr/>
    </dgm:pt>
    <dgm:pt modelId="{F414308F-91CD-45B8-91C0-E1298ECF9A40}" type="pres">
      <dgm:prSet presAssocID="{C3A567B1-C91A-48A1-9D3E-E5724F9335EF}" presName="compNode" presStyleCnt="0"/>
      <dgm:spPr/>
    </dgm:pt>
    <dgm:pt modelId="{F1DBD904-8B3C-4D1C-A125-C8F2936C3D1A}" type="pres">
      <dgm:prSet presAssocID="{C3A567B1-C91A-48A1-9D3E-E5724F9335EF}" presName="bgRect" presStyleLbl="bgShp" presStyleIdx="2" presStyleCnt="4"/>
      <dgm:spPr/>
    </dgm:pt>
    <dgm:pt modelId="{A9B49C39-ABE4-46C5-92BF-F426C0FF1C1B}" type="pres">
      <dgm:prSet presAssocID="{C3A567B1-C91A-48A1-9D3E-E5724F9335E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B9F98616-375A-4B17-8953-6CD75A4684EA}" type="pres">
      <dgm:prSet presAssocID="{C3A567B1-C91A-48A1-9D3E-E5724F9335EF}" presName="spaceRect" presStyleCnt="0"/>
      <dgm:spPr/>
    </dgm:pt>
    <dgm:pt modelId="{9CC38A03-0F02-4AD8-BF38-D22DAC30B3C8}" type="pres">
      <dgm:prSet presAssocID="{C3A567B1-C91A-48A1-9D3E-E5724F9335EF}" presName="parTx" presStyleLbl="revTx" presStyleIdx="2" presStyleCnt="4">
        <dgm:presLayoutVars>
          <dgm:chMax val="0"/>
          <dgm:chPref val="0"/>
        </dgm:presLayoutVars>
      </dgm:prSet>
      <dgm:spPr/>
    </dgm:pt>
    <dgm:pt modelId="{4D2E6F86-0973-48C1-B342-4E4EFA37DBDA}" type="pres">
      <dgm:prSet presAssocID="{B795EDCB-F356-407E-B87B-83F61A674E53}" presName="sibTrans" presStyleCnt="0"/>
      <dgm:spPr/>
    </dgm:pt>
    <dgm:pt modelId="{401A46DA-4B85-4876-9069-4FF07255BE97}" type="pres">
      <dgm:prSet presAssocID="{A1498400-65DB-4D30-A943-FBC4251B57E6}" presName="compNode" presStyleCnt="0"/>
      <dgm:spPr/>
    </dgm:pt>
    <dgm:pt modelId="{194BA58A-AE7D-463F-8923-C7F745BFA0E3}" type="pres">
      <dgm:prSet presAssocID="{A1498400-65DB-4D30-A943-FBC4251B57E6}" presName="bgRect" presStyleLbl="bgShp" presStyleIdx="3" presStyleCnt="4"/>
      <dgm:spPr/>
    </dgm:pt>
    <dgm:pt modelId="{6137BD7A-2436-4FF8-911A-4DD21EDFCD9C}" type="pres">
      <dgm:prSet presAssocID="{A1498400-65DB-4D30-A943-FBC4251B57E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C6C927FF-B80F-4F9D-A071-CE064E0336D7}" type="pres">
      <dgm:prSet presAssocID="{A1498400-65DB-4D30-A943-FBC4251B57E6}" presName="spaceRect" presStyleCnt="0"/>
      <dgm:spPr/>
    </dgm:pt>
    <dgm:pt modelId="{544BE54C-2816-4BB1-8E52-2BB5340D869C}" type="pres">
      <dgm:prSet presAssocID="{A1498400-65DB-4D30-A943-FBC4251B57E6}" presName="parTx" presStyleLbl="revTx" presStyleIdx="3" presStyleCnt="4">
        <dgm:presLayoutVars>
          <dgm:chMax val="0"/>
          <dgm:chPref val="0"/>
        </dgm:presLayoutVars>
      </dgm:prSet>
      <dgm:spPr/>
    </dgm:pt>
  </dgm:ptLst>
  <dgm:cxnLst>
    <dgm:cxn modelId="{242DC018-DDDA-4829-BC62-7B096A982BA1}" srcId="{608BAA71-285D-4042-87F2-5ED4674CBE7B}" destId="{A76AAA05-5FC0-4441-813F-B7C38F00351D}" srcOrd="0" destOrd="0" parTransId="{0E96812B-DF1C-42BE-B843-F64DD10DE3B3}" sibTransId="{D8880D83-97FD-44CF-B147-E1753021D22B}"/>
    <dgm:cxn modelId="{70A75B50-5E32-4E8F-B46F-1F84DF10CB22}" type="presOf" srcId="{215AA2E9-2769-4938-B5CD-CD897F67F989}" destId="{BCCCFB15-DF41-4CC4-BB1E-9250F09872E5}" srcOrd="0" destOrd="0" presId="urn:microsoft.com/office/officeart/2018/2/layout/IconVerticalSolidList"/>
    <dgm:cxn modelId="{BB75E179-1333-4F93-A798-CA770D65B8CE}" type="presOf" srcId="{608BAA71-285D-4042-87F2-5ED4674CBE7B}" destId="{9833B4F0-E56D-4174-87E9-7721DEF76131}" srcOrd="0" destOrd="0" presId="urn:microsoft.com/office/officeart/2018/2/layout/IconVerticalSolidList"/>
    <dgm:cxn modelId="{5EF58E91-ECF2-4BCA-80B6-7BFBF33CAA7D}" srcId="{608BAA71-285D-4042-87F2-5ED4674CBE7B}" destId="{C3A567B1-C91A-48A1-9D3E-E5724F9335EF}" srcOrd="2" destOrd="0" parTransId="{9FD3152D-E686-4363-921C-102BB8D2FE89}" sibTransId="{B795EDCB-F356-407E-B87B-83F61A674E53}"/>
    <dgm:cxn modelId="{E65CA6AD-F09B-4487-8048-1349F41DB03E}" srcId="{608BAA71-285D-4042-87F2-5ED4674CBE7B}" destId="{215AA2E9-2769-4938-B5CD-CD897F67F989}" srcOrd="1" destOrd="0" parTransId="{584CC0AF-7A21-4C4A-B5FD-9EDCB68FEA41}" sibTransId="{AE13FDBE-C214-4DC6-8E22-9427DDEAD422}"/>
    <dgm:cxn modelId="{F5F02FB3-A6BA-483D-9F39-FC1C47619539}" type="presOf" srcId="{A1498400-65DB-4D30-A943-FBC4251B57E6}" destId="{544BE54C-2816-4BB1-8E52-2BB5340D869C}" srcOrd="0" destOrd="0" presId="urn:microsoft.com/office/officeart/2018/2/layout/IconVerticalSolidList"/>
    <dgm:cxn modelId="{E0EAFEDD-6082-4155-9354-B130F94B0BF4}" type="presOf" srcId="{A76AAA05-5FC0-4441-813F-B7C38F00351D}" destId="{49136344-7306-49D8-8E4B-B2BE13A6D585}" srcOrd="0" destOrd="0" presId="urn:microsoft.com/office/officeart/2018/2/layout/IconVerticalSolidList"/>
    <dgm:cxn modelId="{7D87EDE2-8E59-49DC-A02C-A3A18C2BF969}" srcId="{608BAA71-285D-4042-87F2-5ED4674CBE7B}" destId="{A1498400-65DB-4D30-A943-FBC4251B57E6}" srcOrd="3" destOrd="0" parTransId="{0F7EEE84-89B4-431E-BC2F-3315B301D480}" sibTransId="{B004BD3C-382C-4212-B4B5-A41CC7E3ED45}"/>
    <dgm:cxn modelId="{21810BF5-E1B5-47A7-999B-5FE6200E81FE}" type="presOf" srcId="{C3A567B1-C91A-48A1-9D3E-E5724F9335EF}" destId="{9CC38A03-0F02-4AD8-BF38-D22DAC30B3C8}" srcOrd="0" destOrd="0" presId="urn:microsoft.com/office/officeart/2018/2/layout/IconVerticalSolidList"/>
    <dgm:cxn modelId="{1818B696-4CAF-46C6-9A79-37623C5D573C}" type="presParOf" srcId="{9833B4F0-E56D-4174-87E9-7721DEF76131}" destId="{E10C3909-32FA-4534-8B32-985758F44E75}" srcOrd="0" destOrd="0" presId="urn:microsoft.com/office/officeart/2018/2/layout/IconVerticalSolidList"/>
    <dgm:cxn modelId="{815C2F27-93DF-40E6-A9B7-CB392B94F553}" type="presParOf" srcId="{E10C3909-32FA-4534-8B32-985758F44E75}" destId="{D7AFC121-60FB-4A8D-B1C1-E14FCA1D6833}" srcOrd="0" destOrd="0" presId="urn:microsoft.com/office/officeart/2018/2/layout/IconVerticalSolidList"/>
    <dgm:cxn modelId="{470552FD-FD6A-455F-B166-FD769B4A9B10}" type="presParOf" srcId="{E10C3909-32FA-4534-8B32-985758F44E75}" destId="{6875FC92-1F89-4868-9160-B910AD29237E}" srcOrd="1" destOrd="0" presId="urn:microsoft.com/office/officeart/2018/2/layout/IconVerticalSolidList"/>
    <dgm:cxn modelId="{22DEE2C5-08FA-4F4A-A0B8-20C70517DBF9}" type="presParOf" srcId="{E10C3909-32FA-4534-8B32-985758F44E75}" destId="{81027EEB-3958-4FC5-83F0-D0B00A9C1100}" srcOrd="2" destOrd="0" presId="urn:microsoft.com/office/officeart/2018/2/layout/IconVerticalSolidList"/>
    <dgm:cxn modelId="{C2248E30-A21F-464D-877D-7789A4B0902D}" type="presParOf" srcId="{E10C3909-32FA-4534-8B32-985758F44E75}" destId="{49136344-7306-49D8-8E4B-B2BE13A6D585}" srcOrd="3" destOrd="0" presId="urn:microsoft.com/office/officeart/2018/2/layout/IconVerticalSolidList"/>
    <dgm:cxn modelId="{F1F4E35E-A894-4A0D-B3FF-2E440B5EEFD1}" type="presParOf" srcId="{9833B4F0-E56D-4174-87E9-7721DEF76131}" destId="{BA1AC875-9C28-474E-8F08-DECA1E68FB07}" srcOrd="1" destOrd="0" presId="urn:microsoft.com/office/officeart/2018/2/layout/IconVerticalSolidList"/>
    <dgm:cxn modelId="{13310BB4-CC03-44AD-900A-9F33F7369472}" type="presParOf" srcId="{9833B4F0-E56D-4174-87E9-7721DEF76131}" destId="{E893BF8D-1936-4C00-86E5-895FA658BA98}" srcOrd="2" destOrd="0" presId="urn:microsoft.com/office/officeart/2018/2/layout/IconVerticalSolidList"/>
    <dgm:cxn modelId="{6EBE9FB8-7229-43AF-865C-355FCDEDC8E3}" type="presParOf" srcId="{E893BF8D-1936-4C00-86E5-895FA658BA98}" destId="{18F1FCE6-4B32-43E6-B9F1-1A99E29821FF}" srcOrd="0" destOrd="0" presId="urn:microsoft.com/office/officeart/2018/2/layout/IconVerticalSolidList"/>
    <dgm:cxn modelId="{397AA79C-D663-4FA0-8FDD-0C859797A05A}" type="presParOf" srcId="{E893BF8D-1936-4C00-86E5-895FA658BA98}" destId="{3AFCEE55-0119-4E29-ABFD-D8F808763BE5}" srcOrd="1" destOrd="0" presId="urn:microsoft.com/office/officeart/2018/2/layout/IconVerticalSolidList"/>
    <dgm:cxn modelId="{51365138-31A8-4726-8ABC-6B71273B24E2}" type="presParOf" srcId="{E893BF8D-1936-4C00-86E5-895FA658BA98}" destId="{0739968D-BD61-40CE-90BF-115B6525F05C}" srcOrd="2" destOrd="0" presId="urn:microsoft.com/office/officeart/2018/2/layout/IconVerticalSolidList"/>
    <dgm:cxn modelId="{2870897C-C969-4872-A9A1-0C6B78F63DF9}" type="presParOf" srcId="{E893BF8D-1936-4C00-86E5-895FA658BA98}" destId="{BCCCFB15-DF41-4CC4-BB1E-9250F09872E5}" srcOrd="3" destOrd="0" presId="urn:microsoft.com/office/officeart/2018/2/layout/IconVerticalSolidList"/>
    <dgm:cxn modelId="{F100C2A9-BCD3-44CA-8EC3-A2E7BD3E866D}" type="presParOf" srcId="{9833B4F0-E56D-4174-87E9-7721DEF76131}" destId="{E8846B02-D0FB-4DAD-8825-3B4FBF5B9C49}" srcOrd="3" destOrd="0" presId="urn:microsoft.com/office/officeart/2018/2/layout/IconVerticalSolidList"/>
    <dgm:cxn modelId="{AFC5CCE0-0EBA-46E5-83DE-6AEF3D719E88}" type="presParOf" srcId="{9833B4F0-E56D-4174-87E9-7721DEF76131}" destId="{F414308F-91CD-45B8-91C0-E1298ECF9A40}" srcOrd="4" destOrd="0" presId="urn:microsoft.com/office/officeart/2018/2/layout/IconVerticalSolidList"/>
    <dgm:cxn modelId="{01BF302F-67C5-427A-9281-87BB58767DEC}" type="presParOf" srcId="{F414308F-91CD-45B8-91C0-E1298ECF9A40}" destId="{F1DBD904-8B3C-4D1C-A125-C8F2936C3D1A}" srcOrd="0" destOrd="0" presId="urn:microsoft.com/office/officeart/2018/2/layout/IconVerticalSolidList"/>
    <dgm:cxn modelId="{2DE3CABB-8259-4527-BD19-5EAED1B27DFE}" type="presParOf" srcId="{F414308F-91CD-45B8-91C0-E1298ECF9A40}" destId="{A9B49C39-ABE4-46C5-92BF-F426C0FF1C1B}" srcOrd="1" destOrd="0" presId="urn:microsoft.com/office/officeart/2018/2/layout/IconVerticalSolidList"/>
    <dgm:cxn modelId="{FA629968-201C-4C54-8CF3-A23774BAEACB}" type="presParOf" srcId="{F414308F-91CD-45B8-91C0-E1298ECF9A40}" destId="{B9F98616-375A-4B17-8953-6CD75A4684EA}" srcOrd="2" destOrd="0" presId="urn:microsoft.com/office/officeart/2018/2/layout/IconVerticalSolidList"/>
    <dgm:cxn modelId="{4F79A7EA-31A2-48FE-8F1F-F5F3F1BB1090}" type="presParOf" srcId="{F414308F-91CD-45B8-91C0-E1298ECF9A40}" destId="{9CC38A03-0F02-4AD8-BF38-D22DAC30B3C8}" srcOrd="3" destOrd="0" presId="urn:microsoft.com/office/officeart/2018/2/layout/IconVerticalSolidList"/>
    <dgm:cxn modelId="{74A92153-B0A1-499A-88DC-C861AC6EF44D}" type="presParOf" srcId="{9833B4F0-E56D-4174-87E9-7721DEF76131}" destId="{4D2E6F86-0973-48C1-B342-4E4EFA37DBDA}" srcOrd="5" destOrd="0" presId="urn:microsoft.com/office/officeart/2018/2/layout/IconVerticalSolidList"/>
    <dgm:cxn modelId="{A4565377-F5FA-46FA-AB45-8DD7D12D2F95}" type="presParOf" srcId="{9833B4F0-E56D-4174-87E9-7721DEF76131}" destId="{401A46DA-4B85-4876-9069-4FF07255BE97}" srcOrd="6" destOrd="0" presId="urn:microsoft.com/office/officeart/2018/2/layout/IconVerticalSolidList"/>
    <dgm:cxn modelId="{471D9D16-5B6C-49F8-8E3A-9FF3FDC710E5}" type="presParOf" srcId="{401A46DA-4B85-4876-9069-4FF07255BE97}" destId="{194BA58A-AE7D-463F-8923-C7F745BFA0E3}" srcOrd="0" destOrd="0" presId="urn:microsoft.com/office/officeart/2018/2/layout/IconVerticalSolidList"/>
    <dgm:cxn modelId="{00104FCC-F1E2-4732-B9AD-810257229D23}" type="presParOf" srcId="{401A46DA-4B85-4876-9069-4FF07255BE97}" destId="{6137BD7A-2436-4FF8-911A-4DD21EDFCD9C}" srcOrd="1" destOrd="0" presId="urn:microsoft.com/office/officeart/2018/2/layout/IconVerticalSolidList"/>
    <dgm:cxn modelId="{8D60B43A-42C7-47E0-B00B-94EA135CC81B}" type="presParOf" srcId="{401A46DA-4B85-4876-9069-4FF07255BE97}" destId="{C6C927FF-B80F-4F9D-A071-CE064E0336D7}" srcOrd="2" destOrd="0" presId="urn:microsoft.com/office/officeart/2018/2/layout/IconVerticalSolidList"/>
    <dgm:cxn modelId="{7684F9B1-0633-410E-A32A-C934D5110413}" type="presParOf" srcId="{401A46DA-4B85-4876-9069-4FF07255BE97}" destId="{544BE54C-2816-4BB1-8E52-2BB5340D869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DC0F29-0374-4169-B8EC-4D984591C49D}"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55AF8965-E6DF-4598-8DDC-5A44559FCB95}">
      <dgm:prSet custT="1"/>
      <dgm:spPr/>
      <dgm:t>
        <a:bodyPr/>
        <a:lstStyle/>
        <a:p>
          <a:r>
            <a:rPr lang="en-GB" sz="2800"/>
            <a:t>Risk management</a:t>
          </a:r>
          <a:endParaRPr lang="en-US" sz="2800"/>
        </a:p>
      </dgm:t>
    </dgm:pt>
    <dgm:pt modelId="{94C7ED8B-8884-4A9E-8654-38FED17F6F4A}" type="parTrans" cxnId="{EC8874C2-9EA2-46FD-821B-70B33742717A}">
      <dgm:prSet/>
      <dgm:spPr/>
      <dgm:t>
        <a:bodyPr/>
        <a:lstStyle/>
        <a:p>
          <a:endParaRPr lang="en-US" sz="2800"/>
        </a:p>
      </dgm:t>
    </dgm:pt>
    <dgm:pt modelId="{CF3C4410-9CF1-4D6A-921B-B065576BFAAD}" type="sibTrans" cxnId="{EC8874C2-9EA2-46FD-821B-70B33742717A}">
      <dgm:prSet/>
      <dgm:spPr/>
      <dgm:t>
        <a:bodyPr/>
        <a:lstStyle/>
        <a:p>
          <a:endParaRPr lang="en-US" sz="2800"/>
        </a:p>
      </dgm:t>
    </dgm:pt>
    <dgm:pt modelId="{4402D699-CDCA-4187-AD45-9641A157A75B}">
      <dgm:prSet custT="1"/>
      <dgm:spPr/>
      <dgm:t>
        <a:bodyPr/>
        <a:lstStyle/>
        <a:p>
          <a:r>
            <a:rPr lang="en-GB" sz="2800"/>
            <a:t>Managing people</a:t>
          </a:r>
          <a:endParaRPr lang="en-US" sz="2800"/>
        </a:p>
      </dgm:t>
    </dgm:pt>
    <dgm:pt modelId="{BB3791DC-8273-4FF0-AF2C-B270B954E112}" type="parTrans" cxnId="{A04A941C-FA84-44C1-B122-5312671CAD11}">
      <dgm:prSet/>
      <dgm:spPr/>
      <dgm:t>
        <a:bodyPr/>
        <a:lstStyle/>
        <a:p>
          <a:endParaRPr lang="en-US" sz="2800"/>
        </a:p>
      </dgm:t>
    </dgm:pt>
    <dgm:pt modelId="{577C0AE9-0458-4C8C-ADDA-3B9135775727}" type="sibTrans" cxnId="{A04A941C-FA84-44C1-B122-5312671CAD11}">
      <dgm:prSet/>
      <dgm:spPr/>
      <dgm:t>
        <a:bodyPr/>
        <a:lstStyle/>
        <a:p>
          <a:endParaRPr lang="en-US" sz="2800"/>
        </a:p>
      </dgm:t>
    </dgm:pt>
    <dgm:pt modelId="{2E463D1F-BA0B-4C94-89F1-E23AE59718A9}">
      <dgm:prSet custT="1"/>
      <dgm:spPr/>
      <dgm:t>
        <a:bodyPr/>
        <a:lstStyle/>
        <a:p>
          <a:r>
            <a:rPr lang="en-GB" sz="2800"/>
            <a:t>Teamwork </a:t>
          </a:r>
          <a:endParaRPr lang="en-US" sz="2800"/>
        </a:p>
      </dgm:t>
    </dgm:pt>
    <dgm:pt modelId="{36AECE40-0862-4753-AFD9-B122B1F20B3A}" type="parTrans" cxnId="{E88E6C7E-0504-4282-B341-D70737C19419}">
      <dgm:prSet/>
      <dgm:spPr/>
      <dgm:t>
        <a:bodyPr/>
        <a:lstStyle/>
        <a:p>
          <a:endParaRPr lang="en-US" sz="2800"/>
        </a:p>
      </dgm:t>
    </dgm:pt>
    <dgm:pt modelId="{321661D5-B1FD-4262-8FC0-D5D468A63A8D}" type="sibTrans" cxnId="{E88E6C7E-0504-4282-B341-D70737C19419}">
      <dgm:prSet/>
      <dgm:spPr/>
      <dgm:t>
        <a:bodyPr/>
        <a:lstStyle/>
        <a:p>
          <a:endParaRPr lang="en-US" sz="2800"/>
        </a:p>
      </dgm:t>
    </dgm:pt>
    <dgm:pt modelId="{15C01501-7947-45E9-A998-86BAC8EDBD4F}" type="pres">
      <dgm:prSet presAssocID="{71DC0F29-0374-4169-B8EC-4D984591C49D}" presName="linear" presStyleCnt="0">
        <dgm:presLayoutVars>
          <dgm:animLvl val="lvl"/>
          <dgm:resizeHandles val="exact"/>
        </dgm:presLayoutVars>
      </dgm:prSet>
      <dgm:spPr/>
    </dgm:pt>
    <dgm:pt modelId="{1AA13A98-F1AC-4E79-B09C-146ACCDF3F10}" type="pres">
      <dgm:prSet presAssocID="{55AF8965-E6DF-4598-8DDC-5A44559FCB95}" presName="parentText" presStyleLbl="node1" presStyleIdx="0" presStyleCnt="3">
        <dgm:presLayoutVars>
          <dgm:chMax val="0"/>
          <dgm:bulletEnabled val="1"/>
        </dgm:presLayoutVars>
      </dgm:prSet>
      <dgm:spPr/>
    </dgm:pt>
    <dgm:pt modelId="{0A538F1E-9518-42EB-9BD5-6F821478865B}" type="pres">
      <dgm:prSet presAssocID="{CF3C4410-9CF1-4D6A-921B-B065576BFAAD}" presName="spacer" presStyleCnt="0"/>
      <dgm:spPr/>
    </dgm:pt>
    <dgm:pt modelId="{0572DC50-FD78-4487-A0F3-08B32E19A2B1}" type="pres">
      <dgm:prSet presAssocID="{4402D699-CDCA-4187-AD45-9641A157A75B}" presName="parentText" presStyleLbl="node1" presStyleIdx="1" presStyleCnt="3">
        <dgm:presLayoutVars>
          <dgm:chMax val="0"/>
          <dgm:bulletEnabled val="1"/>
        </dgm:presLayoutVars>
      </dgm:prSet>
      <dgm:spPr/>
    </dgm:pt>
    <dgm:pt modelId="{F993A771-7F0C-4DD7-8868-5B0520535263}" type="pres">
      <dgm:prSet presAssocID="{577C0AE9-0458-4C8C-ADDA-3B9135775727}" presName="spacer" presStyleCnt="0"/>
      <dgm:spPr/>
    </dgm:pt>
    <dgm:pt modelId="{F3FD9571-568A-44DC-9574-BD4CD226F48B}" type="pres">
      <dgm:prSet presAssocID="{2E463D1F-BA0B-4C94-89F1-E23AE59718A9}" presName="parentText" presStyleLbl="node1" presStyleIdx="2" presStyleCnt="3">
        <dgm:presLayoutVars>
          <dgm:chMax val="0"/>
          <dgm:bulletEnabled val="1"/>
        </dgm:presLayoutVars>
      </dgm:prSet>
      <dgm:spPr/>
    </dgm:pt>
  </dgm:ptLst>
  <dgm:cxnLst>
    <dgm:cxn modelId="{95876911-28B4-4024-BA5E-C0D167EDB6AC}" type="presOf" srcId="{71DC0F29-0374-4169-B8EC-4D984591C49D}" destId="{15C01501-7947-45E9-A998-86BAC8EDBD4F}" srcOrd="0" destOrd="0" presId="urn:microsoft.com/office/officeart/2005/8/layout/vList2"/>
    <dgm:cxn modelId="{A04A941C-FA84-44C1-B122-5312671CAD11}" srcId="{71DC0F29-0374-4169-B8EC-4D984591C49D}" destId="{4402D699-CDCA-4187-AD45-9641A157A75B}" srcOrd="1" destOrd="0" parTransId="{BB3791DC-8273-4FF0-AF2C-B270B954E112}" sibTransId="{577C0AE9-0458-4C8C-ADDA-3B9135775727}"/>
    <dgm:cxn modelId="{DB555B4F-B128-436A-BCC9-EDF4863688F1}" type="presOf" srcId="{4402D699-CDCA-4187-AD45-9641A157A75B}" destId="{0572DC50-FD78-4487-A0F3-08B32E19A2B1}" srcOrd="0" destOrd="0" presId="urn:microsoft.com/office/officeart/2005/8/layout/vList2"/>
    <dgm:cxn modelId="{B2924964-E127-4731-939B-BF31783A7192}" type="presOf" srcId="{2E463D1F-BA0B-4C94-89F1-E23AE59718A9}" destId="{F3FD9571-568A-44DC-9574-BD4CD226F48B}" srcOrd="0" destOrd="0" presId="urn:microsoft.com/office/officeart/2005/8/layout/vList2"/>
    <dgm:cxn modelId="{E88E6C7E-0504-4282-B341-D70737C19419}" srcId="{71DC0F29-0374-4169-B8EC-4D984591C49D}" destId="{2E463D1F-BA0B-4C94-89F1-E23AE59718A9}" srcOrd="2" destOrd="0" parTransId="{36AECE40-0862-4753-AFD9-B122B1F20B3A}" sibTransId="{321661D5-B1FD-4262-8FC0-D5D468A63A8D}"/>
    <dgm:cxn modelId="{EC8874C2-9EA2-46FD-821B-70B33742717A}" srcId="{71DC0F29-0374-4169-B8EC-4D984591C49D}" destId="{55AF8965-E6DF-4598-8DDC-5A44559FCB95}" srcOrd="0" destOrd="0" parTransId="{94C7ED8B-8884-4A9E-8654-38FED17F6F4A}" sibTransId="{CF3C4410-9CF1-4D6A-921B-B065576BFAAD}"/>
    <dgm:cxn modelId="{FE4302EF-A5D2-4B2A-86D6-5C545DB38147}" type="presOf" srcId="{55AF8965-E6DF-4598-8DDC-5A44559FCB95}" destId="{1AA13A98-F1AC-4E79-B09C-146ACCDF3F10}" srcOrd="0" destOrd="0" presId="urn:microsoft.com/office/officeart/2005/8/layout/vList2"/>
    <dgm:cxn modelId="{A2EE9469-2E8C-413F-9B83-5B9C74B26B55}" type="presParOf" srcId="{15C01501-7947-45E9-A998-86BAC8EDBD4F}" destId="{1AA13A98-F1AC-4E79-B09C-146ACCDF3F10}" srcOrd="0" destOrd="0" presId="urn:microsoft.com/office/officeart/2005/8/layout/vList2"/>
    <dgm:cxn modelId="{ABB2E1E9-5C79-4B8A-A339-6A2BA34AC3A4}" type="presParOf" srcId="{15C01501-7947-45E9-A998-86BAC8EDBD4F}" destId="{0A538F1E-9518-42EB-9BD5-6F821478865B}" srcOrd="1" destOrd="0" presId="urn:microsoft.com/office/officeart/2005/8/layout/vList2"/>
    <dgm:cxn modelId="{E7E21C3B-14D0-4FD9-9BEA-B1CDF8D6B6B7}" type="presParOf" srcId="{15C01501-7947-45E9-A998-86BAC8EDBD4F}" destId="{0572DC50-FD78-4487-A0F3-08B32E19A2B1}" srcOrd="2" destOrd="0" presId="urn:microsoft.com/office/officeart/2005/8/layout/vList2"/>
    <dgm:cxn modelId="{B671D1B3-85F9-45CD-A70F-7753E5823F34}" type="presParOf" srcId="{15C01501-7947-45E9-A998-86BAC8EDBD4F}" destId="{F993A771-7F0C-4DD7-8868-5B0520535263}" srcOrd="3" destOrd="0" presId="urn:microsoft.com/office/officeart/2005/8/layout/vList2"/>
    <dgm:cxn modelId="{473ACB48-B21C-4C16-B02C-331EAD26A8C3}" type="presParOf" srcId="{15C01501-7947-45E9-A998-86BAC8EDBD4F}" destId="{F3FD9571-568A-44DC-9574-BD4CD226F48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6ACE75-3DE9-40BA-921D-0ABCC9A08CA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9B29BCF-31DD-4042-9965-A62968E79F36}">
      <dgm:prSet custT="1"/>
      <dgm:spPr/>
      <dgm:t>
        <a:bodyPr/>
        <a:lstStyle/>
        <a:p>
          <a:r>
            <a:rPr lang="en-GB" sz="2000"/>
            <a:t>Concerned with activities involved in ensuring </a:t>
          </a:r>
          <a:br>
            <a:rPr lang="en-GB" sz="2000"/>
          </a:br>
          <a:r>
            <a:rPr lang="en-GB" sz="2000"/>
            <a:t>that software is delivered on time and on </a:t>
          </a:r>
          <a:br>
            <a:rPr lang="en-GB" sz="2000"/>
          </a:br>
          <a:r>
            <a:rPr lang="en-GB" sz="2000"/>
            <a:t>schedule and in accordance with the </a:t>
          </a:r>
          <a:br>
            <a:rPr lang="en-GB" sz="2000"/>
          </a:br>
          <a:r>
            <a:rPr lang="en-GB" sz="2000"/>
            <a:t>requirements of the organisations developing </a:t>
          </a:r>
          <a:br>
            <a:rPr lang="en-GB" sz="2000"/>
          </a:br>
          <a:r>
            <a:rPr lang="en-GB" sz="2000"/>
            <a:t>and procuring the software.</a:t>
          </a:r>
          <a:endParaRPr lang="en-US" sz="2000"/>
        </a:p>
      </dgm:t>
    </dgm:pt>
    <dgm:pt modelId="{4AEDB186-CD17-4A01-A27A-C2487278E3A3}" type="parTrans" cxnId="{F2DC947F-5F05-4B19-8AF2-0616082E6B0C}">
      <dgm:prSet/>
      <dgm:spPr/>
      <dgm:t>
        <a:bodyPr/>
        <a:lstStyle/>
        <a:p>
          <a:endParaRPr lang="en-US" sz="2000"/>
        </a:p>
      </dgm:t>
    </dgm:pt>
    <dgm:pt modelId="{0C2E7984-9888-429E-8A21-4BDB03029600}" type="sibTrans" cxnId="{F2DC947F-5F05-4B19-8AF2-0616082E6B0C}">
      <dgm:prSet/>
      <dgm:spPr/>
      <dgm:t>
        <a:bodyPr/>
        <a:lstStyle/>
        <a:p>
          <a:endParaRPr lang="en-US" sz="2000"/>
        </a:p>
      </dgm:t>
    </dgm:pt>
    <dgm:pt modelId="{3D3F9C05-372B-4BFE-AAB7-14422B654E6B}">
      <dgm:prSet custT="1"/>
      <dgm:spPr/>
      <dgm:t>
        <a:bodyPr/>
        <a:lstStyle/>
        <a:p>
          <a:r>
            <a:rPr lang="en-GB" sz="2000"/>
            <a:t>Project management is needed because software development is always subject to budget and schedule constraints that are set by the organisation developing the software.</a:t>
          </a:r>
          <a:endParaRPr lang="en-US" sz="2000"/>
        </a:p>
      </dgm:t>
    </dgm:pt>
    <dgm:pt modelId="{A8B83F15-BD34-4237-B310-671170375E19}" type="parTrans" cxnId="{A15E13BE-15B3-468E-A1B0-4683DF1BE13B}">
      <dgm:prSet/>
      <dgm:spPr/>
      <dgm:t>
        <a:bodyPr/>
        <a:lstStyle/>
        <a:p>
          <a:endParaRPr lang="en-US" sz="2000"/>
        </a:p>
      </dgm:t>
    </dgm:pt>
    <dgm:pt modelId="{8C276AE5-CF76-483D-93A6-99C551E6D634}" type="sibTrans" cxnId="{A15E13BE-15B3-468E-A1B0-4683DF1BE13B}">
      <dgm:prSet/>
      <dgm:spPr/>
      <dgm:t>
        <a:bodyPr/>
        <a:lstStyle/>
        <a:p>
          <a:endParaRPr lang="en-US" sz="2000"/>
        </a:p>
      </dgm:t>
    </dgm:pt>
    <dgm:pt modelId="{7909C072-BA20-4AF0-8258-1B3A6743D3D3}" type="pres">
      <dgm:prSet presAssocID="{526ACE75-3DE9-40BA-921D-0ABCC9A08CA5}" presName="root" presStyleCnt="0">
        <dgm:presLayoutVars>
          <dgm:dir/>
          <dgm:resizeHandles val="exact"/>
        </dgm:presLayoutVars>
      </dgm:prSet>
      <dgm:spPr/>
    </dgm:pt>
    <dgm:pt modelId="{EEF33D30-15FE-4DE8-B867-7CBE1723C42C}" type="pres">
      <dgm:prSet presAssocID="{D9B29BCF-31DD-4042-9965-A62968E79F36}" presName="compNode" presStyleCnt="0"/>
      <dgm:spPr/>
    </dgm:pt>
    <dgm:pt modelId="{5463FCF1-D9B9-46B6-92C6-E443C0722EAD}" type="pres">
      <dgm:prSet presAssocID="{D9B29BCF-31DD-4042-9965-A62968E79F36}" presName="bgRect" presStyleLbl="bgShp" presStyleIdx="0" presStyleCnt="2"/>
      <dgm:spPr/>
    </dgm:pt>
    <dgm:pt modelId="{65F45C7B-FBF4-4BA6-A289-A317699ECD95}" type="pres">
      <dgm:prSet presAssocID="{D9B29BCF-31DD-4042-9965-A62968E79F3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D86F3F1C-E302-4271-9429-96F2841A156B}" type="pres">
      <dgm:prSet presAssocID="{D9B29BCF-31DD-4042-9965-A62968E79F36}" presName="spaceRect" presStyleCnt="0"/>
      <dgm:spPr/>
    </dgm:pt>
    <dgm:pt modelId="{AD9BDE45-5655-4017-870B-30F0216A6BAE}" type="pres">
      <dgm:prSet presAssocID="{D9B29BCF-31DD-4042-9965-A62968E79F36}" presName="parTx" presStyleLbl="revTx" presStyleIdx="0" presStyleCnt="2">
        <dgm:presLayoutVars>
          <dgm:chMax val="0"/>
          <dgm:chPref val="0"/>
        </dgm:presLayoutVars>
      </dgm:prSet>
      <dgm:spPr/>
    </dgm:pt>
    <dgm:pt modelId="{CAFD573A-637E-4063-920A-9A3B329B64DA}" type="pres">
      <dgm:prSet presAssocID="{0C2E7984-9888-429E-8A21-4BDB03029600}" presName="sibTrans" presStyleCnt="0"/>
      <dgm:spPr/>
    </dgm:pt>
    <dgm:pt modelId="{2BEFBB81-82A8-4231-A6C0-487C96C19DF8}" type="pres">
      <dgm:prSet presAssocID="{3D3F9C05-372B-4BFE-AAB7-14422B654E6B}" presName="compNode" presStyleCnt="0"/>
      <dgm:spPr/>
    </dgm:pt>
    <dgm:pt modelId="{238E366A-E107-48E3-9F80-5674FC6B94C1}" type="pres">
      <dgm:prSet presAssocID="{3D3F9C05-372B-4BFE-AAB7-14422B654E6B}" presName="bgRect" presStyleLbl="bgShp" presStyleIdx="1" presStyleCnt="2"/>
      <dgm:spPr/>
    </dgm:pt>
    <dgm:pt modelId="{A5F7006B-0E09-4E32-A8D0-E6DFF47F6440}" type="pres">
      <dgm:prSet presAssocID="{3D3F9C05-372B-4BFE-AAB7-14422B654E6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702A3705-3790-46B2-A8FD-08286BF5E726}" type="pres">
      <dgm:prSet presAssocID="{3D3F9C05-372B-4BFE-AAB7-14422B654E6B}" presName="spaceRect" presStyleCnt="0"/>
      <dgm:spPr/>
    </dgm:pt>
    <dgm:pt modelId="{BEE794BD-EF07-4C7E-B516-56824DD68D6E}" type="pres">
      <dgm:prSet presAssocID="{3D3F9C05-372B-4BFE-AAB7-14422B654E6B}" presName="parTx" presStyleLbl="revTx" presStyleIdx="1" presStyleCnt="2">
        <dgm:presLayoutVars>
          <dgm:chMax val="0"/>
          <dgm:chPref val="0"/>
        </dgm:presLayoutVars>
      </dgm:prSet>
      <dgm:spPr/>
    </dgm:pt>
  </dgm:ptLst>
  <dgm:cxnLst>
    <dgm:cxn modelId="{76040217-1997-4EB0-BD7E-39581F1A30F1}" type="presOf" srcId="{3D3F9C05-372B-4BFE-AAB7-14422B654E6B}" destId="{BEE794BD-EF07-4C7E-B516-56824DD68D6E}" srcOrd="0" destOrd="0" presId="urn:microsoft.com/office/officeart/2018/2/layout/IconVerticalSolidList"/>
    <dgm:cxn modelId="{B07EA77D-B0A7-4057-9331-F2A97B185C37}" type="presOf" srcId="{526ACE75-3DE9-40BA-921D-0ABCC9A08CA5}" destId="{7909C072-BA20-4AF0-8258-1B3A6743D3D3}" srcOrd="0" destOrd="0" presId="urn:microsoft.com/office/officeart/2018/2/layout/IconVerticalSolidList"/>
    <dgm:cxn modelId="{F2DC947F-5F05-4B19-8AF2-0616082E6B0C}" srcId="{526ACE75-3DE9-40BA-921D-0ABCC9A08CA5}" destId="{D9B29BCF-31DD-4042-9965-A62968E79F36}" srcOrd="0" destOrd="0" parTransId="{4AEDB186-CD17-4A01-A27A-C2487278E3A3}" sibTransId="{0C2E7984-9888-429E-8A21-4BDB03029600}"/>
    <dgm:cxn modelId="{153054BB-FC1B-4623-AAF1-8DE1F29F1B58}" type="presOf" srcId="{D9B29BCF-31DD-4042-9965-A62968E79F36}" destId="{AD9BDE45-5655-4017-870B-30F0216A6BAE}" srcOrd="0" destOrd="0" presId="urn:microsoft.com/office/officeart/2018/2/layout/IconVerticalSolidList"/>
    <dgm:cxn modelId="{A15E13BE-15B3-468E-A1B0-4683DF1BE13B}" srcId="{526ACE75-3DE9-40BA-921D-0ABCC9A08CA5}" destId="{3D3F9C05-372B-4BFE-AAB7-14422B654E6B}" srcOrd="1" destOrd="0" parTransId="{A8B83F15-BD34-4237-B310-671170375E19}" sibTransId="{8C276AE5-CF76-483D-93A6-99C551E6D634}"/>
    <dgm:cxn modelId="{6C5396BE-4151-4A2E-87C8-813B5EE49CE5}" type="presParOf" srcId="{7909C072-BA20-4AF0-8258-1B3A6743D3D3}" destId="{EEF33D30-15FE-4DE8-B867-7CBE1723C42C}" srcOrd="0" destOrd="0" presId="urn:microsoft.com/office/officeart/2018/2/layout/IconVerticalSolidList"/>
    <dgm:cxn modelId="{29AB937E-4FA2-46EA-A315-F88F74A496E4}" type="presParOf" srcId="{EEF33D30-15FE-4DE8-B867-7CBE1723C42C}" destId="{5463FCF1-D9B9-46B6-92C6-E443C0722EAD}" srcOrd="0" destOrd="0" presId="urn:microsoft.com/office/officeart/2018/2/layout/IconVerticalSolidList"/>
    <dgm:cxn modelId="{C50DEA7A-C58C-4108-A963-1D46BD42040E}" type="presParOf" srcId="{EEF33D30-15FE-4DE8-B867-7CBE1723C42C}" destId="{65F45C7B-FBF4-4BA6-A289-A317699ECD95}" srcOrd="1" destOrd="0" presId="urn:microsoft.com/office/officeart/2018/2/layout/IconVerticalSolidList"/>
    <dgm:cxn modelId="{A47F790D-BA42-45D2-8699-B2EBAE9BD449}" type="presParOf" srcId="{EEF33D30-15FE-4DE8-B867-7CBE1723C42C}" destId="{D86F3F1C-E302-4271-9429-96F2841A156B}" srcOrd="2" destOrd="0" presId="urn:microsoft.com/office/officeart/2018/2/layout/IconVerticalSolidList"/>
    <dgm:cxn modelId="{FF187531-4F71-4130-90A2-5A0DDDBDC61E}" type="presParOf" srcId="{EEF33D30-15FE-4DE8-B867-7CBE1723C42C}" destId="{AD9BDE45-5655-4017-870B-30F0216A6BAE}" srcOrd="3" destOrd="0" presId="urn:microsoft.com/office/officeart/2018/2/layout/IconVerticalSolidList"/>
    <dgm:cxn modelId="{3D168D7F-0EFB-4546-B51D-0CE54FD7B6D9}" type="presParOf" srcId="{7909C072-BA20-4AF0-8258-1B3A6743D3D3}" destId="{CAFD573A-637E-4063-920A-9A3B329B64DA}" srcOrd="1" destOrd="0" presId="urn:microsoft.com/office/officeart/2018/2/layout/IconVerticalSolidList"/>
    <dgm:cxn modelId="{1BF75EBA-0214-4A6C-A0A7-63A4A8ECED55}" type="presParOf" srcId="{7909C072-BA20-4AF0-8258-1B3A6743D3D3}" destId="{2BEFBB81-82A8-4231-A6C0-487C96C19DF8}" srcOrd="2" destOrd="0" presId="urn:microsoft.com/office/officeart/2018/2/layout/IconVerticalSolidList"/>
    <dgm:cxn modelId="{F618A9E6-B1B7-49DC-B103-C7A1A7296488}" type="presParOf" srcId="{2BEFBB81-82A8-4231-A6C0-487C96C19DF8}" destId="{238E366A-E107-48E3-9F80-5674FC6B94C1}" srcOrd="0" destOrd="0" presId="urn:microsoft.com/office/officeart/2018/2/layout/IconVerticalSolidList"/>
    <dgm:cxn modelId="{440185B7-8C54-41BE-9A53-4D17FCA084C7}" type="presParOf" srcId="{2BEFBB81-82A8-4231-A6C0-487C96C19DF8}" destId="{A5F7006B-0E09-4E32-A8D0-E6DFF47F6440}" srcOrd="1" destOrd="0" presId="urn:microsoft.com/office/officeart/2018/2/layout/IconVerticalSolidList"/>
    <dgm:cxn modelId="{3B0F0535-CBF3-4A4F-8490-E2A440EF923F}" type="presParOf" srcId="{2BEFBB81-82A8-4231-A6C0-487C96C19DF8}" destId="{702A3705-3790-46B2-A8FD-08286BF5E726}" srcOrd="2" destOrd="0" presId="urn:microsoft.com/office/officeart/2018/2/layout/IconVerticalSolidList"/>
    <dgm:cxn modelId="{E83C3327-784F-4F6D-8530-12B3C13D69AC}" type="presParOf" srcId="{2BEFBB81-82A8-4231-A6C0-487C96C19DF8}" destId="{BEE794BD-EF07-4C7E-B516-56824DD68D6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6BF8A4-CB26-4C9C-BB6B-0FEFFF7EC039}"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EE28F20-6A37-4088-AD9C-1F31DE6A11A1}">
      <dgm:prSet custT="1"/>
      <dgm:spPr/>
      <dgm:t>
        <a:bodyPr/>
        <a:lstStyle/>
        <a:p>
          <a:r>
            <a:rPr lang="en-GB" sz="2400"/>
            <a:t>Deliver the software to the customer at the agreed time.</a:t>
          </a:r>
          <a:endParaRPr lang="en-US" sz="2400"/>
        </a:p>
      </dgm:t>
    </dgm:pt>
    <dgm:pt modelId="{D325544D-D11E-4BC3-B527-2E7A9E084369}" type="parTrans" cxnId="{8C6C3A92-4D6F-48E0-9435-2BA174BB008F}">
      <dgm:prSet/>
      <dgm:spPr/>
      <dgm:t>
        <a:bodyPr/>
        <a:lstStyle/>
        <a:p>
          <a:endParaRPr lang="en-US" sz="2400"/>
        </a:p>
      </dgm:t>
    </dgm:pt>
    <dgm:pt modelId="{884B0921-1944-4DD0-BAE8-B7729198B97B}" type="sibTrans" cxnId="{8C6C3A92-4D6F-48E0-9435-2BA174BB008F}">
      <dgm:prSet/>
      <dgm:spPr/>
      <dgm:t>
        <a:bodyPr/>
        <a:lstStyle/>
        <a:p>
          <a:endParaRPr lang="en-US" sz="2400"/>
        </a:p>
      </dgm:t>
    </dgm:pt>
    <dgm:pt modelId="{EFE4A81A-8894-4E0F-995D-10AA23673D7D}">
      <dgm:prSet custT="1"/>
      <dgm:spPr/>
      <dgm:t>
        <a:bodyPr/>
        <a:lstStyle/>
        <a:p>
          <a:r>
            <a:rPr lang="en-GB" sz="2400"/>
            <a:t>Keep overall costs within budget.</a:t>
          </a:r>
          <a:endParaRPr lang="en-US" sz="2400"/>
        </a:p>
      </dgm:t>
    </dgm:pt>
    <dgm:pt modelId="{80B50DC2-E071-48A3-ADF8-5919494193CC}" type="parTrans" cxnId="{64F77695-8DCA-4F81-8CBB-DB6574D9D804}">
      <dgm:prSet/>
      <dgm:spPr/>
      <dgm:t>
        <a:bodyPr/>
        <a:lstStyle/>
        <a:p>
          <a:endParaRPr lang="en-US" sz="2400"/>
        </a:p>
      </dgm:t>
    </dgm:pt>
    <dgm:pt modelId="{01604DBC-89A1-45BB-9D4C-6A1A84FF2E90}" type="sibTrans" cxnId="{64F77695-8DCA-4F81-8CBB-DB6574D9D804}">
      <dgm:prSet/>
      <dgm:spPr/>
      <dgm:t>
        <a:bodyPr/>
        <a:lstStyle/>
        <a:p>
          <a:endParaRPr lang="en-US" sz="2400"/>
        </a:p>
      </dgm:t>
    </dgm:pt>
    <dgm:pt modelId="{ECF69F03-B96F-4ED7-9872-CE377A3B74D3}">
      <dgm:prSet custT="1"/>
      <dgm:spPr/>
      <dgm:t>
        <a:bodyPr/>
        <a:lstStyle/>
        <a:p>
          <a:r>
            <a:rPr lang="en-GB" sz="2400"/>
            <a:t>Deliver software that meets the customer’s expectations.</a:t>
          </a:r>
          <a:endParaRPr lang="en-US" sz="2400"/>
        </a:p>
      </dgm:t>
    </dgm:pt>
    <dgm:pt modelId="{2B5A0533-6122-4998-94E2-E469828E4542}" type="parTrans" cxnId="{C7D8AEDE-5847-49A3-9094-DEFEB52D5B39}">
      <dgm:prSet/>
      <dgm:spPr/>
      <dgm:t>
        <a:bodyPr/>
        <a:lstStyle/>
        <a:p>
          <a:endParaRPr lang="en-US" sz="2400"/>
        </a:p>
      </dgm:t>
    </dgm:pt>
    <dgm:pt modelId="{917E581D-AE7D-4E1F-8E70-806FA8A743A0}" type="sibTrans" cxnId="{C7D8AEDE-5847-49A3-9094-DEFEB52D5B39}">
      <dgm:prSet/>
      <dgm:spPr/>
      <dgm:t>
        <a:bodyPr/>
        <a:lstStyle/>
        <a:p>
          <a:endParaRPr lang="en-US" sz="2400"/>
        </a:p>
      </dgm:t>
    </dgm:pt>
    <dgm:pt modelId="{D3039601-17D2-4ED1-AC5F-E4F1B490CBA9}">
      <dgm:prSet custT="1"/>
      <dgm:spPr/>
      <dgm:t>
        <a:bodyPr/>
        <a:lstStyle/>
        <a:p>
          <a:r>
            <a:rPr lang="en-GB" sz="2400"/>
            <a:t>Maintain a coherent and well-functioning development team.</a:t>
          </a:r>
          <a:endParaRPr lang="en-US" sz="2400"/>
        </a:p>
      </dgm:t>
    </dgm:pt>
    <dgm:pt modelId="{0FC8ED56-9D74-447D-80F6-3466F76A0EAA}" type="parTrans" cxnId="{1C5B6F35-8A0D-441E-9DDE-90C33C4A05BB}">
      <dgm:prSet/>
      <dgm:spPr/>
      <dgm:t>
        <a:bodyPr/>
        <a:lstStyle/>
        <a:p>
          <a:endParaRPr lang="en-US" sz="2400"/>
        </a:p>
      </dgm:t>
    </dgm:pt>
    <dgm:pt modelId="{031705C2-5554-4515-951F-6A6E3E897FC2}" type="sibTrans" cxnId="{1C5B6F35-8A0D-441E-9DDE-90C33C4A05BB}">
      <dgm:prSet/>
      <dgm:spPr/>
      <dgm:t>
        <a:bodyPr/>
        <a:lstStyle/>
        <a:p>
          <a:endParaRPr lang="en-US" sz="2400"/>
        </a:p>
      </dgm:t>
    </dgm:pt>
    <dgm:pt modelId="{8C90A02C-ACF5-427F-B041-F85D47134876}" type="pres">
      <dgm:prSet presAssocID="{036BF8A4-CB26-4C9C-BB6B-0FEFFF7EC039}" presName="root" presStyleCnt="0">
        <dgm:presLayoutVars>
          <dgm:dir/>
          <dgm:resizeHandles val="exact"/>
        </dgm:presLayoutVars>
      </dgm:prSet>
      <dgm:spPr/>
    </dgm:pt>
    <dgm:pt modelId="{67CBDB08-E624-4F51-9140-B627D605E99A}" type="pres">
      <dgm:prSet presAssocID="{036BF8A4-CB26-4C9C-BB6B-0FEFFF7EC039}" presName="container" presStyleCnt="0">
        <dgm:presLayoutVars>
          <dgm:dir/>
          <dgm:resizeHandles val="exact"/>
        </dgm:presLayoutVars>
      </dgm:prSet>
      <dgm:spPr/>
    </dgm:pt>
    <dgm:pt modelId="{3AD534EA-E353-4650-9E40-21BE4EF852B8}" type="pres">
      <dgm:prSet presAssocID="{3EE28F20-6A37-4088-AD9C-1F31DE6A11A1}" presName="compNode" presStyleCnt="0"/>
      <dgm:spPr/>
    </dgm:pt>
    <dgm:pt modelId="{D3E6CF07-65AA-4ED0-A841-1379AA984BF0}" type="pres">
      <dgm:prSet presAssocID="{3EE28F20-6A37-4088-AD9C-1F31DE6A11A1}" presName="iconBgRect" presStyleLbl="bgShp" presStyleIdx="0" presStyleCnt="4"/>
      <dgm:spPr/>
    </dgm:pt>
    <dgm:pt modelId="{D7415366-5384-4461-8C0A-6DEB424D3E5D}" type="pres">
      <dgm:prSet presAssocID="{3EE28F20-6A37-4088-AD9C-1F31DE6A11A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15372CD1-D454-4CFF-8F80-DF4E4AE2A560}" type="pres">
      <dgm:prSet presAssocID="{3EE28F20-6A37-4088-AD9C-1F31DE6A11A1}" presName="spaceRect" presStyleCnt="0"/>
      <dgm:spPr/>
    </dgm:pt>
    <dgm:pt modelId="{4D6C4FCD-C586-4A30-9423-FD1AD5C30F39}" type="pres">
      <dgm:prSet presAssocID="{3EE28F20-6A37-4088-AD9C-1F31DE6A11A1}" presName="textRect" presStyleLbl="revTx" presStyleIdx="0" presStyleCnt="4">
        <dgm:presLayoutVars>
          <dgm:chMax val="1"/>
          <dgm:chPref val="1"/>
        </dgm:presLayoutVars>
      </dgm:prSet>
      <dgm:spPr/>
    </dgm:pt>
    <dgm:pt modelId="{B8C22187-0A0A-455D-90DA-B6E4EDDCF295}" type="pres">
      <dgm:prSet presAssocID="{884B0921-1944-4DD0-BAE8-B7729198B97B}" presName="sibTrans" presStyleLbl="sibTrans2D1" presStyleIdx="0" presStyleCnt="0"/>
      <dgm:spPr/>
    </dgm:pt>
    <dgm:pt modelId="{B10F0442-C6EB-47EE-8E11-324717690C58}" type="pres">
      <dgm:prSet presAssocID="{EFE4A81A-8894-4E0F-995D-10AA23673D7D}" presName="compNode" presStyleCnt="0"/>
      <dgm:spPr/>
    </dgm:pt>
    <dgm:pt modelId="{D7564DF9-A1C0-4999-A670-B61874095411}" type="pres">
      <dgm:prSet presAssocID="{EFE4A81A-8894-4E0F-995D-10AA23673D7D}" presName="iconBgRect" presStyleLbl="bgShp" presStyleIdx="1" presStyleCnt="4"/>
      <dgm:spPr/>
    </dgm:pt>
    <dgm:pt modelId="{15A3A7EC-203B-4C86-8130-7746C2E7E48A}" type="pres">
      <dgm:prSet presAssocID="{EFE4A81A-8894-4E0F-995D-10AA23673D7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ins"/>
        </a:ext>
      </dgm:extLst>
    </dgm:pt>
    <dgm:pt modelId="{6EA752A1-4ABB-4C21-9274-1EC881DE0924}" type="pres">
      <dgm:prSet presAssocID="{EFE4A81A-8894-4E0F-995D-10AA23673D7D}" presName="spaceRect" presStyleCnt="0"/>
      <dgm:spPr/>
    </dgm:pt>
    <dgm:pt modelId="{61040EDD-7FD1-4D64-82CC-6AD2D93A13F2}" type="pres">
      <dgm:prSet presAssocID="{EFE4A81A-8894-4E0F-995D-10AA23673D7D}" presName="textRect" presStyleLbl="revTx" presStyleIdx="1" presStyleCnt="4">
        <dgm:presLayoutVars>
          <dgm:chMax val="1"/>
          <dgm:chPref val="1"/>
        </dgm:presLayoutVars>
      </dgm:prSet>
      <dgm:spPr/>
    </dgm:pt>
    <dgm:pt modelId="{9850E62D-4652-4EE2-B76C-1E2E6B66ADBD}" type="pres">
      <dgm:prSet presAssocID="{01604DBC-89A1-45BB-9D4C-6A1A84FF2E90}" presName="sibTrans" presStyleLbl="sibTrans2D1" presStyleIdx="0" presStyleCnt="0"/>
      <dgm:spPr/>
    </dgm:pt>
    <dgm:pt modelId="{DB201862-B6FB-4E9A-8536-552566BB4A40}" type="pres">
      <dgm:prSet presAssocID="{ECF69F03-B96F-4ED7-9872-CE377A3B74D3}" presName="compNode" presStyleCnt="0"/>
      <dgm:spPr/>
    </dgm:pt>
    <dgm:pt modelId="{B325DB55-2B71-4EE5-B4A2-AE50CF9415BA}" type="pres">
      <dgm:prSet presAssocID="{ECF69F03-B96F-4ED7-9872-CE377A3B74D3}" presName="iconBgRect" presStyleLbl="bgShp" presStyleIdx="2" presStyleCnt="4"/>
      <dgm:spPr/>
    </dgm:pt>
    <dgm:pt modelId="{6193DA28-5A6D-4280-9E9C-F6FC5E7529FE}" type="pres">
      <dgm:prSet presAssocID="{ECF69F03-B96F-4ED7-9872-CE377A3B74D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A48985AD-699D-4247-A5D2-E435F68A6F9D}" type="pres">
      <dgm:prSet presAssocID="{ECF69F03-B96F-4ED7-9872-CE377A3B74D3}" presName="spaceRect" presStyleCnt="0"/>
      <dgm:spPr/>
    </dgm:pt>
    <dgm:pt modelId="{5531C3AE-BD3C-42F2-8F21-3370CFACC927}" type="pres">
      <dgm:prSet presAssocID="{ECF69F03-B96F-4ED7-9872-CE377A3B74D3}" presName="textRect" presStyleLbl="revTx" presStyleIdx="2" presStyleCnt="4">
        <dgm:presLayoutVars>
          <dgm:chMax val="1"/>
          <dgm:chPref val="1"/>
        </dgm:presLayoutVars>
      </dgm:prSet>
      <dgm:spPr/>
    </dgm:pt>
    <dgm:pt modelId="{F767D2CD-F1F8-456F-9870-85DB3B6F1E91}" type="pres">
      <dgm:prSet presAssocID="{917E581D-AE7D-4E1F-8E70-806FA8A743A0}" presName="sibTrans" presStyleLbl="sibTrans2D1" presStyleIdx="0" presStyleCnt="0"/>
      <dgm:spPr/>
    </dgm:pt>
    <dgm:pt modelId="{A9BC9B19-8C57-4B66-B6CE-A206D506083B}" type="pres">
      <dgm:prSet presAssocID="{D3039601-17D2-4ED1-AC5F-E4F1B490CBA9}" presName="compNode" presStyleCnt="0"/>
      <dgm:spPr/>
    </dgm:pt>
    <dgm:pt modelId="{6C1CB66D-ECC7-4914-AD60-FDDFD4946D93}" type="pres">
      <dgm:prSet presAssocID="{D3039601-17D2-4ED1-AC5F-E4F1B490CBA9}" presName="iconBgRect" presStyleLbl="bgShp" presStyleIdx="3" presStyleCnt="4"/>
      <dgm:spPr/>
    </dgm:pt>
    <dgm:pt modelId="{F681363C-4BA1-401E-8127-675341FDF430}" type="pres">
      <dgm:prSet presAssocID="{D3039601-17D2-4ED1-AC5F-E4F1B490CBA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iness Growth"/>
        </a:ext>
      </dgm:extLst>
    </dgm:pt>
    <dgm:pt modelId="{9B561106-2F8C-4D23-BC13-E1A39F5FA07B}" type="pres">
      <dgm:prSet presAssocID="{D3039601-17D2-4ED1-AC5F-E4F1B490CBA9}" presName="spaceRect" presStyleCnt="0"/>
      <dgm:spPr/>
    </dgm:pt>
    <dgm:pt modelId="{46B81048-9B57-46DC-87F6-EC1BEDDAE691}" type="pres">
      <dgm:prSet presAssocID="{D3039601-17D2-4ED1-AC5F-E4F1B490CBA9}" presName="textRect" presStyleLbl="revTx" presStyleIdx="3" presStyleCnt="4">
        <dgm:presLayoutVars>
          <dgm:chMax val="1"/>
          <dgm:chPref val="1"/>
        </dgm:presLayoutVars>
      </dgm:prSet>
      <dgm:spPr/>
    </dgm:pt>
  </dgm:ptLst>
  <dgm:cxnLst>
    <dgm:cxn modelId="{784E1D11-9311-41B1-AF8C-5E122CB1CC95}" type="presOf" srcId="{3EE28F20-6A37-4088-AD9C-1F31DE6A11A1}" destId="{4D6C4FCD-C586-4A30-9423-FD1AD5C30F39}" srcOrd="0" destOrd="0" presId="urn:microsoft.com/office/officeart/2018/2/layout/IconCircleList"/>
    <dgm:cxn modelId="{12972D1E-1B02-427D-81FE-B43ABFC5B331}" type="presOf" srcId="{ECF69F03-B96F-4ED7-9872-CE377A3B74D3}" destId="{5531C3AE-BD3C-42F2-8F21-3370CFACC927}" srcOrd="0" destOrd="0" presId="urn:microsoft.com/office/officeart/2018/2/layout/IconCircleList"/>
    <dgm:cxn modelId="{0CB74425-EB16-433C-9408-2994D503CE87}" type="presOf" srcId="{884B0921-1944-4DD0-BAE8-B7729198B97B}" destId="{B8C22187-0A0A-455D-90DA-B6E4EDDCF295}" srcOrd="0" destOrd="0" presId="urn:microsoft.com/office/officeart/2018/2/layout/IconCircleList"/>
    <dgm:cxn modelId="{1C5B6F35-8A0D-441E-9DDE-90C33C4A05BB}" srcId="{036BF8A4-CB26-4C9C-BB6B-0FEFFF7EC039}" destId="{D3039601-17D2-4ED1-AC5F-E4F1B490CBA9}" srcOrd="3" destOrd="0" parTransId="{0FC8ED56-9D74-447D-80F6-3466F76A0EAA}" sibTransId="{031705C2-5554-4515-951F-6A6E3E897FC2}"/>
    <dgm:cxn modelId="{DFBC2859-B288-4000-B255-81B5AB20340C}" type="presOf" srcId="{D3039601-17D2-4ED1-AC5F-E4F1B490CBA9}" destId="{46B81048-9B57-46DC-87F6-EC1BEDDAE691}" srcOrd="0" destOrd="0" presId="urn:microsoft.com/office/officeart/2018/2/layout/IconCircleList"/>
    <dgm:cxn modelId="{86AB7D6A-6D92-4AC7-A833-C718EB1C7611}" type="presOf" srcId="{917E581D-AE7D-4E1F-8E70-806FA8A743A0}" destId="{F767D2CD-F1F8-456F-9870-85DB3B6F1E91}" srcOrd="0" destOrd="0" presId="urn:microsoft.com/office/officeart/2018/2/layout/IconCircleList"/>
    <dgm:cxn modelId="{8C6C3A92-4D6F-48E0-9435-2BA174BB008F}" srcId="{036BF8A4-CB26-4C9C-BB6B-0FEFFF7EC039}" destId="{3EE28F20-6A37-4088-AD9C-1F31DE6A11A1}" srcOrd="0" destOrd="0" parTransId="{D325544D-D11E-4BC3-B527-2E7A9E084369}" sibTransId="{884B0921-1944-4DD0-BAE8-B7729198B97B}"/>
    <dgm:cxn modelId="{64F77695-8DCA-4F81-8CBB-DB6574D9D804}" srcId="{036BF8A4-CB26-4C9C-BB6B-0FEFFF7EC039}" destId="{EFE4A81A-8894-4E0F-995D-10AA23673D7D}" srcOrd="1" destOrd="0" parTransId="{80B50DC2-E071-48A3-ADF8-5919494193CC}" sibTransId="{01604DBC-89A1-45BB-9D4C-6A1A84FF2E90}"/>
    <dgm:cxn modelId="{AB014DB1-7BB0-4171-9A45-2F00200E97D5}" type="presOf" srcId="{EFE4A81A-8894-4E0F-995D-10AA23673D7D}" destId="{61040EDD-7FD1-4D64-82CC-6AD2D93A13F2}" srcOrd="0" destOrd="0" presId="urn:microsoft.com/office/officeart/2018/2/layout/IconCircleList"/>
    <dgm:cxn modelId="{2791D1B2-7ED4-4027-B8B6-F01B9234FCC4}" type="presOf" srcId="{036BF8A4-CB26-4C9C-BB6B-0FEFFF7EC039}" destId="{8C90A02C-ACF5-427F-B041-F85D47134876}" srcOrd="0" destOrd="0" presId="urn:microsoft.com/office/officeart/2018/2/layout/IconCircleList"/>
    <dgm:cxn modelId="{9F7000DE-AEA6-4778-989D-90C52DF64103}" type="presOf" srcId="{01604DBC-89A1-45BB-9D4C-6A1A84FF2E90}" destId="{9850E62D-4652-4EE2-B76C-1E2E6B66ADBD}" srcOrd="0" destOrd="0" presId="urn:microsoft.com/office/officeart/2018/2/layout/IconCircleList"/>
    <dgm:cxn modelId="{C7D8AEDE-5847-49A3-9094-DEFEB52D5B39}" srcId="{036BF8A4-CB26-4C9C-BB6B-0FEFFF7EC039}" destId="{ECF69F03-B96F-4ED7-9872-CE377A3B74D3}" srcOrd="2" destOrd="0" parTransId="{2B5A0533-6122-4998-94E2-E469828E4542}" sibTransId="{917E581D-AE7D-4E1F-8E70-806FA8A743A0}"/>
    <dgm:cxn modelId="{D25A2D5D-1684-451E-8FED-AC60C9D6B12A}" type="presParOf" srcId="{8C90A02C-ACF5-427F-B041-F85D47134876}" destId="{67CBDB08-E624-4F51-9140-B627D605E99A}" srcOrd="0" destOrd="0" presId="urn:microsoft.com/office/officeart/2018/2/layout/IconCircleList"/>
    <dgm:cxn modelId="{F2BB081E-085A-49E9-B64C-4CB00DFF8B85}" type="presParOf" srcId="{67CBDB08-E624-4F51-9140-B627D605E99A}" destId="{3AD534EA-E353-4650-9E40-21BE4EF852B8}" srcOrd="0" destOrd="0" presId="urn:microsoft.com/office/officeart/2018/2/layout/IconCircleList"/>
    <dgm:cxn modelId="{01EDFBF7-887D-4DC0-AA8E-F14AB845E965}" type="presParOf" srcId="{3AD534EA-E353-4650-9E40-21BE4EF852B8}" destId="{D3E6CF07-65AA-4ED0-A841-1379AA984BF0}" srcOrd="0" destOrd="0" presId="urn:microsoft.com/office/officeart/2018/2/layout/IconCircleList"/>
    <dgm:cxn modelId="{555C61A3-7C33-4FD8-A63E-8D0591831080}" type="presParOf" srcId="{3AD534EA-E353-4650-9E40-21BE4EF852B8}" destId="{D7415366-5384-4461-8C0A-6DEB424D3E5D}" srcOrd="1" destOrd="0" presId="urn:microsoft.com/office/officeart/2018/2/layout/IconCircleList"/>
    <dgm:cxn modelId="{3A556AFB-178E-4BD4-8A2A-448CEE2D8298}" type="presParOf" srcId="{3AD534EA-E353-4650-9E40-21BE4EF852B8}" destId="{15372CD1-D454-4CFF-8F80-DF4E4AE2A560}" srcOrd="2" destOrd="0" presId="urn:microsoft.com/office/officeart/2018/2/layout/IconCircleList"/>
    <dgm:cxn modelId="{814BA588-744E-48C3-A2E2-2C7ED68482BD}" type="presParOf" srcId="{3AD534EA-E353-4650-9E40-21BE4EF852B8}" destId="{4D6C4FCD-C586-4A30-9423-FD1AD5C30F39}" srcOrd="3" destOrd="0" presId="urn:microsoft.com/office/officeart/2018/2/layout/IconCircleList"/>
    <dgm:cxn modelId="{CE18F576-0B27-471F-8852-05F898C5568E}" type="presParOf" srcId="{67CBDB08-E624-4F51-9140-B627D605E99A}" destId="{B8C22187-0A0A-455D-90DA-B6E4EDDCF295}" srcOrd="1" destOrd="0" presId="urn:microsoft.com/office/officeart/2018/2/layout/IconCircleList"/>
    <dgm:cxn modelId="{206CB95F-4E36-452C-9438-B12DDE09274F}" type="presParOf" srcId="{67CBDB08-E624-4F51-9140-B627D605E99A}" destId="{B10F0442-C6EB-47EE-8E11-324717690C58}" srcOrd="2" destOrd="0" presId="urn:microsoft.com/office/officeart/2018/2/layout/IconCircleList"/>
    <dgm:cxn modelId="{F1AA1EFB-65E1-4E1F-81A6-79222A5B8578}" type="presParOf" srcId="{B10F0442-C6EB-47EE-8E11-324717690C58}" destId="{D7564DF9-A1C0-4999-A670-B61874095411}" srcOrd="0" destOrd="0" presId="urn:microsoft.com/office/officeart/2018/2/layout/IconCircleList"/>
    <dgm:cxn modelId="{02A9088D-21CE-4EA8-B653-CE5ED0054562}" type="presParOf" srcId="{B10F0442-C6EB-47EE-8E11-324717690C58}" destId="{15A3A7EC-203B-4C86-8130-7746C2E7E48A}" srcOrd="1" destOrd="0" presId="urn:microsoft.com/office/officeart/2018/2/layout/IconCircleList"/>
    <dgm:cxn modelId="{6761EEFB-64AD-4008-94A7-EE7BAE789D12}" type="presParOf" srcId="{B10F0442-C6EB-47EE-8E11-324717690C58}" destId="{6EA752A1-4ABB-4C21-9274-1EC881DE0924}" srcOrd="2" destOrd="0" presId="urn:microsoft.com/office/officeart/2018/2/layout/IconCircleList"/>
    <dgm:cxn modelId="{1D024270-2F2B-436F-B76F-0706FE8AA401}" type="presParOf" srcId="{B10F0442-C6EB-47EE-8E11-324717690C58}" destId="{61040EDD-7FD1-4D64-82CC-6AD2D93A13F2}" srcOrd="3" destOrd="0" presId="urn:microsoft.com/office/officeart/2018/2/layout/IconCircleList"/>
    <dgm:cxn modelId="{D058857A-F0F7-4730-B08E-5ED6596333D4}" type="presParOf" srcId="{67CBDB08-E624-4F51-9140-B627D605E99A}" destId="{9850E62D-4652-4EE2-B76C-1E2E6B66ADBD}" srcOrd="3" destOrd="0" presId="urn:microsoft.com/office/officeart/2018/2/layout/IconCircleList"/>
    <dgm:cxn modelId="{C824D024-87DE-4EF0-B8F6-FAF181C738DF}" type="presParOf" srcId="{67CBDB08-E624-4F51-9140-B627D605E99A}" destId="{DB201862-B6FB-4E9A-8536-552566BB4A40}" srcOrd="4" destOrd="0" presId="urn:microsoft.com/office/officeart/2018/2/layout/IconCircleList"/>
    <dgm:cxn modelId="{7E2CB85B-4D4B-4C0A-AC61-1FEF4E9C7A65}" type="presParOf" srcId="{DB201862-B6FB-4E9A-8536-552566BB4A40}" destId="{B325DB55-2B71-4EE5-B4A2-AE50CF9415BA}" srcOrd="0" destOrd="0" presId="urn:microsoft.com/office/officeart/2018/2/layout/IconCircleList"/>
    <dgm:cxn modelId="{F2713BE7-9269-4BC3-A21C-7743819F9580}" type="presParOf" srcId="{DB201862-B6FB-4E9A-8536-552566BB4A40}" destId="{6193DA28-5A6D-4280-9E9C-F6FC5E7529FE}" srcOrd="1" destOrd="0" presId="urn:microsoft.com/office/officeart/2018/2/layout/IconCircleList"/>
    <dgm:cxn modelId="{BDE651E0-C324-427C-BCF4-E3D8AA54AC86}" type="presParOf" srcId="{DB201862-B6FB-4E9A-8536-552566BB4A40}" destId="{A48985AD-699D-4247-A5D2-E435F68A6F9D}" srcOrd="2" destOrd="0" presId="urn:microsoft.com/office/officeart/2018/2/layout/IconCircleList"/>
    <dgm:cxn modelId="{3B94C33C-A779-49EF-99B1-630F2733858D}" type="presParOf" srcId="{DB201862-B6FB-4E9A-8536-552566BB4A40}" destId="{5531C3AE-BD3C-42F2-8F21-3370CFACC927}" srcOrd="3" destOrd="0" presId="urn:microsoft.com/office/officeart/2018/2/layout/IconCircleList"/>
    <dgm:cxn modelId="{C3F207AE-4FBA-4F79-A9AE-48FC768A8B5F}" type="presParOf" srcId="{67CBDB08-E624-4F51-9140-B627D605E99A}" destId="{F767D2CD-F1F8-456F-9870-85DB3B6F1E91}" srcOrd="5" destOrd="0" presId="urn:microsoft.com/office/officeart/2018/2/layout/IconCircleList"/>
    <dgm:cxn modelId="{667FC63C-5B99-4AAB-BFF5-98212CC5A67F}" type="presParOf" srcId="{67CBDB08-E624-4F51-9140-B627D605E99A}" destId="{A9BC9B19-8C57-4B66-B6CE-A206D506083B}" srcOrd="6" destOrd="0" presId="urn:microsoft.com/office/officeart/2018/2/layout/IconCircleList"/>
    <dgm:cxn modelId="{02880275-1E44-42BA-9117-ADCBF815F5BE}" type="presParOf" srcId="{A9BC9B19-8C57-4B66-B6CE-A206D506083B}" destId="{6C1CB66D-ECC7-4914-AD60-FDDFD4946D93}" srcOrd="0" destOrd="0" presId="urn:microsoft.com/office/officeart/2018/2/layout/IconCircleList"/>
    <dgm:cxn modelId="{148FBDA4-1E3C-4A1D-85BC-230075791F4D}" type="presParOf" srcId="{A9BC9B19-8C57-4B66-B6CE-A206D506083B}" destId="{F681363C-4BA1-401E-8127-675341FDF430}" srcOrd="1" destOrd="0" presId="urn:microsoft.com/office/officeart/2018/2/layout/IconCircleList"/>
    <dgm:cxn modelId="{25A8146C-5E48-4F4B-98AB-1C456F43CCB7}" type="presParOf" srcId="{A9BC9B19-8C57-4B66-B6CE-A206D506083B}" destId="{9B561106-2F8C-4D23-BC13-E1A39F5FA07B}" srcOrd="2" destOrd="0" presId="urn:microsoft.com/office/officeart/2018/2/layout/IconCircleList"/>
    <dgm:cxn modelId="{C2C2C6B2-9AD7-4E04-B014-906094AEE3C8}" type="presParOf" srcId="{A9BC9B19-8C57-4B66-B6CE-A206D506083B}" destId="{46B81048-9B57-46DC-87F6-EC1BEDDAE69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DEDDFDC-38A7-4899-8275-681D8BEA34A0}" type="doc">
      <dgm:prSet loTypeId="urn:microsoft.com/office/officeart/2005/8/layout/list1" loCatId="list" qsTypeId="urn:microsoft.com/office/officeart/2005/8/quickstyle/simple1" qsCatId="simple" csTypeId="urn:microsoft.com/office/officeart/2005/8/colors/accent4_2" csCatId="accent4"/>
      <dgm:spPr/>
      <dgm:t>
        <a:bodyPr/>
        <a:lstStyle/>
        <a:p>
          <a:endParaRPr lang="en-US"/>
        </a:p>
      </dgm:t>
    </dgm:pt>
    <dgm:pt modelId="{2B2720B2-1E64-455D-B645-50790AA42D16}">
      <dgm:prSet/>
      <dgm:spPr/>
      <dgm:t>
        <a:bodyPr/>
        <a:lstStyle/>
        <a:p>
          <a:r>
            <a:rPr lang="en-GB"/>
            <a:t>The product is intangible.</a:t>
          </a:r>
          <a:endParaRPr lang="en-US"/>
        </a:p>
      </dgm:t>
    </dgm:pt>
    <dgm:pt modelId="{ABC22396-114C-475A-9572-0B0F2F888B66}" type="parTrans" cxnId="{66A6592C-7264-48BB-B769-DEFB6E14B40E}">
      <dgm:prSet/>
      <dgm:spPr/>
      <dgm:t>
        <a:bodyPr/>
        <a:lstStyle/>
        <a:p>
          <a:endParaRPr lang="en-US"/>
        </a:p>
      </dgm:t>
    </dgm:pt>
    <dgm:pt modelId="{13353628-1D49-49A5-8CD0-F787D72D5138}" type="sibTrans" cxnId="{66A6592C-7264-48BB-B769-DEFB6E14B40E}">
      <dgm:prSet/>
      <dgm:spPr/>
      <dgm:t>
        <a:bodyPr/>
        <a:lstStyle/>
        <a:p>
          <a:endParaRPr lang="en-US"/>
        </a:p>
      </dgm:t>
    </dgm:pt>
    <dgm:pt modelId="{8A397602-D923-4E4B-9FE2-369BF9BD0254}">
      <dgm:prSet/>
      <dgm:spPr/>
      <dgm:t>
        <a:bodyPr/>
        <a:lstStyle/>
        <a:p>
          <a:r>
            <a:rPr lang="en-GB"/>
            <a:t>Software cannot be seen or touched. Software project managers cannot see progress by simply looking at the artefact that is being constructed. </a:t>
          </a:r>
          <a:endParaRPr lang="en-US"/>
        </a:p>
      </dgm:t>
    </dgm:pt>
    <dgm:pt modelId="{F74A5BDD-45CD-4081-8699-48BA081D2A5C}" type="parTrans" cxnId="{527F65EA-4D21-4BA0-9142-DFDFEAF7D505}">
      <dgm:prSet/>
      <dgm:spPr/>
      <dgm:t>
        <a:bodyPr/>
        <a:lstStyle/>
        <a:p>
          <a:endParaRPr lang="en-US"/>
        </a:p>
      </dgm:t>
    </dgm:pt>
    <dgm:pt modelId="{BF0E9751-2754-4221-910B-C1BB3AC993BA}" type="sibTrans" cxnId="{527F65EA-4D21-4BA0-9142-DFDFEAF7D505}">
      <dgm:prSet/>
      <dgm:spPr/>
      <dgm:t>
        <a:bodyPr/>
        <a:lstStyle/>
        <a:p>
          <a:endParaRPr lang="en-US"/>
        </a:p>
      </dgm:t>
    </dgm:pt>
    <dgm:pt modelId="{6EEFA63C-5AE3-4F6A-979B-6D14C8F6790C}">
      <dgm:prSet/>
      <dgm:spPr/>
      <dgm:t>
        <a:bodyPr/>
        <a:lstStyle/>
        <a:p>
          <a:r>
            <a:rPr lang="en-GB"/>
            <a:t>Many software projects are 'one-off' projects.</a:t>
          </a:r>
          <a:endParaRPr lang="en-US"/>
        </a:p>
      </dgm:t>
    </dgm:pt>
    <dgm:pt modelId="{5BF7CFB2-8B0A-479F-BA3B-12E925B2C1F7}" type="parTrans" cxnId="{28B37A4E-55D3-43E2-9285-E9642FF7B359}">
      <dgm:prSet/>
      <dgm:spPr/>
      <dgm:t>
        <a:bodyPr/>
        <a:lstStyle/>
        <a:p>
          <a:endParaRPr lang="en-US"/>
        </a:p>
      </dgm:t>
    </dgm:pt>
    <dgm:pt modelId="{8F839D33-02CA-4428-B485-E9F97A50C0DA}" type="sibTrans" cxnId="{28B37A4E-55D3-43E2-9285-E9642FF7B359}">
      <dgm:prSet/>
      <dgm:spPr/>
      <dgm:t>
        <a:bodyPr/>
        <a:lstStyle/>
        <a:p>
          <a:endParaRPr lang="en-US"/>
        </a:p>
      </dgm:t>
    </dgm:pt>
    <dgm:pt modelId="{EB188B84-3959-40CE-9F8D-426E31688E1A}">
      <dgm:prSet/>
      <dgm:spPr/>
      <dgm:t>
        <a:bodyPr/>
        <a:lstStyle/>
        <a:p>
          <a:r>
            <a:rPr lang="en-GB"/>
            <a:t>Large software projects are usually different in some ways from previous projects. Even managers who have lots of previous experience may find it difficult to anticipate problems. </a:t>
          </a:r>
          <a:endParaRPr lang="en-US"/>
        </a:p>
      </dgm:t>
    </dgm:pt>
    <dgm:pt modelId="{7533B11C-21B1-4F20-B706-7C3A7980B1BA}" type="parTrans" cxnId="{B34BB2A8-0832-4D72-ACB4-49E1F8CE3F41}">
      <dgm:prSet/>
      <dgm:spPr/>
      <dgm:t>
        <a:bodyPr/>
        <a:lstStyle/>
        <a:p>
          <a:endParaRPr lang="en-US"/>
        </a:p>
      </dgm:t>
    </dgm:pt>
    <dgm:pt modelId="{16BED827-3EB7-4880-A217-360EA45E291F}" type="sibTrans" cxnId="{B34BB2A8-0832-4D72-ACB4-49E1F8CE3F41}">
      <dgm:prSet/>
      <dgm:spPr/>
      <dgm:t>
        <a:bodyPr/>
        <a:lstStyle/>
        <a:p>
          <a:endParaRPr lang="en-US"/>
        </a:p>
      </dgm:t>
    </dgm:pt>
    <dgm:pt modelId="{8784ADF1-3E84-41B8-827B-212E8BCC1E80}">
      <dgm:prSet/>
      <dgm:spPr/>
      <dgm:t>
        <a:bodyPr/>
        <a:lstStyle/>
        <a:p>
          <a:r>
            <a:rPr lang="en-GB"/>
            <a:t>Software processes are variable and organization specific.</a:t>
          </a:r>
          <a:endParaRPr lang="en-US"/>
        </a:p>
      </dgm:t>
    </dgm:pt>
    <dgm:pt modelId="{02920A8B-AE44-428E-A8B1-FFC6109CECFF}" type="parTrans" cxnId="{BB4963A1-A2E7-4286-B9DA-CD6FE5199F3A}">
      <dgm:prSet/>
      <dgm:spPr/>
      <dgm:t>
        <a:bodyPr/>
        <a:lstStyle/>
        <a:p>
          <a:endParaRPr lang="en-US"/>
        </a:p>
      </dgm:t>
    </dgm:pt>
    <dgm:pt modelId="{1CFEF3E9-FC4A-4BE9-B790-0F3F75229AD0}" type="sibTrans" cxnId="{BB4963A1-A2E7-4286-B9DA-CD6FE5199F3A}">
      <dgm:prSet/>
      <dgm:spPr/>
      <dgm:t>
        <a:bodyPr/>
        <a:lstStyle/>
        <a:p>
          <a:endParaRPr lang="en-US"/>
        </a:p>
      </dgm:t>
    </dgm:pt>
    <dgm:pt modelId="{889C4FC1-018B-4D95-94FA-5F523DF43853}">
      <dgm:prSet/>
      <dgm:spPr/>
      <dgm:t>
        <a:bodyPr/>
        <a:lstStyle/>
        <a:p>
          <a:r>
            <a:rPr lang="en-GB"/>
            <a:t>We still cannot reliably predict when a particular software process is likely to lead to development problems. </a:t>
          </a:r>
          <a:endParaRPr lang="en-US"/>
        </a:p>
      </dgm:t>
    </dgm:pt>
    <dgm:pt modelId="{A87C755C-55CA-436D-81B0-2359D4520F21}" type="parTrans" cxnId="{14B94880-8173-4CAB-A9C0-EF6173DB3BA8}">
      <dgm:prSet/>
      <dgm:spPr/>
      <dgm:t>
        <a:bodyPr/>
        <a:lstStyle/>
        <a:p>
          <a:endParaRPr lang="en-US"/>
        </a:p>
      </dgm:t>
    </dgm:pt>
    <dgm:pt modelId="{99B7446D-6A8F-4D4E-A275-A26D1DB4899E}" type="sibTrans" cxnId="{14B94880-8173-4CAB-A9C0-EF6173DB3BA8}">
      <dgm:prSet/>
      <dgm:spPr/>
      <dgm:t>
        <a:bodyPr/>
        <a:lstStyle/>
        <a:p>
          <a:endParaRPr lang="en-US"/>
        </a:p>
      </dgm:t>
    </dgm:pt>
    <dgm:pt modelId="{4112FDAF-73D1-4514-81A1-050139A2A7F5}" type="pres">
      <dgm:prSet presAssocID="{9DEDDFDC-38A7-4899-8275-681D8BEA34A0}" presName="linear" presStyleCnt="0">
        <dgm:presLayoutVars>
          <dgm:dir/>
          <dgm:animLvl val="lvl"/>
          <dgm:resizeHandles val="exact"/>
        </dgm:presLayoutVars>
      </dgm:prSet>
      <dgm:spPr/>
    </dgm:pt>
    <dgm:pt modelId="{600DDB14-FACE-4A32-8C6C-92EFEE939EC8}" type="pres">
      <dgm:prSet presAssocID="{2B2720B2-1E64-455D-B645-50790AA42D16}" presName="parentLin" presStyleCnt="0"/>
      <dgm:spPr/>
    </dgm:pt>
    <dgm:pt modelId="{D4755385-87C7-4252-B0D2-CDE2BE2EBE7E}" type="pres">
      <dgm:prSet presAssocID="{2B2720B2-1E64-455D-B645-50790AA42D16}" presName="parentLeftMargin" presStyleLbl="node1" presStyleIdx="0" presStyleCnt="3"/>
      <dgm:spPr/>
    </dgm:pt>
    <dgm:pt modelId="{AE2DE756-D02C-4713-9021-C7C565B99752}" type="pres">
      <dgm:prSet presAssocID="{2B2720B2-1E64-455D-B645-50790AA42D16}" presName="parentText" presStyleLbl="node1" presStyleIdx="0" presStyleCnt="3">
        <dgm:presLayoutVars>
          <dgm:chMax val="0"/>
          <dgm:bulletEnabled val="1"/>
        </dgm:presLayoutVars>
      </dgm:prSet>
      <dgm:spPr/>
    </dgm:pt>
    <dgm:pt modelId="{F847291B-AF97-4183-B8F4-E078AEC23345}" type="pres">
      <dgm:prSet presAssocID="{2B2720B2-1E64-455D-B645-50790AA42D16}" presName="negativeSpace" presStyleCnt="0"/>
      <dgm:spPr/>
    </dgm:pt>
    <dgm:pt modelId="{DAC3A072-4BD5-44D8-BB43-CCA71C01DA2A}" type="pres">
      <dgm:prSet presAssocID="{2B2720B2-1E64-455D-B645-50790AA42D16}" presName="childText" presStyleLbl="conFgAcc1" presStyleIdx="0" presStyleCnt="3">
        <dgm:presLayoutVars>
          <dgm:bulletEnabled val="1"/>
        </dgm:presLayoutVars>
      </dgm:prSet>
      <dgm:spPr/>
    </dgm:pt>
    <dgm:pt modelId="{D8FE0588-40C5-4DCE-B4D5-6876601CCFE5}" type="pres">
      <dgm:prSet presAssocID="{13353628-1D49-49A5-8CD0-F787D72D5138}" presName="spaceBetweenRectangles" presStyleCnt="0"/>
      <dgm:spPr/>
    </dgm:pt>
    <dgm:pt modelId="{D3E1170E-509B-4974-AE3F-18FA0B863A79}" type="pres">
      <dgm:prSet presAssocID="{6EEFA63C-5AE3-4F6A-979B-6D14C8F6790C}" presName="parentLin" presStyleCnt="0"/>
      <dgm:spPr/>
    </dgm:pt>
    <dgm:pt modelId="{DA9DC095-B093-40BB-9DE5-9A10DC8AFFF9}" type="pres">
      <dgm:prSet presAssocID="{6EEFA63C-5AE3-4F6A-979B-6D14C8F6790C}" presName="parentLeftMargin" presStyleLbl="node1" presStyleIdx="0" presStyleCnt="3"/>
      <dgm:spPr/>
    </dgm:pt>
    <dgm:pt modelId="{1BC616DA-3F58-47DE-8337-5EAFE4C9A400}" type="pres">
      <dgm:prSet presAssocID="{6EEFA63C-5AE3-4F6A-979B-6D14C8F6790C}" presName="parentText" presStyleLbl="node1" presStyleIdx="1" presStyleCnt="3">
        <dgm:presLayoutVars>
          <dgm:chMax val="0"/>
          <dgm:bulletEnabled val="1"/>
        </dgm:presLayoutVars>
      </dgm:prSet>
      <dgm:spPr/>
    </dgm:pt>
    <dgm:pt modelId="{4F5EF35E-123F-4BC5-9EC2-7787B00DC8AC}" type="pres">
      <dgm:prSet presAssocID="{6EEFA63C-5AE3-4F6A-979B-6D14C8F6790C}" presName="negativeSpace" presStyleCnt="0"/>
      <dgm:spPr/>
    </dgm:pt>
    <dgm:pt modelId="{E9BE8417-A56B-48E6-A9C4-E0521DFC5BB7}" type="pres">
      <dgm:prSet presAssocID="{6EEFA63C-5AE3-4F6A-979B-6D14C8F6790C}" presName="childText" presStyleLbl="conFgAcc1" presStyleIdx="1" presStyleCnt="3">
        <dgm:presLayoutVars>
          <dgm:bulletEnabled val="1"/>
        </dgm:presLayoutVars>
      </dgm:prSet>
      <dgm:spPr/>
    </dgm:pt>
    <dgm:pt modelId="{831F21D7-31F7-47DA-9472-DA6F0769566C}" type="pres">
      <dgm:prSet presAssocID="{8F839D33-02CA-4428-B485-E9F97A50C0DA}" presName="spaceBetweenRectangles" presStyleCnt="0"/>
      <dgm:spPr/>
    </dgm:pt>
    <dgm:pt modelId="{8C88F09F-A665-4A65-AFFF-20127BA331EF}" type="pres">
      <dgm:prSet presAssocID="{8784ADF1-3E84-41B8-827B-212E8BCC1E80}" presName="parentLin" presStyleCnt="0"/>
      <dgm:spPr/>
    </dgm:pt>
    <dgm:pt modelId="{FCEAEBA2-EC9B-44AB-AE53-F77C6D5AE077}" type="pres">
      <dgm:prSet presAssocID="{8784ADF1-3E84-41B8-827B-212E8BCC1E80}" presName="parentLeftMargin" presStyleLbl="node1" presStyleIdx="1" presStyleCnt="3"/>
      <dgm:spPr/>
    </dgm:pt>
    <dgm:pt modelId="{1DC0D1F9-4B74-4D29-9DBA-A1DAF7933506}" type="pres">
      <dgm:prSet presAssocID="{8784ADF1-3E84-41B8-827B-212E8BCC1E80}" presName="parentText" presStyleLbl="node1" presStyleIdx="2" presStyleCnt="3">
        <dgm:presLayoutVars>
          <dgm:chMax val="0"/>
          <dgm:bulletEnabled val="1"/>
        </dgm:presLayoutVars>
      </dgm:prSet>
      <dgm:spPr/>
    </dgm:pt>
    <dgm:pt modelId="{6EE8874D-AA0F-4DE1-98D0-556101133903}" type="pres">
      <dgm:prSet presAssocID="{8784ADF1-3E84-41B8-827B-212E8BCC1E80}" presName="negativeSpace" presStyleCnt="0"/>
      <dgm:spPr/>
    </dgm:pt>
    <dgm:pt modelId="{240CB235-C5A5-45D2-AF50-57CEF3DC7E1D}" type="pres">
      <dgm:prSet presAssocID="{8784ADF1-3E84-41B8-827B-212E8BCC1E80}" presName="childText" presStyleLbl="conFgAcc1" presStyleIdx="2" presStyleCnt="3">
        <dgm:presLayoutVars>
          <dgm:bulletEnabled val="1"/>
        </dgm:presLayoutVars>
      </dgm:prSet>
      <dgm:spPr/>
    </dgm:pt>
  </dgm:ptLst>
  <dgm:cxnLst>
    <dgm:cxn modelId="{66A6592C-7264-48BB-B769-DEFB6E14B40E}" srcId="{9DEDDFDC-38A7-4899-8275-681D8BEA34A0}" destId="{2B2720B2-1E64-455D-B645-50790AA42D16}" srcOrd="0" destOrd="0" parTransId="{ABC22396-114C-475A-9572-0B0F2F888B66}" sibTransId="{13353628-1D49-49A5-8CD0-F787D72D5138}"/>
    <dgm:cxn modelId="{137A6533-E6CB-4E97-8840-9740258A80B9}" type="presOf" srcId="{6EEFA63C-5AE3-4F6A-979B-6D14C8F6790C}" destId="{1BC616DA-3F58-47DE-8337-5EAFE4C9A400}" srcOrd="1" destOrd="0" presId="urn:microsoft.com/office/officeart/2005/8/layout/list1"/>
    <dgm:cxn modelId="{28B37A4E-55D3-43E2-9285-E9642FF7B359}" srcId="{9DEDDFDC-38A7-4899-8275-681D8BEA34A0}" destId="{6EEFA63C-5AE3-4F6A-979B-6D14C8F6790C}" srcOrd="1" destOrd="0" parTransId="{5BF7CFB2-8B0A-479F-BA3B-12E925B2C1F7}" sibTransId="{8F839D33-02CA-4428-B485-E9F97A50C0DA}"/>
    <dgm:cxn modelId="{85F05C51-E40A-4A39-83DE-2A25B286653C}" type="presOf" srcId="{2B2720B2-1E64-455D-B645-50790AA42D16}" destId="{AE2DE756-D02C-4713-9021-C7C565B99752}" srcOrd="1" destOrd="0" presId="urn:microsoft.com/office/officeart/2005/8/layout/list1"/>
    <dgm:cxn modelId="{FF581D52-AD6C-4E1B-9AE7-511EB082E2D2}" type="presOf" srcId="{889C4FC1-018B-4D95-94FA-5F523DF43853}" destId="{240CB235-C5A5-45D2-AF50-57CEF3DC7E1D}" srcOrd="0" destOrd="0" presId="urn:microsoft.com/office/officeart/2005/8/layout/list1"/>
    <dgm:cxn modelId="{5D08645C-E912-4CB6-B2F7-DD6E85CF8E68}" type="presOf" srcId="{EB188B84-3959-40CE-9F8D-426E31688E1A}" destId="{E9BE8417-A56B-48E6-A9C4-E0521DFC5BB7}" srcOrd="0" destOrd="0" presId="urn:microsoft.com/office/officeart/2005/8/layout/list1"/>
    <dgm:cxn modelId="{93ECBB6B-3498-43E4-9FE5-4BADD641A8F3}" type="presOf" srcId="{6EEFA63C-5AE3-4F6A-979B-6D14C8F6790C}" destId="{DA9DC095-B093-40BB-9DE5-9A10DC8AFFF9}" srcOrd="0" destOrd="0" presId="urn:microsoft.com/office/officeart/2005/8/layout/list1"/>
    <dgm:cxn modelId="{37794A77-5BA1-4671-9045-1408FB60388E}" type="presOf" srcId="{8A397602-D923-4E4B-9FE2-369BF9BD0254}" destId="{DAC3A072-4BD5-44D8-BB43-CCA71C01DA2A}" srcOrd="0" destOrd="0" presId="urn:microsoft.com/office/officeart/2005/8/layout/list1"/>
    <dgm:cxn modelId="{14B94880-8173-4CAB-A9C0-EF6173DB3BA8}" srcId="{8784ADF1-3E84-41B8-827B-212E8BCC1E80}" destId="{889C4FC1-018B-4D95-94FA-5F523DF43853}" srcOrd="0" destOrd="0" parTransId="{A87C755C-55CA-436D-81B0-2359D4520F21}" sibTransId="{99B7446D-6A8F-4D4E-A275-A26D1DB4899E}"/>
    <dgm:cxn modelId="{BB4963A1-A2E7-4286-B9DA-CD6FE5199F3A}" srcId="{9DEDDFDC-38A7-4899-8275-681D8BEA34A0}" destId="{8784ADF1-3E84-41B8-827B-212E8BCC1E80}" srcOrd="2" destOrd="0" parTransId="{02920A8B-AE44-428E-A8B1-FFC6109CECFF}" sibTransId="{1CFEF3E9-FC4A-4BE9-B790-0F3F75229AD0}"/>
    <dgm:cxn modelId="{CFA36DA7-E111-484C-8414-7D73F0061E68}" type="presOf" srcId="{2B2720B2-1E64-455D-B645-50790AA42D16}" destId="{D4755385-87C7-4252-B0D2-CDE2BE2EBE7E}" srcOrd="0" destOrd="0" presId="urn:microsoft.com/office/officeart/2005/8/layout/list1"/>
    <dgm:cxn modelId="{B34BB2A8-0832-4D72-ACB4-49E1F8CE3F41}" srcId="{6EEFA63C-5AE3-4F6A-979B-6D14C8F6790C}" destId="{EB188B84-3959-40CE-9F8D-426E31688E1A}" srcOrd="0" destOrd="0" parTransId="{7533B11C-21B1-4F20-B706-7C3A7980B1BA}" sibTransId="{16BED827-3EB7-4880-A217-360EA45E291F}"/>
    <dgm:cxn modelId="{728535E3-110D-4415-B114-3C701C6CCF32}" type="presOf" srcId="{9DEDDFDC-38A7-4899-8275-681D8BEA34A0}" destId="{4112FDAF-73D1-4514-81A1-050139A2A7F5}" srcOrd="0" destOrd="0" presId="urn:microsoft.com/office/officeart/2005/8/layout/list1"/>
    <dgm:cxn modelId="{527F65EA-4D21-4BA0-9142-DFDFEAF7D505}" srcId="{2B2720B2-1E64-455D-B645-50790AA42D16}" destId="{8A397602-D923-4E4B-9FE2-369BF9BD0254}" srcOrd="0" destOrd="0" parTransId="{F74A5BDD-45CD-4081-8699-48BA081D2A5C}" sibTransId="{BF0E9751-2754-4221-910B-C1BB3AC993BA}"/>
    <dgm:cxn modelId="{CBB1EBF9-1156-428F-AF18-DC7D6FCEFB5B}" type="presOf" srcId="{8784ADF1-3E84-41B8-827B-212E8BCC1E80}" destId="{FCEAEBA2-EC9B-44AB-AE53-F77C6D5AE077}" srcOrd="0" destOrd="0" presId="urn:microsoft.com/office/officeart/2005/8/layout/list1"/>
    <dgm:cxn modelId="{82D9FCFF-2B64-4B44-8220-6FD984963B47}" type="presOf" srcId="{8784ADF1-3E84-41B8-827B-212E8BCC1E80}" destId="{1DC0D1F9-4B74-4D29-9DBA-A1DAF7933506}" srcOrd="1" destOrd="0" presId="urn:microsoft.com/office/officeart/2005/8/layout/list1"/>
    <dgm:cxn modelId="{DCADABBE-E97A-41C6-B691-A3A08D8C9C1A}" type="presParOf" srcId="{4112FDAF-73D1-4514-81A1-050139A2A7F5}" destId="{600DDB14-FACE-4A32-8C6C-92EFEE939EC8}" srcOrd="0" destOrd="0" presId="urn:microsoft.com/office/officeart/2005/8/layout/list1"/>
    <dgm:cxn modelId="{7702AB19-E78E-4F59-ADDC-541AB2807265}" type="presParOf" srcId="{600DDB14-FACE-4A32-8C6C-92EFEE939EC8}" destId="{D4755385-87C7-4252-B0D2-CDE2BE2EBE7E}" srcOrd="0" destOrd="0" presId="urn:microsoft.com/office/officeart/2005/8/layout/list1"/>
    <dgm:cxn modelId="{5E622494-7B43-4E85-8DFB-C4255D4CB44B}" type="presParOf" srcId="{600DDB14-FACE-4A32-8C6C-92EFEE939EC8}" destId="{AE2DE756-D02C-4713-9021-C7C565B99752}" srcOrd="1" destOrd="0" presId="urn:microsoft.com/office/officeart/2005/8/layout/list1"/>
    <dgm:cxn modelId="{0F4E571A-505B-448B-83DD-3C47119EF648}" type="presParOf" srcId="{4112FDAF-73D1-4514-81A1-050139A2A7F5}" destId="{F847291B-AF97-4183-B8F4-E078AEC23345}" srcOrd="1" destOrd="0" presId="urn:microsoft.com/office/officeart/2005/8/layout/list1"/>
    <dgm:cxn modelId="{73393B53-243D-43FF-B674-7BC0AD7D9BBB}" type="presParOf" srcId="{4112FDAF-73D1-4514-81A1-050139A2A7F5}" destId="{DAC3A072-4BD5-44D8-BB43-CCA71C01DA2A}" srcOrd="2" destOrd="0" presId="urn:microsoft.com/office/officeart/2005/8/layout/list1"/>
    <dgm:cxn modelId="{53CDE713-F4B8-4F7A-ACAF-86FB5C23337C}" type="presParOf" srcId="{4112FDAF-73D1-4514-81A1-050139A2A7F5}" destId="{D8FE0588-40C5-4DCE-B4D5-6876601CCFE5}" srcOrd="3" destOrd="0" presId="urn:microsoft.com/office/officeart/2005/8/layout/list1"/>
    <dgm:cxn modelId="{33D7C989-D095-48EE-A394-62953CFA9BF7}" type="presParOf" srcId="{4112FDAF-73D1-4514-81A1-050139A2A7F5}" destId="{D3E1170E-509B-4974-AE3F-18FA0B863A79}" srcOrd="4" destOrd="0" presId="urn:microsoft.com/office/officeart/2005/8/layout/list1"/>
    <dgm:cxn modelId="{865BB40A-BEDD-4371-95EA-8436CFC6BF9D}" type="presParOf" srcId="{D3E1170E-509B-4974-AE3F-18FA0B863A79}" destId="{DA9DC095-B093-40BB-9DE5-9A10DC8AFFF9}" srcOrd="0" destOrd="0" presId="urn:microsoft.com/office/officeart/2005/8/layout/list1"/>
    <dgm:cxn modelId="{6A01437B-4506-4BEE-A4AE-DD3334673625}" type="presParOf" srcId="{D3E1170E-509B-4974-AE3F-18FA0B863A79}" destId="{1BC616DA-3F58-47DE-8337-5EAFE4C9A400}" srcOrd="1" destOrd="0" presId="urn:microsoft.com/office/officeart/2005/8/layout/list1"/>
    <dgm:cxn modelId="{E29B13A3-D01B-478C-A217-AB078C2BB93E}" type="presParOf" srcId="{4112FDAF-73D1-4514-81A1-050139A2A7F5}" destId="{4F5EF35E-123F-4BC5-9EC2-7787B00DC8AC}" srcOrd="5" destOrd="0" presId="urn:microsoft.com/office/officeart/2005/8/layout/list1"/>
    <dgm:cxn modelId="{1FAE3644-BCA9-4238-BCCA-6FE454FAEE2E}" type="presParOf" srcId="{4112FDAF-73D1-4514-81A1-050139A2A7F5}" destId="{E9BE8417-A56B-48E6-A9C4-E0521DFC5BB7}" srcOrd="6" destOrd="0" presId="urn:microsoft.com/office/officeart/2005/8/layout/list1"/>
    <dgm:cxn modelId="{56228ECA-1C56-442D-B107-C765E780B17C}" type="presParOf" srcId="{4112FDAF-73D1-4514-81A1-050139A2A7F5}" destId="{831F21D7-31F7-47DA-9472-DA6F0769566C}" srcOrd="7" destOrd="0" presId="urn:microsoft.com/office/officeart/2005/8/layout/list1"/>
    <dgm:cxn modelId="{2E0D4E93-1A55-4905-AB5C-BACD9F20552A}" type="presParOf" srcId="{4112FDAF-73D1-4514-81A1-050139A2A7F5}" destId="{8C88F09F-A665-4A65-AFFF-20127BA331EF}" srcOrd="8" destOrd="0" presId="urn:microsoft.com/office/officeart/2005/8/layout/list1"/>
    <dgm:cxn modelId="{B2B9CE7C-3B4B-4557-82BD-4EDA096353BD}" type="presParOf" srcId="{8C88F09F-A665-4A65-AFFF-20127BA331EF}" destId="{FCEAEBA2-EC9B-44AB-AE53-F77C6D5AE077}" srcOrd="0" destOrd="0" presId="urn:microsoft.com/office/officeart/2005/8/layout/list1"/>
    <dgm:cxn modelId="{31C3B304-2FF8-4F97-AAC2-8A970675B333}" type="presParOf" srcId="{8C88F09F-A665-4A65-AFFF-20127BA331EF}" destId="{1DC0D1F9-4B74-4D29-9DBA-A1DAF7933506}" srcOrd="1" destOrd="0" presId="urn:microsoft.com/office/officeart/2005/8/layout/list1"/>
    <dgm:cxn modelId="{87025730-9100-43DB-BBC2-A3953BD97F83}" type="presParOf" srcId="{4112FDAF-73D1-4514-81A1-050139A2A7F5}" destId="{6EE8874D-AA0F-4DE1-98D0-556101133903}" srcOrd="9" destOrd="0" presId="urn:microsoft.com/office/officeart/2005/8/layout/list1"/>
    <dgm:cxn modelId="{6F5724AC-7D81-4288-85AA-385CC5897D72}" type="presParOf" srcId="{4112FDAF-73D1-4514-81A1-050139A2A7F5}" destId="{240CB235-C5A5-45D2-AF50-57CEF3DC7E1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902E49C-D965-4448-9DC0-FF1A6C5B8102}"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1B5A15A2-3ED3-4137-B81E-B7574AC96BB7}">
      <dgm:prSet custT="1"/>
      <dgm:spPr/>
      <dgm:t>
        <a:bodyPr/>
        <a:lstStyle/>
        <a:p>
          <a:r>
            <a:rPr lang="en-GB" sz="2400"/>
            <a:t>Risk identification</a:t>
          </a:r>
          <a:endParaRPr lang="en-US" sz="2400"/>
        </a:p>
      </dgm:t>
    </dgm:pt>
    <dgm:pt modelId="{AD0C5CEF-758C-4279-9ADE-A226A8A235E4}" type="parTrans" cxnId="{3A386900-1708-49DB-98D1-494576BD0CF8}">
      <dgm:prSet/>
      <dgm:spPr/>
      <dgm:t>
        <a:bodyPr/>
        <a:lstStyle/>
        <a:p>
          <a:endParaRPr lang="en-US" sz="2400"/>
        </a:p>
      </dgm:t>
    </dgm:pt>
    <dgm:pt modelId="{EB6C47DE-4CCE-4FF8-BE4D-35A2043C4318}" type="sibTrans" cxnId="{3A386900-1708-49DB-98D1-494576BD0CF8}">
      <dgm:prSet/>
      <dgm:spPr/>
      <dgm:t>
        <a:bodyPr/>
        <a:lstStyle/>
        <a:p>
          <a:endParaRPr lang="en-US" sz="2400"/>
        </a:p>
      </dgm:t>
    </dgm:pt>
    <dgm:pt modelId="{79325A61-1AE0-4CA0-BF8A-58967F98B9C3}">
      <dgm:prSet custT="1"/>
      <dgm:spPr/>
      <dgm:t>
        <a:bodyPr/>
        <a:lstStyle/>
        <a:p>
          <a:r>
            <a:rPr lang="en-GB" sz="2400" dirty="0"/>
            <a:t>Identify project, product and business risks</a:t>
          </a:r>
          <a:endParaRPr lang="en-US" sz="2400" dirty="0"/>
        </a:p>
      </dgm:t>
    </dgm:pt>
    <dgm:pt modelId="{33AF1B17-A10A-4D47-AC7A-B71A066EE754}" type="parTrans" cxnId="{19E77EA1-7A39-4AD0-9938-B9A75F402FC5}">
      <dgm:prSet/>
      <dgm:spPr/>
      <dgm:t>
        <a:bodyPr/>
        <a:lstStyle/>
        <a:p>
          <a:endParaRPr lang="en-US" sz="2400"/>
        </a:p>
      </dgm:t>
    </dgm:pt>
    <dgm:pt modelId="{5007C686-E1D2-46B5-8F41-E7C3E5C1FDAA}" type="sibTrans" cxnId="{19E77EA1-7A39-4AD0-9938-B9A75F402FC5}">
      <dgm:prSet/>
      <dgm:spPr/>
      <dgm:t>
        <a:bodyPr/>
        <a:lstStyle/>
        <a:p>
          <a:endParaRPr lang="en-US" sz="2400"/>
        </a:p>
      </dgm:t>
    </dgm:pt>
    <dgm:pt modelId="{44B28277-05D0-4906-BF03-24C689509804}">
      <dgm:prSet custT="1"/>
      <dgm:spPr/>
      <dgm:t>
        <a:bodyPr/>
        <a:lstStyle/>
        <a:p>
          <a:r>
            <a:rPr lang="en-GB" sz="2400"/>
            <a:t>Risk analysis</a:t>
          </a:r>
          <a:endParaRPr lang="en-US" sz="2400"/>
        </a:p>
      </dgm:t>
    </dgm:pt>
    <dgm:pt modelId="{05988D8D-AD60-4C39-812A-C53DE92E1294}" type="parTrans" cxnId="{CF892FCB-076E-4D2E-83B5-D43B89D3ABEB}">
      <dgm:prSet/>
      <dgm:spPr/>
      <dgm:t>
        <a:bodyPr/>
        <a:lstStyle/>
        <a:p>
          <a:endParaRPr lang="en-US" sz="2400"/>
        </a:p>
      </dgm:t>
    </dgm:pt>
    <dgm:pt modelId="{457DC5FB-CA4F-42F2-B015-58536D66BEA4}" type="sibTrans" cxnId="{CF892FCB-076E-4D2E-83B5-D43B89D3ABEB}">
      <dgm:prSet/>
      <dgm:spPr/>
      <dgm:t>
        <a:bodyPr/>
        <a:lstStyle/>
        <a:p>
          <a:endParaRPr lang="en-US" sz="2400"/>
        </a:p>
      </dgm:t>
    </dgm:pt>
    <dgm:pt modelId="{ABE1E63E-F47F-4FED-A363-8C462AB015D7}">
      <dgm:prSet custT="1"/>
      <dgm:spPr/>
      <dgm:t>
        <a:bodyPr/>
        <a:lstStyle/>
        <a:p>
          <a:r>
            <a:rPr lang="en-GB" sz="2400" dirty="0"/>
            <a:t>Assess the likelihood and consequences of these risks</a:t>
          </a:r>
          <a:endParaRPr lang="en-US" sz="2400" dirty="0"/>
        </a:p>
      </dgm:t>
    </dgm:pt>
    <dgm:pt modelId="{87B5CD71-DB3E-4CAA-921B-AA2918CEEACA}" type="parTrans" cxnId="{87A81F03-1DE1-4FD9-9286-91A25DD32D2A}">
      <dgm:prSet/>
      <dgm:spPr/>
      <dgm:t>
        <a:bodyPr/>
        <a:lstStyle/>
        <a:p>
          <a:endParaRPr lang="en-US" sz="2400"/>
        </a:p>
      </dgm:t>
    </dgm:pt>
    <dgm:pt modelId="{D9A2884D-227F-4211-B637-8A9522C49B8A}" type="sibTrans" cxnId="{87A81F03-1DE1-4FD9-9286-91A25DD32D2A}">
      <dgm:prSet/>
      <dgm:spPr/>
      <dgm:t>
        <a:bodyPr/>
        <a:lstStyle/>
        <a:p>
          <a:endParaRPr lang="en-US" sz="2400"/>
        </a:p>
      </dgm:t>
    </dgm:pt>
    <dgm:pt modelId="{FE724247-6A34-4211-B700-24261C3FDD18}">
      <dgm:prSet custT="1"/>
      <dgm:spPr/>
      <dgm:t>
        <a:bodyPr/>
        <a:lstStyle/>
        <a:p>
          <a:r>
            <a:rPr lang="en-GB" sz="2400"/>
            <a:t>Risk planning</a:t>
          </a:r>
          <a:endParaRPr lang="en-US" sz="2400"/>
        </a:p>
      </dgm:t>
    </dgm:pt>
    <dgm:pt modelId="{339B4CF8-5D9B-44DD-B20E-441334CED2E1}" type="parTrans" cxnId="{8DD50751-2650-48E5-ADCA-2E7E8BC8E20F}">
      <dgm:prSet/>
      <dgm:spPr/>
      <dgm:t>
        <a:bodyPr/>
        <a:lstStyle/>
        <a:p>
          <a:endParaRPr lang="en-US" sz="2400"/>
        </a:p>
      </dgm:t>
    </dgm:pt>
    <dgm:pt modelId="{08CC51D8-E92A-45F0-9F58-6FAEA6625005}" type="sibTrans" cxnId="{8DD50751-2650-48E5-ADCA-2E7E8BC8E20F}">
      <dgm:prSet/>
      <dgm:spPr/>
      <dgm:t>
        <a:bodyPr/>
        <a:lstStyle/>
        <a:p>
          <a:endParaRPr lang="en-US" sz="2400"/>
        </a:p>
      </dgm:t>
    </dgm:pt>
    <dgm:pt modelId="{773F723D-BA39-4154-A5FE-0444A4AAD2AF}">
      <dgm:prSet custT="1"/>
      <dgm:spPr/>
      <dgm:t>
        <a:bodyPr/>
        <a:lstStyle/>
        <a:p>
          <a:r>
            <a:rPr lang="en-GB" sz="2400" dirty="0"/>
            <a:t>Draw up plans to avoid or minimise the effects of the risk</a:t>
          </a:r>
          <a:endParaRPr lang="en-US" sz="2400" dirty="0"/>
        </a:p>
      </dgm:t>
    </dgm:pt>
    <dgm:pt modelId="{4916C7A9-34E9-48AD-8178-6D0B71BC9A45}" type="parTrans" cxnId="{8990C9CA-E1B9-43E5-9527-FCE5B9217FFF}">
      <dgm:prSet/>
      <dgm:spPr/>
      <dgm:t>
        <a:bodyPr/>
        <a:lstStyle/>
        <a:p>
          <a:endParaRPr lang="en-US" sz="2400"/>
        </a:p>
      </dgm:t>
    </dgm:pt>
    <dgm:pt modelId="{7B4F0F0B-DFA5-4FB5-8B53-138D865D6392}" type="sibTrans" cxnId="{8990C9CA-E1B9-43E5-9527-FCE5B9217FFF}">
      <dgm:prSet/>
      <dgm:spPr/>
      <dgm:t>
        <a:bodyPr/>
        <a:lstStyle/>
        <a:p>
          <a:endParaRPr lang="en-US" sz="2400"/>
        </a:p>
      </dgm:t>
    </dgm:pt>
    <dgm:pt modelId="{A19169A1-E4B2-4AB9-8D3E-08F8CB7CCE43}">
      <dgm:prSet custT="1"/>
      <dgm:spPr/>
      <dgm:t>
        <a:bodyPr/>
        <a:lstStyle/>
        <a:p>
          <a:r>
            <a:rPr lang="en-GB" sz="2400"/>
            <a:t>Risk monitoring</a:t>
          </a:r>
          <a:endParaRPr lang="en-US" sz="2400"/>
        </a:p>
      </dgm:t>
    </dgm:pt>
    <dgm:pt modelId="{EFBC62FF-9AD8-44A2-8C80-1AD4E4CFAE29}" type="parTrans" cxnId="{77C1F511-1A29-4B83-8A1C-427205C7C565}">
      <dgm:prSet/>
      <dgm:spPr/>
      <dgm:t>
        <a:bodyPr/>
        <a:lstStyle/>
        <a:p>
          <a:endParaRPr lang="en-US" sz="2400"/>
        </a:p>
      </dgm:t>
    </dgm:pt>
    <dgm:pt modelId="{30C9F432-7D2B-4AC9-A8E6-78FC15087ADD}" type="sibTrans" cxnId="{77C1F511-1A29-4B83-8A1C-427205C7C565}">
      <dgm:prSet/>
      <dgm:spPr/>
      <dgm:t>
        <a:bodyPr/>
        <a:lstStyle/>
        <a:p>
          <a:endParaRPr lang="en-US" sz="2400"/>
        </a:p>
      </dgm:t>
    </dgm:pt>
    <dgm:pt modelId="{380BBC4B-DBFA-4F09-B359-FE69E2C166F4}">
      <dgm:prSet custT="1"/>
      <dgm:spPr/>
      <dgm:t>
        <a:bodyPr/>
        <a:lstStyle/>
        <a:p>
          <a:r>
            <a:rPr lang="en-GB" sz="2400" dirty="0"/>
            <a:t>Monitor the risks throughout the project</a:t>
          </a:r>
          <a:endParaRPr lang="en-US" sz="2400" dirty="0"/>
        </a:p>
      </dgm:t>
    </dgm:pt>
    <dgm:pt modelId="{3FC9A363-B109-424D-8865-AF78F3F2B623}" type="parTrans" cxnId="{7CCFAD54-D2C4-419B-8C5F-338EE82D1F99}">
      <dgm:prSet/>
      <dgm:spPr/>
      <dgm:t>
        <a:bodyPr/>
        <a:lstStyle/>
        <a:p>
          <a:endParaRPr lang="en-US" sz="2400"/>
        </a:p>
      </dgm:t>
    </dgm:pt>
    <dgm:pt modelId="{E657A93F-CB76-4FB8-84CC-3CD7A073D7EC}" type="sibTrans" cxnId="{7CCFAD54-D2C4-419B-8C5F-338EE82D1F99}">
      <dgm:prSet/>
      <dgm:spPr/>
      <dgm:t>
        <a:bodyPr/>
        <a:lstStyle/>
        <a:p>
          <a:endParaRPr lang="en-US" sz="2400"/>
        </a:p>
      </dgm:t>
    </dgm:pt>
    <dgm:pt modelId="{81621E08-C6A1-44A6-AD2B-037319F800D3}" type="pres">
      <dgm:prSet presAssocID="{9902E49C-D965-4448-9DC0-FF1A6C5B8102}" presName="linear" presStyleCnt="0">
        <dgm:presLayoutVars>
          <dgm:dir/>
          <dgm:animLvl val="lvl"/>
          <dgm:resizeHandles val="exact"/>
        </dgm:presLayoutVars>
      </dgm:prSet>
      <dgm:spPr/>
    </dgm:pt>
    <dgm:pt modelId="{F1444407-8674-4EE5-B0AA-BADB6940EAE3}" type="pres">
      <dgm:prSet presAssocID="{1B5A15A2-3ED3-4137-B81E-B7574AC96BB7}" presName="parentLin" presStyleCnt="0"/>
      <dgm:spPr/>
    </dgm:pt>
    <dgm:pt modelId="{2C5FAFF1-2314-4608-93E0-FD68314D07C4}" type="pres">
      <dgm:prSet presAssocID="{1B5A15A2-3ED3-4137-B81E-B7574AC96BB7}" presName="parentLeftMargin" presStyleLbl="node1" presStyleIdx="0" presStyleCnt="4"/>
      <dgm:spPr/>
    </dgm:pt>
    <dgm:pt modelId="{D8747BBD-DE27-4649-B72E-B9CF16A5EF0E}" type="pres">
      <dgm:prSet presAssocID="{1B5A15A2-3ED3-4137-B81E-B7574AC96BB7}" presName="parentText" presStyleLbl="node1" presStyleIdx="0" presStyleCnt="4">
        <dgm:presLayoutVars>
          <dgm:chMax val="0"/>
          <dgm:bulletEnabled val="1"/>
        </dgm:presLayoutVars>
      </dgm:prSet>
      <dgm:spPr/>
    </dgm:pt>
    <dgm:pt modelId="{7401410E-4855-4681-AE73-2483CE5A6F34}" type="pres">
      <dgm:prSet presAssocID="{1B5A15A2-3ED3-4137-B81E-B7574AC96BB7}" presName="negativeSpace" presStyleCnt="0"/>
      <dgm:spPr/>
    </dgm:pt>
    <dgm:pt modelId="{569AF709-397B-4517-9D89-1786AC458715}" type="pres">
      <dgm:prSet presAssocID="{1B5A15A2-3ED3-4137-B81E-B7574AC96BB7}" presName="childText" presStyleLbl="conFgAcc1" presStyleIdx="0" presStyleCnt="4">
        <dgm:presLayoutVars>
          <dgm:bulletEnabled val="1"/>
        </dgm:presLayoutVars>
      </dgm:prSet>
      <dgm:spPr/>
    </dgm:pt>
    <dgm:pt modelId="{EC651AB2-1A6F-49B9-B9A6-35D59D7895C5}" type="pres">
      <dgm:prSet presAssocID="{EB6C47DE-4CCE-4FF8-BE4D-35A2043C4318}" presName="spaceBetweenRectangles" presStyleCnt="0"/>
      <dgm:spPr/>
    </dgm:pt>
    <dgm:pt modelId="{1A2A5CF1-0003-4E4F-B3F9-920B6D566C9F}" type="pres">
      <dgm:prSet presAssocID="{44B28277-05D0-4906-BF03-24C689509804}" presName="parentLin" presStyleCnt="0"/>
      <dgm:spPr/>
    </dgm:pt>
    <dgm:pt modelId="{B9C4974C-09F4-4EDC-8220-8454AB100E53}" type="pres">
      <dgm:prSet presAssocID="{44B28277-05D0-4906-BF03-24C689509804}" presName="parentLeftMargin" presStyleLbl="node1" presStyleIdx="0" presStyleCnt="4"/>
      <dgm:spPr/>
    </dgm:pt>
    <dgm:pt modelId="{B1F5A338-3A4C-4DFB-9028-B576F19AEE70}" type="pres">
      <dgm:prSet presAssocID="{44B28277-05D0-4906-BF03-24C689509804}" presName="parentText" presStyleLbl="node1" presStyleIdx="1" presStyleCnt="4">
        <dgm:presLayoutVars>
          <dgm:chMax val="0"/>
          <dgm:bulletEnabled val="1"/>
        </dgm:presLayoutVars>
      </dgm:prSet>
      <dgm:spPr/>
    </dgm:pt>
    <dgm:pt modelId="{2AAE46E2-BC30-4F51-AEBA-FF7B23DEE6EA}" type="pres">
      <dgm:prSet presAssocID="{44B28277-05D0-4906-BF03-24C689509804}" presName="negativeSpace" presStyleCnt="0"/>
      <dgm:spPr/>
    </dgm:pt>
    <dgm:pt modelId="{94D5FE9C-954F-46ED-9CC7-2D525E62A978}" type="pres">
      <dgm:prSet presAssocID="{44B28277-05D0-4906-BF03-24C689509804}" presName="childText" presStyleLbl="conFgAcc1" presStyleIdx="1" presStyleCnt="4">
        <dgm:presLayoutVars>
          <dgm:bulletEnabled val="1"/>
        </dgm:presLayoutVars>
      </dgm:prSet>
      <dgm:spPr/>
    </dgm:pt>
    <dgm:pt modelId="{A97EBA4B-A475-4A28-BC8F-ABE1991FB85A}" type="pres">
      <dgm:prSet presAssocID="{457DC5FB-CA4F-42F2-B015-58536D66BEA4}" presName="spaceBetweenRectangles" presStyleCnt="0"/>
      <dgm:spPr/>
    </dgm:pt>
    <dgm:pt modelId="{3B0619F6-1A12-4EEA-864E-87BE637767EA}" type="pres">
      <dgm:prSet presAssocID="{FE724247-6A34-4211-B700-24261C3FDD18}" presName="parentLin" presStyleCnt="0"/>
      <dgm:spPr/>
    </dgm:pt>
    <dgm:pt modelId="{D23D7CBC-B66B-48EC-969F-C88FF0F92D6B}" type="pres">
      <dgm:prSet presAssocID="{FE724247-6A34-4211-B700-24261C3FDD18}" presName="parentLeftMargin" presStyleLbl="node1" presStyleIdx="1" presStyleCnt="4"/>
      <dgm:spPr/>
    </dgm:pt>
    <dgm:pt modelId="{CE564DB7-0FC4-40DA-AFAF-3EF36745206D}" type="pres">
      <dgm:prSet presAssocID="{FE724247-6A34-4211-B700-24261C3FDD18}" presName="parentText" presStyleLbl="node1" presStyleIdx="2" presStyleCnt="4">
        <dgm:presLayoutVars>
          <dgm:chMax val="0"/>
          <dgm:bulletEnabled val="1"/>
        </dgm:presLayoutVars>
      </dgm:prSet>
      <dgm:spPr/>
    </dgm:pt>
    <dgm:pt modelId="{C8491950-21E0-4CDD-A859-8C3E776129CA}" type="pres">
      <dgm:prSet presAssocID="{FE724247-6A34-4211-B700-24261C3FDD18}" presName="negativeSpace" presStyleCnt="0"/>
      <dgm:spPr/>
    </dgm:pt>
    <dgm:pt modelId="{C59E3A48-BC27-426E-A0C8-FAB4725348CA}" type="pres">
      <dgm:prSet presAssocID="{FE724247-6A34-4211-B700-24261C3FDD18}" presName="childText" presStyleLbl="conFgAcc1" presStyleIdx="2" presStyleCnt="4">
        <dgm:presLayoutVars>
          <dgm:bulletEnabled val="1"/>
        </dgm:presLayoutVars>
      </dgm:prSet>
      <dgm:spPr/>
    </dgm:pt>
    <dgm:pt modelId="{13B21DC8-F2B5-4317-B246-32B3968A5525}" type="pres">
      <dgm:prSet presAssocID="{08CC51D8-E92A-45F0-9F58-6FAEA6625005}" presName="spaceBetweenRectangles" presStyleCnt="0"/>
      <dgm:spPr/>
    </dgm:pt>
    <dgm:pt modelId="{0CD36E06-6BA1-49E5-BC6A-8767CCFFBD27}" type="pres">
      <dgm:prSet presAssocID="{A19169A1-E4B2-4AB9-8D3E-08F8CB7CCE43}" presName="parentLin" presStyleCnt="0"/>
      <dgm:spPr/>
    </dgm:pt>
    <dgm:pt modelId="{596F1706-2B31-4DFF-8A70-5C1DE09DBE3F}" type="pres">
      <dgm:prSet presAssocID="{A19169A1-E4B2-4AB9-8D3E-08F8CB7CCE43}" presName="parentLeftMargin" presStyleLbl="node1" presStyleIdx="2" presStyleCnt="4"/>
      <dgm:spPr/>
    </dgm:pt>
    <dgm:pt modelId="{8F82C4D0-9FDC-48CC-BAA4-A04D16034A11}" type="pres">
      <dgm:prSet presAssocID="{A19169A1-E4B2-4AB9-8D3E-08F8CB7CCE43}" presName="parentText" presStyleLbl="node1" presStyleIdx="3" presStyleCnt="4">
        <dgm:presLayoutVars>
          <dgm:chMax val="0"/>
          <dgm:bulletEnabled val="1"/>
        </dgm:presLayoutVars>
      </dgm:prSet>
      <dgm:spPr/>
    </dgm:pt>
    <dgm:pt modelId="{C0004E79-55F4-4E9E-B869-298603A3414B}" type="pres">
      <dgm:prSet presAssocID="{A19169A1-E4B2-4AB9-8D3E-08F8CB7CCE43}" presName="negativeSpace" presStyleCnt="0"/>
      <dgm:spPr/>
    </dgm:pt>
    <dgm:pt modelId="{BFB4F622-34FB-44D2-92DF-8762E05AF88B}" type="pres">
      <dgm:prSet presAssocID="{A19169A1-E4B2-4AB9-8D3E-08F8CB7CCE43}" presName="childText" presStyleLbl="conFgAcc1" presStyleIdx="3" presStyleCnt="4">
        <dgm:presLayoutVars>
          <dgm:bulletEnabled val="1"/>
        </dgm:presLayoutVars>
      </dgm:prSet>
      <dgm:spPr/>
    </dgm:pt>
  </dgm:ptLst>
  <dgm:cxnLst>
    <dgm:cxn modelId="{3A386900-1708-49DB-98D1-494576BD0CF8}" srcId="{9902E49C-D965-4448-9DC0-FF1A6C5B8102}" destId="{1B5A15A2-3ED3-4137-B81E-B7574AC96BB7}" srcOrd="0" destOrd="0" parTransId="{AD0C5CEF-758C-4279-9ADE-A226A8A235E4}" sibTransId="{EB6C47DE-4CCE-4FF8-BE4D-35A2043C4318}"/>
    <dgm:cxn modelId="{87A81F03-1DE1-4FD9-9286-91A25DD32D2A}" srcId="{44B28277-05D0-4906-BF03-24C689509804}" destId="{ABE1E63E-F47F-4FED-A363-8C462AB015D7}" srcOrd="0" destOrd="0" parTransId="{87B5CD71-DB3E-4CAA-921B-AA2918CEEACA}" sibTransId="{D9A2884D-227F-4211-B637-8A9522C49B8A}"/>
    <dgm:cxn modelId="{887E4209-FC95-406F-BC51-18BB62B48BE6}" type="presOf" srcId="{FE724247-6A34-4211-B700-24261C3FDD18}" destId="{D23D7CBC-B66B-48EC-969F-C88FF0F92D6B}" srcOrd="0" destOrd="0" presId="urn:microsoft.com/office/officeart/2005/8/layout/list1"/>
    <dgm:cxn modelId="{77C1F511-1A29-4B83-8A1C-427205C7C565}" srcId="{9902E49C-D965-4448-9DC0-FF1A6C5B8102}" destId="{A19169A1-E4B2-4AB9-8D3E-08F8CB7CCE43}" srcOrd="3" destOrd="0" parTransId="{EFBC62FF-9AD8-44A2-8C80-1AD4E4CFAE29}" sibTransId="{30C9F432-7D2B-4AC9-A8E6-78FC15087ADD}"/>
    <dgm:cxn modelId="{DAF2913C-C23F-43DA-9D35-955699A0187E}" type="presOf" srcId="{ABE1E63E-F47F-4FED-A363-8C462AB015D7}" destId="{94D5FE9C-954F-46ED-9CC7-2D525E62A978}" srcOrd="0" destOrd="0" presId="urn:microsoft.com/office/officeart/2005/8/layout/list1"/>
    <dgm:cxn modelId="{9225693E-4DC8-4AD7-9168-E077BD53A04F}" type="presOf" srcId="{773F723D-BA39-4154-A5FE-0444A4AAD2AF}" destId="{C59E3A48-BC27-426E-A0C8-FAB4725348CA}" srcOrd="0" destOrd="0" presId="urn:microsoft.com/office/officeart/2005/8/layout/list1"/>
    <dgm:cxn modelId="{1C93F14D-46FD-43AA-84D7-40B04F6BA6B7}" type="presOf" srcId="{A19169A1-E4B2-4AB9-8D3E-08F8CB7CCE43}" destId="{8F82C4D0-9FDC-48CC-BAA4-A04D16034A11}" srcOrd="1" destOrd="0" presId="urn:microsoft.com/office/officeart/2005/8/layout/list1"/>
    <dgm:cxn modelId="{8DD50751-2650-48E5-ADCA-2E7E8BC8E20F}" srcId="{9902E49C-D965-4448-9DC0-FF1A6C5B8102}" destId="{FE724247-6A34-4211-B700-24261C3FDD18}" srcOrd="2" destOrd="0" parTransId="{339B4CF8-5D9B-44DD-B20E-441334CED2E1}" sibTransId="{08CC51D8-E92A-45F0-9F58-6FAEA6625005}"/>
    <dgm:cxn modelId="{7CCFAD54-D2C4-419B-8C5F-338EE82D1F99}" srcId="{A19169A1-E4B2-4AB9-8D3E-08F8CB7CCE43}" destId="{380BBC4B-DBFA-4F09-B359-FE69E2C166F4}" srcOrd="0" destOrd="0" parTransId="{3FC9A363-B109-424D-8865-AF78F3F2B623}" sibTransId="{E657A93F-CB76-4FB8-84CC-3CD7A073D7EC}"/>
    <dgm:cxn modelId="{F7F1737B-B2E5-4D11-92FA-D21357EFB207}" type="presOf" srcId="{380BBC4B-DBFA-4F09-B359-FE69E2C166F4}" destId="{BFB4F622-34FB-44D2-92DF-8762E05AF88B}" srcOrd="0" destOrd="0" presId="urn:microsoft.com/office/officeart/2005/8/layout/list1"/>
    <dgm:cxn modelId="{19236AA0-D14B-4AB3-9C13-BE6980B5CC2F}" type="presOf" srcId="{FE724247-6A34-4211-B700-24261C3FDD18}" destId="{CE564DB7-0FC4-40DA-AFAF-3EF36745206D}" srcOrd="1" destOrd="0" presId="urn:microsoft.com/office/officeart/2005/8/layout/list1"/>
    <dgm:cxn modelId="{19E77EA1-7A39-4AD0-9938-B9A75F402FC5}" srcId="{1B5A15A2-3ED3-4137-B81E-B7574AC96BB7}" destId="{79325A61-1AE0-4CA0-BF8A-58967F98B9C3}" srcOrd="0" destOrd="0" parTransId="{33AF1B17-A10A-4D47-AC7A-B71A066EE754}" sibTransId="{5007C686-E1D2-46B5-8F41-E7C3E5C1FDAA}"/>
    <dgm:cxn modelId="{D0F2C6A8-92DF-41E2-B92E-ADCAFB4F71EF}" type="presOf" srcId="{44B28277-05D0-4906-BF03-24C689509804}" destId="{B1F5A338-3A4C-4DFB-9028-B576F19AEE70}" srcOrd="1" destOrd="0" presId="urn:microsoft.com/office/officeart/2005/8/layout/list1"/>
    <dgm:cxn modelId="{27A3F9BB-CC92-43CB-B154-DFB06E976F04}" type="presOf" srcId="{44B28277-05D0-4906-BF03-24C689509804}" destId="{B9C4974C-09F4-4EDC-8220-8454AB100E53}" srcOrd="0" destOrd="0" presId="urn:microsoft.com/office/officeart/2005/8/layout/list1"/>
    <dgm:cxn modelId="{E39118BF-8899-41F2-958F-5D8EF3221651}" type="presOf" srcId="{1B5A15A2-3ED3-4137-B81E-B7574AC96BB7}" destId="{2C5FAFF1-2314-4608-93E0-FD68314D07C4}" srcOrd="0" destOrd="0" presId="urn:microsoft.com/office/officeart/2005/8/layout/list1"/>
    <dgm:cxn modelId="{2C2260C5-9007-443D-922B-2DFA851FCD32}" type="presOf" srcId="{1B5A15A2-3ED3-4137-B81E-B7574AC96BB7}" destId="{D8747BBD-DE27-4649-B72E-B9CF16A5EF0E}" srcOrd="1" destOrd="0" presId="urn:microsoft.com/office/officeart/2005/8/layout/list1"/>
    <dgm:cxn modelId="{8990C9CA-E1B9-43E5-9527-FCE5B9217FFF}" srcId="{FE724247-6A34-4211-B700-24261C3FDD18}" destId="{773F723D-BA39-4154-A5FE-0444A4AAD2AF}" srcOrd="0" destOrd="0" parTransId="{4916C7A9-34E9-48AD-8178-6D0B71BC9A45}" sibTransId="{7B4F0F0B-DFA5-4FB5-8B53-138D865D6392}"/>
    <dgm:cxn modelId="{CF892FCB-076E-4D2E-83B5-D43B89D3ABEB}" srcId="{9902E49C-D965-4448-9DC0-FF1A6C5B8102}" destId="{44B28277-05D0-4906-BF03-24C689509804}" srcOrd="1" destOrd="0" parTransId="{05988D8D-AD60-4C39-812A-C53DE92E1294}" sibTransId="{457DC5FB-CA4F-42F2-B015-58536D66BEA4}"/>
    <dgm:cxn modelId="{09F32ECD-9E04-4FB9-99AE-FCAA34DB54B9}" type="presOf" srcId="{9902E49C-D965-4448-9DC0-FF1A6C5B8102}" destId="{81621E08-C6A1-44A6-AD2B-037319F800D3}" srcOrd="0" destOrd="0" presId="urn:microsoft.com/office/officeart/2005/8/layout/list1"/>
    <dgm:cxn modelId="{27FC1FE9-525F-458E-A5FB-8BFBD50F7AC7}" type="presOf" srcId="{A19169A1-E4B2-4AB9-8D3E-08F8CB7CCE43}" destId="{596F1706-2B31-4DFF-8A70-5C1DE09DBE3F}" srcOrd="0" destOrd="0" presId="urn:microsoft.com/office/officeart/2005/8/layout/list1"/>
    <dgm:cxn modelId="{611DA7FE-CD98-468C-89F4-B181382218C7}" type="presOf" srcId="{79325A61-1AE0-4CA0-BF8A-58967F98B9C3}" destId="{569AF709-397B-4517-9D89-1786AC458715}" srcOrd="0" destOrd="0" presId="urn:microsoft.com/office/officeart/2005/8/layout/list1"/>
    <dgm:cxn modelId="{E2D6E7CE-210D-4B6C-8DB2-2CFDE704E42B}" type="presParOf" srcId="{81621E08-C6A1-44A6-AD2B-037319F800D3}" destId="{F1444407-8674-4EE5-B0AA-BADB6940EAE3}" srcOrd="0" destOrd="0" presId="urn:microsoft.com/office/officeart/2005/8/layout/list1"/>
    <dgm:cxn modelId="{2D9E1647-29B8-405D-ABFB-2319C7B73290}" type="presParOf" srcId="{F1444407-8674-4EE5-B0AA-BADB6940EAE3}" destId="{2C5FAFF1-2314-4608-93E0-FD68314D07C4}" srcOrd="0" destOrd="0" presId="urn:microsoft.com/office/officeart/2005/8/layout/list1"/>
    <dgm:cxn modelId="{32250892-1C03-4941-9093-9D5C0FFDF064}" type="presParOf" srcId="{F1444407-8674-4EE5-B0AA-BADB6940EAE3}" destId="{D8747BBD-DE27-4649-B72E-B9CF16A5EF0E}" srcOrd="1" destOrd="0" presId="urn:microsoft.com/office/officeart/2005/8/layout/list1"/>
    <dgm:cxn modelId="{3DF2270A-45D6-48EA-8C72-C87D80DC57A7}" type="presParOf" srcId="{81621E08-C6A1-44A6-AD2B-037319F800D3}" destId="{7401410E-4855-4681-AE73-2483CE5A6F34}" srcOrd="1" destOrd="0" presId="urn:microsoft.com/office/officeart/2005/8/layout/list1"/>
    <dgm:cxn modelId="{14B292CB-6E36-4144-9E97-876581E7EE1F}" type="presParOf" srcId="{81621E08-C6A1-44A6-AD2B-037319F800D3}" destId="{569AF709-397B-4517-9D89-1786AC458715}" srcOrd="2" destOrd="0" presId="urn:microsoft.com/office/officeart/2005/8/layout/list1"/>
    <dgm:cxn modelId="{B72E664D-1406-43DE-BF42-ED10CEA86FD6}" type="presParOf" srcId="{81621E08-C6A1-44A6-AD2B-037319F800D3}" destId="{EC651AB2-1A6F-49B9-B9A6-35D59D7895C5}" srcOrd="3" destOrd="0" presId="urn:microsoft.com/office/officeart/2005/8/layout/list1"/>
    <dgm:cxn modelId="{EC2FC267-4DF7-41ED-BAEC-50F41D820CDA}" type="presParOf" srcId="{81621E08-C6A1-44A6-AD2B-037319F800D3}" destId="{1A2A5CF1-0003-4E4F-B3F9-920B6D566C9F}" srcOrd="4" destOrd="0" presId="urn:microsoft.com/office/officeart/2005/8/layout/list1"/>
    <dgm:cxn modelId="{09646FB5-AE54-40E5-A2B8-FBF3E43705E7}" type="presParOf" srcId="{1A2A5CF1-0003-4E4F-B3F9-920B6D566C9F}" destId="{B9C4974C-09F4-4EDC-8220-8454AB100E53}" srcOrd="0" destOrd="0" presId="urn:microsoft.com/office/officeart/2005/8/layout/list1"/>
    <dgm:cxn modelId="{586CB4B2-5A3A-4A82-9A34-79767E89C620}" type="presParOf" srcId="{1A2A5CF1-0003-4E4F-B3F9-920B6D566C9F}" destId="{B1F5A338-3A4C-4DFB-9028-B576F19AEE70}" srcOrd="1" destOrd="0" presId="urn:microsoft.com/office/officeart/2005/8/layout/list1"/>
    <dgm:cxn modelId="{4193353B-4BE9-4494-9520-E66EA533744A}" type="presParOf" srcId="{81621E08-C6A1-44A6-AD2B-037319F800D3}" destId="{2AAE46E2-BC30-4F51-AEBA-FF7B23DEE6EA}" srcOrd="5" destOrd="0" presId="urn:microsoft.com/office/officeart/2005/8/layout/list1"/>
    <dgm:cxn modelId="{FDDFBE49-27DF-47F5-B1EA-7303AC7997A2}" type="presParOf" srcId="{81621E08-C6A1-44A6-AD2B-037319F800D3}" destId="{94D5FE9C-954F-46ED-9CC7-2D525E62A978}" srcOrd="6" destOrd="0" presId="urn:microsoft.com/office/officeart/2005/8/layout/list1"/>
    <dgm:cxn modelId="{005512D8-BAF5-413F-AB01-247CF64C440A}" type="presParOf" srcId="{81621E08-C6A1-44A6-AD2B-037319F800D3}" destId="{A97EBA4B-A475-4A28-BC8F-ABE1991FB85A}" srcOrd="7" destOrd="0" presId="urn:microsoft.com/office/officeart/2005/8/layout/list1"/>
    <dgm:cxn modelId="{A0884640-1492-49CC-B42B-9CF05F9167BF}" type="presParOf" srcId="{81621E08-C6A1-44A6-AD2B-037319F800D3}" destId="{3B0619F6-1A12-4EEA-864E-87BE637767EA}" srcOrd="8" destOrd="0" presId="urn:microsoft.com/office/officeart/2005/8/layout/list1"/>
    <dgm:cxn modelId="{CB0F8C1B-2347-4DE1-BDF9-6E101609F04D}" type="presParOf" srcId="{3B0619F6-1A12-4EEA-864E-87BE637767EA}" destId="{D23D7CBC-B66B-48EC-969F-C88FF0F92D6B}" srcOrd="0" destOrd="0" presId="urn:microsoft.com/office/officeart/2005/8/layout/list1"/>
    <dgm:cxn modelId="{47C2B654-B82C-4B4B-AF62-0892B344D4C4}" type="presParOf" srcId="{3B0619F6-1A12-4EEA-864E-87BE637767EA}" destId="{CE564DB7-0FC4-40DA-AFAF-3EF36745206D}" srcOrd="1" destOrd="0" presId="urn:microsoft.com/office/officeart/2005/8/layout/list1"/>
    <dgm:cxn modelId="{B9731EE9-3C1A-4475-A130-7DA80EFA34F6}" type="presParOf" srcId="{81621E08-C6A1-44A6-AD2B-037319F800D3}" destId="{C8491950-21E0-4CDD-A859-8C3E776129CA}" srcOrd="9" destOrd="0" presId="urn:microsoft.com/office/officeart/2005/8/layout/list1"/>
    <dgm:cxn modelId="{EA93A427-0D4A-4FE7-BFDB-D8DBB95C906A}" type="presParOf" srcId="{81621E08-C6A1-44A6-AD2B-037319F800D3}" destId="{C59E3A48-BC27-426E-A0C8-FAB4725348CA}" srcOrd="10" destOrd="0" presId="urn:microsoft.com/office/officeart/2005/8/layout/list1"/>
    <dgm:cxn modelId="{810C064B-997C-4B45-972E-717464CB6490}" type="presParOf" srcId="{81621E08-C6A1-44A6-AD2B-037319F800D3}" destId="{13B21DC8-F2B5-4317-B246-32B3968A5525}" srcOrd="11" destOrd="0" presId="urn:microsoft.com/office/officeart/2005/8/layout/list1"/>
    <dgm:cxn modelId="{F232DDC9-1D2A-4B90-9BFE-C2C877EB68DB}" type="presParOf" srcId="{81621E08-C6A1-44A6-AD2B-037319F800D3}" destId="{0CD36E06-6BA1-49E5-BC6A-8767CCFFBD27}" srcOrd="12" destOrd="0" presId="urn:microsoft.com/office/officeart/2005/8/layout/list1"/>
    <dgm:cxn modelId="{6002E6B2-85C0-4309-A6D7-7AFE8B956B58}" type="presParOf" srcId="{0CD36E06-6BA1-49E5-BC6A-8767CCFFBD27}" destId="{596F1706-2B31-4DFF-8A70-5C1DE09DBE3F}" srcOrd="0" destOrd="0" presId="urn:microsoft.com/office/officeart/2005/8/layout/list1"/>
    <dgm:cxn modelId="{2B0B6AF6-7C81-4C57-B542-A1357A3EE419}" type="presParOf" srcId="{0CD36E06-6BA1-49E5-BC6A-8767CCFFBD27}" destId="{8F82C4D0-9FDC-48CC-BAA4-A04D16034A11}" srcOrd="1" destOrd="0" presId="urn:microsoft.com/office/officeart/2005/8/layout/list1"/>
    <dgm:cxn modelId="{B80BB80B-5037-40F9-BF67-E5031972AD4E}" type="presParOf" srcId="{81621E08-C6A1-44A6-AD2B-037319F800D3}" destId="{C0004E79-55F4-4E9E-B869-298603A3414B}" srcOrd="13" destOrd="0" presId="urn:microsoft.com/office/officeart/2005/8/layout/list1"/>
    <dgm:cxn modelId="{096001EF-F272-4AB6-9FBE-908BCF63700C}" type="presParOf" srcId="{81621E08-C6A1-44A6-AD2B-037319F800D3}" destId="{BFB4F622-34FB-44D2-92DF-8762E05AF88B}"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4E7061C-0613-475D-AA50-5E02393ADE9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95AA9EF-89F9-4A78-88B1-101AFB8B2950}">
      <dgm:prSet/>
      <dgm:spPr/>
      <dgm:t>
        <a:bodyPr/>
        <a:lstStyle/>
        <a:p>
          <a:r>
            <a:rPr lang="en-GB" dirty="0"/>
            <a:t>May be a team activities or based on the individual project manager’s experience.</a:t>
          </a:r>
          <a:endParaRPr lang="en-US" dirty="0"/>
        </a:p>
      </dgm:t>
    </dgm:pt>
    <dgm:pt modelId="{FD05616F-F387-42F1-98DA-75A5D778EB4D}" type="parTrans" cxnId="{1A7310FB-096E-4FC9-BFDF-7EE556AAFE31}">
      <dgm:prSet/>
      <dgm:spPr/>
      <dgm:t>
        <a:bodyPr/>
        <a:lstStyle/>
        <a:p>
          <a:endParaRPr lang="en-US"/>
        </a:p>
      </dgm:t>
    </dgm:pt>
    <dgm:pt modelId="{033D0D97-C49F-4A5D-AEDA-F820485F076B}" type="sibTrans" cxnId="{1A7310FB-096E-4FC9-BFDF-7EE556AAFE31}">
      <dgm:prSet/>
      <dgm:spPr/>
      <dgm:t>
        <a:bodyPr/>
        <a:lstStyle/>
        <a:p>
          <a:endParaRPr lang="en-US"/>
        </a:p>
      </dgm:t>
    </dgm:pt>
    <dgm:pt modelId="{D35FA793-35C8-481C-B219-F527634EDFF3}">
      <dgm:prSet/>
      <dgm:spPr/>
      <dgm:t>
        <a:bodyPr/>
        <a:lstStyle/>
        <a:p>
          <a:r>
            <a:rPr lang="en-GB" dirty="0"/>
            <a:t>A checklist of common risks may be used to identify risks in a project</a:t>
          </a:r>
          <a:endParaRPr lang="en-US" dirty="0"/>
        </a:p>
      </dgm:t>
    </dgm:pt>
    <dgm:pt modelId="{837C029E-46F3-460A-935A-75FBB0DB6711}" type="parTrans" cxnId="{85D73BA0-5A65-4850-BA98-5F0255738BCF}">
      <dgm:prSet/>
      <dgm:spPr/>
      <dgm:t>
        <a:bodyPr/>
        <a:lstStyle/>
        <a:p>
          <a:endParaRPr lang="en-US"/>
        </a:p>
      </dgm:t>
    </dgm:pt>
    <dgm:pt modelId="{3C0A392A-BC7B-4A15-994A-8E0A5AEF387B}" type="sibTrans" cxnId="{85D73BA0-5A65-4850-BA98-5F0255738BCF}">
      <dgm:prSet/>
      <dgm:spPr/>
      <dgm:t>
        <a:bodyPr/>
        <a:lstStyle/>
        <a:p>
          <a:endParaRPr lang="en-US"/>
        </a:p>
      </dgm:t>
    </dgm:pt>
    <dgm:pt modelId="{82CD7B0C-E48D-427D-A7A8-EBCF192E7F92}">
      <dgm:prSet custT="1"/>
      <dgm:spPr/>
      <dgm:t>
        <a:bodyPr/>
        <a:lstStyle/>
        <a:p>
          <a:pPr>
            <a:buClr>
              <a:srgbClr val="00B050"/>
            </a:buClr>
            <a:buFontTx/>
            <a:buChar char="►"/>
          </a:pPr>
          <a:r>
            <a:rPr lang="en-GB" sz="2400" dirty="0"/>
            <a:t>Technology risks.</a:t>
          </a:r>
          <a:endParaRPr lang="en-US" sz="2400" dirty="0"/>
        </a:p>
      </dgm:t>
    </dgm:pt>
    <dgm:pt modelId="{FD3C8ADA-7484-4485-B2D8-F8186346C7C3}" type="parTrans" cxnId="{24D9EFC7-EB3D-4C85-85DB-93A97288F6E2}">
      <dgm:prSet/>
      <dgm:spPr/>
      <dgm:t>
        <a:bodyPr/>
        <a:lstStyle/>
        <a:p>
          <a:endParaRPr lang="en-US"/>
        </a:p>
      </dgm:t>
    </dgm:pt>
    <dgm:pt modelId="{253F5510-CEF6-439C-995A-29C2CC109F5A}" type="sibTrans" cxnId="{24D9EFC7-EB3D-4C85-85DB-93A97288F6E2}">
      <dgm:prSet/>
      <dgm:spPr/>
      <dgm:t>
        <a:bodyPr/>
        <a:lstStyle/>
        <a:p>
          <a:endParaRPr lang="en-US"/>
        </a:p>
      </dgm:t>
    </dgm:pt>
    <dgm:pt modelId="{5045A526-937D-4191-BBA9-7984074F50CD}">
      <dgm:prSet custT="1"/>
      <dgm:spPr/>
      <dgm:t>
        <a:bodyPr/>
        <a:lstStyle/>
        <a:p>
          <a:pPr>
            <a:buClr>
              <a:srgbClr val="00B050"/>
            </a:buClr>
            <a:buFontTx/>
            <a:buChar char="►"/>
          </a:pPr>
          <a:r>
            <a:rPr lang="en-GB" sz="2400" dirty="0"/>
            <a:t>Organizational risks.</a:t>
          </a:r>
          <a:endParaRPr lang="en-US" sz="2400" dirty="0"/>
        </a:p>
      </dgm:t>
    </dgm:pt>
    <dgm:pt modelId="{E0376B53-70CF-4D19-8C93-97EE6B452E8C}" type="parTrans" cxnId="{429C2BEA-6C7B-4AAF-8923-F5466190FDD9}">
      <dgm:prSet/>
      <dgm:spPr/>
      <dgm:t>
        <a:bodyPr/>
        <a:lstStyle/>
        <a:p>
          <a:endParaRPr lang="en-US"/>
        </a:p>
      </dgm:t>
    </dgm:pt>
    <dgm:pt modelId="{FC039D80-1F3F-4FE6-9CDC-6B8FB16AE7BB}" type="sibTrans" cxnId="{429C2BEA-6C7B-4AAF-8923-F5466190FDD9}">
      <dgm:prSet/>
      <dgm:spPr/>
      <dgm:t>
        <a:bodyPr/>
        <a:lstStyle/>
        <a:p>
          <a:endParaRPr lang="en-US"/>
        </a:p>
      </dgm:t>
    </dgm:pt>
    <dgm:pt modelId="{99302C97-A9E8-4A68-AF5E-05EFEA51BD6F}">
      <dgm:prSet custT="1"/>
      <dgm:spPr/>
      <dgm:t>
        <a:bodyPr/>
        <a:lstStyle/>
        <a:p>
          <a:pPr>
            <a:buClr>
              <a:srgbClr val="00B050"/>
            </a:buClr>
            <a:buFontTx/>
            <a:buChar char="►"/>
          </a:pPr>
          <a:r>
            <a:rPr lang="en-GB" sz="2400" dirty="0"/>
            <a:t>People risks.</a:t>
          </a:r>
          <a:endParaRPr lang="en-US" sz="2400" dirty="0"/>
        </a:p>
      </dgm:t>
    </dgm:pt>
    <dgm:pt modelId="{155B3B38-7CFE-4EE6-BD76-6AFD8E9A74CE}" type="parTrans" cxnId="{A7CEC63B-3809-4E71-BA80-0015A85EE83B}">
      <dgm:prSet/>
      <dgm:spPr/>
      <dgm:t>
        <a:bodyPr/>
        <a:lstStyle/>
        <a:p>
          <a:endParaRPr lang="en-US"/>
        </a:p>
      </dgm:t>
    </dgm:pt>
    <dgm:pt modelId="{92219CF9-54A7-420F-A760-EFDFE0788818}" type="sibTrans" cxnId="{A7CEC63B-3809-4E71-BA80-0015A85EE83B}">
      <dgm:prSet/>
      <dgm:spPr/>
      <dgm:t>
        <a:bodyPr/>
        <a:lstStyle/>
        <a:p>
          <a:endParaRPr lang="en-US"/>
        </a:p>
      </dgm:t>
    </dgm:pt>
    <dgm:pt modelId="{2B557C9A-54CE-4561-B311-0465B30B7A57}">
      <dgm:prSet custT="1"/>
      <dgm:spPr/>
      <dgm:t>
        <a:bodyPr/>
        <a:lstStyle/>
        <a:p>
          <a:pPr>
            <a:buClr>
              <a:srgbClr val="00B050"/>
            </a:buClr>
            <a:buFontTx/>
            <a:buChar char="►"/>
          </a:pPr>
          <a:r>
            <a:rPr lang="en-GB" sz="2400" dirty="0"/>
            <a:t>Requirements risks.</a:t>
          </a:r>
          <a:endParaRPr lang="en-US" sz="2400" dirty="0"/>
        </a:p>
      </dgm:t>
    </dgm:pt>
    <dgm:pt modelId="{EAD1EA0A-4636-4BA3-9108-4C12B2A2DA17}" type="parTrans" cxnId="{8446C0FA-825A-4734-A49B-EE58C2B4A7CB}">
      <dgm:prSet/>
      <dgm:spPr/>
      <dgm:t>
        <a:bodyPr/>
        <a:lstStyle/>
        <a:p>
          <a:endParaRPr lang="en-US"/>
        </a:p>
      </dgm:t>
    </dgm:pt>
    <dgm:pt modelId="{1C3706D4-09E3-4772-8BEB-25E46F768CB5}" type="sibTrans" cxnId="{8446C0FA-825A-4734-A49B-EE58C2B4A7CB}">
      <dgm:prSet/>
      <dgm:spPr/>
      <dgm:t>
        <a:bodyPr/>
        <a:lstStyle/>
        <a:p>
          <a:endParaRPr lang="en-US"/>
        </a:p>
      </dgm:t>
    </dgm:pt>
    <dgm:pt modelId="{657A9E46-2A4A-400A-B12C-07DEBB5CC9B6}">
      <dgm:prSet custT="1"/>
      <dgm:spPr/>
      <dgm:t>
        <a:bodyPr/>
        <a:lstStyle/>
        <a:p>
          <a:pPr>
            <a:buClr>
              <a:srgbClr val="00B050"/>
            </a:buClr>
            <a:buFontTx/>
            <a:buChar char="►"/>
          </a:pPr>
          <a:r>
            <a:rPr lang="en-GB" sz="2400" dirty="0"/>
            <a:t>Estimation risks.</a:t>
          </a:r>
          <a:endParaRPr lang="en-US" sz="2400" dirty="0"/>
        </a:p>
      </dgm:t>
    </dgm:pt>
    <dgm:pt modelId="{2C7E5234-7387-4709-961D-096070EAB901}" type="parTrans" cxnId="{0878E8D3-32FF-41EA-9E2A-41792B03E4A3}">
      <dgm:prSet/>
      <dgm:spPr/>
      <dgm:t>
        <a:bodyPr/>
        <a:lstStyle/>
        <a:p>
          <a:endParaRPr lang="en-US"/>
        </a:p>
      </dgm:t>
    </dgm:pt>
    <dgm:pt modelId="{759C1D68-079A-49E8-9DFC-D0BD3F1F2611}" type="sibTrans" cxnId="{0878E8D3-32FF-41EA-9E2A-41792B03E4A3}">
      <dgm:prSet/>
      <dgm:spPr/>
      <dgm:t>
        <a:bodyPr/>
        <a:lstStyle/>
        <a:p>
          <a:endParaRPr lang="en-US"/>
        </a:p>
      </dgm:t>
    </dgm:pt>
    <dgm:pt modelId="{BBC79E3B-989F-498B-ABF5-B7C62997BC49}" type="pres">
      <dgm:prSet presAssocID="{F4E7061C-0613-475D-AA50-5E02393ADE92}" presName="linear" presStyleCnt="0">
        <dgm:presLayoutVars>
          <dgm:animLvl val="lvl"/>
          <dgm:resizeHandles val="exact"/>
        </dgm:presLayoutVars>
      </dgm:prSet>
      <dgm:spPr/>
    </dgm:pt>
    <dgm:pt modelId="{F88AF7E4-8C03-4627-8617-252D5AF3FBEF}" type="pres">
      <dgm:prSet presAssocID="{D95AA9EF-89F9-4A78-88B1-101AFB8B2950}" presName="parentText" presStyleLbl="node1" presStyleIdx="0" presStyleCnt="2">
        <dgm:presLayoutVars>
          <dgm:chMax val="0"/>
          <dgm:bulletEnabled val="1"/>
        </dgm:presLayoutVars>
      </dgm:prSet>
      <dgm:spPr/>
    </dgm:pt>
    <dgm:pt modelId="{3CAAFBE1-5B93-4674-BDFA-3DF47DE308C7}" type="pres">
      <dgm:prSet presAssocID="{033D0D97-C49F-4A5D-AEDA-F820485F076B}" presName="spacer" presStyleCnt="0"/>
      <dgm:spPr/>
    </dgm:pt>
    <dgm:pt modelId="{4273028B-19B2-4773-AE42-FE9B9A3275CA}" type="pres">
      <dgm:prSet presAssocID="{D35FA793-35C8-481C-B219-F527634EDFF3}" presName="parentText" presStyleLbl="node1" presStyleIdx="1" presStyleCnt="2">
        <dgm:presLayoutVars>
          <dgm:chMax val="0"/>
          <dgm:bulletEnabled val="1"/>
        </dgm:presLayoutVars>
      </dgm:prSet>
      <dgm:spPr/>
    </dgm:pt>
    <dgm:pt modelId="{70127108-0A11-4876-BADF-DBBBDB92DCA3}" type="pres">
      <dgm:prSet presAssocID="{D35FA793-35C8-481C-B219-F527634EDFF3}" presName="childText" presStyleLbl="revTx" presStyleIdx="0" presStyleCnt="1">
        <dgm:presLayoutVars>
          <dgm:bulletEnabled val="1"/>
        </dgm:presLayoutVars>
      </dgm:prSet>
      <dgm:spPr/>
    </dgm:pt>
  </dgm:ptLst>
  <dgm:cxnLst>
    <dgm:cxn modelId="{69C1172B-2004-48D6-ADE6-027525BE26B9}" type="presOf" srcId="{D95AA9EF-89F9-4A78-88B1-101AFB8B2950}" destId="{F88AF7E4-8C03-4627-8617-252D5AF3FBEF}" srcOrd="0" destOrd="0" presId="urn:microsoft.com/office/officeart/2005/8/layout/vList2"/>
    <dgm:cxn modelId="{ED3EAB39-98D5-4439-9737-C3617E8F8E14}" type="presOf" srcId="{D35FA793-35C8-481C-B219-F527634EDFF3}" destId="{4273028B-19B2-4773-AE42-FE9B9A3275CA}" srcOrd="0" destOrd="0" presId="urn:microsoft.com/office/officeart/2005/8/layout/vList2"/>
    <dgm:cxn modelId="{A7CEC63B-3809-4E71-BA80-0015A85EE83B}" srcId="{D35FA793-35C8-481C-B219-F527634EDFF3}" destId="{99302C97-A9E8-4A68-AF5E-05EFEA51BD6F}" srcOrd="2" destOrd="0" parTransId="{155B3B38-7CFE-4EE6-BD76-6AFD8E9A74CE}" sibTransId="{92219CF9-54A7-420F-A760-EFDFE0788818}"/>
    <dgm:cxn modelId="{5222095B-8F37-4090-8978-E5B31459266F}" type="presOf" srcId="{F4E7061C-0613-475D-AA50-5E02393ADE92}" destId="{BBC79E3B-989F-498B-ABF5-B7C62997BC49}" srcOrd="0" destOrd="0" presId="urn:microsoft.com/office/officeart/2005/8/layout/vList2"/>
    <dgm:cxn modelId="{9E30385F-1393-4E37-B2C8-DC1DB5FEC7EE}" type="presOf" srcId="{5045A526-937D-4191-BBA9-7984074F50CD}" destId="{70127108-0A11-4876-BADF-DBBBDB92DCA3}" srcOrd="0" destOrd="1" presId="urn:microsoft.com/office/officeart/2005/8/layout/vList2"/>
    <dgm:cxn modelId="{090D5477-4625-4C68-BB37-7EC7350E34AC}" type="presOf" srcId="{82CD7B0C-E48D-427D-A7A8-EBCF192E7F92}" destId="{70127108-0A11-4876-BADF-DBBBDB92DCA3}" srcOrd="0" destOrd="0" presId="urn:microsoft.com/office/officeart/2005/8/layout/vList2"/>
    <dgm:cxn modelId="{3120C499-C358-41D3-9402-E397D1A1AD6A}" type="presOf" srcId="{2B557C9A-54CE-4561-B311-0465B30B7A57}" destId="{70127108-0A11-4876-BADF-DBBBDB92DCA3}" srcOrd="0" destOrd="3" presId="urn:microsoft.com/office/officeart/2005/8/layout/vList2"/>
    <dgm:cxn modelId="{85D73BA0-5A65-4850-BA98-5F0255738BCF}" srcId="{F4E7061C-0613-475D-AA50-5E02393ADE92}" destId="{D35FA793-35C8-481C-B219-F527634EDFF3}" srcOrd="1" destOrd="0" parTransId="{837C029E-46F3-460A-935A-75FBB0DB6711}" sibTransId="{3C0A392A-BC7B-4A15-994A-8E0A5AEF387B}"/>
    <dgm:cxn modelId="{24D9EFC7-EB3D-4C85-85DB-93A97288F6E2}" srcId="{D35FA793-35C8-481C-B219-F527634EDFF3}" destId="{82CD7B0C-E48D-427D-A7A8-EBCF192E7F92}" srcOrd="0" destOrd="0" parTransId="{FD3C8ADA-7484-4485-B2D8-F8186346C7C3}" sibTransId="{253F5510-CEF6-439C-995A-29C2CC109F5A}"/>
    <dgm:cxn modelId="{0878E8D3-32FF-41EA-9E2A-41792B03E4A3}" srcId="{D35FA793-35C8-481C-B219-F527634EDFF3}" destId="{657A9E46-2A4A-400A-B12C-07DEBB5CC9B6}" srcOrd="4" destOrd="0" parTransId="{2C7E5234-7387-4709-961D-096070EAB901}" sibTransId="{759C1D68-079A-49E8-9DFC-D0BD3F1F2611}"/>
    <dgm:cxn modelId="{454639DC-F074-493E-A2D6-58D672E9B203}" type="presOf" srcId="{657A9E46-2A4A-400A-B12C-07DEBB5CC9B6}" destId="{70127108-0A11-4876-BADF-DBBBDB92DCA3}" srcOrd="0" destOrd="4" presId="urn:microsoft.com/office/officeart/2005/8/layout/vList2"/>
    <dgm:cxn modelId="{2B7979DE-C333-40BA-8E76-F1244F102E82}" type="presOf" srcId="{99302C97-A9E8-4A68-AF5E-05EFEA51BD6F}" destId="{70127108-0A11-4876-BADF-DBBBDB92DCA3}" srcOrd="0" destOrd="2" presId="urn:microsoft.com/office/officeart/2005/8/layout/vList2"/>
    <dgm:cxn modelId="{429C2BEA-6C7B-4AAF-8923-F5466190FDD9}" srcId="{D35FA793-35C8-481C-B219-F527634EDFF3}" destId="{5045A526-937D-4191-BBA9-7984074F50CD}" srcOrd="1" destOrd="0" parTransId="{E0376B53-70CF-4D19-8C93-97EE6B452E8C}" sibTransId="{FC039D80-1F3F-4FE6-9CDC-6B8FB16AE7BB}"/>
    <dgm:cxn modelId="{8446C0FA-825A-4734-A49B-EE58C2B4A7CB}" srcId="{D35FA793-35C8-481C-B219-F527634EDFF3}" destId="{2B557C9A-54CE-4561-B311-0465B30B7A57}" srcOrd="3" destOrd="0" parTransId="{EAD1EA0A-4636-4BA3-9108-4C12B2A2DA17}" sibTransId="{1C3706D4-09E3-4772-8BEB-25E46F768CB5}"/>
    <dgm:cxn modelId="{1A7310FB-096E-4FC9-BFDF-7EE556AAFE31}" srcId="{F4E7061C-0613-475D-AA50-5E02393ADE92}" destId="{D95AA9EF-89F9-4A78-88B1-101AFB8B2950}" srcOrd="0" destOrd="0" parTransId="{FD05616F-F387-42F1-98DA-75A5D778EB4D}" sibTransId="{033D0D97-C49F-4A5D-AEDA-F820485F076B}"/>
    <dgm:cxn modelId="{8EBE0819-F529-4D1F-8A76-0D140C92E061}" type="presParOf" srcId="{BBC79E3B-989F-498B-ABF5-B7C62997BC49}" destId="{F88AF7E4-8C03-4627-8617-252D5AF3FBEF}" srcOrd="0" destOrd="0" presId="urn:microsoft.com/office/officeart/2005/8/layout/vList2"/>
    <dgm:cxn modelId="{7C67D0E2-0A2B-4CF6-BC96-731A3D7D5EFA}" type="presParOf" srcId="{BBC79E3B-989F-498B-ABF5-B7C62997BC49}" destId="{3CAAFBE1-5B93-4674-BDFA-3DF47DE308C7}" srcOrd="1" destOrd="0" presId="urn:microsoft.com/office/officeart/2005/8/layout/vList2"/>
    <dgm:cxn modelId="{BD78F975-DC01-483B-AA6C-2A42FE224A30}" type="presParOf" srcId="{BBC79E3B-989F-498B-ABF5-B7C62997BC49}" destId="{4273028B-19B2-4773-AE42-FE9B9A3275CA}" srcOrd="2" destOrd="0" presId="urn:microsoft.com/office/officeart/2005/8/layout/vList2"/>
    <dgm:cxn modelId="{B29F34DD-7AD3-4294-8D31-E55022766359}" type="presParOf" srcId="{BBC79E3B-989F-498B-ABF5-B7C62997BC49}" destId="{70127108-0A11-4876-BADF-DBBBDB92DCA3}"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3CCE6AB-4B7D-4351-8DE6-4FC6A2662D4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BCA063A-CC3C-4B82-9EBC-B0B57A2B02CB}">
      <dgm:prSet/>
      <dgm:spPr/>
      <dgm:t>
        <a:bodyPr/>
        <a:lstStyle/>
        <a:p>
          <a:r>
            <a:rPr lang="en-GB" dirty="0"/>
            <a:t>Assess probability and seriousness of each risk.</a:t>
          </a:r>
          <a:endParaRPr lang="en-US" dirty="0"/>
        </a:p>
      </dgm:t>
    </dgm:pt>
    <dgm:pt modelId="{75E78633-6A59-44D5-845A-322AE5A9EE0F}" type="parTrans" cxnId="{55FBFB8E-2BC7-4B46-BFF7-7768C1CB838C}">
      <dgm:prSet/>
      <dgm:spPr/>
      <dgm:t>
        <a:bodyPr/>
        <a:lstStyle/>
        <a:p>
          <a:endParaRPr lang="en-US"/>
        </a:p>
      </dgm:t>
    </dgm:pt>
    <dgm:pt modelId="{DE716896-BA0D-42EC-81A6-2A4244E45376}" type="sibTrans" cxnId="{55FBFB8E-2BC7-4B46-BFF7-7768C1CB838C}">
      <dgm:prSet/>
      <dgm:spPr/>
      <dgm:t>
        <a:bodyPr/>
        <a:lstStyle/>
        <a:p>
          <a:endParaRPr lang="en-US"/>
        </a:p>
      </dgm:t>
    </dgm:pt>
    <dgm:pt modelId="{CE8D0F74-6D63-4DB8-9F83-4C3C9DE3CF96}">
      <dgm:prSet/>
      <dgm:spPr/>
      <dgm:t>
        <a:bodyPr/>
        <a:lstStyle/>
        <a:p>
          <a:r>
            <a:rPr lang="en-GB" dirty="0"/>
            <a:t>Probability may be </a:t>
          </a:r>
          <a:r>
            <a:rPr lang="en-GB" dirty="0">
              <a:solidFill>
                <a:srgbClr val="0070C0"/>
              </a:solidFill>
            </a:rPr>
            <a:t>very low, low, moderate, high </a:t>
          </a:r>
          <a:r>
            <a:rPr lang="en-GB" dirty="0">
              <a:solidFill>
                <a:schemeClr val="tx1"/>
              </a:solidFill>
            </a:rPr>
            <a:t>or</a:t>
          </a:r>
          <a:r>
            <a:rPr lang="en-GB" dirty="0">
              <a:solidFill>
                <a:srgbClr val="0070C0"/>
              </a:solidFill>
            </a:rPr>
            <a:t> very high</a:t>
          </a:r>
          <a:r>
            <a:rPr lang="en-GB" dirty="0"/>
            <a:t>.</a:t>
          </a:r>
          <a:endParaRPr lang="en-US" dirty="0"/>
        </a:p>
      </dgm:t>
    </dgm:pt>
    <dgm:pt modelId="{9D3D9009-A4A7-4292-90D9-C1871B43BBD1}" type="parTrans" cxnId="{510156B0-B4DA-448B-8344-28D41704AFDC}">
      <dgm:prSet/>
      <dgm:spPr/>
      <dgm:t>
        <a:bodyPr/>
        <a:lstStyle/>
        <a:p>
          <a:endParaRPr lang="en-US"/>
        </a:p>
      </dgm:t>
    </dgm:pt>
    <dgm:pt modelId="{4B5591D7-B9FC-4E32-A822-3B592D57ED6D}" type="sibTrans" cxnId="{510156B0-B4DA-448B-8344-28D41704AFDC}">
      <dgm:prSet/>
      <dgm:spPr/>
      <dgm:t>
        <a:bodyPr/>
        <a:lstStyle/>
        <a:p>
          <a:endParaRPr lang="en-US"/>
        </a:p>
      </dgm:t>
    </dgm:pt>
    <dgm:pt modelId="{98B9AC79-1B52-41A2-A044-1923F42DB21D}">
      <dgm:prSet/>
      <dgm:spPr/>
      <dgm:t>
        <a:bodyPr/>
        <a:lstStyle/>
        <a:p>
          <a:r>
            <a:rPr lang="en-GB" dirty="0"/>
            <a:t>Risk consequences might be </a:t>
          </a:r>
          <a:r>
            <a:rPr lang="en-GB" dirty="0">
              <a:solidFill>
                <a:srgbClr val="0070C0"/>
              </a:solidFill>
            </a:rPr>
            <a:t>catastrophic, serious, tolerable </a:t>
          </a:r>
          <a:r>
            <a:rPr lang="en-GB" dirty="0">
              <a:solidFill>
                <a:schemeClr val="tx1"/>
              </a:solidFill>
            </a:rPr>
            <a:t>or</a:t>
          </a:r>
          <a:r>
            <a:rPr lang="en-GB" dirty="0">
              <a:solidFill>
                <a:srgbClr val="0070C0"/>
              </a:solidFill>
            </a:rPr>
            <a:t> insignificant</a:t>
          </a:r>
          <a:r>
            <a:rPr lang="en-GB" dirty="0"/>
            <a:t>.</a:t>
          </a:r>
          <a:endParaRPr lang="en-US" dirty="0"/>
        </a:p>
      </dgm:t>
    </dgm:pt>
    <dgm:pt modelId="{D2BD88EE-DE67-47C1-B8E4-76F61ABBA7A6}" type="parTrans" cxnId="{70EF5469-ED83-40FB-AE0A-FF5C708A9A00}">
      <dgm:prSet/>
      <dgm:spPr/>
      <dgm:t>
        <a:bodyPr/>
        <a:lstStyle/>
        <a:p>
          <a:endParaRPr lang="en-US"/>
        </a:p>
      </dgm:t>
    </dgm:pt>
    <dgm:pt modelId="{2351CF03-AF9B-473D-A978-6AE35762DCDD}" type="sibTrans" cxnId="{70EF5469-ED83-40FB-AE0A-FF5C708A9A00}">
      <dgm:prSet/>
      <dgm:spPr/>
      <dgm:t>
        <a:bodyPr/>
        <a:lstStyle/>
        <a:p>
          <a:endParaRPr lang="en-US"/>
        </a:p>
      </dgm:t>
    </dgm:pt>
    <dgm:pt modelId="{1B5EC896-E442-4CCF-9BA0-8A83C2962B28}" type="pres">
      <dgm:prSet presAssocID="{63CCE6AB-4B7D-4351-8DE6-4FC6A2662D44}" presName="vert0" presStyleCnt="0">
        <dgm:presLayoutVars>
          <dgm:dir/>
          <dgm:animOne val="branch"/>
          <dgm:animLvl val="lvl"/>
        </dgm:presLayoutVars>
      </dgm:prSet>
      <dgm:spPr/>
    </dgm:pt>
    <dgm:pt modelId="{D328BB94-C749-4D77-830E-838FA93498E8}" type="pres">
      <dgm:prSet presAssocID="{4BCA063A-CC3C-4B82-9EBC-B0B57A2B02CB}" presName="thickLine" presStyleLbl="alignNode1" presStyleIdx="0" presStyleCnt="3"/>
      <dgm:spPr/>
    </dgm:pt>
    <dgm:pt modelId="{03977131-A274-41A3-AB39-42C6F10B8993}" type="pres">
      <dgm:prSet presAssocID="{4BCA063A-CC3C-4B82-9EBC-B0B57A2B02CB}" presName="horz1" presStyleCnt="0"/>
      <dgm:spPr/>
    </dgm:pt>
    <dgm:pt modelId="{5BE946C1-3DE9-45F6-A789-07FA50160083}" type="pres">
      <dgm:prSet presAssocID="{4BCA063A-CC3C-4B82-9EBC-B0B57A2B02CB}" presName="tx1" presStyleLbl="revTx" presStyleIdx="0" presStyleCnt="3" custLinFactNeighborY="-147"/>
      <dgm:spPr/>
    </dgm:pt>
    <dgm:pt modelId="{DAE3AFFB-EFCD-4BED-B07C-4EE92A326552}" type="pres">
      <dgm:prSet presAssocID="{4BCA063A-CC3C-4B82-9EBC-B0B57A2B02CB}" presName="vert1" presStyleCnt="0"/>
      <dgm:spPr/>
    </dgm:pt>
    <dgm:pt modelId="{6AC2AA0A-A2C5-4578-8673-0B9F8371CD73}" type="pres">
      <dgm:prSet presAssocID="{CE8D0F74-6D63-4DB8-9F83-4C3C9DE3CF96}" presName="thickLine" presStyleLbl="alignNode1" presStyleIdx="1" presStyleCnt="3"/>
      <dgm:spPr/>
    </dgm:pt>
    <dgm:pt modelId="{0AB88B46-AE46-4940-8E08-9F0B7933C4E5}" type="pres">
      <dgm:prSet presAssocID="{CE8D0F74-6D63-4DB8-9F83-4C3C9DE3CF96}" presName="horz1" presStyleCnt="0"/>
      <dgm:spPr/>
    </dgm:pt>
    <dgm:pt modelId="{C74B9225-DCBA-4D4F-94E9-6A72349CEC08}" type="pres">
      <dgm:prSet presAssocID="{CE8D0F74-6D63-4DB8-9F83-4C3C9DE3CF96}" presName="tx1" presStyleLbl="revTx" presStyleIdx="1" presStyleCnt="3"/>
      <dgm:spPr/>
    </dgm:pt>
    <dgm:pt modelId="{498F25F1-ABCD-41A2-9090-9DF694C96231}" type="pres">
      <dgm:prSet presAssocID="{CE8D0F74-6D63-4DB8-9F83-4C3C9DE3CF96}" presName="vert1" presStyleCnt="0"/>
      <dgm:spPr/>
    </dgm:pt>
    <dgm:pt modelId="{62F93DD3-133D-4710-AB5B-1A374B328822}" type="pres">
      <dgm:prSet presAssocID="{98B9AC79-1B52-41A2-A044-1923F42DB21D}" presName="thickLine" presStyleLbl="alignNode1" presStyleIdx="2" presStyleCnt="3"/>
      <dgm:spPr/>
    </dgm:pt>
    <dgm:pt modelId="{77D1E99C-3402-4654-AEB5-F988EFE662FC}" type="pres">
      <dgm:prSet presAssocID="{98B9AC79-1B52-41A2-A044-1923F42DB21D}" presName="horz1" presStyleCnt="0"/>
      <dgm:spPr/>
    </dgm:pt>
    <dgm:pt modelId="{4E1D0CC6-81AE-401D-9EA7-44A01B45EB7B}" type="pres">
      <dgm:prSet presAssocID="{98B9AC79-1B52-41A2-A044-1923F42DB21D}" presName="tx1" presStyleLbl="revTx" presStyleIdx="2" presStyleCnt="3"/>
      <dgm:spPr/>
    </dgm:pt>
    <dgm:pt modelId="{39CEB806-C8C7-4F62-83AE-2845277FEC08}" type="pres">
      <dgm:prSet presAssocID="{98B9AC79-1B52-41A2-A044-1923F42DB21D}" presName="vert1" presStyleCnt="0"/>
      <dgm:spPr/>
    </dgm:pt>
  </dgm:ptLst>
  <dgm:cxnLst>
    <dgm:cxn modelId="{4A4EE210-821A-4D75-8F5A-26BE94917047}" type="presOf" srcId="{98B9AC79-1B52-41A2-A044-1923F42DB21D}" destId="{4E1D0CC6-81AE-401D-9EA7-44A01B45EB7B}" srcOrd="0" destOrd="0" presId="urn:microsoft.com/office/officeart/2008/layout/LinedList"/>
    <dgm:cxn modelId="{D62ADB53-FC13-4C9E-B6A5-E07456CDF592}" type="presOf" srcId="{4BCA063A-CC3C-4B82-9EBC-B0B57A2B02CB}" destId="{5BE946C1-3DE9-45F6-A789-07FA50160083}" srcOrd="0" destOrd="0" presId="urn:microsoft.com/office/officeart/2008/layout/LinedList"/>
    <dgm:cxn modelId="{70EF5469-ED83-40FB-AE0A-FF5C708A9A00}" srcId="{63CCE6AB-4B7D-4351-8DE6-4FC6A2662D44}" destId="{98B9AC79-1B52-41A2-A044-1923F42DB21D}" srcOrd="2" destOrd="0" parTransId="{D2BD88EE-DE67-47C1-B8E4-76F61ABBA7A6}" sibTransId="{2351CF03-AF9B-473D-A978-6AE35762DCDD}"/>
    <dgm:cxn modelId="{55FBFB8E-2BC7-4B46-BFF7-7768C1CB838C}" srcId="{63CCE6AB-4B7D-4351-8DE6-4FC6A2662D44}" destId="{4BCA063A-CC3C-4B82-9EBC-B0B57A2B02CB}" srcOrd="0" destOrd="0" parTransId="{75E78633-6A59-44D5-845A-322AE5A9EE0F}" sibTransId="{DE716896-BA0D-42EC-81A6-2A4244E45376}"/>
    <dgm:cxn modelId="{510156B0-B4DA-448B-8344-28D41704AFDC}" srcId="{63CCE6AB-4B7D-4351-8DE6-4FC6A2662D44}" destId="{CE8D0F74-6D63-4DB8-9F83-4C3C9DE3CF96}" srcOrd="1" destOrd="0" parTransId="{9D3D9009-A4A7-4292-90D9-C1871B43BBD1}" sibTransId="{4B5591D7-B9FC-4E32-A822-3B592D57ED6D}"/>
    <dgm:cxn modelId="{F25255DE-00C5-4AC1-BB16-709A57258514}" type="presOf" srcId="{63CCE6AB-4B7D-4351-8DE6-4FC6A2662D44}" destId="{1B5EC896-E442-4CCF-9BA0-8A83C2962B28}" srcOrd="0" destOrd="0" presId="urn:microsoft.com/office/officeart/2008/layout/LinedList"/>
    <dgm:cxn modelId="{111A13E2-B0DB-490A-A1A7-60F594F20979}" type="presOf" srcId="{CE8D0F74-6D63-4DB8-9F83-4C3C9DE3CF96}" destId="{C74B9225-DCBA-4D4F-94E9-6A72349CEC08}" srcOrd="0" destOrd="0" presId="urn:microsoft.com/office/officeart/2008/layout/LinedList"/>
    <dgm:cxn modelId="{0D1F09A8-E256-4281-9A9F-96E8985F2393}" type="presParOf" srcId="{1B5EC896-E442-4CCF-9BA0-8A83C2962B28}" destId="{D328BB94-C749-4D77-830E-838FA93498E8}" srcOrd="0" destOrd="0" presId="urn:microsoft.com/office/officeart/2008/layout/LinedList"/>
    <dgm:cxn modelId="{4DB98204-22A4-4DBA-9C17-4FAAB85E755C}" type="presParOf" srcId="{1B5EC896-E442-4CCF-9BA0-8A83C2962B28}" destId="{03977131-A274-41A3-AB39-42C6F10B8993}" srcOrd="1" destOrd="0" presId="urn:microsoft.com/office/officeart/2008/layout/LinedList"/>
    <dgm:cxn modelId="{96E8DA5D-24AB-460B-967E-57CB9FE24C48}" type="presParOf" srcId="{03977131-A274-41A3-AB39-42C6F10B8993}" destId="{5BE946C1-3DE9-45F6-A789-07FA50160083}" srcOrd="0" destOrd="0" presId="urn:microsoft.com/office/officeart/2008/layout/LinedList"/>
    <dgm:cxn modelId="{158EEA15-9E65-4922-A38F-EDE32419F21B}" type="presParOf" srcId="{03977131-A274-41A3-AB39-42C6F10B8993}" destId="{DAE3AFFB-EFCD-4BED-B07C-4EE92A326552}" srcOrd="1" destOrd="0" presId="urn:microsoft.com/office/officeart/2008/layout/LinedList"/>
    <dgm:cxn modelId="{8D88D50A-C6A5-4C4F-BCEC-05DDEB24F159}" type="presParOf" srcId="{1B5EC896-E442-4CCF-9BA0-8A83C2962B28}" destId="{6AC2AA0A-A2C5-4578-8673-0B9F8371CD73}" srcOrd="2" destOrd="0" presId="urn:microsoft.com/office/officeart/2008/layout/LinedList"/>
    <dgm:cxn modelId="{7E0F3E8A-69C4-4196-B017-ECBB3AF6575F}" type="presParOf" srcId="{1B5EC896-E442-4CCF-9BA0-8A83C2962B28}" destId="{0AB88B46-AE46-4940-8E08-9F0B7933C4E5}" srcOrd="3" destOrd="0" presId="urn:microsoft.com/office/officeart/2008/layout/LinedList"/>
    <dgm:cxn modelId="{954D0BC2-90C3-4888-970D-3D2A5F66EBA2}" type="presParOf" srcId="{0AB88B46-AE46-4940-8E08-9F0B7933C4E5}" destId="{C74B9225-DCBA-4D4F-94E9-6A72349CEC08}" srcOrd="0" destOrd="0" presId="urn:microsoft.com/office/officeart/2008/layout/LinedList"/>
    <dgm:cxn modelId="{79B46D74-6A3E-487A-8D26-07749D71C30B}" type="presParOf" srcId="{0AB88B46-AE46-4940-8E08-9F0B7933C4E5}" destId="{498F25F1-ABCD-41A2-9090-9DF694C96231}" srcOrd="1" destOrd="0" presId="urn:microsoft.com/office/officeart/2008/layout/LinedList"/>
    <dgm:cxn modelId="{B73A982D-E14A-4235-A0DF-AE810922E541}" type="presParOf" srcId="{1B5EC896-E442-4CCF-9BA0-8A83C2962B28}" destId="{62F93DD3-133D-4710-AB5B-1A374B328822}" srcOrd="4" destOrd="0" presId="urn:microsoft.com/office/officeart/2008/layout/LinedList"/>
    <dgm:cxn modelId="{34E8D42E-B0DF-45D3-A3FD-8D6EED590F61}" type="presParOf" srcId="{1B5EC896-E442-4CCF-9BA0-8A83C2962B28}" destId="{77D1E99C-3402-4654-AEB5-F988EFE662FC}" srcOrd="5" destOrd="0" presId="urn:microsoft.com/office/officeart/2008/layout/LinedList"/>
    <dgm:cxn modelId="{B63DC813-062C-48BC-A021-28587F9C9AAA}" type="presParOf" srcId="{77D1E99C-3402-4654-AEB5-F988EFE662FC}" destId="{4E1D0CC6-81AE-401D-9EA7-44A01B45EB7B}" srcOrd="0" destOrd="0" presId="urn:microsoft.com/office/officeart/2008/layout/LinedList"/>
    <dgm:cxn modelId="{58B14E87-E814-4008-83E5-782137CFA0DD}" type="presParOf" srcId="{77D1E99C-3402-4654-AEB5-F988EFE662FC}" destId="{39CEB806-C8C7-4F62-83AE-2845277FEC0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57ADAA1-F6B8-4F23-B1BB-1E02BC86D0A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EB82842-76BE-4B56-922F-FC5A6A1A10BD}">
      <dgm:prSet custT="1"/>
      <dgm:spPr>
        <a:solidFill>
          <a:schemeClr val="accent6">
            <a:lumMod val="20000"/>
            <a:lumOff val="80000"/>
          </a:schemeClr>
        </a:solidFill>
      </dgm:spPr>
      <dgm:t>
        <a:bodyPr/>
        <a:lstStyle/>
        <a:p>
          <a:r>
            <a:rPr lang="en-GB" sz="2400" dirty="0">
              <a:solidFill>
                <a:srgbClr val="7030A0"/>
              </a:solidFill>
            </a:rPr>
            <a:t>Consider each risk and develop a strategy to manage that risk.</a:t>
          </a:r>
          <a:endParaRPr lang="en-US" sz="2400" dirty="0">
            <a:solidFill>
              <a:srgbClr val="7030A0"/>
            </a:solidFill>
          </a:endParaRPr>
        </a:p>
      </dgm:t>
    </dgm:pt>
    <dgm:pt modelId="{77136DA7-70EF-4554-9BDC-89A44F74C7A4}" type="parTrans" cxnId="{5B5D8352-5759-4BCA-BD34-79FFBF563B52}">
      <dgm:prSet/>
      <dgm:spPr/>
      <dgm:t>
        <a:bodyPr/>
        <a:lstStyle/>
        <a:p>
          <a:endParaRPr lang="en-US" sz="2400"/>
        </a:p>
      </dgm:t>
    </dgm:pt>
    <dgm:pt modelId="{F31B8FD4-CA22-4969-BDE5-0556098E3E08}" type="sibTrans" cxnId="{5B5D8352-5759-4BCA-BD34-79FFBF563B52}">
      <dgm:prSet/>
      <dgm:spPr/>
      <dgm:t>
        <a:bodyPr/>
        <a:lstStyle/>
        <a:p>
          <a:endParaRPr lang="en-US" sz="2400"/>
        </a:p>
      </dgm:t>
    </dgm:pt>
    <dgm:pt modelId="{6F1615F8-F46E-4F65-A7FD-E43A602CEDF7}">
      <dgm:prSet custT="1"/>
      <dgm:spPr/>
      <dgm:t>
        <a:bodyPr/>
        <a:lstStyle/>
        <a:p>
          <a:r>
            <a:rPr lang="en-GB" sz="2400"/>
            <a:t>Avoidance strategies</a:t>
          </a:r>
          <a:endParaRPr lang="en-US" sz="2400"/>
        </a:p>
      </dgm:t>
    </dgm:pt>
    <dgm:pt modelId="{306F9071-3F2F-449A-963D-02D533CE0800}" type="parTrans" cxnId="{5AC4C27A-738E-43AD-9B4D-776AE60FA57A}">
      <dgm:prSet/>
      <dgm:spPr/>
      <dgm:t>
        <a:bodyPr/>
        <a:lstStyle/>
        <a:p>
          <a:endParaRPr lang="en-US" sz="2400"/>
        </a:p>
      </dgm:t>
    </dgm:pt>
    <dgm:pt modelId="{408D24E6-200B-4139-AF42-C10B71D51AE6}" type="sibTrans" cxnId="{5AC4C27A-738E-43AD-9B4D-776AE60FA57A}">
      <dgm:prSet/>
      <dgm:spPr/>
      <dgm:t>
        <a:bodyPr/>
        <a:lstStyle/>
        <a:p>
          <a:endParaRPr lang="en-US" sz="2400"/>
        </a:p>
      </dgm:t>
    </dgm:pt>
    <dgm:pt modelId="{4F962EDB-FE1B-4FD7-9575-E4A70D45FA98}">
      <dgm:prSet custT="1"/>
      <dgm:spPr/>
      <dgm:t>
        <a:bodyPr/>
        <a:lstStyle/>
        <a:p>
          <a:r>
            <a:rPr lang="en-GB" sz="2400" dirty="0"/>
            <a:t>The probability that the risk will arise is reduced</a:t>
          </a:r>
          <a:endParaRPr lang="en-US" sz="2400" dirty="0"/>
        </a:p>
      </dgm:t>
    </dgm:pt>
    <dgm:pt modelId="{4EA18058-13CD-473E-94EC-D9A528C29E00}" type="parTrans" cxnId="{94C39B50-7D6D-4404-BF25-3489C81C044E}">
      <dgm:prSet/>
      <dgm:spPr/>
      <dgm:t>
        <a:bodyPr/>
        <a:lstStyle/>
        <a:p>
          <a:endParaRPr lang="en-US" sz="2400"/>
        </a:p>
      </dgm:t>
    </dgm:pt>
    <dgm:pt modelId="{9CE6DDFF-20B3-4D56-A339-5D2B2DB848C5}" type="sibTrans" cxnId="{94C39B50-7D6D-4404-BF25-3489C81C044E}">
      <dgm:prSet/>
      <dgm:spPr/>
      <dgm:t>
        <a:bodyPr/>
        <a:lstStyle/>
        <a:p>
          <a:endParaRPr lang="en-US" sz="2400"/>
        </a:p>
      </dgm:t>
    </dgm:pt>
    <dgm:pt modelId="{7D9E1C64-8335-4F40-8E37-B2D1A08C0494}">
      <dgm:prSet custT="1"/>
      <dgm:spPr/>
      <dgm:t>
        <a:bodyPr/>
        <a:lstStyle/>
        <a:p>
          <a:r>
            <a:rPr lang="en-GB" sz="2400"/>
            <a:t>Minimization strategies</a:t>
          </a:r>
          <a:endParaRPr lang="en-US" sz="2400"/>
        </a:p>
      </dgm:t>
    </dgm:pt>
    <dgm:pt modelId="{316D467A-2F06-4957-80B4-D0B175E5E1E7}" type="parTrans" cxnId="{1F7FC051-96BC-4E24-B692-AE6CD56A7D21}">
      <dgm:prSet/>
      <dgm:spPr/>
      <dgm:t>
        <a:bodyPr/>
        <a:lstStyle/>
        <a:p>
          <a:endParaRPr lang="en-US" sz="2400"/>
        </a:p>
      </dgm:t>
    </dgm:pt>
    <dgm:pt modelId="{6259EAF2-B4B4-408D-817F-5CF3539A317F}" type="sibTrans" cxnId="{1F7FC051-96BC-4E24-B692-AE6CD56A7D21}">
      <dgm:prSet/>
      <dgm:spPr/>
      <dgm:t>
        <a:bodyPr/>
        <a:lstStyle/>
        <a:p>
          <a:endParaRPr lang="en-US" sz="2400"/>
        </a:p>
      </dgm:t>
    </dgm:pt>
    <dgm:pt modelId="{7D6D2DE0-7B39-4DBC-BC9B-F7BDD5EF0FFA}">
      <dgm:prSet custT="1"/>
      <dgm:spPr/>
      <dgm:t>
        <a:bodyPr/>
        <a:lstStyle/>
        <a:p>
          <a:r>
            <a:rPr lang="en-GB" sz="2400" dirty="0"/>
            <a:t>The impact of the risk on the project or product will be reduced</a:t>
          </a:r>
          <a:endParaRPr lang="en-US" sz="2400" dirty="0"/>
        </a:p>
      </dgm:t>
    </dgm:pt>
    <dgm:pt modelId="{8A50363A-CB9A-445B-944A-4D847983543C}" type="parTrans" cxnId="{A14704B9-2FB2-4847-AAFD-6F3D137DC22E}">
      <dgm:prSet/>
      <dgm:spPr/>
      <dgm:t>
        <a:bodyPr/>
        <a:lstStyle/>
        <a:p>
          <a:endParaRPr lang="en-US" sz="2400"/>
        </a:p>
      </dgm:t>
    </dgm:pt>
    <dgm:pt modelId="{20D038E8-9657-4E66-A4DD-3F2E8010043E}" type="sibTrans" cxnId="{A14704B9-2FB2-4847-AAFD-6F3D137DC22E}">
      <dgm:prSet/>
      <dgm:spPr/>
      <dgm:t>
        <a:bodyPr/>
        <a:lstStyle/>
        <a:p>
          <a:endParaRPr lang="en-US" sz="2400"/>
        </a:p>
      </dgm:t>
    </dgm:pt>
    <dgm:pt modelId="{2BF63DED-EA6D-49DA-86DE-0B49131EE89D}">
      <dgm:prSet custT="1"/>
      <dgm:spPr/>
      <dgm:t>
        <a:bodyPr/>
        <a:lstStyle/>
        <a:p>
          <a:r>
            <a:rPr lang="en-GB" sz="2400"/>
            <a:t>Contingency plans</a:t>
          </a:r>
          <a:endParaRPr lang="en-US" sz="2400"/>
        </a:p>
      </dgm:t>
    </dgm:pt>
    <dgm:pt modelId="{037635FF-3755-4441-8B47-A63AD608486E}" type="parTrans" cxnId="{B35C70E9-FB2C-4097-98E6-913CE4C2510F}">
      <dgm:prSet/>
      <dgm:spPr/>
      <dgm:t>
        <a:bodyPr/>
        <a:lstStyle/>
        <a:p>
          <a:endParaRPr lang="en-US" sz="2400"/>
        </a:p>
      </dgm:t>
    </dgm:pt>
    <dgm:pt modelId="{A7220875-7E93-4731-B5EE-B59D7D295AD9}" type="sibTrans" cxnId="{B35C70E9-FB2C-4097-98E6-913CE4C2510F}">
      <dgm:prSet/>
      <dgm:spPr/>
      <dgm:t>
        <a:bodyPr/>
        <a:lstStyle/>
        <a:p>
          <a:endParaRPr lang="en-US" sz="2400"/>
        </a:p>
      </dgm:t>
    </dgm:pt>
    <dgm:pt modelId="{2C214FBD-D54E-4459-83AB-0C0E14CF2F33}">
      <dgm:prSet custT="1"/>
      <dgm:spPr/>
      <dgm:t>
        <a:bodyPr/>
        <a:lstStyle/>
        <a:p>
          <a:r>
            <a:rPr lang="en-GB" sz="2400" dirty="0"/>
            <a:t>If the risk arises, contingency plans are plans to deal with that risk</a:t>
          </a:r>
          <a:endParaRPr lang="en-US" sz="2400" dirty="0"/>
        </a:p>
      </dgm:t>
    </dgm:pt>
    <dgm:pt modelId="{0A4E2CF0-64F8-408A-9462-A5D5B5D20EC6}" type="parTrans" cxnId="{BA69BF71-9648-4E0F-862A-9966C1FBE95E}">
      <dgm:prSet/>
      <dgm:spPr/>
      <dgm:t>
        <a:bodyPr/>
        <a:lstStyle/>
        <a:p>
          <a:endParaRPr lang="en-US" sz="2400"/>
        </a:p>
      </dgm:t>
    </dgm:pt>
    <dgm:pt modelId="{81DE25F1-F053-4C7F-8144-255C07BAEAA9}" type="sibTrans" cxnId="{BA69BF71-9648-4E0F-862A-9966C1FBE95E}">
      <dgm:prSet/>
      <dgm:spPr/>
      <dgm:t>
        <a:bodyPr/>
        <a:lstStyle/>
        <a:p>
          <a:endParaRPr lang="en-US" sz="2400"/>
        </a:p>
      </dgm:t>
    </dgm:pt>
    <dgm:pt modelId="{EE48784C-40A8-4E9A-A0B7-5F2CB3B82614}" type="pres">
      <dgm:prSet presAssocID="{E57ADAA1-F6B8-4F23-B1BB-1E02BC86D0A6}" presName="linear" presStyleCnt="0">
        <dgm:presLayoutVars>
          <dgm:animLvl val="lvl"/>
          <dgm:resizeHandles val="exact"/>
        </dgm:presLayoutVars>
      </dgm:prSet>
      <dgm:spPr/>
    </dgm:pt>
    <dgm:pt modelId="{094895E3-85B4-40E1-ADC6-418739AA22A1}" type="pres">
      <dgm:prSet presAssocID="{9EB82842-76BE-4B56-922F-FC5A6A1A10BD}" presName="parentText" presStyleLbl="node1" presStyleIdx="0" presStyleCnt="4" custScaleY="144659">
        <dgm:presLayoutVars>
          <dgm:chMax val="0"/>
          <dgm:bulletEnabled val="1"/>
        </dgm:presLayoutVars>
      </dgm:prSet>
      <dgm:spPr/>
    </dgm:pt>
    <dgm:pt modelId="{4C4B90E1-8F5E-4771-AF69-3A20E428260C}" type="pres">
      <dgm:prSet presAssocID="{F31B8FD4-CA22-4969-BDE5-0556098E3E08}" presName="spacer" presStyleCnt="0"/>
      <dgm:spPr/>
    </dgm:pt>
    <dgm:pt modelId="{527B18BE-81C4-450F-BF2F-3BE3236504E5}" type="pres">
      <dgm:prSet presAssocID="{6F1615F8-F46E-4F65-A7FD-E43A602CEDF7}" presName="parentText" presStyleLbl="node1" presStyleIdx="1" presStyleCnt="4">
        <dgm:presLayoutVars>
          <dgm:chMax val="0"/>
          <dgm:bulletEnabled val="1"/>
        </dgm:presLayoutVars>
      </dgm:prSet>
      <dgm:spPr/>
    </dgm:pt>
    <dgm:pt modelId="{B677097A-CB1D-4A8C-8A78-A441C9012ACE}" type="pres">
      <dgm:prSet presAssocID="{6F1615F8-F46E-4F65-A7FD-E43A602CEDF7}" presName="childText" presStyleLbl="revTx" presStyleIdx="0" presStyleCnt="3">
        <dgm:presLayoutVars>
          <dgm:bulletEnabled val="1"/>
        </dgm:presLayoutVars>
      </dgm:prSet>
      <dgm:spPr/>
    </dgm:pt>
    <dgm:pt modelId="{D39C97D3-A9B7-4C46-93C8-A4D1CE95C04B}" type="pres">
      <dgm:prSet presAssocID="{7D9E1C64-8335-4F40-8E37-B2D1A08C0494}" presName="parentText" presStyleLbl="node1" presStyleIdx="2" presStyleCnt="4">
        <dgm:presLayoutVars>
          <dgm:chMax val="0"/>
          <dgm:bulletEnabled val="1"/>
        </dgm:presLayoutVars>
      </dgm:prSet>
      <dgm:spPr/>
    </dgm:pt>
    <dgm:pt modelId="{F6055B94-04F2-44BD-BC09-A6822EE3FAB7}" type="pres">
      <dgm:prSet presAssocID="{7D9E1C64-8335-4F40-8E37-B2D1A08C0494}" presName="childText" presStyleLbl="revTx" presStyleIdx="1" presStyleCnt="3">
        <dgm:presLayoutVars>
          <dgm:bulletEnabled val="1"/>
        </dgm:presLayoutVars>
      </dgm:prSet>
      <dgm:spPr/>
    </dgm:pt>
    <dgm:pt modelId="{03496B1B-A392-4CD7-8515-9BC7107AC740}" type="pres">
      <dgm:prSet presAssocID="{2BF63DED-EA6D-49DA-86DE-0B49131EE89D}" presName="parentText" presStyleLbl="node1" presStyleIdx="3" presStyleCnt="4">
        <dgm:presLayoutVars>
          <dgm:chMax val="0"/>
          <dgm:bulletEnabled val="1"/>
        </dgm:presLayoutVars>
      </dgm:prSet>
      <dgm:spPr/>
    </dgm:pt>
    <dgm:pt modelId="{4CC4F18E-C833-401E-B736-791326CB129D}" type="pres">
      <dgm:prSet presAssocID="{2BF63DED-EA6D-49DA-86DE-0B49131EE89D}" presName="childText" presStyleLbl="revTx" presStyleIdx="2" presStyleCnt="3">
        <dgm:presLayoutVars>
          <dgm:bulletEnabled val="1"/>
        </dgm:presLayoutVars>
      </dgm:prSet>
      <dgm:spPr/>
    </dgm:pt>
  </dgm:ptLst>
  <dgm:cxnLst>
    <dgm:cxn modelId="{BD3D4E17-F1AC-4CD4-B79B-4CF8E5895EAC}" type="presOf" srcId="{4F962EDB-FE1B-4FD7-9575-E4A70D45FA98}" destId="{B677097A-CB1D-4A8C-8A78-A441C9012ACE}" srcOrd="0" destOrd="0" presId="urn:microsoft.com/office/officeart/2005/8/layout/vList2"/>
    <dgm:cxn modelId="{86C2DA26-7A8C-4FA2-B384-42F8AC9BDEFE}" type="presOf" srcId="{7D6D2DE0-7B39-4DBC-BC9B-F7BDD5EF0FFA}" destId="{F6055B94-04F2-44BD-BC09-A6822EE3FAB7}" srcOrd="0" destOrd="0" presId="urn:microsoft.com/office/officeart/2005/8/layout/vList2"/>
    <dgm:cxn modelId="{D2BCC733-4488-4C41-8EB3-7D46BD5856EC}" type="presOf" srcId="{2C214FBD-D54E-4459-83AB-0C0E14CF2F33}" destId="{4CC4F18E-C833-401E-B736-791326CB129D}" srcOrd="0" destOrd="0" presId="urn:microsoft.com/office/officeart/2005/8/layout/vList2"/>
    <dgm:cxn modelId="{2B82244A-52F2-4A7F-AD4E-161B73106664}" type="presOf" srcId="{2BF63DED-EA6D-49DA-86DE-0B49131EE89D}" destId="{03496B1B-A392-4CD7-8515-9BC7107AC740}" srcOrd="0" destOrd="0" presId="urn:microsoft.com/office/officeart/2005/8/layout/vList2"/>
    <dgm:cxn modelId="{94C39B50-7D6D-4404-BF25-3489C81C044E}" srcId="{6F1615F8-F46E-4F65-A7FD-E43A602CEDF7}" destId="{4F962EDB-FE1B-4FD7-9575-E4A70D45FA98}" srcOrd="0" destOrd="0" parTransId="{4EA18058-13CD-473E-94EC-D9A528C29E00}" sibTransId="{9CE6DDFF-20B3-4D56-A339-5D2B2DB848C5}"/>
    <dgm:cxn modelId="{1F7FC051-96BC-4E24-B692-AE6CD56A7D21}" srcId="{E57ADAA1-F6B8-4F23-B1BB-1E02BC86D0A6}" destId="{7D9E1C64-8335-4F40-8E37-B2D1A08C0494}" srcOrd="2" destOrd="0" parTransId="{316D467A-2F06-4957-80B4-D0B175E5E1E7}" sibTransId="{6259EAF2-B4B4-408D-817F-5CF3539A317F}"/>
    <dgm:cxn modelId="{5B5D8352-5759-4BCA-BD34-79FFBF563B52}" srcId="{E57ADAA1-F6B8-4F23-B1BB-1E02BC86D0A6}" destId="{9EB82842-76BE-4B56-922F-FC5A6A1A10BD}" srcOrd="0" destOrd="0" parTransId="{77136DA7-70EF-4554-9BDC-89A44F74C7A4}" sibTransId="{F31B8FD4-CA22-4969-BDE5-0556098E3E08}"/>
    <dgm:cxn modelId="{12F07F5E-91BB-485E-A632-6A0CA18D97F8}" type="presOf" srcId="{7D9E1C64-8335-4F40-8E37-B2D1A08C0494}" destId="{D39C97D3-A9B7-4C46-93C8-A4D1CE95C04B}" srcOrd="0" destOrd="0" presId="urn:microsoft.com/office/officeart/2005/8/layout/vList2"/>
    <dgm:cxn modelId="{786E6761-1116-4DCE-9D1B-2F9DCFDB4849}" type="presOf" srcId="{9EB82842-76BE-4B56-922F-FC5A6A1A10BD}" destId="{094895E3-85B4-40E1-ADC6-418739AA22A1}" srcOrd="0" destOrd="0" presId="urn:microsoft.com/office/officeart/2005/8/layout/vList2"/>
    <dgm:cxn modelId="{BA69BF71-9648-4E0F-862A-9966C1FBE95E}" srcId="{2BF63DED-EA6D-49DA-86DE-0B49131EE89D}" destId="{2C214FBD-D54E-4459-83AB-0C0E14CF2F33}" srcOrd="0" destOrd="0" parTransId="{0A4E2CF0-64F8-408A-9462-A5D5B5D20EC6}" sibTransId="{81DE25F1-F053-4C7F-8144-255C07BAEAA9}"/>
    <dgm:cxn modelId="{5AC4C27A-738E-43AD-9B4D-776AE60FA57A}" srcId="{E57ADAA1-F6B8-4F23-B1BB-1E02BC86D0A6}" destId="{6F1615F8-F46E-4F65-A7FD-E43A602CEDF7}" srcOrd="1" destOrd="0" parTransId="{306F9071-3F2F-449A-963D-02D533CE0800}" sibTransId="{408D24E6-200B-4139-AF42-C10B71D51AE6}"/>
    <dgm:cxn modelId="{A14704B9-2FB2-4847-AAFD-6F3D137DC22E}" srcId="{7D9E1C64-8335-4F40-8E37-B2D1A08C0494}" destId="{7D6D2DE0-7B39-4DBC-BC9B-F7BDD5EF0FFA}" srcOrd="0" destOrd="0" parTransId="{8A50363A-CB9A-445B-944A-4D847983543C}" sibTransId="{20D038E8-9657-4E66-A4DD-3F2E8010043E}"/>
    <dgm:cxn modelId="{90345BCB-AA88-4503-98C9-7B1DC9FF4665}" type="presOf" srcId="{6F1615F8-F46E-4F65-A7FD-E43A602CEDF7}" destId="{527B18BE-81C4-450F-BF2F-3BE3236504E5}" srcOrd="0" destOrd="0" presId="urn:microsoft.com/office/officeart/2005/8/layout/vList2"/>
    <dgm:cxn modelId="{4AACEECF-7663-4132-8F92-C1E10FF6D20D}" type="presOf" srcId="{E57ADAA1-F6B8-4F23-B1BB-1E02BC86D0A6}" destId="{EE48784C-40A8-4E9A-A0B7-5F2CB3B82614}" srcOrd="0" destOrd="0" presId="urn:microsoft.com/office/officeart/2005/8/layout/vList2"/>
    <dgm:cxn modelId="{B35C70E9-FB2C-4097-98E6-913CE4C2510F}" srcId="{E57ADAA1-F6B8-4F23-B1BB-1E02BC86D0A6}" destId="{2BF63DED-EA6D-49DA-86DE-0B49131EE89D}" srcOrd="3" destOrd="0" parTransId="{037635FF-3755-4441-8B47-A63AD608486E}" sibTransId="{A7220875-7E93-4731-B5EE-B59D7D295AD9}"/>
    <dgm:cxn modelId="{26C7F1C0-D10D-4481-B213-DDE06F19754C}" type="presParOf" srcId="{EE48784C-40A8-4E9A-A0B7-5F2CB3B82614}" destId="{094895E3-85B4-40E1-ADC6-418739AA22A1}" srcOrd="0" destOrd="0" presId="urn:microsoft.com/office/officeart/2005/8/layout/vList2"/>
    <dgm:cxn modelId="{B9958863-B6A2-411F-B556-597CBDC5D43A}" type="presParOf" srcId="{EE48784C-40A8-4E9A-A0B7-5F2CB3B82614}" destId="{4C4B90E1-8F5E-4771-AF69-3A20E428260C}" srcOrd="1" destOrd="0" presId="urn:microsoft.com/office/officeart/2005/8/layout/vList2"/>
    <dgm:cxn modelId="{DD60C21C-6333-40AA-8FA1-13DC6C4ABB85}" type="presParOf" srcId="{EE48784C-40A8-4E9A-A0B7-5F2CB3B82614}" destId="{527B18BE-81C4-450F-BF2F-3BE3236504E5}" srcOrd="2" destOrd="0" presId="urn:microsoft.com/office/officeart/2005/8/layout/vList2"/>
    <dgm:cxn modelId="{ABE229F8-8A5D-41DA-9956-AD397DE3B8A4}" type="presParOf" srcId="{EE48784C-40A8-4E9A-A0B7-5F2CB3B82614}" destId="{B677097A-CB1D-4A8C-8A78-A441C9012ACE}" srcOrd="3" destOrd="0" presId="urn:microsoft.com/office/officeart/2005/8/layout/vList2"/>
    <dgm:cxn modelId="{04BB2AE4-2F17-456D-A221-DADF69E028FC}" type="presParOf" srcId="{EE48784C-40A8-4E9A-A0B7-5F2CB3B82614}" destId="{D39C97D3-A9B7-4C46-93C8-A4D1CE95C04B}" srcOrd="4" destOrd="0" presId="urn:microsoft.com/office/officeart/2005/8/layout/vList2"/>
    <dgm:cxn modelId="{D9A95605-95EE-4165-8E48-E5EAB6D9614C}" type="presParOf" srcId="{EE48784C-40A8-4E9A-A0B7-5F2CB3B82614}" destId="{F6055B94-04F2-44BD-BC09-A6822EE3FAB7}" srcOrd="5" destOrd="0" presId="urn:microsoft.com/office/officeart/2005/8/layout/vList2"/>
    <dgm:cxn modelId="{8B5BA3F5-1A23-46E5-9E03-1A3139B86351}" type="presParOf" srcId="{EE48784C-40A8-4E9A-A0B7-5F2CB3B82614}" destId="{03496B1B-A392-4CD7-8515-9BC7107AC740}" srcOrd="6" destOrd="0" presId="urn:microsoft.com/office/officeart/2005/8/layout/vList2"/>
    <dgm:cxn modelId="{6CB2C480-37E4-446F-807D-D8982CCE18D3}" type="presParOf" srcId="{EE48784C-40A8-4E9A-A0B7-5F2CB3B82614}" destId="{4CC4F18E-C833-401E-B736-791326CB129D}"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B36CC2-0CAA-47AA-A76C-0F68A7EBB4C9}">
      <dsp:nvSpPr>
        <dsp:cNvPr id="0" name=""/>
        <dsp:cNvSpPr/>
      </dsp:nvSpPr>
      <dsp:spPr>
        <a:xfrm>
          <a:off x="0" y="3426"/>
          <a:ext cx="7794505" cy="7298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B0BA68-4EB9-4BD1-811A-B29A800F52A6}">
      <dsp:nvSpPr>
        <dsp:cNvPr id="0" name=""/>
        <dsp:cNvSpPr/>
      </dsp:nvSpPr>
      <dsp:spPr>
        <a:xfrm>
          <a:off x="220791" y="167651"/>
          <a:ext cx="401438" cy="4014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2EA91D-9620-479A-8608-F4C67E35BAE1}">
      <dsp:nvSpPr>
        <dsp:cNvPr id="0" name=""/>
        <dsp:cNvSpPr/>
      </dsp:nvSpPr>
      <dsp:spPr>
        <a:xfrm>
          <a:off x="843020" y="3426"/>
          <a:ext cx="6951484" cy="729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247" tIns="77247" rIns="77247" bIns="77247" numCol="1" spcCol="1270" anchor="ctr" anchorCtr="0">
          <a:noAutofit/>
        </a:bodyPr>
        <a:lstStyle/>
        <a:p>
          <a:pPr marL="0" lvl="0" indent="0" algn="l" defTabSz="1066800">
            <a:lnSpc>
              <a:spcPct val="100000"/>
            </a:lnSpc>
            <a:spcBef>
              <a:spcPct val="0"/>
            </a:spcBef>
            <a:spcAft>
              <a:spcPct val="35000"/>
            </a:spcAft>
            <a:buNone/>
          </a:pPr>
          <a:r>
            <a:rPr lang="en-US" sz="2400" kern="1200"/>
            <a:t>Agile methods</a:t>
          </a:r>
        </a:p>
      </dsp:txBody>
      <dsp:txXfrm>
        <a:off x="843020" y="3426"/>
        <a:ext cx="6951484" cy="729888"/>
      </dsp:txXfrm>
    </dsp:sp>
    <dsp:sp modelId="{2D73A3E1-A64A-4E5F-A465-807618531A3F}">
      <dsp:nvSpPr>
        <dsp:cNvPr id="0" name=""/>
        <dsp:cNvSpPr/>
      </dsp:nvSpPr>
      <dsp:spPr>
        <a:xfrm>
          <a:off x="0" y="915787"/>
          <a:ext cx="7794505" cy="7298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844ED1-B0EA-4244-8037-8ED2A1A4637D}">
      <dsp:nvSpPr>
        <dsp:cNvPr id="0" name=""/>
        <dsp:cNvSpPr/>
      </dsp:nvSpPr>
      <dsp:spPr>
        <a:xfrm>
          <a:off x="220791" y="1080011"/>
          <a:ext cx="401438" cy="4014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4D6047-9C66-4524-B719-C3B87F6FF01B}">
      <dsp:nvSpPr>
        <dsp:cNvPr id="0" name=""/>
        <dsp:cNvSpPr/>
      </dsp:nvSpPr>
      <dsp:spPr>
        <a:xfrm>
          <a:off x="843020" y="915787"/>
          <a:ext cx="6951484" cy="729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247" tIns="77247" rIns="77247" bIns="77247" numCol="1" spcCol="1270" anchor="ctr" anchorCtr="0">
          <a:noAutofit/>
        </a:bodyPr>
        <a:lstStyle/>
        <a:p>
          <a:pPr marL="0" lvl="0" indent="0" algn="l" defTabSz="1066800">
            <a:lnSpc>
              <a:spcPct val="100000"/>
            </a:lnSpc>
            <a:spcBef>
              <a:spcPct val="0"/>
            </a:spcBef>
            <a:spcAft>
              <a:spcPct val="35000"/>
            </a:spcAft>
            <a:buNone/>
          </a:pPr>
          <a:r>
            <a:rPr lang="en-US" sz="2400" kern="1200"/>
            <a:t>Agile development techniques</a:t>
          </a:r>
        </a:p>
      </dsp:txBody>
      <dsp:txXfrm>
        <a:off x="843020" y="915787"/>
        <a:ext cx="6951484" cy="729888"/>
      </dsp:txXfrm>
    </dsp:sp>
    <dsp:sp modelId="{02AC4369-025D-48D3-89BB-9A5164AFAF4C}">
      <dsp:nvSpPr>
        <dsp:cNvPr id="0" name=""/>
        <dsp:cNvSpPr/>
      </dsp:nvSpPr>
      <dsp:spPr>
        <a:xfrm>
          <a:off x="0" y="1828147"/>
          <a:ext cx="7794505" cy="7298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2208F5-510B-454F-8E3C-754C6E40ED28}">
      <dsp:nvSpPr>
        <dsp:cNvPr id="0" name=""/>
        <dsp:cNvSpPr/>
      </dsp:nvSpPr>
      <dsp:spPr>
        <a:xfrm>
          <a:off x="220791" y="1992372"/>
          <a:ext cx="401438" cy="4014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D3D26E-0CF4-4BF3-9BFD-62D9C388644E}">
      <dsp:nvSpPr>
        <dsp:cNvPr id="0" name=""/>
        <dsp:cNvSpPr/>
      </dsp:nvSpPr>
      <dsp:spPr>
        <a:xfrm>
          <a:off x="843020" y="1828147"/>
          <a:ext cx="6951484" cy="729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247" tIns="77247" rIns="77247" bIns="77247" numCol="1" spcCol="1270" anchor="ctr" anchorCtr="0">
          <a:noAutofit/>
        </a:bodyPr>
        <a:lstStyle/>
        <a:p>
          <a:pPr marL="0" lvl="0" indent="0" algn="l" defTabSz="1066800">
            <a:lnSpc>
              <a:spcPct val="100000"/>
            </a:lnSpc>
            <a:spcBef>
              <a:spcPct val="0"/>
            </a:spcBef>
            <a:spcAft>
              <a:spcPct val="35000"/>
            </a:spcAft>
            <a:buNone/>
          </a:pPr>
          <a:r>
            <a:rPr lang="en-US" sz="2400" kern="1200"/>
            <a:t>Agile project management</a:t>
          </a:r>
        </a:p>
      </dsp:txBody>
      <dsp:txXfrm>
        <a:off x="843020" y="1828147"/>
        <a:ext cx="6951484" cy="729888"/>
      </dsp:txXfrm>
    </dsp:sp>
    <dsp:sp modelId="{31E59A09-F1ED-41A0-ACE3-15ADE4007043}">
      <dsp:nvSpPr>
        <dsp:cNvPr id="0" name=""/>
        <dsp:cNvSpPr/>
      </dsp:nvSpPr>
      <dsp:spPr>
        <a:xfrm>
          <a:off x="0" y="2740507"/>
          <a:ext cx="7794505" cy="7298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E04751-3C37-43D9-90AB-02D43985DB3B}">
      <dsp:nvSpPr>
        <dsp:cNvPr id="0" name=""/>
        <dsp:cNvSpPr/>
      </dsp:nvSpPr>
      <dsp:spPr>
        <a:xfrm>
          <a:off x="220791" y="2904732"/>
          <a:ext cx="401438" cy="40143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DA46F7-31D8-4337-87CB-AC040F7290FD}">
      <dsp:nvSpPr>
        <dsp:cNvPr id="0" name=""/>
        <dsp:cNvSpPr/>
      </dsp:nvSpPr>
      <dsp:spPr>
        <a:xfrm>
          <a:off x="843020" y="2740507"/>
          <a:ext cx="6951484" cy="729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247" tIns="77247" rIns="77247" bIns="77247" numCol="1" spcCol="1270" anchor="ctr" anchorCtr="0">
          <a:noAutofit/>
        </a:bodyPr>
        <a:lstStyle/>
        <a:p>
          <a:pPr marL="0" lvl="0" indent="0" algn="l" defTabSz="1066800">
            <a:lnSpc>
              <a:spcPct val="100000"/>
            </a:lnSpc>
            <a:spcBef>
              <a:spcPct val="0"/>
            </a:spcBef>
            <a:spcAft>
              <a:spcPct val="35000"/>
            </a:spcAft>
            <a:buNone/>
          </a:pPr>
          <a:r>
            <a:rPr lang="en-US" sz="2400" kern="1200"/>
            <a:t>Scaling agile methods</a:t>
          </a:r>
        </a:p>
      </dsp:txBody>
      <dsp:txXfrm>
        <a:off x="843020" y="2740507"/>
        <a:ext cx="6951484" cy="729888"/>
      </dsp:txXfrm>
    </dsp:sp>
    <dsp:sp modelId="{591EAD8C-A3C4-49E3-82D9-6ECA080000C5}">
      <dsp:nvSpPr>
        <dsp:cNvPr id="0" name=""/>
        <dsp:cNvSpPr/>
      </dsp:nvSpPr>
      <dsp:spPr>
        <a:xfrm>
          <a:off x="0" y="3652868"/>
          <a:ext cx="7794505" cy="7298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2A6359-E9E7-4F06-9793-857EEB1F4FEF}">
      <dsp:nvSpPr>
        <dsp:cNvPr id="0" name=""/>
        <dsp:cNvSpPr/>
      </dsp:nvSpPr>
      <dsp:spPr>
        <a:xfrm>
          <a:off x="220791" y="3817092"/>
          <a:ext cx="401438" cy="40143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60C41F-9100-4D25-87E6-573FBE67B80C}">
      <dsp:nvSpPr>
        <dsp:cNvPr id="0" name=""/>
        <dsp:cNvSpPr/>
      </dsp:nvSpPr>
      <dsp:spPr>
        <a:xfrm>
          <a:off x="843020" y="3652868"/>
          <a:ext cx="6951484" cy="729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247" tIns="77247" rIns="77247" bIns="77247" numCol="1" spcCol="1270" anchor="ctr" anchorCtr="0">
          <a:noAutofit/>
        </a:bodyPr>
        <a:lstStyle/>
        <a:p>
          <a:pPr marL="0" lvl="0" indent="0" algn="l" defTabSz="1066800">
            <a:lnSpc>
              <a:spcPct val="100000"/>
            </a:lnSpc>
            <a:spcBef>
              <a:spcPct val="0"/>
            </a:spcBef>
            <a:spcAft>
              <a:spcPct val="35000"/>
            </a:spcAft>
            <a:buNone/>
          </a:pPr>
          <a:r>
            <a:rPr lang="en-US" sz="2400" kern="1200"/>
            <a:t>Agile planning</a:t>
          </a:r>
        </a:p>
      </dsp:txBody>
      <dsp:txXfrm>
        <a:off x="843020" y="3652868"/>
        <a:ext cx="6951484" cy="72988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5144B0-6178-4850-8220-6D9477E4C468}">
      <dsp:nvSpPr>
        <dsp:cNvPr id="0" name=""/>
        <dsp:cNvSpPr/>
      </dsp:nvSpPr>
      <dsp:spPr>
        <a:xfrm>
          <a:off x="0" y="1998"/>
          <a:ext cx="7213600"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CBD001-2814-4BB1-867A-D472E1245037}">
      <dsp:nvSpPr>
        <dsp:cNvPr id="0" name=""/>
        <dsp:cNvSpPr/>
      </dsp:nvSpPr>
      <dsp:spPr>
        <a:xfrm>
          <a:off x="0" y="1998"/>
          <a:ext cx="7213600" cy="136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t>Assess each identified risks regularly to decide whether or not it is becoming less or more probable.</a:t>
          </a:r>
          <a:endParaRPr lang="en-US" sz="2800" kern="1200"/>
        </a:p>
      </dsp:txBody>
      <dsp:txXfrm>
        <a:off x="0" y="1998"/>
        <a:ext cx="7213600" cy="1363161"/>
      </dsp:txXfrm>
    </dsp:sp>
    <dsp:sp modelId="{9F9A5E99-3FD2-4412-91C8-2269560D6BC2}">
      <dsp:nvSpPr>
        <dsp:cNvPr id="0" name=""/>
        <dsp:cNvSpPr/>
      </dsp:nvSpPr>
      <dsp:spPr>
        <a:xfrm>
          <a:off x="0" y="1365160"/>
          <a:ext cx="7213600"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496EBC-D84F-478A-8DA0-38D13BEA669B}">
      <dsp:nvSpPr>
        <dsp:cNvPr id="0" name=""/>
        <dsp:cNvSpPr/>
      </dsp:nvSpPr>
      <dsp:spPr>
        <a:xfrm>
          <a:off x="0" y="1365160"/>
          <a:ext cx="7213600" cy="136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t>Also assess whether the effects of the risk have changed.</a:t>
          </a:r>
          <a:endParaRPr lang="en-US" sz="2800" kern="1200"/>
        </a:p>
      </dsp:txBody>
      <dsp:txXfrm>
        <a:off x="0" y="1365160"/>
        <a:ext cx="7213600" cy="1363161"/>
      </dsp:txXfrm>
    </dsp:sp>
    <dsp:sp modelId="{0A7A8F3C-7712-46DB-A1DE-F485DB76B476}">
      <dsp:nvSpPr>
        <dsp:cNvPr id="0" name=""/>
        <dsp:cNvSpPr/>
      </dsp:nvSpPr>
      <dsp:spPr>
        <a:xfrm>
          <a:off x="0" y="2728321"/>
          <a:ext cx="7213600"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17763B-4F0F-4114-B08F-8B07110FB328}">
      <dsp:nvSpPr>
        <dsp:cNvPr id="0" name=""/>
        <dsp:cNvSpPr/>
      </dsp:nvSpPr>
      <dsp:spPr>
        <a:xfrm>
          <a:off x="0" y="2728321"/>
          <a:ext cx="7213600" cy="136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t>Each key risk should be discussed at management progress meetings.</a:t>
          </a:r>
          <a:endParaRPr lang="en-US" sz="2800" kern="1200"/>
        </a:p>
      </dsp:txBody>
      <dsp:txXfrm>
        <a:off x="0" y="2728321"/>
        <a:ext cx="7213600" cy="136316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A38B65-0AA3-41E6-9B66-1244800F1E93}">
      <dsp:nvSpPr>
        <dsp:cNvPr id="0" name=""/>
        <dsp:cNvSpPr/>
      </dsp:nvSpPr>
      <dsp:spPr>
        <a:xfrm>
          <a:off x="0" y="1638"/>
          <a:ext cx="7353784"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2E26B3-EF7F-4000-86DB-DB4AB0A6E6B6}">
      <dsp:nvSpPr>
        <dsp:cNvPr id="0" name=""/>
        <dsp:cNvSpPr/>
      </dsp:nvSpPr>
      <dsp:spPr>
        <a:xfrm>
          <a:off x="0" y="0"/>
          <a:ext cx="7353784" cy="1182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People are an organisation’s most important assets.</a:t>
          </a:r>
          <a:endParaRPr lang="en-US" sz="2400" kern="1200" dirty="0"/>
        </a:p>
      </dsp:txBody>
      <dsp:txXfrm>
        <a:off x="0" y="0"/>
        <a:ext cx="7353784" cy="1182423"/>
      </dsp:txXfrm>
    </dsp:sp>
    <dsp:sp modelId="{460778E5-23E7-4F61-A64B-8F165C3DE7E6}">
      <dsp:nvSpPr>
        <dsp:cNvPr id="0" name=""/>
        <dsp:cNvSpPr/>
      </dsp:nvSpPr>
      <dsp:spPr>
        <a:xfrm>
          <a:off x="0" y="1184061"/>
          <a:ext cx="7353784"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7DEB3C-79D7-4AC7-9D3A-E26C3E456CB1}">
      <dsp:nvSpPr>
        <dsp:cNvPr id="0" name=""/>
        <dsp:cNvSpPr/>
      </dsp:nvSpPr>
      <dsp:spPr>
        <a:xfrm>
          <a:off x="0" y="1184061"/>
          <a:ext cx="7346602" cy="1512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The tasks of a manager are essentially people-oriented. Unless there is some understanding of people, management will be unsuccessful.</a:t>
          </a:r>
          <a:endParaRPr lang="en-US" sz="2400" kern="1200" dirty="0"/>
        </a:p>
      </dsp:txBody>
      <dsp:txXfrm>
        <a:off x="0" y="1184061"/>
        <a:ext cx="7346602" cy="1512650"/>
      </dsp:txXfrm>
    </dsp:sp>
    <dsp:sp modelId="{4E7FD3D0-CF40-4E07-90CA-3C86B516A509}">
      <dsp:nvSpPr>
        <dsp:cNvPr id="0" name=""/>
        <dsp:cNvSpPr/>
      </dsp:nvSpPr>
      <dsp:spPr>
        <a:xfrm>
          <a:off x="0" y="2696711"/>
          <a:ext cx="7353784"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FFE1BD-E51C-4E6D-9DCE-9D7F9DC8EEE5}">
      <dsp:nvSpPr>
        <dsp:cNvPr id="0" name=""/>
        <dsp:cNvSpPr/>
      </dsp:nvSpPr>
      <dsp:spPr>
        <a:xfrm>
          <a:off x="0" y="2696711"/>
          <a:ext cx="7353784" cy="1182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a:t>Poor people management is an important contributor to project failure.</a:t>
          </a:r>
          <a:endParaRPr lang="en-US" sz="2400" kern="1200"/>
        </a:p>
      </dsp:txBody>
      <dsp:txXfrm>
        <a:off x="0" y="2696711"/>
        <a:ext cx="7353784" cy="118242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E985D1-4ADB-4159-AD03-581DC4FB6A88}">
      <dsp:nvSpPr>
        <dsp:cNvPr id="0" name=""/>
        <dsp:cNvSpPr/>
      </dsp:nvSpPr>
      <dsp:spPr>
        <a:xfrm>
          <a:off x="0" y="263693"/>
          <a:ext cx="8266078" cy="99225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1539" tIns="312420" rIns="641539" bIns="142240" numCol="1" spcCol="1270" anchor="t" anchorCtr="0">
          <a:noAutofit/>
        </a:bodyPr>
        <a:lstStyle/>
        <a:p>
          <a:pPr marL="228600" lvl="1" indent="-228600" algn="l" defTabSz="889000">
            <a:lnSpc>
              <a:spcPct val="90000"/>
            </a:lnSpc>
            <a:spcBef>
              <a:spcPct val="0"/>
            </a:spcBef>
            <a:spcAft>
              <a:spcPct val="15000"/>
            </a:spcAft>
            <a:buChar char="•"/>
          </a:pPr>
          <a:r>
            <a:rPr lang="en-GB" sz="2000" kern="1200"/>
            <a:t>Team members should all be treated in a comparable way without favourites or discrimination.</a:t>
          </a:r>
          <a:endParaRPr lang="en-US" sz="2000" kern="1200"/>
        </a:p>
      </dsp:txBody>
      <dsp:txXfrm>
        <a:off x="0" y="263693"/>
        <a:ext cx="8266078" cy="992250"/>
      </dsp:txXfrm>
    </dsp:sp>
    <dsp:sp modelId="{A96ECF6B-4C77-426A-BD62-D0F76DE8BCF7}">
      <dsp:nvSpPr>
        <dsp:cNvPr id="0" name=""/>
        <dsp:cNvSpPr/>
      </dsp:nvSpPr>
      <dsp:spPr>
        <a:xfrm>
          <a:off x="413303" y="42293"/>
          <a:ext cx="5786254" cy="4428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8707" tIns="0" rIns="218707" bIns="0" numCol="1" spcCol="1270" anchor="ctr" anchorCtr="0">
          <a:noAutofit/>
        </a:bodyPr>
        <a:lstStyle/>
        <a:p>
          <a:pPr marL="0" lvl="0" indent="0" algn="l" defTabSz="1066800">
            <a:lnSpc>
              <a:spcPct val="90000"/>
            </a:lnSpc>
            <a:spcBef>
              <a:spcPct val="0"/>
            </a:spcBef>
            <a:spcAft>
              <a:spcPct val="35000"/>
            </a:spcAft>
            <a:buNone/>
          </a:pPr>
          <a:r>
            <a:rPr lang="en-GB" sz="2400" kern="1200" dirty="0"/>
            <a:t>Consistency</a:t>
          </a:r>
          <a:endParaRPr lang="en-US" sz="2400" kern="1200" dirty="0"/>
        </a:p>
      </dsp:txBody>
      <dsp:txXfrm>
        <a:off x="434919" y="63909"/>
        <a:ext cx="5743022" cy="399568"/>
      </dsp:txXfrm>
    </dsp:sp>
    <dsp:sp modelId="{300C984B-5737-4809-B983-EFCCB6436FA4}">
      <dsp:nvSpPr>
        <dsp:cNvPr id="0" name=""/>
        <dsp:cNvSpPr/>
      </dsp:nvSpPr>
      <dsp:spPr>
        <a:xfrm>
          <a:off x="0" y="1558343"/>
          <a:ext cx="8266078" cy="99225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1539" tIns="312420" rIns="641539" bIns="142240" numCol="1" spcCol="1270" anchor="t" anchorCtr="0">
          <a:noAutofit/>
        </a:bodyPr>
        <a:lstStyle/>
        <a:p>
          <a:pPr marL="228600" lvl="1" indent="-228600" algn="l" defTabSz="889000">
            <a:lnSpc>
              <a:spcPct val="90000"/>
            </a:lnSpc>
            <a:spcBef>
              <a:spcPct val="0"/>
            </a:spcBef>
            <a:spcAft>
              <a:spcPct val="15000"/>
            </a:spcAft>
            <a:buChar char="•"/>
          </a:pPr>
          <a:r>
            <a:rPr lang="en-GB" sz="2000" kern="1200"/>
            <a:t>Different team members have different skills and these differences should be respected.</a:t>
          </a:r>
          <a:endParaRPr lang="en-US" sz="2000" kern="1200"/>
        </a:p>
      </dsp:txBody>
      <dsp:txXfrm>
        <a:off x="0" y="1558343"/>
        <a:ext cx="8266078" cy="992250"/>
      </dsp:txXfrm>
    </dsp:sp>
    <dsp:sp modelId="{4534FFAC-86A1-47B9-B25D-F7A582BE5AC3}">
      <dsp:nvSpPr>
        <dsp:cNvPr id="0" name=""/>
        <dsp:cNvSpPr/>
      </dsp:nvSpPr>
      <dsp:spPr>
        <a:xfrm>
          <a:off x="413303" y="1336943"/>
          <a:ext cx="5786254" cy="44280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8707" tIns="0" rIns="218707" bIns="0" numCol="1" spcCol="1270" anchor="ctr" anchorCtr="0">
          <a:noAutofit/>
        </a:bodyPr>
        <a:lstStyle/>
        <a:p>
          <a:pPr marL="0" lvl="0" indent="0" algn="l" defTabSz="1066800">
            <a:lnSpc>
              <a:spcPct val="90000"/>
            </a:lnSpc>
            <a:spcBef>
              <a:spcPct val="0"/>
            </a:spcBef>
            <a:spcAft>
              <a:spcPct val="35000"/>
            </a:spcAft>
            <a:buNone/>
          </a:pPr>
          <a:r>
            <a:rPr lang="en-GB" sz="2400" kern="1200" dirty="0"/>
            <a:t>Respect</a:t>
          </a:r>
          <a:endParaRPr lang="en-US" sz="2000" kern="1200" dirty="0"/>
        </a:p>
      </dsp:txBody>
      <dsp:txXfrm>
        <a:off x="434919" y="1358559"/>
        <a:ext cx="5743022" cy="399568"/>
      </dsp:txXfrm>
    </dsp:sp>
    <dsp:sp modelId="{0E03D27E-C4CE-4FC6-AA52-613F147FFBCA}">
      <dsp:nvSpPr>
        <dsp:cNvPr id="0" name=""/>
        <dsp:cNvSpPr/>
      </dsp:nvSpPr>
      <dsp:spPr>
        <a:xfrm>
          <a:off x="0" y="2852993"/>
          <a:ext cx="8266078" cy="992250"/>
        </a:xfrm>
        <a:prstGeom prst="rect">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1539" tIns="312420" rIns="641539" bIns="142240" numCol="1" spcCol="1270" anchor="t" anchorCtr="0">
          <a:noAutofit/>
        </a:bodyPr>
        <a:lstStyle/>
        <a:p>
          <a:pPr marL="228600" lvl="1" indent="-228600" algn="l" defTabSz="889000">
            <a:lnSpc>
              <a:spcPct val="90000"/>
            </a:lnSpc>
            <a:spcBef>
              <a:spcPct val="0"/>
            </a:spcBef>
            <a:spcAft>
              <a:spcPct val="15000"/>
            </a:spcAft>
            <a:buChar char="•"/>
          </a:pPr>
          <a:r>
            <a:rPr lang="en-GB" sz="2000" kern="1200"/>
            <a:t>Involve all team members and make sure that people’s views are considered.</a:t>
          </a:r>
          <a:endParaRPr lang="en-US" sz="2000" kern="1200"/>
        </a:p>
      </dsp:txBody>
      <dsp:txXfrm>
        <a:off x="0" y="2852993"/>
        <a:ext cx="8266078" cy="992250"/>
      </dsp:txXfrm>
    </dsp:sp>
    <dsp:sp modelId="{52DD0461-AC3F-4D7F-B8BE-DB12663275D3}">
      <dsp:nvSpPr>
        <dsp:cNvPr id="0" name=""/>
        <dsp:cNvSpPr/>
      </dsp:nvSpPr>
      <dsp:spPr>
        <a:xfrm>
          <a:off x="413303" y="2631594"/>
          <a:ext cx="5786254" cy="44280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8707" tIns="0" rIns="218707" bIns="0" numCol="1" spcCol="1270" anchor="ctr" anchorCtr="0">
          <a:noAutofit/>
        </a:bodyPr>
        <a:lstStyle/>
        <a:p>
          <a:pPr marL="0" lvl="0" indent="0" algn="l" defTabSz="1066800">
            <a:lnSpc>
              <a:spcPct val="90000"/>
            </a:lnSpc>
            <a:spcBef>
              <a:spcPct val="0"/>
            </a:spcBef>
            <a:spcAft>
              <a:spcPct val="35000"/>
            </a:spcAft>
            <a:buNone/>
          </a:pPr>
          <a:r>
            <a:rPr lang="en-GB" sz="2400" kern="1200" dirty="0"/>
            <a:t>Inclusion</a:t>
          </a:r>
          <a:endParaRPr lang="en-US" sz="2000" kern="1200" dirty="0"/>
        </a:p>
      </dsp:txBody>
      <dsp:txXfrm>
        <a:off x="434919" y="2653210"/>
        <a:ext cx="5743022" cy="399568"/>
      </dsp:txXfrm>
    </dsp:sp>
    <dsp:sp modelId="{B43EB4E3-989B-45ED-96CB-662CFEAAC05B}">
      <dsp:nvSpPr>
        <dsp:cNvPr id="0" name=""/>
        <dsp:cNvSpPr/>
      </dsp:nvSpPr>
      <dsp:spPr>
        <a:xfrm>
          <a:off x="0" y="4147644"/>
          <a:ext cx="8266078" cy="992250"/>
        </a:xfrm>
        <a:prstGeom prst="rect">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1539" tIns="312420" rIns="641539" bIns="142240" numCol="1" spcCol="1270" anchor="t" anchorCtr="0">
          <a:noAutofit/>
        </a:bodyPr>
        <a:lstStyle/>
        <a:p>
          <a:pPr marL="228600" lvl="1" indent="-228600" algn="l" defTabSz="889000">
            <a:lnSpc>
              <a:spcPct val="90000"/>
            </a:lnSpc>
            <a:spcBef>
              <a:spcPct val="0"/>
            </a:spcBef>
            <a:spcAft>
              <a:spcPct val="15000"/>
            </a:spcAft>
            <a:buChar char="•"/>
          </a:pPr>
          <a:r>
            <a:rPr lang="en-GB" sz="2000" kern="1200"/>
            <a:t>You should always be honest about what is going well and what is going badly in a project.</a:t>
          </a:r>
          <a:endParaRPr lang="en-US" sz="2000" kern="1200"/>
        </a:p>
      </dsp:txBody>
      <dsp:txXfrm>
        <a:off x="0" y="4147644"/>
        <a:ext cx="8266078" cy="992250"/>
      </dsp:txXfrm>
    </dsp:sp>
    <dsp:sp modelId="{2C5DBD44-D1F6-4066-8803-8BA7A7EA9123}">
      <dsp:nvSpPr>
        <dsp:cNvPr id="0" name=""/>
        <dsp:cNvSpPr/>
      </dsp:nvSpPr>
      <dsp:spPr>
        <a:xfrm>
          <a:off x="413303" y="3926244"/>
          <a:ext cx="5786254" cy="44280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8707" tIns="0" rIns="218707" bIns="0" numCol="1" spcCol="1270" anchor="ctr" anchorCtr="0">
          <a:noAutofit/>
        </a:bodyPr>
        <a:lstStyle/>
        <a:p>
          <a:pPr marL="0" lvl="0" indent="0" algn="l" defTabSz="1066800">
            <a:lnSpc>
              <a:spcPct val="90000"/>
            </a:lnSpc>
            <a:spcBef>
              <a:spcPct val="0"/>
            </a:spcBef>
            <a:spcAft>
              <a:spcPct val="35000"/>
            </a:spcAft>
            <a:buNone/>
          </a:pPr>
          <a:r>
            <a:rPr lang="en-GB" sz="2400" kern="1200" dirty="0"/>
            <a:t>Honesty</a:t>
          </a:r>
          <a:endParaRPr lang="en-US" sz="2000" kern="1200" dirty="0"/>
        </a:p>
      </dsp:txBody>
      <dsp:txXfrm>
        <a:off x="434919" y="3947860"/>
        <a:ext cx="5743022" cy="39956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218235-0F08-4B14-9BA9-D3BB3AA691D1}">
      <dsp:nvSpPr>
        <dsp:cNvPr id="0" name=""/>
        <dsp:cNvSpPr/>
      </dsp:nvSpPr>
      <dsp:spPr>
        <a:xfrm>
          <a:off x="0" y="90501"/>
          <a:ext cx="7213600" cy="100386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a:t>The needs hierarchy is almost certainly an over-simplification of motivation in practice.</a:t>
          </a:r>
          <a:endParaRPr lang="en-US" sz="2600" kern="1200"/>
        </a:p>
      </dsp:txBody>
      <dsp:txXfrm>
        <a:off x="49004" y="139505"/>
        <a:ext cx="7115592" cy="905852"/>
      </dsp:txXfrm>
    </dsp:sp>
    <dsp:sp modelId="{6B1078B6-213C-4BB7-BB97-FBD46E951BA9}">
      <dsp:nvSpPr>
        <dsp:cNvPr id="0" name=""/>
        <dsp:cNvSpPr/>
      </dsp:nvSpPr>
      <dsp:spPr>
        <a:xfrm>
          <a:off x="0" y="1169241"/>
          <a:ext cx="7213600" cy="1003860"/>
        </a:xfrm>
        <a:prstGeom prst="round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a:t>Motivation should also take into account different personality types:</a:t>
          </a:r>
          <a:endParaRPr lang="en-US" sz="2600" kern="1200"/>
        </a:p>
      </dsp:txBody>
      <dsp:txXfrm>
        <a:off x="49004" y="1218245"/>
        <a:ext cx="7115592" cy="905852"/>
      </dsp:txXfrm>
    </dsp:sp>
    <dsp:sp modelId="{2D5420DB-08CC-415C-93ED-C2EB54FFAE6D}">
      <dsp:nvSpPr>
        <dsp:cNvPr id="0" name=""/>
        <dsp:cNvSpPr/>
      </dsp:nvSpPr>
      <dsp:spPr>
        <a:xfrm>
          <a:off x="0" y="2173101"/>
          <a:ext cx="7213600" cy="1829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032" tIns="33020" rIns="184912" bIns="33020" numCol="1" spcCol="1270" anchor="t" anchorCtr="0">
          <a:noAutofit/>
        </a:bodyPr>
        <a:lstStyle/>
        <a:p>
          <a:pPr marL="228600" lvl="1" indent="-228600" algn="l" defTabSz="889000">
            <a:lnSpc>
              <a:spcPct val="90000"/>
            </a:lnSpc>
            <a:spcBef>
              <a:spcPct val="0"/>
            </a:spcBef>
            <a:spcAft>
              <a:spcPct val="20000"/>
            </a:spcAft>
            <a:buClr>
              <a:srgbClr val="00B050"/>
            </a:buClr>
            <a:buFontTx/>
            <a:buChar char="►"/>
          </a:pPr>
          <a:r>
            <a:rPr lang="en-GB" sz="2000" kern="1200" dirty="0"/>
            <a:t>Task-oriented people, who are motivated by the work they do. In software engineering.</a:t>
          </a:r>
          <a:endParaRPr lang="en-US" sz="2000" kern="1200" dirty="0"/>
        </a:p>
        <a:p>
          <a:pPr marL="228600" lvl="1" indent="-228600" algn="l" defTabSz="889000">
            <a:lnSpc>
              <a:spcPct val="90000"/>
            </a:lnSpc>
            <a:spcBef>
              <a:spcPct val="0"/>
            </a:spcBef>
            <a:spcAft>
              <a:spcPct val="20000"/>
            </a:spcAft>
            <a:buClr>
              <a:srgbClr val="00B050"/>
            </a:buClr>
            <a:buFontTx/>
            <a:buChar char="►"/>
          </a:pPr>
          <a:r>
            <a:rPr lang="en-GB" sz="2000" kern="1200" dirty="0"/>
            <a:t>Interaction-oriented</a:t>
          </a:r>
          <a:r>
            <a:rPr lang="en-GB" sz="2000" i="1" kern="1200" dirty="0"/>
            <a:t> </a:t>
          </a:r>
          <a:r>
            <a:rPr lang="en-GB" sz="2000" kern="1200" dirty="0"/>
            <a:t>people, who are motivated by the presence and actions of co-workers. </a:t>
          </a:r>
          <a:endParaRPr lang="en-US" sz="2000" kern="1200" dirty="0"/>
        </a:p>
        <a:p>
          <a:pPr marL="228600" lvl="1" indent="-228600" algn="l" defTabSz="889000">
            <a:lnSpc>
              <a:spcPct val="90000"/>
            </a:lnSpc>
            <a:spcBef>
              <a:spcPct val="0"/>
            </a:spcBef>
            <a:spcAft>
              <a:spcPct val="20000"/>
            </a:spcAft>
            <a:buClr>
              <a:srgbClr val="00B050"/>
            </a:buClr>
            <a:buFontTx/>
            <a:buChar char="►"/>
          </a:pPr>
          <a:r>
            <a:rPr lang="en-GB" sz="2000" kern="1200" dirty="0"/>
            <a:t>Self-oriented</a:t>
          </a:r>
          <a:r>
            <a:rPr lang="en-GB" sz="2000" i="1" kern="1200" dirty="0"/>
            <a:t> </a:t>
          </a:r>
          <a:r>
            <a:rPr lang="en-GB" sz="2000" kern="1200" dirty="0"/>
            <a:t>people, who are principally motivated by personal success and recognition. </a:t>
          </a:r>
          <a:endParaRPr lang="en-US" sz="2000" kern="1200" dirty="0"/>
        </a:p>
      </dsp:txBody>
      <dsp:txXfrm>
        <a:off x="0" y="2173101"/>
        <a:ext cx="7213600" cy="182988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D30545-F634-4C09-9BC5-A41A02CBC67E}">
      <dsp:nvSpPr>
        <dsp:cNvPr id="0" name=""/>
        <dsp:cNvSpPr/>
      </dsp:nvSpPr>
      <dsp:spPr>
        <a:xfrm rot="5400000">
          <a:off x="-218558" y="159766"/>
          <a:ext cx="1796925" cy="1482574"/>
        </a:xfrm>
        <a:prstGeom prst="chevron">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Task-oriented.  </a:t>
          </a:r>
          <a:endParaRPr lang="en-US" sz="2000" kern="1200" dirty="0"/>
        </a:p>
      </dsp:txBody>
      <dsp:txXfrm rot="-5400000">
        <a:off x="-61382" y="743877"/>
        <a:ext cx="1482574" cy="314351"/>
      </dsp:txXfrm>
    </dsp:sp>
    <dsp:sp modelId="{2F1D12D5-71AB-4168-9053-27ADE01D0144}">
      <dsp:nvSpPr>
        <dsp:cNvPr id="0" name=""/>
        <dsp:cNvSpPr/>
      </dsp:nvSpPr>
      <dsp:spPr>
        <a:xfrm rot="5400000">
          <a:off x="3979347" y="-2667928"/>
          <a:ext cx="1168615" cy="6509654"/>
        </a:xfrm>
        <a:prstGeom prst="round2Same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GB" sz="2000" kern="1200" dirty="0"/>
            <a:t>The motivation for doing the work is the work itself</a:t>
          </a:r>
          <a:endParaRPr lang="en-US" sz="2000" kern="1200" dirty="0"/>
        </a:p>
      </dsp:txBody>
      <dsp:txXfrm rot="-5400000">
        <a:off x="1308828" y="59638"/>
        <a:ext cx="6452607" cy="1054521"/>
      </dsp:txXfrm>
    </dsp:sp>
    <dsp:sp modelId="{13B12560-ADD2-4ABD-844C-654886063A14}">
      <dsp:nvSpPr>
        <dsp:cNvPr id="0" name=""/>
        <dsp:cNvSpPr/>
      </dsp:nvSpPr>
      <dsp:spPr>
        <a:xfrm rot="5400000">
          <a:off x="-208155" y="1754228"/>
          <a:ext cx="1796925" cy="1503379"/>
        </a:xfrm>
        <a:prstGeom prst="chevron">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Self-oriented. </a:t>
          </a:r>
          <a:endParaRPr lang="en-US" sz="2000" kern="1200" dirty="0"/>
        </a:p>
      </dsp:txBody>
      <dsp:txXfrm rot="-5400000">
        <a:off x="-61381" y="2359145"/>
        <a:ext cx="1503379" cy="293546"/>
      </dsp:txXfrm>
    </dsp:sp>
    <dsp:sp modelId="{FD87449F-84A4-4A77-9311-BF0B3D22F914}">
      <dsp:nvSpPr>
        <dsp:cNvPr id="0" name=""/>
        <dsp:cNvSpPr/>
      </dsp:nvSpPr>
      <dsp:spPr>
        <a:xfrm rot="5400000">
          <a:off x="3990057" y="-1063370"/>
          <a:ext cx="1168001" cy="6509654"/>
        </a:xfrm>
        <a:prstGeom prst="round2Same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GB" sz="2000" kern="1200" dirty="0"/>
            <a:t>The work is a means to an end which is the achievement of individual goals - e.g. to get rich, to play tennis, to travel etc.</a:t>
          </a:r>
          <a:endParaRPr lang="en-US" sz="2000" kern="1200" dirty="0"/>
        </a:p>
      </dsp:txBody>
      <dsp:txXfrm rot="-5400000">
        <a:off x="1319231" y="1664473"/>
        <a:ext cx="6452637" cy="1053967"/>
      </dsp:txXfrm>
    </dsp:sp>
    <dsp:sp modelId="{56A456AC-CD3E-4D37-9E91-5F7DCBF101D7}">
      <dsp:nvSpPr>
        <dsp:cNvPr id="0" name=""/>
        <dsp:cNvSpPr/>
      </dsp:nvSpPr>
      <dsp:spPr>
        <a:xfrm rot="5400000">
          <a:off x="-210495" y="3361432"/>
          <a:ext cx="1796925" cy="1498700"/>
        </a:xfrm>
        <a:prstGeom prst="chevron">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Interaction-oriented</a:t>
          </a:r>
          <a:endParaRPr lang="en-US" sz="2000" kern="1200" dirty="0"/>
        </a:p>
      </dsp:txBody>
      <dsp:txXfrm rot="-5400000">
        <a:off x="-61382" y="3961669"/>
        <a:ext cx="1498700" cy="298225"/>
      </dsp:txXfrm>
    </dsp:sp>
    <dsp:sp modelId="{F85C1B88-B4A8-49D0-BCA2-906CB999694F}">
      <dsp:nvSpPr>
        <dsp:cNvPr id="0" name=""/>
        <dsp:cNvSpPr/>
      </dsp:nvSpPr>
      <dsp:spPr>
        <a:xfrm rot="5400000">
          <a:off x="3987717" y="541493"/>
          <a:ext cx="1168001" cy="6509654"/>
        </a:xfrm>
        <a:prstGeom prst="round2SameRect">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GB" sz="2000" kern="1200" dirty="0"/>
            <a:t>The principal motivation is the presence and actions of </a:t>
          </a:r>
          <a:br>
            <a:rPr lang="en-GB" sz="2000" kern="1200" dirty="0"/>
          </a:br>
          <a:r>
            <a:rPr lang="en-GB" sz="2000" kern="1200" dirty="0"/>
            <a:t>co-workers. People go to work because they like to go to work</a:t>
          </a:r>
          <a:endParaRPr lang="en-US" sz="2000" kern="1200" dirty="0"/>
        </a:p>
      </dsp:txBody>
      <dsp:txXfrm rot="-5400000">
        <a:off x="1316891" y="3269337"/>
        <a:ext cx="6452637" cy="105396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570EE5-3B6C-4096-B35F-6731A846C610}">
      <dsp:nvSpPr>
        <dsp:cNvPr id="0" name=""/>
        <dsp:cNvSpPr/>
      </dsp:nvSpPr>
      <dsp:spPr>
        <a:xfrm>
          <a:off x="189149" y="1112"/>
          <a:ext cx="3461820" cy="2077092"/>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a:t>Individual motivations are made up of elements </a:t>
          </a:r>
          <a:br>
            <a:rPr lang="en-GB" sz="2400" kern="1200"/>
          </a:br>
          <a:r>
            <a:rPr lang="en-GB" sz="2400" kern="1200"/>
            <a:t>of each class.</a:t>
          </a:r>
          <a:endParaRPr lang="en-US" sz="2400" kern="1200"/>
        </a:p>
      </dsp:txBody>
      <dsp:txXfrm>
        <a:off x="189149" y="1112"/>
        <a:ext cx="3461820" cy="2077092"/>
      </dsp:txXfrm>
    </dsp:sp>
    <dsp:sp modelId="{4B458DD3-0699-423B-923F-9886B1CA63ED}">
      <dsp:nvSpPr>
        <dsp:cNvPr id="0" name=""/>
        <dsp:cNvSpPr/>
      </dsp:nvSpPr>
      <dsp:spPr>
        <a:xfrm>
          <a:off x="3997151" y="1112"/>
          <a:ext cx="3461820" cy="2077092"/>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a:t>The balance can change depending on personal </a:t>
          </a:r>
          <a:br>
            <a:rPr lang="en-GB" sz="2400" kern="1200"/>
          </a:br>
          <a:r>
            <a:rPr lang="en-GB" sz="2400" kern="1200"/>
            <a:t>circumstances and external events.</a:t>
          </a:r>
          <a:endParaRPr lang="en-US" sz="2400" kern="1200"/>
        </a:p>
      </dsp:txBody>
      <dsp:txXfrm>
        <a:off x="3997151" y="1112"/>
        <a:ext cx="3461820" cy="2077092"/>
      </dsp:txXfrm>
    </dsp:sp>
    <dsp:sp modelId="{27CAC1C3-9E11-4028-B2C6-CBA30758B31D}">
      <dsp:nvSpPr>
        <dsp:cNvPr id="0" name=""/>
        <dsp:cNvSpPr/>
      </dsp:nvSpPr>
      <dsp:spPr>
        <a:xfrm>
          <a:off x="189149" y="2424387"/>
          <a:ext cx="3461820" cy="2077092"/>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a:t>However, people are not just motivated by personal factors but also by being part of a group and culture. </a:t>
          </a:r>
          <a:endParaRPr lang="en-US" sz="2400" kern="1200"/>
        </a:p>
      </dsp:txBody>
      <dsp:txXfrm>
        <a:off x="189149" y="2424387"/>
        <a:ext cx="3461820" cy="2077092"/>
      </dsp:txXfrm>
    </dsp:sp>
    <dsp:sp modelId="{27A4692A-428A-4967-AAE4-2817F264ED74}">
      <dsp:nvSpPr>
        <dsp:cNvPr id="0" name=""/>
        <dsp:cNvSpPr/>
      </dsp:nvSpPr>
      <dsp:spPr>
        <a:xfrm>
          <a:off x="3997151" y="2424387"/>
          <a:ext cx="3461820" cy="2077092"/>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a:t>People go to work because they are motivated by the people that they work with.</a:t>
          </a:r>
          <a:endParaRPr lang="en-US" sz="2400" kern="1200"/>
        </a:p>
      </dsp:txBody>
      <dsp:txXfrm>
        <a:off x="3997151" y="2424387"/>
        <a:ext cx="3461820" cy="207709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A790E4-AF3E-4E0A-85AE-C6AC06F55046}">
      <dsp:nvSpPr>
        <dsp:cNvPr id="0" name=""/>
        <dsp:cNvSpPr/>
      </dsp:nvSpPr>
      <dsp:spPr>
        <a:xfrm>
          <a:off x="0" y="177451"/>
          <a:ext cx="7827372" cy="12168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May not be possible to appoint the ideal people to work on a project</a:t>
          </a:r>
          <a:endParaRPr lang="en-US" sz="2400" kern="1200"/>
        </a:p>
      </dsp:txBody>
      <dsp:txXfrm>
        <a:off x="59399" y="236850"/>
        <a:ext cx="7708574" cy="1098002"/>
      </dsp:txXfrm>
    </dsp:sp>
    <dsp:sp modelId="{3AF84FCC-D3DE-4331-A677-BA087E080815}">
      <dsp:nvSpPr>
        <dsp:cNvPr id="0" name=""/>
        <dsp:cNvSpPr/>
      </dsp:nvSpPr>
      <dsp:spPr>
        <a:xfrm>
          <a:off x="0" y="1394251"/>
          <a:ext cx="7827372" cy="2119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519" tIns="30480" rIns="170688" bIns="30480" numCol="1" spcCol="1270" anchor="t" anchorCtr="0">
          <a:noAutofit/>
        </a:bodyPr>
        <a:lstStyle/>
        <a:p>
          <a:pPr marL="228600" lvl="1" indent="-228600" algn="l" defTabSz="1066800">
            <a:lnSpc>
              <a:spcPct val="90000"/>
            </a:lnSpc>
            <a:spcBef>
              <a:spcPct val="0"/>
            </a:spcBef>
            <a:spcAft>
              <a:spcPct val="20000"/>
            </a:spcAft>
            <a:buClr>
              <a:srgbClr val="00B050"/>
            </a:buClr>
            <a:buFontTx/>
            <a:buChar char="►"/>
          </a:pPr>
          <a:r>
            <a:rPr lang="en-GB" sz="2400" kern="1200" dirty="0"/>
            <a:t>Project budget may not allow for the use of highly-paid staff;</a:t>
          </a:r>
          <a:endParaRPr lang="en-US" sz="2400" kern="1200" dirty="0"/>
        </a:p>
        <a:p>
          <a:pPr marL="228600" lvl="1" indent="-228600" algn="l" defTabSz="1066800">
            <a:lnSpc>
              <a:spcPct val="90000"/>
            </a:lnSpc>
            <a:spcBef>
              <a:spcPct val="0"/>
            </a:spcBef>
            <a:spcAft>
              <a:spcPct val="20000"/>
            </a:spcAft>
            <a:buClr>
              <a:srgbClr val="00B050"/>
            </a:buClr>
            <a:buFontTx/>
            <a:buChar char="►"/>
          </a:pPr>
          <a:r>
            <a:rPr lang="en-GB" sz="2400" kern="1200" dirty="0"/>
            <a:t>Staff with the appropriate experience may not be available;</a:t>
          </a:r>
          <a:endParaRPr lang="en-US" sz="2400" kern="1200" dirty="0"/>
        </a:p>
        <a:p>
          <a:pPr marL="228600" lvl="1" indent="-228600" algn="l" defTabSz="1066800">
            <a:lnSpc>
              <a:spcPct val="90000"/>
            </a:lnSpc>
            <a:spcBef>
              <a:spcPct val="0"/>
            </a:spcBef>
            <a:spcAft>
              <a:spcPct val="20000"/>
            </a:spcAft>
            <a:buClr>
              <a:srgbClr val="00B050"/>
            </a:buClr>
            <a:buFontTx/>
            <a:buChar char="►"/>
          </a:pPr>
          <a:r>
            <a:rPr lang="en-GB" sz="2400" kern="1200" dirty="0"/>
            <a:t>An organisation may wish to develop employee skills on a software project.</a:t>
          </a:r>
          <a:endParaRPr lang="en-US" sz="2400" kern="1200" dirty="0"/>
        </a:p>
      </dsp:txBody>
      <dsp:txXfrm>
        <a:off x="0" y="1394251"/>
        <a:ext cx="7827372" cy="2119162"/>
      </dsp:txXfrm>
    </dsp:sp>
    <dsp:sp modelId="{F7CF0C74-1393-4270-9BF8-D8DB770F4B36}">
      <dsp:nvSpPr>
        <dsp:cNvPr id="0" name=""/>
        <dsp:cNvSpPr/>
      </dsp:nvSpPr>
      <dsp:spPr>
        <a:xfrm>
          <a:off x="0" y="3513414"/>
          <a:ext cx="7827372" cy="1216800"/>
        </a:xfrm>
        <a:prstGeom prst="round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Managers have to work within these constraints especially when there are shortages of trained staff.</a:t>
          </a:r>
          <a:endParaRPr lang="en-US" sz="2400" kern="1200"/>
        </a:p>
      </dsp:txBody>
      <dsp:txXfrm>
        <a:off x="59399" y="3572813"/>
        <a:ext cx="7708574" cy="109800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FC121-60FB-4A8D-B1C1-E14FCA1D6833}">
      <dsp:nvSpPr>
        <dsp:cNvPr id="0" name=""/>
        <dsp:cNvSpPr/>
      </dsp:nvSpPr>
      <dsp:spPr>
        <a:xfrm>
          <a:off x="0" y="4744"/>
          <a:ext cx="7782847" cy="98159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75FC92-1F89-4868-9160-B910AD29237E}">
      <dsp:nvSpPr>
        <dsp:cNvPr id="0" name=""/>
        <dsp:cNvSpPr/>
      </dsp:nvSpPr>
      <dsp:spPr>
        <a:xfrm>
          <a:off x="296933" y="225604"/>
          <a:ext cx="540406" cy="5398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9136344-7306-49D8-8E4B-B2BE13A6D585}">
      <dsp:nvSpPr>
        <dsp:cNvPr id="0" name=""/>
        <dsp:cNvSpPr/>
      </dsp:nvSpPr>
      <dsp:spPr>
        <a:xfrm>
          <a:off x="1134274" y="4744"/>
          <a:ext cx="6580441" cy="1104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72" tIns="116872" rIns="116872" bIns="116872" numCol="1" spcCol="1270" anchor="ctr" anchorCtr="0">
          <a:noAutofit/>
        </a:bodyPr>
        <a:lstStyle/>
        <a:p>
          <a:pPr marL="0" lvl="0" indent="0" algn="l" defTabSz="1066800">
            <a:lnSpc>
              <a:spcPct val="90000"/>
            </a:lnSpc>
            <a:spcBef>
              <a:spcPct val="0"/>
            </a:spcBef>
            <a:spcAft>
              <a:spcPct val="35000"/>
            </a:spcAft>
            <a:buNone/>
          </a:pPr>
          <a:r>
            <a:rPr lang="en-GB" sz="2400" kern="1200"/>
            <a:t>The group acts as a whole and comes to a consensus on decisions affecting the system.</a:t>
          </a:r>
          <a:endParaRPr lang="en-US" sz="2400" kern="1200"/>
        </a:p>
      </dsp:txBody>
      <dsp:txXfrm>
        <a:off x="1134274" y="4744"/>
        <a:ext cx="6580441" cy="1104298"/>
      </dsp:txXfrm>
    </dsp:sp>
    <dsp:sp modelId="{18F1FCE6-4B32-43E6-B9F1-1A99E29821FF}">
      <dsp:nvSpPr>
        <dsp:cNvPr id="0" name=""/>
        <dsp:cNvSpPr/>
      </dsp:nvSpPr>
      <dsp:spPr>
        <a:xfrm>
          <a:off x="0" y="1385117"/>
          <a:ext cx="7782847" cy="98159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FCEE55-0119-4E29-ABFD-D8F808763BE5}">
      <dsp:nvSpPr>
        <dsp:cNvPr id="0" name=""/>
        <dsp:cNvSpPr/>
      </dsp:nvSpPr>
      <dsp:spPr>
        <a:xfrm>
          <a:off x="296933" y="1605977"/>
          <a:ext cx="540406" cy="5398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CCCFB15-DF41-4CC4-BB1E-9250F09872E5}">
      <dsp:nvSpPr>
        <dsp:cNvPr id="0" name=""/>
        <dsp:cNvSpPr/>
      </dsp:nvSpPr>
      <dsp:spPr>
        <a:xfrm>
          <a:off x="1202381" y="1342293"/>
          <a:ext cx="6580441" cy="1104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72" tIns="116872" rIns="116872" bIns="116872" numCol="1" spcCol="1270" anchor="ctr" anchorCtr="0">
          <a:noAutofit/>
        </a:bodyPr>
        <a:lstStyle/>
        <a:p>
          <a:pPr marL="0" lvl="0" indent="0" algn="l" defTabSz="1066800">
            <a:lnSpc>
              <a:spcPct val="90000"/>
            </a:lnSpc>
            <a:spcBef>
              <a:spcPct val="0"/>
            </a:spcBef>
            <a:spcAft>
              <a:spcPct val="35000"/>
            </a:spcAft>
            <a:buNone/>
          </a:pPr>
          <a:r>
            <a:rPr lang="en-GB" sz="2400" kern="1200" dirty="0"/>
            <a:t>The group leader serves as the external interface of the group but does not allocate specific work items.</a:t>
          </a:r>
          <a:endParaRPr lang="en-US" sz="2400" kern="1200" dirty="0"/>
        </a:p>
      </dsp:txBody>
      <dsp:txXfrm>
        <a:off x="1202381" y="1342293"/>
        <a:ext cx="6580441" cy="1104298"/>
      </dsp:txXfrm>
    </dsp:sp>
    <dsp:sp modelId="{F1DBD904-8B3C-4D1C-A125-C8F2936C3D1A}">
      <dsp:nvSpPr>
        <dsp:cNvPr id="0" name=""/>
        <dsp:cNvSpPr/>
      </dsp:nvSpPr>
      <dsp:spPr>
        <a:xfrm>
          <a:off x="0" y="2765490"/>
          <a:ext cx="7782847" cy="98159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B49C39-ABE4-46C5-92BF-F426C0FF1C1B}">
      <dsp:nvSpPr>
        <dsp:cNvPr id="0" name=""/>
        <dsp:cNvSpPr/>
      </dsp:nvSpPr>
      <dsp:spPr>
        <a:xfrm>
          <a:off x="296933" y="2986350"/>
          <a:ext cx="540406" cy="5398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CC38A03-0F02-4AD8-BF38-D22DAC30B3C8}">
      <dsp:nvSpPr>
        <dsp:cNvPr id="0" name=""/>
        <dsp:cNvSpPr/>
      </dsp:nvSpPr>
      <dsp:spPr>
        <a:xfrm>
          <a:off x="1134274" y="2765490"/>
          <a:ext cx="6580441" cy="1104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72" tIns="116872" rIns="116872" bIns="116872" numCol="1" spcCol="1270" anchor="ctr" anchorCtr="0">
          <a:noAutofit/>
        </a:bodyPr>
        <a:lstStyle/>
        <a:p>
          <a:pPr marL="0" lvl="0" indent="0" algn="l" defTabSz="1066800">
            <a:lnSpc>
              <a:spcPct val="90000"/>
            </a:lnSpc>
            <a:spcBef>
              <a:spcPct val="0"/>
            </a:spcBef>
            <a:spcAft>
              <a:spcPct val="35000"/>
            </a:spcAft>
            <a:buNone/>
          </a:pPr>
          <a:r>
            <a:rPr lang="en-GB" sz="2400" kern="1200"/>
            <a:t>Rather, work is discussed by the group as a whole and tasks are allocated according to ability and experience.</a:t>
          </a:r>
          <a:endParaRPr lang="en-US" sz="2400" kern="1200"/>
        </a:p>
      </dsp:txBody>
      <dsp:txXfrm>
        <a:off x="1134274" y="2765490"/>
        <a:ext cx="6580441" cy="1104298"/>
      </dsp:txXfrm>
    </dsp:sp>
    <dsp:sp modelId="{194BA58A-AE7D-463F-8923-C7F745BFA0E3}">
      <dsp:nvSpPr>
        <dsp:cNvPr id="0" name=""/>
        <dsp:cNvSpPr/>
      </dsp:nvSpPr>
      <dsp:spPr>
        <a:xfrm>
          <a:off x="0" y="4145863"/>
          <a:ext cx="7782847" cy="98159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37BD7A-2436-4FF8-911A-4DD21EDFCD9C}">
      <dsp:nvSpPr>
        <dsp:cNvPr id="0" name=""/>
        <dsp:cNvSpPr/>
      </dsp:nvSpPr>
      <dsp:spPr>
        <a:xfrm>
          <a:off x="296933" y="4366723"/>
          <a:ext cx="540406" cy="53987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44BE54C-2816-4BB1-8E52-2BB5340D869C}">
      <dsp:nvSpPr>
        <dsp:cNvPr id="0" name=""/>
        <dsp:cNvSpPr/>
      </dsp:nvSpPr>
      <dsp:spPr>
        <a:xfrm>
          <a:off x="1134274" y="4145863"/>
          <a:ext cx="6580441" cy="1104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72" tIns="116872" rIns="116872" bIns="116872" numCol="1" spcCol="1270" anchor="ctr" anchorCtr="0">
          <a:noAutofit/>
        </a:bodyPr>
        <a:lstStyle/>
        <a:p>
          <a:pPr marL="0" lvl="0" indent="0" algn="l" defTabSz="1066800">
            <a:lnSpc>
              <a:spcPct val="90000"/>
            </a:lnSpc>
            <a:spcBef>
              <a:spcPct val="0"/>
            </a:spcBef>
            <a:spcAft>
              <a:spcPct val="35000"/>
            </a:spcAft>
            <a:buNone/>
          </a:pPr>
          <a:r>
            <a:rPr lang="en-GB" sz="2400" kern="1200"/>
            <a:t>This approach is successful for groups where all members are experienced and competent.</a:t>
          </a:r>
          <a:endParaRPr lang="en-US" sz="2400" kern="1200"/>
        </a:p>
      </dsp:txBody>
      <dsp:txXfrm>
        <a:off x="1134274" y="4145863"/>
        <a:ext cx="6580441" cy="11042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A13A98-F1AC-4E79-B09C-146ACCDF3F10}">
      <dsp:nvSpPr>
        <dsp:cNvPr id="0" name=""/>
        <dsp:cNvSpPr/>
      </dsp:nvSpPr>
      <dsp:spPr>
        <a:xfrm>
          <a:off x="0" y="477390"/>
          <a:ext cx="4971603" cy="12168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a:t>Risk management</a:t>
          </a:r>
          <a:endParaRPr lang="en-US" sz="2800" kern="1200"/>
        </a:p>
      </dsp:txBody>
      <dsp:txXfrm>
        <a:off x="59399" y="536789"/>
        <a:ext cx="4852805" cy="1098002"/>
      </dsp:txXfrm>
    </dsp:sp>
    <dsp:sp modelId="{0572DC50-FD78-4487-A0F3-08B32E19A2B1}">
      <dsp:nvSpPr>
        <dsp:cNvPr id="0" name=""/>
        <dsp:cNvSpPr/>
      </dsp:nvSpPr>
      <dsp:spPr>
        <a:xfrm>
          <a:off x="0" y="1881390"/>
          <a:ext cx="4971603" cy="121680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a:t>Managing people</a:t>
          </a:r>
          <a:endParaRPr lang="en-US" sz="2800" kern="1200"/>
        </a:p>
      </dsp:txBody>
      <dsp:txXfrm>
        <a:off x="59399" y="1940789"/>
        <a:ext cx="4852805" cy="1098002"/>
      </dsp:txXfrm>
    </dsp:sp>
    <dsp:sp modelId="{F3FD9571-568A-44DC-9574-BD4CD226F48B}">
      <dsp:nvSpPr>
        <dsp:cNvPr id="0" name=""/>
        <dsp:cNvSpPr/>
      </dsp:nvSpPr>
      <dsp:spPr>
        <a:xfrm>
          <a:off x="0" y="3285390"/>
          <a:ext cx="4971603" cy="12168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a:t>Teamwork </a:t>
          </a:r>
          <a:endParaRPr lang="en-US" sz="2800" kern="1200"/>
        </a:p>
      </dsp:txBody>
      <dsp:txXfrm>
        <a:off x="59399" y="3344789"/>
        <a:ext cx="4852805" cy="10980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3FCF1-D9B9-46B6-92C6-E443C0722EAD}">
      <dsp:nvSpPr>
        <dsp:cNvPr id="0" name=""/>
        <dsp:cNvSpPr/>
      </dsp:nvSpPr>
      <dsp:spPr>
        <a:xfrm>
          <a:off x="0" y="691690"/>
          <a:ext cx="8299048" cy="16890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F45C7B-FBF4-4BA6-A289-A317699ECD95}">
      <dsp:nvSpPr>
        <dsp:cNvPr id="0" name=""/>
        <dsp:cNvSpPr/>
      </dsp:nvSpPr>
      <dsp:spPr>
        <a:xfrm>
          <a:off x="510926" y="1071718"/>
          <a:ext cx="928956" cy="9289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D9BDE45-5655-4017-870B-30F0216A6BAE}">
      <dsp:nvSpPr>
        <dsp:cNvPr id="0" name=""/>
        <dsp:cNvSpPr/>
      </dsp:nvSpPr>
      <dsp:spPr>
        <a:xfrm>
          <a:off x="1950808" y="691690"/>
          <a:ext cx="6348239" cy="1689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754" tIns="178754" rIns="178754" bIns="178754" numCol="1" spcCol="1270" anchor="ctr" anchorCtr="0">
          <a:noAutofit/>
        </a:bodyPr>
        <a:lstStyle/>
        <a:p>
          <a:pPr marL="0" lvl="0" indent="0" algn="l" defTabSz="889000">
            <a:lnSpc>
              <a:spcPct val="90000"/>
            </a:lnSpc>
            <a:spcBef>
              <a:spcPct val="0"/>
            </a:spcBef>
            <a:spcAft>
              <a:spcPct val="35000"/>
            </a:spcAft>
            <a:buNone/>
          </a:pPr>
          <a:r>
            <a:rPr lang="en-GB" sz="2000" kern="1200"/>
            <a:t>Concerned with activities involved in ensuring </a:t>
          </a:r>
          <a:br>
            <a:rPr lang="en-GB" sz="2000" kern="1200"/>
          </a:br>
          <a:r>
            <a:rPr lang="en-GB" sz="2000" kern="1200"/>
            <a:t>that software is delivered on time and on </a:t>
          </a:r>
          <a:br>
            <a:rPr lang="en-GB" sz="2000" kern="1200"/>
          </a:br>
          <a:r>
            <a:rPr lang="en-GB" sz="2000" kern="1200"/>
            <a:t>schedule and in accordance with the </a:t>
          </a:r>
          <a:br>
            <a:rPr lang="en-GB" sz="2000" kern="1200"/>
          </a:br>
          <a:r>
            <a:rPr lang="en-GB" sz="2000" kern="1200"/>
            <a:t>requirements of the organisations developing </a:t>
          </a:r>
          <a:br>
            <a:rPr lang="en-GB" sz="2000" kern="1200"/>
          </a:br>
          <a:r>
            <a:rPr lang="en-GB" sz="2000" kern="1200"/>
            <a:t>and procuring the software.</a:t>
          </a:r>
          <a:endParaRPr lang="en-US" sz="2000" kern="1200"/>
        </a:p>
      </dsp:txBody>
      <dsp:txXfrm>
        <a:off x="1950808" y="691690"/>
        <a:ext cx="6348239" cy="1689011"/>
      </dsp:txXfrm>
    </dsp:sp>
    <dsp:sp modelId="{238E366A-E107-48E3-9F80-5674FC6B94C1}">
      <dsp:nvSpPr>
        <dsp:cNvPr id="0" name=""/>
        <dsp:cNvSpPr/>
      </dsp:nvSpPr>
      <dsp:spPr>
        <a:xfrm>
          <a:off x="0" y="2766761"/>
          <a:ext cx="8299048" cy="16890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F7006B-0E09-4E32-A8D0-E6DFF47F6440}">
      <dsp:nvSpPr>
        <dsp:cNvPr id="0" name=""/>
        <dsp:cNvSpPr/>
      </dsp:nvSpPr>
      <dsp:spPr>
        <a:xfrm>
          <a:off x="510926" y="3146789"/>
          <a:ext cx="928956" cy="9289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E794BD-EF07-4C7E-B516-56824DD68D6E}">
      <dsp:nvSpPr>
        <dsp:cNvPr id="0" name=""/>
        <dsp:cNvSpPr/>
      </dsp:nvSpPr>
      <dsp:spPr>
        <a:xfrm>
          <a:off x="1950808" y="2766761"/>
          <a:ext cx="6348239" cy="1689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754" tIns="178754" rIns="178754" bIns="178754" numCol="1" spcCol="1270" anchor="ctr" anchorCtr="0">
          <a:noAutofit/>
        </a:bodyPr>
        <a:lstStyle/>
        <a:p>
          <a:pPr marL="0" lvl="0" indent="0" algn="l" defTabSz="889000">
            <a:lnSpc>
              <a:spcPct val="90000"/>
            </a:lnSpc>
            <a:spcBef>
              <a:spcPct val="0"/>
            </a:spcBef>
            <a:spcAft>
              <a:spcPct val="35000"/>
            </a:spcAft>
            <a:buNone/>
          </a:pPr>
          <a:r>
            <a:rPr lang="en-GB" sz="2000" kern="1200"/>
            <a:t>Project management is needed because software development is always subject to budget and schedule constraints that are set by the organisation developing the software.</a:t>
          </a:r>
          <a:endParaRPr lang="en-US" sz="2000" kern="1200"/>
        </a:p>
      </dsp:txBody>
      <dsp:txXfrm>
        <a:off x="1950808" y="2766761"/>
        <a:ext cx="6348239" cy="16890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E6CF07-65AA-4ED0-A841-1379AA984BF0}">
      <dsp:nvSpPr>
        <dsp:cNvPr id="0" name=""/>
        <dsp:cNvSpPr/>
      </dsp:nvSpPr>
      <dsp:spPr>
        <a:xfrm>
          <a:off x="111595" y="901697"/>
          <a:ext cx="995699" cy="99569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415366-5384-4461-8C0A-6DEB424D3E5D}">
      <dsp:nvSpPr>
        <dsp:cNvPr id="0" name=""/>
        <dsp:cNvSpPr/>
      </dsp:nvSpPr>
      <dsp:spPr>
        <a:xfrm>
          <a:off x="320692" y="1110793"/>
          <a:ext cx="577505" cy="5775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D6C4FCD-C586-4A30-9423-FD1AD5C30F39}">
      <dsp:nvSpPr>
        <dsp:cNvPr id="0" name=""/>
        <dsp:cNvSpPr/>
      </dsp:nvSpPr>
      <dsp:spPr>
        <a:xfrm>
          <a:off x="1320659" y="901697"/>
          <a:ext cx="2347006" cy="995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Deliver the software to the customer at the agreed time.</a:t>
          </a:r>
          <a:endParaRPr lang="en-US" sz="2400" kern="1200"/>
        </a:p>
      </dsp:txBody>
      <dsp:txXfrm>
        <a:off x="1320659" y="901697"/>
        <a:ext cx="2347006" cy="995699"/>
      </dsp:txXfrm>
    </dsp:sp>
    <dsp:sp modelId="{D7564DF9-A1C0-4999-A670-B61874095411}">
      <dsp:nvSpPr>
        <dsp:cNvPr id="0" name=""/>
        <dsp:cNvSpPr/>
      </dsp:nvSpPr>
      <dsp:spPr>
        <a:xfrm>
          <a:off x="4076614" y="901697"/>
          <a:ext cx="995699" cy="99569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A3A7EC-203B-4C86-8130-7746C2E7E48A}">
      <dsp:nvSpPr>
        <dsp:cNvPr id="0" name=""/>
        <dsp:cNvSpPr/>
      </dsp:nvSpPr>
      <dsp:spPr>
        <a:xfrm>
          <a:off x="4285710" y="1110793"/>
          <a:ext cx="577505" cy="5775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1040EDD-7FD1-4D64-82CC-6AD2D93A13F2}">
      <dsp:nvSpPr>
        <dsp:cNvPr id="0" name=""/>
        <dsp:cNvSpPr/>
      </dsp:nvSpPr>
      <dsp:spPr>
        <a:xfrm>
          <a:off x="5285677" y="901697"/>
          <a:ext cx="2347006" cy="995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Keep overall costs within budget.</a:t>
          </a:r>
          <a:endParaRPr lang="en-US" sz="2400" kern="1200"/>
        </a:p>
      </dsp:txBody>
      <dsp:txXfrm>
        <a:off x="5285677" y="901697"/>
        <a:ext cx="2347006" cy="995699"/>
      </dsp:txXfrm>
    </dsp:sp>
    <dsp:sp modelId="{B325DB55-2B71-4EE5-B4A2-AE50CF9415BA}">
      <dsp:nvSpPr>
        <dsp:cNvPr id="0" name=""/>
        <dsp:cNvSpPr/>
      </dsp:nvSpPr>
      <dsp:spPr>
        <a:xfrm>
          <a:off x="111595" y="2674643"/>
          <a:ext cx="995699" cy="99569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93DA28-5A6D-4280-9E9C-F6FC5E7529FE}">
      <dsp:nvSpPr>
        <dsp:cNvPr id="0" name=""/>
        <dsp:cNvSpPr/>
      </dsp:nvSpPr>
      <dsp:spPr>
        <a:xfrm>
          <a:off x="320692" y="2883740"/>
          <a:ext cx="577505" cy="5775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31C3AE-BD3C-42F2-8F21-3370CFACC927}">
      <dsp:nvSpPr>
        <dsp:cNvPr id="0" name=""/>
        <dsp:cNvSpPr/>
      </dsp:nvSpPr>
      <dsp:spPr>
        <a:xfrm>
          <a:off x="1320659" y="2674643"/>
          <a:ext cx="2347006" cy="995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Deliver software that meets the customer’s expectations.</a:t>
          </a:r>
          <a:endParaRPr lang="en-US" sz="2400" kern="1200"/>
        </a:p>
      </dsp:txBody>
      <dsp:txXfrm>
        <a:off x="1320659" y="2674643"/>
        <a:ext cx="2347006" cy="995699"/>
      </dsp:txXfrm>
    </dsp:sp>
    <dsp:sp modelId="{6C1CB66D-ECC7-4914-AD60-FDDFD4946D93}">
      <dsp:nvSpPr>
        <dsp:cNvPr id="0" name=""/>
        <dsp:cNvSpPr/>
      </dsp:nvSpPr>
      <dsp:spPr>
        <a:xfrm>
          <a:off x="4076614" y="2674643"/>
          <a:ext cx="995699" cy="99569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81363C-4BA1-401E-8127-675341FDF430}">
      <dsp:nvSpPr>
        <dsp:cNvPr id="0" name=""/>
        <dsp:cNvSpPr/>
      </dsp:nvSpPr>
      <dsp:spPr>
        <a:xfrm>
          <a:off x="4285710" y="2883740"/>
          <a:ext cx="577505" cy="5775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6B81048-9B57-46DC-87F6-EC1BEDDAE691}">
      <dsp:nvSpPr>
        <dsp:cNvPr id="0" name=""/>
        <dsp:cNvSpPr/>
      </dsp:nvSpPr>
      <dsp:spPr>
        <a:xfrm>
          <a:off x="5285677" y="2674643"/>
          <a:ext cx="2347006" cy="995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Maintain a coherent and well-functioning development team.</a:t>
          </a:r>
          <a:endParaRPr lang="en-US" sz="2400" kern="1200"/>
        </a:p>
      </dsp:txBody>
      <dsp:txXfrm>
        <a:off x="5285677" y="2674643"/>
        <a:ext cx="2347006" cy="9956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C3A072-4BD5-44D8-BB43-CCA71C01DA2A}">
      <dsp:nvSpPr>
        <dsp:cNvPr id="0" name=""/>
        <dsp:cNvSpPr/>
      </dsp:nvSpPr>
      <dsp:spPr>
        <a:xfrm>
          <a:off x="0" y="461941"/>
          <a:ext cx="8083789" cy="1247400"/>
        </a:xfrm>
        <a:prstGeom prst="rect">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7392" tIns="374904" rIns="627392" bIns="128016" numCol="1" spcCol="1270" anchor="t" anchorCtr="0">
          <a:noAutofit/>
        </a:bodyPr>
        <a:lstStyle/>
        <a:p>
          <a:pPr marL="171450" lvl="1" indent="-171450" algn="l" defTabSz="800100">
            <a:lnSpc>
              <a:spcPct val="90000"/>
            </a:lnSpc>
            <a:spcBef>
              <a:spcPct val="0"/>
            </a:spcBef>
            <a:spcAft>
              <a:spcPct val="15000"/>
            </a:spcAft>
            <a:buChar char="•"/>
          </a:pPr>
          <a:r>
            <a:rPr lang="en-GB" sz="1800" kern="1200"/>
            <a:t>Software cannot be seen or touched. Software project managers cannot see progress by simply looking at the artefact that is being constructed. </a:t>
          </a:r>
          <a:endParaRPr lang="en-US" sz="1800" kern="1200"/>
        </a:p>
      </dsp:txBody>
      <dsp:txXfrm>
        <a:off x="0" y="461941"/>
        <a:ext cx="8083789" cy="1247400"/>
      </dsp:txXfrm>
    </dsp:sp>
    <dsp:sp modelId="{AE2DE756-D02C-4713-9021-C7C565B99752}">
      <dsp:nvSpPr>
        <dsp:cNvPr id="0" name=""/>
        <dsp:cNvSpPr/>
      </dsp:nvSpPr>
      <dsp:spPr>
        <a:xfrm>
          <a:off x="404189" y="196261"/>
          <a:ext cx="5658652" cy="53136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884" tIns="0" rIns="213884" bIns="0" numCol="1" spcCol="1270" anchor="ctr" anchorCtr="0">
          <a:noAutofit/>
        </a:bodyPr>
        <a:lstStyle/>
        <a:p>
          <a:pPr marL="0" lvl="0" indent="0" algn="l" defTabSz="800100">
            <a:lnSpc>
              <a:spcPct val="90000"/>
            </a:lnSpc>
            <a:spcBef>
              <a:spcPct val="0"/>
            </a:spcBef>
            <a:spcAft>
              <a:spcPct val="35000"/>
            </a:spcAft>
            <a:buNone/>
          </a:pPr>
          <a:r>
            <a:rPr lang="en-GB" sz="1800" kern="1200"/>
            <a:t>The product is intangible.</a:t>
          </a:r>
          <a:endParaRPr lang="en-US" sz="1800" kern="1200"/>
        </a:p>
      </dsp:txBody>
      <dsp:txXfrm>
        <a:off x="430128" y="222200"/>
        <a:ext cx="5606774" cy="479482"/>
      </dsp:txXfrm>
    </dsp:sp>
    <dsp:sp modelId="{E9BE8417-A56B-48E6-A9C4-E0521DFC5BB7}">
      <dsp:nvSpPr>
        <dsp:cNvPr id="0" name=""/>
        <dsp:cNvSpPr/>
      </dsp:nvSpPr>
      <dsp:spPr>
        <a:xfrm>
          <a:off x="0" y="2072221"/>
          <a:ext cx="8083789" cy="1247400"/>
        </a:xfrm>
        <a:prstGeom prst="rect">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7392" tIns="374904" rIns="627392" bIns="128016" numCol="1" spcCol="1270" anchor="t" anchorCtr="0">
          <a:noAutofit/>
        </a:bodyPr>
        <a:lstStyle/>
        <a:p>
          <a:pPr marL="171450" lvl="1" indent="-171450" algn="l" defTabSz="800100">
            <a:lnSpc>
              <a:spcPct val="90000"/>
            </a:lnSpc>
            <a:spcBef>
              <a:spcPct val="0"/>
            </a:spcBef>
            <a:spcAft>
              <a:spcPct val="15000"/>
            </a:spcAft>
            <a:buChar char="•"/>
          </a:pPr>
          <a:r>
            <a:rPr lang="en-GB" sz="1800" kern="1200"/>
            <a:t>Large software projects are usually different in some ways from previous projects. Even managers who have lots of previous experience may find it difficult to anticipate problems. </a:t>
          </a:r>
          <a:endParaRPr lang="en-US" sz="1800" kern="1200"/>
        </a:p>
      </dsp:txBody>
      <dsp:txXfrm>
        <a:off x="0" y="2072221"/>
        <a:ext cx="8083789" cy="1247400"/>
      </dsp:txXfrm>
    </dsp:sp>
    <dsp:sp modelId="{1BC616DA-3F58-47DE-8337-5EAFE4C9A400}">
      <dsp:nvSpPr>
        <dsp:cNvPr id="0" name=""/>
        <dsp:cNvSpPr/>
      </dsp:nvSpPr>
      <dsp:spPr>
        <a:xfrm>
          <a:off x="404189" y="1806541"/>
          <a:ext cx="5658652" cy="53136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884" tIns="0" rIns="213884" bIns="0" numCol="1" spcCol="1270" anchor="ctr" anchorCtr="0">
          <a:noAutofit/>
        </a:bodyPr>
        <a:lstStyle/>
        <a:p>
          <a:pPr marL="0" lvl="0" indent="0" algn="l" defTabSz="800100">
            <a:lnSpc>
              <a:spcPct val="90000"/>
            </a:lnSpc>
            <a:spcBef>
              <a:spcPct val="0"/>
            </a:spcBef>
            <a:spcAft>
              <a:spcPct val="35000"/>
            </a:spcAft>
            <a:buNone/>
          </a:pPr>
          <a:r>
            <a:rPr lang="en-GB" sz="1800" kern="1200"/>
            <a:t>Many software projects are 'one-off' projects.</a:t>
          </a:r>
          <a:endParaRPr lang="en-US" sz="1800" kern="1200"/>
        </a:p>
      </dsp:txBody>
      <dsp:txXfrm>
        <a:off x="430128" y="1832480"/>
        <a:ext cx="5606774" cy="479482"/>
      </dsp:txXfrm>
    </dsp:sp>
    <dsp:sp modelId="{240CB235-C5A5-45D2-AF50-57CEF3DC7E1D}">
      <dsp:nvSpPr>
        <dsp:cNvPr id="0" name=""/>
        <dsp:cNvSpPr/>
      </dsp:nvSpPr>
      <dsp:spPr>
        <a:xfrm>
          <a:off x="0" y="3682501"/>
          <a:ext cx="8083789" cy="992250"/>
        </a:xfrm>
        <a:prstGeom prst="rect">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7392" tIns="374904" rIns="627392" bIns="128016" numCol="1" spcCol="1270" anchor="t" anchorCtr="0">
          <a:noAutofit/>
        </a:bodyPr>
        <a:lstStyle/>
        <a:p>
          <a:pPr marL="171450" lvl="1" indent="-171450" algn="l" defTabSz="800100">
            <a:lnSpc>
              <a:spcPct val="90000"/>
            </a:lnSpc>
            <a:spcBef>
              <a:spcPct val="0"/>
            </a:spcBef>
            <a:spcAft>
              <a:spcPct val="15000"/>
            </a:spcAft>
            <a:buChar char="•"/>
          </a:pPr>
          <a:r>
            <a:rPr lang="en-GB" sz="1800" kern="1200"/>
            <a:t>We still cannot reliably predict when a particular software process is likely to lead to development problems. </a:t>
          </a:r>
          <a:endParaRPr lang="en-US" sz="1800" kern="1200"/>
        </a:p>
      </dsp:txBody>
      <dsp:txXfrm>
        <a:off x="0" y="3682501"/>
        <a:ext cx="8083789" cy="992250"/>
      </dsp:txXfrm>
    </dsp:sp>
    <dsp:sp modelId="{1DC0D1F9-4B74-4D29-9DBA-A1DAF7933506}">
      <dsp:nvSpPr>
        <dsp:cNvPr id="0" name=""/>
        <dsp:cNvSpPr/>
      </dsp:nvSpPr>
      <dsp:spPr>
        <a:xfrm>
          <a:off x="404189" y="3416821"/>
          <a:ext cx="5658652" cy="53136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884" tIns="0" rIns="213884" bIns="0" numCol="1" spcCol="1270" anchor="ctr" anchorCtr="0">
          <a:noAutofit/>
        </a:bodyPr>
        <a:lstStyle/>
        <a:p>
          <a:pPr marL="0" lvl="0" indent="0" algn="l" defTabSz="800100">
            <a:lnSpc>
              <a:spcPct val="90000"/>
            </a:lnSpc>
            <a:spcBef>
              <a:spcPct val="0"/>
            </a:spcBef>
            <a:spcAft>
              <a:spcPct val="35000"/>
            </a:spcAft>
            <a:buNone/>
          </a:pPr>
          <a:r>
            <a:rPr lang="en-GB" sz="1800" kern="1200"/>
            <a:t>Software processes are variable and organization specific.</a:t>
          </a:r>
          <a:endParaRPr lang="en-US" sz="1800" kern="1200"/>
        </a:p>
      </dsp:txBody>
      <dsp:txXfrm>
        <a:off x="430128" y="3442760"/>
        <a:ext cx="5606774" cy="4794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9AF709-397B-4517-9D89-1786AC458715}">
      <dsp:nvSpPr>
        <dsp:cNvPr id="0" name=""/>
        <dsp:cNvSpPr/>
      </dsp:nvSpPr>
      <dsp:spPr>
        <a:xfrm>
          <a:off x="0" y="224133"/>
          <a:ext cx="8082639" cy="80325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7303" tIns="312420" rIns="627303" bIns="170688" numCol="1" spcCol="1270" anchor="t" anchorCtr="0">
          <a:noAutofit/>
        </a:bodyPr>
        <a:lstStyle/>
        <a:p>
          <a:pPr marL="228600" lvl="1" indent="-228600" algn="l" defTabSz="1066800">
            <a:lnSpc>
              <a:spcPct val="90000"/>
            </a:lnSpc>
            <a:spcBef>
              <a:spcPct val="0"/>
            </a:spcBef>
            <a:spcAft>
              <a:spcPct val="15000"/>
            </a:spcAft>
            <a:buChar char="•"/>
          </a:pPr>
          <a:r>
            <a:rPr lang="en-GB" sz="2400" kern="1200" dirty="0"/>
            <a:t>Identify project, product and business risks</a:t>
          </a:r>
          <a:endParaRPr lang="en-US" sz="2400" kern="1200" dirty="0"/>
        </a:p>
      </dsp:txBody>
      <dsp:txXfrm>
        <a:off x="0" y="224133"/>
        <a:ext cx="8082639" cy="803250"/>
      </dsp:txXfrm>
    </dsp:sp>
    <dsp:sp modelId="{D8747BBD-DE27-4649-B72E-B9CF16A5EF0E}">
      <dsp:nvSpPr>
        <dsp:cNvPr id="0" name=""/>
        <dsp:cNvSpPr/>
      </dsp:nvSpPr>
      <dsp:spPr>
        <a:xfrm>
          <a:off x="404131" y="2733"/>
          <a:ext cx="5657847" cy="4428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853" tIns="0" rIns="213853" bIns="0" numCol="1" spcCol="1270" anchor="ctr" anchorCtr="0">
          <a:noAutofit/>
        </a:bodyPr>
        <a:lstStyle/>
        <a:p>
          <a:pPr marL="0" lvl="0" indent="0" algn="l" defTabSz="1066800">
            <a:lnSpc>
              <a:spcPct val="90000"/>
            </a:lnSpc>
            <a:spcBef>
              <a:spcPct val="0"/>
            </a:spcBef>
            <a:spcAft>
              <a:spcPct val="35000"/>
            </a:spcAft>
            <a:buNone/>
          </a:pPr>
          <a:r>
            <a:rPr lang="en-GB" sz="2400" kern="1200"/>
            <a:t>Risk identification</a:t>
          </a:r>
          <a:endParaRPr lang="en-US" sz="2400" kern="1200"/>
        </a:p>
      </dsp:txBody>
      <dsp:txXfrm>
        <a:off x="425747" y="24349"/>
        <a:ext cx="5614615" cy="399568"/>
      </dsp:txXfrm>
    </dsp:sp>
    <dsp:sp modelId="{94D5FE9C-954F-46ED-9CC7-2D525E62A978}">
      <dsp:nvSpPr>
        <dsp:cNvPr id="0" name=""/>
        <dsp:cNvSpPr/>
      </dsp:nvSpPr>
      <dsp:spPr>
        <a:xfrm>
          <a:off x="0" y="1329783"/>
          <a:ext cx="8082639" cy="1134000"/>
        </a:xfrm>
        <a:prstGeom prst="rect">
          <a:avLst/>
        </a:prstGeom>
        <a:solidFill>
          <a:schemeClr val="lt1">
            <a:alpha val="90000"/>
            <a:hueOff val="0"/>
            <a:satOff val="0"/>
            <a:lumOff val="0"/>
            <a:alphaOff val="0"/>
          </a:schemeClr>
        </a:solidFill>
        <a:ln w="19050" cap="rnd" cmpd="sng" algn="ctr">
          <a:solidFill>
            <a:schemeClr val="accent2">
              <a:hueOff val="-988095"/>
              <a:satOff val="4733"/>
              <a:lumOff val="43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7303" tIns="312420" rIns="627303" bIns="170688" numCol="1" spcCol="1270" anchor="t" anchorCtr="0">
          <a:noAutofit/>
        </a:bodyPr>
        <a:lstStyle/>
        <a:p>
          <a:pPr marL="228600" lvl="1" indent="-228600" algn="l" defTabSz="1066800">
            <a:lnSpc>
              <a:spcPct val="90000"/>
            </a:lnSpc>
            <a:spcBef>
              <a:spcPct val="0"/>
            </a:spcBef>
            <a:spcAft>
              <a:spcPct val="15000"/>
            </a:spcAft>
            <a:buChar char="•"/>
          </a:pPr>
          <a:r>
            <a:rPr lang="en-GB" sz="2400" kern="1200" dirty="0"/>
            <a:t>Assess the likelihood and consequences of these risks</a:t>
          </a:r>
          <a:endParaRPr lang="en-US" sz="2400" kern="1200" dirty="0"/>
        </a:p>
      </dsp:txBody>
      <dsp:txXfrm>
        <a:off x="0" y="1329783"/>
        <a:ext cx="8082639" cy="1134000"/>
      </dsp:txXfrm>
    </dsp:sp>
    <dsp:sp modelId="{B1F5A338-3A4C-4DFB-9028-B576F19AEE70}">
      <dsp:nvSpPr>
        <dsp:cNvPr id="0" name=""/>
        <dsp:cNvSpPr/>
      </dsp:nvSpPr>
      <dsp:spPr>
        <a:xfrm>
          <a:off x="404131" y="1108383"/>
          <a:ext cx="5657847" cy="442800"/>
        </a:xfrm>
        <a:prstGeom prst="roundRect">
          <a:avLst/>
        </a:prstGeom>
        <a:solidFill>
          <a:schemeClr val="accent2">
            <a:hueOff val="-988095"/>
            <a:satOff val="4733"/>
            <a:lumOff val="437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853" tIns="0" rIns="213853" bIns="0" numCol="1" spcCol="1270" anchor="ctr" anchorCtr="0">
          <a:noAutofit/>
        </a:bodyPr>
        <a:lstStyle/>
        <a:p>
          <a:pPr marL="0" lvl="0" indent="0" algn="l" defTabSz="1066800">
            <a:lnSpc>
              <a:spcPct val="90000"/>
            </a:lnSpc>
            <a:spcBef>
              <a:spcPct val="0"/>
            </a:spcBef>
            <a:spcAft>
              <a:spcPct val="35000"/>
            </a:spcAft>
            <a:buNone/>
          </a:pPr>
          <a:r>
            <a:rPr lang="en-GB" sz="2400" kern="1200"/>
            <a:t>Risk analysis</a:t>
          </a:r>
          <a:endParaRPr lang="en-US" sz="2400" kern="1200"/>
        </a:p>
      </dsp:txBody>
      <dsp:txXfrm>
        <a:off x="425747" y="1129999"/>
        <a:ext cx="5614615" cy="399568"/>
      </dsp:txXfrm>
    </dsp:sp>
    <dsp:sp modelId="{C59E3A48-BC27-426E-A0C8-FAB4725348CA}">
      <dsp:nvSpPr>
        <dsp:cNvPr id="0" name=""/>
        <dsp:cNvSpPr/>
      </dsp:nvSpPr>
      <dsp:spPr>
        <a:xfrm>
          <a:off x="0" y="2766183"/>
          <a:ext cx="8082639" cy="1134000"/>
        </a:xfrm>
        <a:prstGeom prst="rect">
          <a:avLst/>
        </a:prstGeom>
        <a:solidFill>
          <a:schemeClr val="lt1">
            <a:alpha val="90000"/>
            <a:hueOff val="0"/>
            <a:satOff val="0"/>
            <a:lumOff val="0"/>
            <a:alphaOff val="0"/>
          </a:schemeClr>
        </a:solidFill>
        <a:ln w="19050" cap="rnd" cmpd="sng" algn="ctr">
          <a:solidFill>
            <a:schemeClr val="accent2">
              <a:hueOff val="-1976191"/>
              <a:satOff val="9467"/>
              <a:lumOff val="87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7303" tIns="312420" rIns="627303" bIns="170688" numCol="1" spcCol="1270" anchor="t" anchorCtr="0">
          <a:noAutofit/>
        </a:bodyPr>
        <a:lstStyle/>
        <a:p>
          <a:pPr marL="228600" lvl="1" indent="-228600" algn="l" defTabSz="1066800">
            <a:lnSpc>
              <a:spcPct val="90000"/>
            </a:lnSpc>
            <a:spcBef>
              <a:spcPct val="0"/>
            </a:spcBef>
            <a:spcAft>
              <a:spcPct val="15000"/>
            </a:spcAft>
            <a:buChar char="•"/>
          </a:pPr>
          <a:r>
            <a:rPr lang="en-GB" sz="2400" kern="1200" dirty="0"/>
            <a:t>Draw up plans to avoid or minimise the effects of the risk</a:t>
          </a:r>
          <a:endParaRPr lang="en-US" sz="2400" kern="1200" dirty="0"/>
        </a:p>
      </dsp:txBody>
      <dsp:txXfrm>
        <a:off x="0" y="2766183"/>
        <a:ext cx="8082639" cy="1134000"/>
      </dsp:txXfrm>
    </dsp:sp>
    <dsp:sp modelId="{CE564DB7-0FC4-40DA-AFAF-3EF36745206D}">
      <dsp:nvSpPr>
        <dsp:cNvPr id="0" name=""/>
        <dsp:cNvSpPr/>
      </dsp:nvSpPr>
      <dsp:spPr>
        <a:xfrm>
          <a:off x="404131" y="2544784"/>
          <a:ext cx="5657847" cy="442800"/>
        </a:xfrm>
        <a:prstGeom prst="roundRect">
          <a:avLst/>
        </a:prstGeom>
        <a:solidFill>
          <a:schemeClr val="accent2">
            <a:hueOff val="-1976191"/>
            <a:satOff val="9467"/>
            <a:lumOff val="87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853" tIns="0" rIns="213853" bIns="0" numCol="1" spcCol="1270" anchor="ctr" anchorCtr="0">
          <a:noAutofit/>
        </a:bodyPr>
        <a:lstStyle/>
        <a:p>
          <a:pPr marL="0" lvl="0" indent="0" algn="l" defTabSz="1066800">
            <a:lnSpc>
              <a:spcPct val="90000"/>
            </a:lnSpc>
            <a:spcBef>
              <a:spcPct val="0"/>
            </a:spcBef>
            <a:spcAft>
              <a:spcPct val="35000"/>
            </a:spcAft>
            <a:buNone/>
          </a:pPr>
          <a:r>
            <a:rPr lang="en-GB" sz="2400" kern="1200"/>
            <a:t>Risk planning</a:t>
          </a:r>
          <a:endParaRPr lang="en-US" sz="2400" kern="1200"/>
        </a:p>
      </dsp:txBody>
      <dsp:txXfrm>
        <a:off x="425747" y="2566400"/>
        <a:ext cx="5614615" cy="399568"/>
      </dsp:txXfrm>
    </dsp:sp>
    <dsp:sp modelId="{BFB4F622-34FB-44D2-92DF-8762E05AF88B}">
      <dsp:nvSpPr>
        <dsp:cNvPr id="0" name=""/>
        <dsp:cNvSpPr/>
      </dsp:nvSpPr>
      <dsp:spPr>
        <a:xfrm>
          <a:off x="0" y="4202584"/>
          <a:ext cx="8082639" cy="803250"/>
        </a:xfrm>
        <a:prstGeom prst="rect">
          <a:avLst/>
        </a:prstGeom>
        <a:solidFill>
          <a:schemeClr val="lt1">
            <a:alpha val="90000"/>
            <a:hueOff val="0"/>
            <a:satOff val="0"/>
            <a:lumOff val="0"/>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7303" tIns="312420" rIns="627303" bIns="170688" numCol="1" spcCol="1270" anchor="t" anchorCtr="0">
          <a:noAutofit/>
        </a:bodyPr>
        <a:lstStyle/>
        <a:p>
          <a:pPr marL="228600" lvl="1" indent="-228600" algn="l" defTabSz="1066800">
            <a:lnSpc>
              <a:spcPct val="90000"/>
            </a:lnSpc>
            <a:spcBef>
              <a:spcPct val="0"/>
            </a:spcBef>
            <a:spcAft>
              <a:spcPct val="15000"/>
            </a:spcAft>
            <a:buChar char="•"/>
          </a:pPr>
          <a:r>
            <a:rPr lang="en-GB" sz="2400" kern="1200" dirty="0"/>
            <a:t>Monitor the risks throughout the project</a:t>
          </a:r>
          <a:endParaRPr lang="en-US" sz="2400" kern="1200" dirty="0"/>
        </a:p>
      </dsp:txBody>
      <dsp:txXfrm>
        <a:off x="0" y="4202584"/>
        <a:ext cx="8082639" cy="803250"/>
      </dsp:txXfrm>
    </dsp:sp>
    <dsp:sp modelId="{8F82C4D0-9FDC-48CC-BAA4-A04D16034A11}">
      <dsp:nvSpPr>
        <dsp:cNvPr id="0" name=""/>
        <dsp:cNvSpPr/>
      </dsp:nvSpPr>
      <dsp:spPr>
        <a:xfrm>
          <a:off x="404131" y="3981184"/>
          <a:ext cx="5657847" cy="442800"/>
        </a:xfrm>
        <a:prstGeom prst="round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853" tIns="0" rIns="213853" bIns="0" numCol="1" spcCol="1270" anchor="ctr" anchorCtr="0">
          <a:noAutofit/>
        </a:bodyPr>
        <a:lstStyle/>
        <a:p>
          <a:pPr marL="0" lvl="0" indent="0" algn="l" defTabSz="1066800">
            <a:lnSpc>
              <a:spcPct val="90000"/>
            </a:lnSpc>
            <a:spcBef>
              <a:spcPct val="0"/>
            </a:spcBef>
            <a:spcAft>
              <a:spcPct val="35000"/>
            </a:spcAft>
            <a:buNone/>
          </a:pPr>
          <a:r>
            <a:rPr lang="en-GB" sz="2400" kern="1200"/>
            <a:t>Risk monitoring</a:t>
          </a:r>
          <a:endParaRPr lang="en-US" sz="2400" kern="1200"/>
        </a:p>
      </dsp:txBody>
      <dsp:txXfrm>
        <a:off x="425747" y="4002800"/>
        <a:ext cx="5614615" cy="39956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8AF7E4-8C03-4627-8617-252D5AF3FBEF}">
      <dsp:nvSpPr>
        <dsp:cNvPr id="0" name=""/>
        <dsp:cNvSpPr/>
      </dsp:nvSpPr>
      <dsp:spPr>
        <a:xfrm>
          <a:off x="0" y="36680"/>
          <a:ext cx="7213600" cy="100386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dirty="0"/>
            <a:t>May be a team activities or based on the individual project manager’s experience.</a:t>
          </a:r>
          <a:endParaRPr lang="en-US" sz="2600" kern="1200" dirty="0"/>
        </a:p>
      </dsp:txBody>
      <dsp:txXfrm>
        <a:off x="49004" y="85684"/>
        <a:ext cx="7115592" cy="905852"/>
      </dsp:txXfrm>
    </dsp:sp>
    <dsp:sp modelId="{4273028B-19B2-4773-AE42-FE9B9A3275CA}">
      <dsp:nvSpPr>
        <dsp:cNvPr id="0" name=""/>
        <dsp:cNvSpPr/>
      </dsp:nvSpPr>
      <dsp:spPr>
        <a:xfrm>
          <a:off x="0" y="1115421"/>
          <a:ext cx="7213600" cy="1003860"/>
        </a:xfrm>
        <a:prstGeom prst="roundRect">
          <a:avLst/>
        </a:prstGeom>
        <a:solidFill>
          <a:schemeClr val="accent5">
            <a:hueOff val="2495256"/>
            <a:satOff val="-50489"/>
            <a:lumOff val="1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dirty="0"/>
            <a:t>A checklist of common risks may be used to identify risks in a project</a:t>
          </a:r>
          <a:endParaRPr lang="en-US" sz="2600" kern="1200" dirty="0"/>
        </a:p>
      </dsp:txBody>
      <dsp:txXfrm>
        <a:off x="49004" y="1164425"/>
        <a:ext cx="7115592" cy="905852"/>
      </dsp:txXfrm>
    </dsp:sp>
    <dsp:sp modelId="{70127108-0A11-4876-BADF-DBBBDB92DCA3}">
      <dsp:nvSpPr>
        <dsp:cNvPr id="0" name=""/>
        <dsp:cNvSpPr/>
      </dsp:nvSpPr>
      <dsp:spPr>
        <a:xfrm>
          <a:off x="0" y="2119281"/>
          <a:ext cx="7213600" cy="1937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032" tIns="30480" rIns="170688" bIns="30480" numCol="1" spcCol="1270" anchor="t" anchorCtr="0">
          <a:noAutofit/>
        </a:bodyPr>
        <a:lstStyle/>
        <a:p>
          <a:pPr marL="228600" lvl="1" indent="-228600" algn="l" defTabSz="1066800">
            <a:lnSpc>
              <a:spcPct val="90000"/>
            </a:lnSpc>
            <a:spcBef>
              <a:spcPct val="0"/>
            </a:spcBef>
            <a:spcAft>
              <a:spcPct val="20000"/>
            </a:spcAft>
            <a:buClr>
              <a:srgbClr val="00B050"/>
            </a:buClr>
            <a:buFontTx/>
            <a:buChar char="►"/>
          </a:pPr>
          <a:r>
            <a:rPr lang="en-GB" sz="2400" kern="1200" dirty="0"/>
            <a:t>Technology risks.</a:t>
          </a:r>
          <a:endParaRPr lang="en-US" sz="2400" kern="1200" dirty="0"/>
        </a:p>
        <a:p>
          <a:pPr marL="228600" lvl="1" indent="-228600" algn="l" defTabSz="1066800">
            <a:lnSpc>
              <a:spcPct val="90000"/>
            </a:lnSpc>
            <a:spcBef>
              <a:spcPct val="0"/>
            </a:spcBef>
            <a:spcAft>
              <a:spcPct val="20000"/>
            </a:spcAft>
            <a:buClr>
              <a:srgbClr val="00B050"/>
            </a:buClr>
            <a:buFontTx/>
            <a:buChar char="►"/>
          </a:pPr>
          <a:r>
            <a:rPr lang="en-GB" sz="2400" kern="1200" dirty="0"/>
            <a:t>Organizational risks.</a:t>
          </a:r>
          <a:endParaRPr lang="en-US" sz="2400" kern="1200" dirty="0"/>
        </a:p>
        <a:p>
          <a:pPr marL="228600" lvl="1" indent="-228600" algn="l" defTabSz="1066800">
            <a:lnSpc>
              <a:spcPct val="90000"/>
            </a:lnSpc>
            <a:spcBef>
              <a:spcPct val="0"/>
            </a:spcBef>
            <a:spcAft>
              <a:spcPct val="20000"/>
            </a:spcAft>
            <a:buClr>
              <a:srgbClr val="00B050"/>
            </a:buClr>
            <a:buFontTx/>
            <a:buChar char="►"/>
          </a:pPr>
          <a:r>
            <a:rPr lang="en-GB" sz="2400" kern="1200" dirty="0"/>
            <a:t>People risks.</a:t>
          </a:r>
          <a:endParaRPr lang="en-US" sz="2400" kern="1200" dirty="0"/>
        </a:p>
        <a:p>
          <a:pPr marL="228600" lvl="1" indent="-228600" algn="l" defTabSz="1066800">
            <a:lnSpc>
              <a:spcPct val="90000"/>
            </a:lnSpc>
            <a:spcBef>
              <a:spcPct val="0"/>
            </a:spcBef>
            <a:spcAft>
              <a:spcPct val="20000"/>
            </a:spcAft>
            <a:buClr>
              <a:srgbClr val="00B050"/>
            </a:buClr>
            <a:buFontTx/>
            <a:buChar char="►"/>
          </a:pPr>
          <a:r>
            <a:rPr lang="en-GB" sz="2400" kern="1200" dirty="0"/>
            <a:t>Requirements risks.</a:t>
          </a:r>
          <a:endParaRPr lang="en-US" sz="2400" kern="1200" dirty="0"/>
        </a:p>
        <a:p>
          <a:pPr marL="228600" lvl="1" indent="-228600" algn="l" defTabSz="1066800">
            <a:lnSpc>
              <a:spcPct val="90000"/>
            </a:lnSpc>
            <a:spcBef>
              <a:spcPct val="0"/>
            </a:spcBef>
            <a:spcAft>
              <a:spcPct val="20000"/>
            </a:spcAft>
            <a:buClr>
              <a:srgbClr val="00B050"/>
            </a:buClr>
            <a:buFontTx/>
            <a:buChar char="►"/>
          </a:pPr>
          <a:r>
            <a:rPr lang="en-GB" sz="2400" kern="1200" dirty="0"/>
            <a:t>Estimation risks.</a:t>
          </a:r>
          <a:endParaRPr lang="en-US" sz="2400" kern="1200" dirty="0"/>
        </a:p>
      </dsp:txBody>
      <dsp:txXfrm>
        <a:off x="0" y="2119281"/>
        <a:ext cx="7213600" cy="19375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8BB94-C749-4D77-830E-838FA93498E8}">
      <dsp:nvSpPr>
        <dsp:cNvPr id="0" name=""/>
        <dsp:cNvSpPr/>
      </dsp:nvSpPr>
      <dsp:spPr>
        <a:xfrm>
          <a:off x="0" y="1894"/>
          <a:ext cx="6347714"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E946C1-3DE9-45F6-A789-07FA50160083}">
      <dsp:nvSpPr>
        <dsp:cNvPr id="0" name=""/>
        <dsp:cNvSpPr/>
      </dsp:nvSpPr>
      <dsp:spPr>
        <a:xfrm>
          <a:off x="0" y="0"/>
          <a:ext cx="6347714" cy="1292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dirty="0"/>
            <a:t>Assess probability and seriousness of each risk.</a:t>
          </a:r>
          <a:endParaRPr lang="en-US" sz="2700" kern="1200" dirty="0"/>
        </a:p>
      </dsp:txBody>
      <dsp:txXfrm>
        <a:off x="0" y="0"/>
        <a:ext cx="6347714" cy="1292327"/>
      </dsp:txXfrm>
    </dsp:sp>
    <dsp:sp modelId="{6AC2AA0A-A2C5-4578-8673-0B9F8371CD73}">
      <dsp:nvSpPr>
        <dsp:cNvPr id="0" name=""/>
        <dsp:cNvSpPr/>
      </dsp:nvSpPr>
      <dsp:spPr>
        <a:xfrm>
          <a:off x="0" y="1294222"/>
          <a:ext cx="6347714"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4B9225-DCBA-4D4F-94E9-6A72349CEC08}">
      <dsp:nvSpPr>
        <dsp:cNvPr id="0" name=""/>
        <dsp:cNvSpPr/>
      </dsp:nvSpPr>
      <dsp:spPr>
        <a:xfrm>
          <a:off x="0" y="1294222"/>
          <a:ext cx="6347714" cy="1292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dirty="0"/>
            <a:t>Probability may be </a:t>
          </a:r>
          <a:r>
            <a:rPr lang="en-GB" sz="2700" kern="1200" dirty="0">
              <a:solidFill>
                <a:srgbClr val="0070C0"/>
              </a:solidFill>
            </a:rPr>
            <a:t>very low, low, moderate, high </a:t>
          </a:r>
          <a:r>
            <a:rPr lang="en-GB" sz="2700" kern="1200" dirty="0">
              <a:solidFill>
                <a:schemeClr val="tx1"/>
              </a:solidFill>
            </a:rPr>
            <a:t>or</a:t>
          </a:r>
          <a:r>
            <a:rPr lang="en-GB" sz="2700" kern="1200" dirty="0">
              <a:solidFill>
                <a:srgbClr val="0070C0"/>
              </a:solidFill>
            </a:rPr>
            <a:t> very high</a:t>
          </a:r>
          <a:r>
            <a:rPr lang="en-GB" sz="2700" kern="1200" dirty="0"/>
            <a:t>.</a:t>
          </a:r>
          <a:endParaRPr lang="en-US" sz="2700" kern="1200" dirty="0"/>
        </a:p>
      </dsp:txBody>
      <dsp:txXfrm>
        <a:off x="0" y="1294222"/>
        <a:ext cx="6347714" cy="1292327"/>
      </dsp:txXfrm>
    </dsp:sp>
    <dsp:sp modelId="{62F93DD3-133D-4710-AB5B-1A374B328822}">
      <dsp:nvSpPr>
        <dsp:cNvPr id="0" name=""/>
        <dsp:cNvSpPr/>
      </dsp:nvSpPr>
      <dsp:spPr>
        <a:xfrm>
          <a:off x="0" y="2586550"/>
          <a:ext cx="6347714"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1D0CC6-81AE-401D-9EA7-44A01B45EB7B}">
      <dsp:nvSpPr>
        <dsp:cNvPr id="0" name=""/>
        <dsp:cNvSpPr/>
      </dsp:nvSpPr>
      <dsp:spPr>
        <a:xfrm>
          <a:off x="0" y="2586550"/>
          <a:ext cx="6347714" cy="1292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dirty="0"/>
            <a:t>Risk consequences might be </a:t>
          </a:r>
          <a:r>
            <a:rPr lang="en-GB" sz="2700" kern="1200" dirty="0">
              <a:solidFill>
                <a:srgbClr val="0070C0"/>
              </a:solidFill>
            </a:rPr>
            <a:t>catastrophic, serious, tolerable </a:t>
          </a:r>
          <a:r>
            <a:rPr lang="en-GB" sz="2700" kern="1200" dirty="0">
              <a:solidFill>
                <a:schemeClr val="tx1"/>
              </a:solidFill>
            </a:rPr>
            <a:t>or</a:t>
          </a:r>
          <a:r>
            <a:rPr lang="en-GB" sz="2700" kern="1200" dirty="0">
              <a:solidFill>
                <a:srgbClr val="0070C0"/>
              </a:solidFill>
            </a:rPr>
            <a:t> insignificant</a:t>
          </a:r>
          <a:r>
            <a:rPr lang="en-GB" sz="2700" kern="1200" dirty="0"/>
            <a:t>.</a:t>
          </a:r>
          <a:endParaRPr lang="en-US" sz="2700" kern="1200" dirty="0"/>
        </a:p>
      </dsp:txBody>
      <dsp:txXfrm>
        <a:off x="0" y="2586550"/>
        <a:ext cx="6347714" cy="129232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895E3-85B4-40E1-ADC6-418739AA22A1}">
      <dsp:nvSpPr>
        <dsp:cNvPr id="0" name=""/>
        <dsp:cNvSpPr/>
      </dsp:nvSpPr>
      <dsp:spPr>
        <a:xfrm>
          <a:off x="0" y="1217"/>
          <a:ext cx="7794505" cy="1103569"/>
        </a:xfrm>
        <a:prstGeom prst="roundRect">
          <a:avLst/>
        </a:prstGeom>
        <a:solidFill>
          <a:schemeClr val="accent6">
            <a:lumMod val="20000"/>
            <a:lumOff val="8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solidFill>
                <a:srgbClr val="7030A0"/>
              </a:solidFill>
            </a:rPr>
            <a:t>Consider each risk and develop a strategy to manage that risk.</a:t>
          </a:r>
          <a:endParaRPr lang="en-US" sz="2400" kern="1200" dirty="0">
            <a:solidFill>
              <a:srgbClr val="7030A0"/>
            </a:solidFill>
          </a:endParaRPr>
        </a:p>
      </dsp:txBody>
      <dsp:txXfrm>
        <a:off x="53872" y="55089"/>
        <a:ext cx="7686761" cy="995825"/>
      </dsp:txXfrm>
    </dsp:sp>
    <dsp:sp modelId="{527B18BE-81C4-450F-BF2F-3BE3236504E5}">
      <dsp:nvSpPr>
        <dsp:cNvPr id="0" name=""/>
        <dsp:cNvSpPr/>
      </dsp:nvSpPr>
      <dsp:spPr>
        <a:xfrm>
          <a:off x="0" y="1116824"/>
          <a:ext cx="7794505" cy="76287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Avoidance strategies</a:t>
          </a:r>
          <a:endParaRPr lang="en-US" sz="2400" kern="1200"/>
        </a:p>
      </dsp:txBody>
      <dsp:txXfrm>
        <a:off x="37241" y="1154065"/>
        <a:ext cx="7720023" cy="688394"/>
      </dsp:txXfrm>
    </dsp:sp>
    <dsp:sp modelId="{B677097A-CB1D-4A8C-8A78-A441C9012ACE}">
      <dsp:nvSpPr>
        <dsp:cNvPr id="0" name=""/>
        <dsp:cNvSpPr/>
      </dsp:nvSpPr>
      <dsp:spPr>
        <a:xfrm>
          <a:off x="0" y="1879701"/>
          <a:ext cx="7794505" cy="320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47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GB" sz="2400" kern="1200" dirty="0"/>
            <a:t>The probability that the risk will arise is reduced</a:t>
          </a:r>
          <a:endParaRPr lang="en-US" sz="2400" kern="1200" dirty="0"/>
        </a:p>
      </dsp:txBody>
      <dsp:txXfrm>
        <a:off x="0" y="1879701"/>
        <a:ext cx="7794505" cy="320122"/>
      </dsp:txXfrm>
    </dsp:sp>
    <dsp:sp modelId="{D39C97D3-A9B7-4C46-93C8-A4D1CE95C04B}">
      <dsp:nvSpPr>
        <dsp:cNvPr id="0" name=""/>
        <dsp:cNvSpPr/>
      </dsp:nvSpPr>
      <dsp:spPr>
        <a:xfrm>
          <a:off x="0" y="2199823"/>
          <a:ext cx="7794505" cy="76287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Minimization strategies</a:t>
          </a:r>
          <a:endParaRPr lang="en-US" sz="2400" kern="1200"/>
        </a:p>
      </dsp:txBody>
      <dsp:txXfrm>
        <a:off x="37241" y="2237064"/>
        <a:ext cx="7720023" cy="688394"/>
      </dsp:txXfrm>
    </dsp:sp>
    <dsp:sp modelId="{F6055B94-04F2-44BD-BC09-A6822EE3FAB7}">
      <dsp:nvSpPr>
        <dsp:cNvPr id="0" name=""/>
        <dsp:cNvSpPr/>
      </dsp:nvSpPr>
      <dsp:spPr>
        <a:xfrm>
          <a:off x="0" y="2962700"/>
          <a:ext cx="7794505" cy="588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47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GB" sz="2400" kern="1200" dirty="0"/>
            <a:t>The impact of the risk on the project or product will be reduced</a:t>
          </a:r>
          <a:endParaRPr lang="en-US" sz="2400" kern="1200" dirty="0"/>
        </a:p>
      </dsp:txBody>
      <dsp:txXfrm>
        <a:off x="0" y="2962700"/>
        <a:ext cx="7794505" cy="588332"/>
      </dsp:txXfrm>
    </dsp:sp>
    <dsp:sp modelId="{03496B1B-A392-4CD7-8515-9BC7107AC740}">
      <dsp:nvSpPr>
        <dsp:cNvPr id="0" name=""/>
        <dsp:cNvSpPr/>
      </dsp:nvSpPr>
      <dsp:spPr>
        <a:xfrm>
          <a:off x="0" y="3551032"/>
          <a:ext cx="7794505" cy="76287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Contingency plans</a:t>
          </a:r>
          <a:endParaRPr lang="en-US" sz="2400" kern="1200"/>
        </a:p>
      </dsp:txBody>
      <dsp:txXfrm>
        <a:off x="37241" y="3588273"/>
        <a:ext cx="7720023" cy="688394"/>
      </dsp:txXfrm>
    </dsp:sp>
    <dsp:sp modelId="{4CC4F18E-C833-401E-B736-791326CB129D}">
      <dsp:nvSpPr>
        <dsp:cNvPr id="0" name=""/>
        <dsp:cNvSpPr/>
      </dsp:nvSpPr>
      <dsp:spPr>
        <a:xfrm>
          <a:off x="0" y="4313909"/>
          <a:ext cx="7794505" cy="588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47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GB" sz="2400" kern="1200" dirty="0"/>
            <a:t>If the risk arises, contingency plans are plans to deal with that risk</a:t>
          </a:r>
          <a:endParaRPr lang="en-US" sz="2400" kern="1200" dirty="0"/>
        </a:p>
      </dsp:txBody>
      <dsp:txXfrm>
        <a:off x="0" y="4313909"/>
        <a:ext cx="7794505" cy="58833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083BB4-0A16-5245-9E06-FF8135372772}" type="datetimeFigureOut">
              <a:rPr lang="en-US" smtClean="0"/>
              <a:pPr/>
              <a:t>1/25/23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7F50E6-3C15-004E-9EE0-94B9FD5DD24C}" type="slidenum">
              <a:rPr lang="en-US" smtClean="0"/>
              <a:pPr/>
              <a:t>‹#›</a:t>
            </a:fld>
            <a:endParaRPr lang="en-US"/>
          </a:p>
        </p:txBody>
      </p:sp>
    </p:spTree>
    <p:extLst>
      <p:ext uri="{BB962C8B-B14F-4D97-AF65-F5344CB8AC3E}">
        <p14:creationId xmlns:p14="http://schemas.microsoft.com/office/powerpoint/2010/main" val="29297319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69228-E2B9-114B-84AC-2DD0140A52E6}" type="datetimeFigureOut">
              <a:rPr lang="en-US" smtClean="0"/>
              <a:pPr/>
              <a:t>1/25/23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D5A050-7306-7B4E-867E-A3663FBCD5C6}" type="slidenum">
              <a:rPr lang="en-US" smtClean="0"/>
              <a:pPr/>
              <a:t>‹#›</a:t>
            </a:fld>
            <a:endParaRPr lang="en-US"/>
          </a:p>
        </p:txBody>
      </p:sp>
    </p:spTree>
    <p:extLst>
      <p:ext uri="{BB962C8B-B14F-4D97-AF65-F5344CB8AC3E}">
        <p14:creationId xmlns:p14="http://schemas.microsoft.com/office/powerpoint/2010/main" val="30586971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ln/>
        </p:spPr>
        <p:txBody>
          <a:bodyPr/>
          <a:lstStyle/>
          <a:p>
            <a:endParaRPr lang="en-US"/>
          </a:p>
        </p:txBody>
      </p:sp>
      <p:sp>
        <p:nvSpPr>
          <p:cNvPr id="61443"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ln/>
        </p:spPr>
        <p:txBody>
          <a:bodyPr/>
          <a:lstStyle/>
          <a:p>
            <a:endParaRPr lang="en-US"/>
          </a:p>
        </p:txBody>
      </p:sp>
      <p:sp>
        <p:nvSpPr>
          <p:cNvPr id="15363"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ln/>
        </p:spPr>
        <p:txBody>
          <a:bodyPr/>
          <a:lstStyle/>
          <a:p>
            <a:endParaRPr lang="en-US"/>
          </a:p>
        </p:txBody>
      </p:sp>
      <p:sp>
        <p:nvSpPr>
          <p:cNvPr id="36867"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ln/>
        </p:spPr>
        <p:txBody>
          <a:bodyPr/>
          <a:lstStyle/>
          <a:p>
            <a:endParaRPr lang="en-US"/>
          </a:p>
        </p:txBody>
      </p:sp>
      <p:sp>
        <p:nvSpPr>
          <p:cNvPr id="38915"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endParaRPr lang="en-US"/>
          </a:p>
        </p:txBody>
      </p:sp>
      <p:sp>
        <p:nvSpPr>
          <p:cNvPr id="5427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pPr>
              <a:defRPr/>
            </a:pPr>
            <a:fld id="{399B40A3-8C98-7643-999B-D2E4C4DFCA87}" type="slidenum">
              <a:rPr lang="en-US" smtClean="0"/>
              <a:pPr>
                <a:defRPr/>
              </a:pPr>
              <a:t>‹#›</a:t>
            </a:fld>
            <a:endParaRPr lang="en-US" dirty="0"/>
          </a:p>
        </p:txBody>
      </p:sp>
    </p:spTree>
    <p:extLst>
      <p:ext uri="{BB962C8B-B14F-4D97-AF65-F5344CB8AC3E}">
        <p14:creationId xmlns:p14="http://schemas.microsoft.com/office/powerpoint/2010/main" val="903723454"/>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404104" y="6280848"/>
            <a:ext cx="512638" cy="365125"/>
          </a:xfrm>
        </p:spPr>
        <p:txBody>
          <a:bodyPr/>
          <a:lstStyle>
            <a:lvl1pPr>
              <a:defRPr sz="1400">
                <a:solidFill>
                  <a:schemeClr val="tx1"/>
                </a:solidFill>
              </a:defRPr>
            </a:lvl1pPr>
          </a:lstStyle>
          <a:p>
            <a:pPr>
              <a:defRPr/>
            </a:pPr>
            <a:fld id="{AFD720AD-0A16-4141-82CA-5619F80A2BC8}" type="slidenum">
              <a:rPr lang="en-US" smtClean="0"/>
              <a:pPr>
                <a:defRPr/>
              </a:pPr>
              <a:t>‹#›</a:t>
            </a:fld>
            <a:endParaRPr lang="en-US" dirty="0"/>
          </a:p>
        </p:txBody>
      </p:sp>
    </p:spTree>
    <p:extLst>
      <p:ext uri="{BB962C8B-B14F-4D97-AF65-F5344CB8AC3E}">
        <p14:creationId xmlns:p14="http://schemas.microsoft.com/office/powerpoint/2010/main" val="3759300446"/>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52759" y="-135979"/>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7686177"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4"/>
          </p:nvPr>
        </p:nvSpPr>
        <p:spPr>
          <a:xfrm>
            <a:off x="8412344" y="6218729"/>
            <a:ext cx="512638" cy="365125"/>
          </a:xfrm>
          <a:prstGeom prst="rect">
            <a:avLst/>
          </a:prstGeom>
        </p:spPr>
        <p:txBody>
          <a:bodyPr vert="horz" lIns="91440" tIns="45720" rIns="91440" bIns="45720" rtlCol="0" anchor="ctr"/>
          <a:lstStyle>
            <a:lvl1pPr algn="r">
              <a:defRPr sz="1400">
                <a:solidFill>
                  <a:schemeClr val="tx1"/>
                </a:solidFill>
              </a:defRPr>
            </a:lvl1pPr>
          </a:lstStyle>
          <a:p>
            <a:pPr>
              <a:defRPr/>
            </a:pPr>
            <a:fld id="{D3E67C1E-A116-FA4E-B295-2EE9C41BDD30}" type="slidenum">
              <a:rPr lang="en-US" smtClean="0"/>
              <a:pPr>
                <a:defRPr/>
              </a:pPr>
              <a:t>‹#›</a:t>
            </a:fld>
            <a:endParaRPr lang="en-US" dirty="0"/>
          </a:p>
        </p:txBody>
      </p:sp>
    </p:spTree>
    <p:extLst>
      <p:ext uri="{BB962C8B-B14F-4D97-AF65-F5344CB8AC3E}">
        <p14:creationId xmlns:p14="http://schemas.microsoft.com/office/powerpoint/2010/main" val="337313988"/>
      </p:ext>
    </p:extLst>
  </p:cSld>
  <p:clrMap bg1="lt1" tx1="dk1" bg2="lt2" tx2="dk2" accent1="accent1" accent2="accent2" accent3="accent3" accent4="accent4" accent5="accent5" accent6="accent6" hlink="hlink" folHlink="folHlink"/>
  <p:sldLayoutIdLst>
    <p:sldLayoutId id="2147483688" r:id="rId1"/>
    <p:sldLayoutId id="2147483689" r:id="rId2"/>
  </p:sldLayoutIdLst>
  <p:transition spd="med">
    <p:wipe dir="r"/>
  </p:transition>
  <p:hf hdr="0" ftr="0" dt="0"/>
  <p:txStyles>
    <p:titleStyle>
      <a:lvl1pPr algn="l" defTabSz="457200" rtl="0" eaLnBrk="1" latinLnBrk="0" hangingPunct="1">
        <a:spcBef>
          <a:spcPct val="0"/>
        </a:spcBef>
        <a:buNone/>
        <a:defRPr sz="3600" b="1" u="sng" kern="1200">
          <a:solidFill>
            <a:schemeClr val="accent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rgbClr val="00B0F0"/>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rgbClr val="FFC000"/>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rgbClr val="FF0000"/>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6.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74.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75.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0595" y="1284789"/>
            <a:ext cx="6948534" cy="2537911"/>
          </a:xfrm>
        </p:spPr>
        <p:txBody>
          <a:bodyPr>
            <a:normAutofit/>
          </a:bodyPr>
          <a:lstStyle/>
          <a:p>
            <a:pPr algn="ctr"/>
            <a:r>
              <a:rPr lang="en-US" sz="4400" u="none" dirty="0"/>
              <a:t>Chapter 3</a:t>
            </a:r>
            <a:br>
              <a:rPr lang="en-US" u="none" dirty="0"/>
            </a:br>
            <a:br>
              <a:rPr lang="en-US" u="none" dirty="0"/>
            </a:br>
            <a:r>
              <a:rPr lang="en-US" sz="4000" u="none" dirty="0">
                <a:solidFill>
                  <a:srgbClr val="0070C0"/>
                </a:solidFill>
              </a:rPr>
              <a:t>Agile Software Development</a:t>
            </a:r>
            <a:endParaRPr lang="en-US" u="none" dirty="0">
              <a:solidFill>
                <a:srgbClr val="0070C0"/>
              </a:solidFill>
            </a:endParaRPr>
          </a:p>
        </p:txBody>
      </p:sp>
      <p:sp>
        <p:nvSpPr>
          <p:cNvPr id="4" name="Slide Number Placeholder 3"/>
          <p:cNvSpPr>
            <a:spLocks noGrp="1"/>
          </p:cNvSpPr>
          <p:nvPr>
            <p:ph type="sldNum" sz="quarter" idx="12"/>
          </p:nvPr>
        </p:nvSpPr>
        <p:spPr/>
        <p:txBody>
          <a:bodyPr/>
          <a:lstStyle/>
          <a:p>
            <a:fld id="{A41DB566-6001-1B4F-A74B-7213F33DBA30}" type="slidenum">
              <a:rPr lang="en-US" smtClean="0"/>
              <a:pPr/>
              <a:t>1</a:t>
            </a:fld>
            <a:endParaRPr lang="en-US"/>
          </a:p>
        </p:txBody>
      </p:sp>
    </p:spTree>
    <p:extLst>
      <p:ext uri="{BB962C8B-B14F-4D97-AF65-F5344CB8AC3E}">
        <p14:creationId xmlns:p14="http://schemas.microsoft.com/office/powerpoint/2010/main" val="3028260409"/>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 applicability</a:t>
            </a:r>
          </a:p>
        </p:txBody>
      </p:sp>
      <p:sp>
        <p:nvSpPr>
          <p:cNvPr id="3" name="Content Placeholder 2"/>
          <p:cNvSpPr>
            <a:spLocks noGrp="1"/>
          </p:cNvSpPr>
          <p:nvPr>
            <p:ph idx="1"/>
          </p:nvPr>
        </p:nvSpPr>
        <p:spPr>
          <a:xfrm>
            <a:off x="562793" y="1736203"/>
            <a:ext cx="8082988" cy="4692483"/>
          </a:xfrm>
        </p:spPr>
        <p:txBody>
          <a:bodyPr>
            <a:normAutofit/>
          </a:bodyPr>
          <a:lstStyle/>
          <a:p>
            <a:r>
              <a:rPr lang="en-GB" sz="2400" dirty="0"/>
              <a:t>Product development where a software company is developing a </a:t>
            </a:r>
            <a:r>
              <a:rPr lang="en-GB" sz="2400" dirty="0">
                <a:solidFill>
                  <a:srgbClr val="0070C0"/>
                </a:solidFill>
              </a:rPr>
              <a:t>small or medium-sized product </a:t>
            </a:r>
            <a:r>
              <a:rPr lang="en-GB" sz="2400" dirty="0"/>
              <a:t>for sale. </a:t>
            </a:r>
          </a:p>
          <a:p>
            <a:pPr lvl="1"/>
            <a:r>
              <a:rPr lang="en-GB" sz="2400" dirty="0"/>
              <a:t>Virtually all software products and apps are now developed using an agile approach</a:t>
            </a:r>
          </a:p>
          <a:p>
            <a:r>
              <a:rPr lang="en-GB" sz="2400" dirty="0"/>
              <a:t>Custom system development within an organization, where there is a clear commitment from the customer to become involved in the development process and where there are few external rules and regulations that affect the software.</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823" y="259673"/>
            <a:ext cx="8229600" cy="782049"/>
          </a:xfrm>
        </p:spPr>
        <p:txBody>
          <a:bodyPr/>
          <a:lstStyle/>
          <a:p>
            <a:r>
              <a:rPr lang="en-US" dirty="0"/>
              <a:t>Agile development techniques</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grpSp>
        <p:nvGrpSpPr>
          <p:cNvPr id="7" name="Group 22">
            <a:extLst>
              <a:ext uri="{FF2B5EF4-FFF2-40B4-BE49-F238E27FC236}">
                <a16:creationId xmlns:a16="http://schemas.microsoft.com/office/drawing/2014/main" id="{F086D99C-4EC1-4097-B52B-2678283C8B7A}"/>
              </a:ext>
            </a:extLst>
          </p:cNvPr>
          <p:cNvGrpSpPr>
            <a:grpSpLocks/>
          </p:cNvGrpSpPr>
          <p:nvPr/>
        </p:nvGrpSpPr>
        <p:grpSpPr bwMode="auto">
          <a:xfrm>
            <a:off x="630238" y="1778000"/>
            <a:ext cx="7899400" cy="3937000"/>
            <a:chOff x="397" y="1120"/>
            <a:chExt cx="4976" cy="2480"/>
          </a:xfrm>
        </p:grpSpPr>
        <p:cxnSp>
          <p:nvCxnSpPr>
            <p:cNvPr id="8" name="AutoShape 4">
              <a:extLst>
                <a:ext uri="{FF2B5EF4-FFF2-40B4-BE49-F238E27FC236}">
                  <a16:creationId xmlns:a16="http://schemas.microsoft.com/office/drawing/2014/main" id="{7BBC4353-26BB-450B-B3E1-E944F787389F}"/>
                </a:ext>
              </a:extLst>
            </p:cNvPr>
            <p:cNvCxnSpPr>
              <a:cxnSpLocks noChangeShapeType="1"/>
              <a:stCxn id="12" idx="1"/>
              <a:endCxn id="17" idx="3"/>
            </p:cNvCxnSpPr>
            <p:nvPr/>
          </p:nvCxnSpPr>
          <p:spPr bwMode="auto">
            <a:xfrm rot="5400000" flipH="1">
              <a:off x="1882" y="1449"/>
              <a:ext cx="900" cy="526"/>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 name="AutoShape 5">
              <a:extLst>
                <a:ext uri="{FF2B5EF4-FFF2-40B4-BE49-F238E27FC236}">
                  <a16:creationId xmlns:a16="http://schemas.microsoft.com/office/drawing/2014/main" id="{5F6E057F-336A-4B6F-AE78-5A94D6D9E6D4}"/>
                </a:ext>
              </a:extLst>
            </p:cNvPr>
            <p:cNvCxnSpPr>
              <a:cxnSpLocks noChangeShapeType="1"/>
              <a:stCxn id="12" idx="3"/>
              <a:endCxn id="20" idx="3"/>
            </p:cNvCxnSpPr>
            <p:nvPr/>
          </p:nvCxnSpPr>
          <p:spPr bwMode="auto">
            <a:xfrm rot="5400000">
              <a:off x="1885" y="2642"/>
              <a:ext cx="905" cy="515"/>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 name="AutoShape 6">
              <a:extLst>
                <a:ext uri="{FF2B5EF4-FFF2-40B4-BE49-F238E27FC236}">
                  <a16:creationId xmlns:a16="http://schemas.microsoft.com/office/drawing/2014/main" id="{467C6915-4E77-422E-86F0-1736B80E8761}"/>
                </a:ext>
              </a:extLst>
            </p:cNvPr>
            <p:cNvCxnSpPr>
              <a:cxnSpLocks noChangeShapeType="1"/>
              <a:stCxn id="12" idx="7"/>
              <a:endCxn id="14" idx="1"/>
            </p:cNvCxnSpPr>
            <p:nvPr/>
          </p:nvCxnSpPr>
          <p:spPr bwMode="auto">
            <a:xfrm rot="-5400000">
              <a:off x="2985" y="1442"/>
              <a:ext cx="900" cy="54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1" name="AutoShape 7">
              <a:extLst>
                <a:ext uri="{FF2B5EF4-FFF2-40B4-BE49-F238E27FC236}">
                  <a16:creationId xmlns:a16="http://schemas.microsoft.com/office/drawing/2014/main" id="{4395608C-74A1-40C0-A0F8-4DC824C93219}"/>
                </a:ext>
              </a:extLst>
            </p:cNvPr>
            <p:cNvCxnSpPr>
              <a:cxnSpLocks noChangeShapeType="1"/>
              <a:stCxn id="12" idx="5"/>
              <a:endCxn id="21" idx="1"/>
            </p:cNvCxnSpPr>
            <p:nvPr/>
          </p:nvCxnSpPr>
          <p:spPr bwMode="auto">
            <a:xfrm rot="16200000" flipH="1">
              <a:off x="2922" y="2690"/>
              <a:ext cx="1012" cy="525"/>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12" name="Oval 8">
              <a:extLst>
                <a:ext uri="{FF2B5EF4-FFF2-40B4-BE49-F238E27FC236}">
                  <a16:creationId xmlns:a16="http://schemas.microsoft.com/office/drawing/2014/main" id="{BDB398E0-56DF-4FE5-B592-BB91697EF483}"/>
                </a:ext>
              </a:extLst>
            </p:cNvPr>
            <p:cNvSpPr>
              <a:spLocks noChangeArrowheads="1"/>
            </p:cNvSpPr>
            <p:nvPr/>
          </p:nvSpPr>
          <p:spPr bwMode="auto">
            <a:xfrm>
              <a:off x="2477" y="2103"/>
              <a:ext cx="806" cy="403"/>
            </a:xfrm>
            <a:prstGeom prst="ellipse">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13" name="Oval 9">
              <a:extLst>
                <a:ext uri="{FF2B5EF4-FFF2-40B4-BE49-F238E27FC236}">
                  <a16:creationId xmlns:a16="http://schemas.microsoft.com/office/drawing/2014/main" id="{A7A0D9F6-7DAB-49B3-A16C-35A24381256C}"/>
                </a:ext>
              </a:extLst>
            </p:cNvPr>
            <p:cNvSpPr>
              <a:spLocks noChangeArrowheads="1"/>
            </p:cNvSpPr>
            <p:nvPr/>
          </p:nvSpPr>
          <p:spPr bwMode="auto">
            <a:xfrm>
              <a:off x="2189" y="1968"/>
              <a:ext cx="1376" cy="721"/>
            </a:xfrm>
            <a:prstGeom prst="ellipse">
              <a:avLst/>
            </a:prstGeom>
            <a:solidFill>
              <a:srgbClr val="FFFFFF"/>
            </a:solidFill>
            <a:ln w="19050" algn="ctr">
              <a:solidFill>
                <a:schemeClr val="tx1"/>
              </a:solidFill>
              <a:round/>
              <a:headEnd/>
              <a:tailEnd/>
            </a:ln>
            <a:effectLst>
              <a:outerShdw dist="107763" dir="2700000" algn="ctr" rotWithShape="0">
                <a:schemeClr val="bg2">
                  <a:alpha val="50000"/>
                </a:schemeClr>
              </a:outerShdw>
            </a:effec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r>
                <a:rPr lang="en-US" altLang="en-US" sz="2400">
                  <a:solidFill>
                    <a:schemeClr val="tx1"/>
                  </a:solidFill>
                  <a:latin typeface="Arial" panose="020B0604020202020204" pitchFamily="34" charset="0"/>
                  <a:cs typeface="Tahoma" panose="020B0604030504040204" pitchFamily="34" charset="0"/>
                </a:rPr>
                <a:t>Agile PM Methods</a:t>
              </a:r>
            </a:p>
          </p:txBody>
        </p:sp>
        <p:sp>
          <p:nvSpPr>
            <p:cNvPr id="14" name="AutoShape 10">
              <a:extLst>
                <a:ext uri="{FF2B5EF4-FFF2-40B4-BE49-F238E27FC236}">
                  <a16:creationId xmlns:a16="http://schemas.microsoft.com/office/drawing/2014/main" id="{33BC3BF4-170A-41AF-A316-7B048F5286AE}"/>
                </a:ext>
              </a:extLst>
            </p:cNvPr>
            <p:cNvSpPr>
              <a:spLocks noChangeArrowheads="1"/>
            </p:cNvSpPr>
            <p:nvPr/>
          </p:nvSpPr>
          <p:spPr bwMode="auto">
            <a:xfrm>
              <a:off x="3711" y="1120"/>
              <a:ext cx="1641" cy="283"/>
            </a:xfrm>
            <a:prstGeom prst="roundRect">
              <a:avLst>
                <a:gd name="adj" fmla="val 16667"/>
              </a:avLst>
            </a:prstGeom>
            <a:solidFill>
              <a:srgbClr val="FFFFFF"/>
            </a:solidFill>
            <a:ln w="19050" algn="ctr">
              <a:solidFill>
                <a:schemeClr val="tx1"/>
              </a:solidFill>
              <a:round/>
              <a:headEnd/>
              <a:tailEnd/>
            </a:ln>
            <a:effectLst>
              <a:outerShdw dist="107763" dir="2700000" algn="ctr" rotWithShape="0">
                <a:schemeClr val="bg2">
                  <a:alpha val="50000"/>
                </a:schemeClr>
              </a:outerShdw>
            </a:effec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r>
                <a:rPr lang="en-US" altLang="en-US" sz="2000">
                  <a:solidFill>
                    <a:schemeClr val="tx1"/>
                  </a:solidFill>
                  <a:latin typeface="Arial" panose="020B0604020202020204" pitchFamily="34" charset="0"/>
                </a:rPr>
                <a:t>Crystal Methodology</a:t>
              </a:r>
            </a:p>
          </p:txBody>
        </p:sp>
        <p:sp>
          <p:nvSpPr>
            <p:cNvPr id="15" name="AutoShape 11">
              <a:extLst>
                <a:ext uri="{FF2B5EF4-FFF2-40B4-BE49-F238E27FC236}">
                  <a16:creationId xmlns:a16="http://schemas.microsoft.com/office/drawing/2014/main" id="{27D5E8E9-9CE2-41C7-9A1E-7AD975FAD14C}"/>
                </a:ext>
              </a:extLst>
            </p:cNvPr>
            <p:cNvSpPr>
              <a:spLocks noChangeArrowheads="1"/>
            </p:cNvSpPr>
            <p:nvPr/>
          </p:nvSpPr>
          <p:spPr bwMode="auto">
            <a:xfrm>
              <a:off x="3686" y="1689"/>
              <a:ext cx="1662" cy="493"/>
            </a:xfrm>
            <a:prstGeom prst="roundRect">
              <a:avLst>
                <a:gd name="adj" fmla="val 16667"/>
              </a:avLst>
            </a:prstGeom>
            <a:solidFill>
              <a:srgbClr val="FFFFFF"/>
            </a:solidFill>
            <a:ln w="19050" algn="ctr">
              <a:solidFill>
                <a:schemeClr val="tx1"/>
              </a:solidFill>
              <a:round/>
              <a:headEnd/>
              <a:tailEnd/>
            </a:ln>
            <a:effectLst>
              <a:outerShdw dist="107763" dir="2700000" algn="ctr" rotWithShape="0">
                <a:schemeClr val="bg2">
                  <a:alpha val="50000"/>
                </a:schemeClr>
              </a:outerShdw>
            </a:effec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r>
                <a:rPr lang="en-US" altLang="en-US" sz="2000">
                  <a:solidFill>
                    <a:schemeClr val="tx1"/>
                  </a:solidFill>
                  <a:latin typeface="Arial" panose="020B0604020202020204" pitchFamily="34" charset="0"/>
                </a:rPr>
                <a:t>Adaptive Software Development</a:t>
              </a:r>
            </a:p>
          </p:txBody>
        </p:sp>
        <p:sp>
          <p:nvSpPr>
            <p:cNvPr id="16" name="AutoShape 12">
              <a:extLst>
                <a:ext uri="{FF2B5EF4-FFF2-40B4-BE49-F238E27FC236}">
                  <a16:creationId xmlns:a16="http://schemas.microsoft.com/office/drawing/2014/main" id="{D4CA5740-7FB8-47E4-946B-E2C1BE4D145C}"/>
                </a:ext>
              </a:extLst>
            </p:cNvPr>
            <p:cNvSpPr>
              <a:spLocks noChangeArrowheads="1"/>
            </p:cNvSpPr>
            <p:nvPr/>
          </p:nvSpPr>
          <p:spPr bwMode="auto">
            <a:xfrm>
              <a:off x="3691" y="2364"/>
              <a:ext cx="1682" cy="708"/>
            </a:xfrm>
            <a:prstGeom prst="roundRect">
              <a:avLst>
                <a:gd name="adj" fmla="val 16667"/>
              </a:avLst>
            </a:prstGeom>
            <a:solidFill>
              <a:srgbClr val="FFFFFF"/>
            </a:solidFill>
            <a:ln w="19050" algn="ctr">
              <a:solidFill>
                <a:schemeClr val="tx1"/>
              </a:solidFill>
              <a:round/>
              <a:headEnd/>
              <a:tailEnd/>
            </a:ln>
            <a:effectLst>
              <a:outerShdw dist="107763" dir="2700000" algn="ctr" rotWithShape="0">
                <a:schemeClr val="bg2">
                  <a:alpha val="50000"/>
                </a:schemeClr>
              </a:outerShdw>
            </a:effec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r>
                <a:rPr lang="en-US" altLang="en-US" sz="2000">
                  <a:solidFill>
                    <a:schemeClr val="tx1"/>
                  </a:solidFill>
                  <a:latin typeface="Arial" panose="020B0604020202020204" pitchFamily="34" charset="0"/>
                </a:rPr>
                <a:t>Dynamic Systems Development Method</a:t>
              </a:r>
            </a:p>
          </p:txBody>
        </p:sp>
        <p:sp>
          <p:nvSpPr>
            <p:cNvPr id="17" name="AutoShape 13">
              <a:extLst>
                <a:ext uri="{FF2B5EF4-FFF2-40B4-BE49-F238E27FC236}">
                  <a16:creationId xmlns:a16="http://schemas.microsoft.com/office/drawing/2014/main" id="{9F25E258-AAD0-4C5D-872B-A7F1FAD19854}"/>
                </a:ext>
              </a:extLst>
            </p:cNvPr>
            <p:cNvSpPr>
              <a:spLocks noChangeArrowheads="1"/>
            </p:cNvSpPr>
            <p:nvPr/>
          </p:nvSpPr>
          <p:spPr bwMode="auto">
            <a:xfrm>
              <a:off x="407" y="1120"/>
              <a:ext cx="1656" cy="283"/>
            </a:xfrm>
            <a:prstGeom prst="roundRect">
              <a:avLst>
                <a:gd name="adj" fmla="val 16667"/>
              </a:avLst>
            </a:prstGeom>
            <a:solidFill>
              <a:srgbClr val="FFFFFF"/>
            </a:solidFill>
            <a:ln w="19050" algn="ctr">
              <a:solidFill>
                <a:schemeClr val="tx1"/>
              </a:solidFill>
              <a:round/>
              <a:headEnd/>
              <a:tailEnd/>
            </a:ln>
            <a:effectLst>
              <a:outerShdw dist="107763" dir="2700000" algn="ctr" rotWithShape="0">
                <a:schemeClr val="bg2">
                  <a:alpha val="50000"/>
                </a:schemeClr>
              </a:outerShdw>
            </a:effec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r>
                <a:rPr lang="en-US" altLang="en-US" sz="2000" dirty="0">
                  <a:solidFill>
                    <a:schemeClr val="tx1"/>
                  </a:solidFill>
                  <a:latin typeface="Arial" panose="020B0604020202020204" pitchFamily="34" charset="0"/>
                </a:rPr>
                <a:t>Scrum</a:t>
              </a:r>
            </a:p>
          </p:txBody>
        </p:sp>
        <p:sp>
          <p:nvSpPr>
            <p:cNvPr id="18" name="AutoShape 14">
              <a:extLst>
                <a:ext uri="{FF2B5EF4-FFF2-40B4-BE49-F238E27FC236}">
                  <a16:creationId xmlns:a16="http://schemas.microsoft.com/office/drawing/2014/main" id="{2885B926-3109-4C8D-9FC4-89E3B289250A}"/>
                </a:ext>
              </a:extLst>
            </p:cNvPr>
            <p:cNvSpPr>
              <a:spLocks noChangeArrowheads="1"/>
            </p:cNvSpPr>
            <p:nvPr/>
          </p:nvSpPr>
          <p:spPr bwMode="auto">
            <a:xfrm>
              <a:off x="397" y="1689"/>
              <a:ext cx="1677" cy="496"/>
            </a:xfrm>
            <a:prstGeom prst="roundRect">
              <a:avLst>
                <a:gd name="adj" fmla="val 16667"/>
              </a:avLst>
            </a:prstGeom>
            <a:solidFill>
              <a:srgbClr val="FFFFFF"/>
            </a:solidFill>
            <a:ln w="19050" algn="ctr">
              <a:solidFill>
                <a:schemeClr val="tx1"/>
              </a:solidFill>
              <a:round/>
              <a:headEnd/>
              <a:tailEnd/>
            </a:ln>
            <a:effectLst>
              <a:outerShdw dist="107763" dir="2700000" algn="ctr" rotWithShape="0">
                <a:schemeClr val="bg2">
                  <a:alpha val="50000"/>
                </a:schemeClr>
              </a:outerShdw>
            </a:effec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r>
                <a:rPr lang="en-US" altLang="en-US" sz="2000" dirty="0">
                  <a:solidFill>
                    <a:schemeClr val="tx1"/>
                  </a:solidFill>
                  <a:latin typeface="Arial" panose="020B0604020202020204" pitchFamily="34" charset="0"/>
                  <a:cs typeface="Tahoma" panose="020B0604030504040204" pitchFamily="34" charset="0"/>
                </a:rPr>
                <a:t>Extreme</a:t>
              </a:r>
              <a:br>
                <a:rPr lang="en-US" altLang="en-US" sz="2000" dirty="0">
                  <a:solidFill>
                    <a:schemeClr val="tx1"/>
                  </a:solidFill>
                  <a:latin typeface="Arial" panose="020B0604020202020204" pitchFamily="34" charset="0"/>
                  <a:cs typeface="Tahoma" panose="020B0604030504040204" pitchFamily="34" charset="0"/>
                </a:rPr>
              </a:br>
              <a:r>
                <a:rPr lang="en-US" altLang="en-US" sz="2000" dirty="0">
                  <a:solidFill>
                    <a:schemeClr val="tx1"/>
                  </a:solidFill>
                  <a:latin typeface="Arial" panose="020B0604020202020204" pitchFamily="34" charset="0"/>
                  <a:cs typeface="Tahoma" panose="020B0604030504040204" pitchFamily="34" charset="0"/>
                </a:rPr>
                <a:t>Programming</a:t>
              </a:r>
            </a:p>
          </p:txBody>
        </p:sp>
        <p:sp>
          <p:nvSpPr>
            <p:cNvPr id="19" name="AutoShape 15">
              <a:extLst>
                <a:ext uri="{FF2B5EF4-FFF2-40B4-BE49-F238E27FC236}">
                  <a16:creationId xmlns:a16="http://schemas.microsoft.com/office/drawing/2014/main" id="{8BA2D3BE-F89C-4DB9-809F-4E55FBD86202}"/>
                </a:ext>
              </a:extLst>
            </p:cNvPr>
            <p:cNvSpPr>
              <a:spLocks noChangeArrowheads="1"/>
            </p:cNvSpPr>
            <p:nvPr/>
          </p:nvSpPr>
          <p:spPr bwMode="auto">
            <a:xfrm>
              <a:off x="413" y="2446"/>
              <a:ext cx="1656" cy="493"/>
            </a:xfrm>
            <a:prstGeom prst="roundRect">
              <a:avLst>
                <a:gd name="adj" fmla="val 16667"/>
              </a:avLst>
            </a:prstGeom>
            <a:solidFill>
              <a:srgbClr val="FFFFFF"/>
            </a:solidFill>
            <a:ln w="19050" algn="ctr">
              <a:solidFill>
                <a:schemeClr val="tx1"/>
              </a:solidFill>
              <a:round/>
              <a:headEnd/>
              <a:tailEnd/>
            </a:ln>
            <a:effectLst>
              <a:outerShdw dist="107763" dir="2700000" algn="ctr" rotWithShape="0">
                <a:schemeClr val="bg2">
                  <a:alpha val="50000"/>
                </a:schemeClr>
              </a:outerShdw>
            </a:effec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r>
                <a:rPr lang="en-US" altLang="en-US" sz="2000">
                  <a:solidFill>
                    <a:schemeClr val="tx1"/>
                  </a:solidFill>
                  <a:latin typeface="Arial" panose="020B0604020202020204" pitchFamily="34" charset="0"/>
                </a:rPr>
                <a:t>Behavior Driven Development</a:t>
              </a:r>
            </a:p>
          </p:txBody>
        </p:sp>
        <p:sp>
          <p:nvSpPr>
            <p:cNvPr id="20" name="AutoShape 16">
              <a:extLst>
                <a:ext uri="{FF2B5EF4-FFF2-40B4-BE49-F238E27FC236}">
                  <a16:creationId xmlns:a16="http://schemas.microsoft.com/office/drawing/2014/main" id="{9BB5D751-C38C-4FB4-A18D-70CC1670F939}"/>
                </a:ext>
              </a:extLst>
            </p:cNvPr>
            <p:cNvSpPr>
              <a:spLocks noChangeArrowheads="1"/>
            </p:cNvSpPr>
            <p:nvPr/>
          </p:nvSpPr>
          <p:spPr bwMode="auto">
            <a:xfrm>
              <a:off x="397" y="3104"/>
              <a:ext cx="1677" cy="493"/>
            </a:xfrm>
            <a:prstGeom prst="roundRect">
              <a:avLst>
                <a:gd name="adj" fmla="val 16667"/>
              </a:avLst>
            </a:prstGeom>
            <a:solidFill>
              <a:srgbClr val="FFFFFF"/>
            </a:solidFill>
            <a:ln w="19050" algn="ctr">
              <a:solidFill>
                <a:schemeClr val="tx1"/>
              </a:solidFill>
              <a:round/>
              <a:headEnd/>
              <a:tailEnd/>
            </a:ln>
            <a:effectLst>
              <a:outerShdw dist="107763" dir="2700000" algn="ctr" rotWithShape="0">
                <a:schemeClr val="bg2">
                  <a:alpha val="50000"/>
                </a:schemeClr>
              </a:outerShdw>
            </a:effec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r>
                <a:rPr lang="en-US" altLang="en-US" sz="2000">
                  <a:solidFill>
                    <a:schemeClr val="tx1"/>
                  </a:solidFill>
                  <a:latin typeface="Arial" panose="020B0604020202020204" pitchFamily="34" charset="0"/>
                </a:rPr>
                <a:t>Feature Driven Development</a:t>
              </a:r>
            </a:p>
          </p:txBody>
        </p:sp>
        <p:sp>
          <p:nvSpPr>
            <p:cNvPr id="21" name="AutoShape 17">
              <a:extLst>
                <a:ext uri="{FF2B5EF4-FFF2-40B4-BE49-F238E27FC236}">
                  <a16:creationId xmlns:a16="http://schemas.microsoft.com/office/drawing/2014/main" id="{8112D5AE-A85C-4141-B323-F089163057CA}"/>
                </a:ext>
              </a:extLst>
            </p:cNvPr>
            <p:cNvSpPr>
              <a:spLocks noChangeArrowheads="1"/>
            </p:cNvSpPr>
            <p:nvPr/>
          </p:nvSpPr>
          <p:spPr bwMode="auto">
            <a:xfrm>
              <a:off x="3696" y="3317"/>
              <a:ext cx="1656" cy="283"/>
            </a:xfrm>
            <a:prstGeom prst="roundRect">
              <a:avLst>
                <a:gd name="adj" fmla="val 16667"/>
              </a:avLst>
            </a:prstGeom>
            <a:solidFill>
              <a:srgbClr val="FFFFFF"/>
            </a:solidFill>
            <a:ln w="19050" algn="ctr">
              <a:solidFill>
                <a:schemeClr val="tx1"/>
              </a:solidFill>
              <a:round/>
              <a:headEnd/>
              <a:tailEnd/>
            </a:ln>
            <a:effectLst>
              <a:outerShdw dist="107763" dir="2700000" algn="ctr" rotWithShape="0">
                <a:schemeClr val="bg2">
                  <a:alpha val="50000"/>
                </a:schemeClr>
              </a:outerShdw>
            </a:effec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50000"/>
                </a:spcBef>
                <a:buClrTx/>
                <a:buSzTx/>
                <a:buFontTx/>
                <a:buNone/>
              </a:pPr>
              <a:r>
                <a:rPr lang="en-US" altLang="en-US" sz="2000">
                  <a:solidFill>
                    <a:schemeClr val="tx1"/>
                  </a:solidFill>
                  <a:latin typeface="Arial" panose="020B0604020202020204" pitchFamily="34" charset="0"/>
                </a:rPr>
                <a:t>Lean Development</a:t>
              </a:r>
            </a:p>
          </p:txBody>
        </p:sp>
        <p:cxnSp>
          <p:nvCxnSpPr>
            <p:cNvPr id="22" name="AutoShape 18">
              <a:extLst>
                <a:ext uri="{FF2B5EF4-FFF2-40B4-BE49-F238E27FC236}">
                  <a16:creationId xmlns:a16="http://schemas.microsoft.com/office/drawing/2014/main" id="{EF2A1DCB-0A1D-4220-8817-6FDC2E3605C5}"/>
                </a:ext>
              </a:extLst>
            </p:cNvPr>
            <p:cNvCxnSpPr>
              <a:cxnSpLocks noChangeShapeType="1"/>
              <a:stCxn id="13" idx="1"/>
              <a:endCxn id="18" idx="3"/>
            </p:cNvCxnSpPr>
            <p:nvPr/>
          </p:nvCxnSpPr>
          <p:spPr bwMode="auto">
            <a:xfrm rot="5400000" flipH="1">
              <a:off x="2169" y="1848"/>
              <a:ext cx="131" cy="31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3" name="AutoShape 19">
              <a:extLst>
                <a:ext uri="{FF2B5EF4-FFF2-40B4-BE49-F238E27FC236}">
                  <a16:creationId xmlns:a16="http://schemas.microsoft.com/office/drawing/2014/main" id="{8F367680-30D9-4048-AA01-BA2BC2E1AFE2}"/>
                </a:ext>
              </a:extLst>
            </p:cNvPr>
            <p:cNvCxnSpPr>
              <a:cxnSpLocks noChangeShapeType="1"/>
              <a:stCxn id="13" idx="3"/>
              <a:endCxn id="19" idx="3"/>
            </p:cNvCxnSpPr>
            <p:nvPr/>
          </p:nvCxnSpPr>
          <p:spPr bwMode="auto">
            <a:xfrm rot="5400000">
              <a:off x="2174" y="2484"/>
              <a:ext cx="111" cy="321"/>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4" name="AutoShape 20">
              <a:extLst>
                <a:ext uri="{FF2B5EF4-FFF2-40B4-BE49-F238E27FC236}">
                  <a16:creationId xmlns:a16="http://schemas.microsoft.com/office/drawing/2014/main" id="{EE051F6B-C5FA-4020-85AC-AA36A9E1741E}"/>
                </a:ext>
              </a:extLst>
            </p:cNvPr>
            <p:cNvCxnSpPr>
              <a:cxnSpLocks noChangeShapeType="1"/>
              <a:stCxn id="15" idx="1"/>
              <a:endCxn id="13" idx="7"/>
            </p:cNvCxnSpPr>
            <p:nvPr/>
          </p:nvCxnSpPr>
          <p:spPr bwMode="auto">
            <a:xfrm rot="10800000" flipV="1">
              <a:off x="3364" y="1937"/>
              <a:ext cx="316" cy="131"/>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5" name="AutoShape 21">
              <a:extLst>
                <a:ext uri="{FF2B5EF4-FFF2-40B4-BE49-F238E27FC236}">
                  <a16:creationId xmlns:a16="http://schemas.microsoft.com/office/drawing/2014/main" id="{6B4B864E-B317-4A4D-A925-EF5B93DFA971}"/>
                </a:ext>
              </a:extLst>
            </p:cNvPr>
            <p:cNvCxnSpPr>
              <a:cxnSpLocks noChangeShapeType="1"/>
              <a:stCxn id="16" idx="1"/>
              <a:endCxn id="13" idx="5"/>
            </p:cNvCxnSpPr>
            <p:nvPr/>
          </p:nvCxnSpPr>
          <p:spPr bwMode="auto">
            <a:xfrm rot="10800000">
              <a:off x="3364" y="2589"/>
              <a:ext cx="321" cy="129"/>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01389386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out)">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idx="1"/>
          </p:nvPr>
        </p:nvSpPr>
        <p:spPr>
          <a:xfrm>
            <a:off x="609599" y="1632030"/>
            <a:ext cx="8048264" cy="4648818"/>
          </a:xfrm>
        </p:spPr>
        <p:txBody>
          <a:bodyPr>
            <a:normAutofit/>
          </a:bodyPr>
          <a:lstStyle/>
          <a:p>
            <a:pPr>
              <a:lnSpc>
                <a:spcPct val="90000"/>
              </a:lnSpc>
            </a:pPr>
            <a:r>
              <a:rPr lang="en-US" sz="2400" dirty="0"/>
              <a:t>A very influential agile method, developed in the late 1990s, that introduced a range of agile development techniques.</a:t>
            </a:r>
          </a:p>
          <a:p>
            <a:pPr>
              <a:lnSpc>
                <a:spcPct val="90000"/>
              </a:lnSpc>
            </a:pPr>
            <a:r>
              <a:rPr lang="en-US" sz="2400" dirty="0"/>
              <a:t>Extreme Programming (XP) takes an ‘extreme’ approach to iterative development. </a:t>
            </a:r>
          </a:p>
          <a:p>
            <a:pPr lvl="1">
              <a:lnSpc>
                <a:spcPct val="90000"/>
              </a:lnSpc>
            </a:pPr>
            <a:r>
              <a:rPr lang="en-US" sz="2400" dirty="0"/>
              <a:t>New versions may be built several times per day;</a:t>
            </a:r>
          </a:p>
          <a:p>
            <a:pPr lvl="1">
              <a:lnSpc>
                <a:spcPct val="90000"/>
              </a:lnSpc>
            </a:pPr>
            <a:r>
              <a:rPr lang="en-US" sz="2400" dirty="0"/>
              <a:t>Increments are delivered to customers every 2 weeks;</a:t>
            </a:r>
          </a:p>
          <a:p>
            <a:pPr lvl="1">
              <a:lnSpc>
                <a:spcPct val="90000"/>
              </a:lnSpc>
            </a:pPr>
            <a:r>
              <a:rPr lang="en-US" sz="2400" dirty="0"/>
              <a:t>All tests must be run for every build and the build is only accepted if tests run successfully.</a:t>
            </a:r>
          </a:p>
          <a:p>
            <a:pPr>
              <a:lnSpc>
                <a:spcPct val="90000"/>
              </a:lnSpc>
            </a:pPr>
            <a:endParaRPr lang="en-US" sz="24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The extreme programming release cycle</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pic>
        <p:nvPicPr>
          <p:cNvPr id="4" name="Picture 3" descr="3.3-XP-ReleaseCycle.eps"/>
          <p:cNvPicPr>
            <a:picLocks noChangeAspect="1"/>
          </p:cNvPicPr>
          <p:nvPr/>
        </p:nvPicPr>
        <p:blipFill>
          <a:blip r:embed="rId2"/>
          <a:stretch>
            <a:fillRect/>
          </a:stretch>
        </p:blipFill>
        <p:spPr>
          <a:xfrm>
            <a:off x="1020325" y="2210041"/>
            <a:ext cx="7103349" cy="3876314"/>
          </a:xfrm>
          <a:prstGeom prst="rect">
            <a:avLst/>
          </a:prstGeom>
        </p:spPr>
      </p:pic>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61437" y="356739"/>
            <a:ext cx="8229600" cy="960699"/>
          </a:xfrm>
        </p:spPr>
        <p:txBody>
          <a:bodyPr/>
          <a:lstStyle/>
          <a:p>
            <a:r>
              <a:rPr lang="en-US" dirty="0"/>
              <a:t>Extreme programming practices (a)</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548306012"/>
              </p:ext>
            </p:extLst>
          </p:nvPr>
        </p:nvGraphicFramePr>
        <p:xfrm>
          <a:off x="227258" y="1074715"/>
          <a:ext cx="8718158" cy="5468587"/>
        </p:xfrm>
        <a:graphic>
          <a:graphicData uri="http://schemas.openxmlformats.org/drawingml/2006/table">
            <a:tbl>
              <a:tblPr/>
              <a:tblGrid>
                <a:gridCol w="1745963">
                  <a:extLst>
                    <a:ext uri="{9D8B030D-6E8A-4147-A177-3AD203B41FA5}">
                      <a16:colId xmlns:a16="http://schemas.microsoft.com/office/drawing/2014/main" val="20000"/>
                    </a:ext>
                  </a:extLst>
                </a:gridCol>
                <a:gridCol w="6972195">
                  <a:extLst>
                    <a:ext uri="{9D8B030D-6E8A-4147-A177-3AD203B41FA5}">
                      <a16:colId xmlns:a16="http://schemas.microsoft.com/office/drawing/2014/main" val="20001"/>
                    </a:ext>
                  </a:extLst>
                </a:gridCol>
              </a:tblGrid>
              <a:tr h="50847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2654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102999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6243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716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88716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800" b="0" i="0" u="none" strike="noStrike" cap="none" normalizeH="0" baseline="0" dirty="0" err="1">
                          <a:ln>
                            <a:noFill/>
                          </a:ln>
                          <a:solidFill>
                            <a:srgbClr val="000000"/>
                          </a:solidFill>
                          <a:effectLst/>
                          <a:latin typeface="Arial"/>
                          <a:ea typeface="Times New Roman" charset="0"/>
                          <a:cs typeface="Arial"/>
                        </a:rPr>
                        <a:t>refactor</a:t>
                      </a:r>
                      <a:r>
                        <a:rPr kumimoji="0" lang="en-GB" sz="18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199" y="453741"/>
            <a:ext cx="7838577" cy="831049"/>
          </a:xfrm>
        </p:spPr>
        <p:txBody>
          <a:bodyPr/>
          <a:lstStyle/>
          <a:p>
            <a:r>
              <a:rPr lang="en-US" dirty="0"/>
              <a:t>Extreme programming practices (</a:t>
            </a:r>
            <a:r>
              <a:rPr lang="en-US" dirty="0" err="1"/>
              <a:t>b</a:t>
            </a:r>
            <a:r>
              <a:rPr lang="en-US" dirty="0"/>
              <a: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785267397"/>
              </p:ext>
            </p:extLst>
          </p:nvPr>
        </p:nvGraphicFramePr>
        <p:xfrm>
          <a:off x="469530" y="1241194"/>
          <a:ext cx="8447212" cy="5279379"/>
        </p:xfrm>
        <a:graphic>
          <a:graphicData uri="http://schemas.openxmlformats.org/drawingml/2006/table">
            <a:tbl>
              <a:tblPr firstRow="1" bandRow="1">
                <a:tableStyleId>{69CF1AB2-1976-4502-BF36-3FF5EA218861}</a:tableStyleId>
              </a:tblPr>
              <a:tblGrid>
                <a:gridCol w="1995878">
                  <a:extLst>
                    <a:ext uri="{9D8B030D-6E8A-4147-A177-3AD203B41FA5}">
                      <a16:colId xmlns:a16="http://schemas.microsoft.com/office/drawing/2014/main" val="20000"/>
                    </a:ext>
                  </a:extLst>
                </a:gridCol>
                <a:gridCol w="6451334">
                  <a:extLst>
                    <a:ext uri="{9D8B030D-6E8A-4147-A177-3AD203B41FA5}">
                      <a16:colId xmlns:a16="http://schemas.microsoft.com/office/drawing/2014/main" val="20001"/>
                    </a:ext>
                  </a:extLst>
                </a:gridCol>
              </a:tblGrid>
              <a:tr h="698872">
                <a:tc>
                  <a:txBody>
                    <a:bodyPr/>
                    <a:lstStyle/>
                    <a:p>
                      <a:pPr algn="just">
                        <a:spcAft>
                          <a:spcPts val="0"/>
                        </a:spcAft>
                      </a:pPr>
                      <a:r>
                        <a:rPr lang="en-GB" sz="1800" b="0" dirty="0">
                          <a:latin typeface="Arial"/>
                          <a:cs typeface="Arial"/>
                        </a:rPr>
                        <a:t>Pair programming</a:t>
                      </a:r>
                      <a:endParaRPr lang="en-GB" sz="18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800" b="0" dirty="0">
                          <a:latin typeface="Arial"/>
                          <a:cs typeface="Arial"/>
                        </a:rPr>
                        <a:t>Developers work in pairs, checking each other’s work and providing the support to always do a good job.</a:t>
                      </a:r>
                      <a:endParaRPr lang="en-GB" sz="1800" b="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0"/>
                  </a:ext>
                </a:extLst>
              </a:tr>
              <a:tr h="947787">
                <a:tc>
                  <a:txBody>
                    <a:bodyPr/>
                    <a:lstStyle/>
                    <a:p>
                      <a:pPr algn="just">
                        <a:spcAft>
                          <a:spcPts val="0"/>
                        </a:spcAft>
                      </a:pPr>
                      <a:r>
                        <a:rPr lang="en-GB" sz="1800" dirty="0">
                          <a:latin typeface="Arial"/>
                          <a:cs typeface="Arial"/>
                        </a:rPr>
                        <a:t>Collective ownership</a:t>
                      </a:r>
                      <a:endParaRPr lang="en-GB" sz="18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800" dirty="0">
                          <a:latin typeface="Arial"/>
                          <a:cs typeface="Arial"/>
                        </a:rPr>
                        <a:t>The pairs of developers work on all areas of the system, so that no islands of expertise develop and all the developers take responsibility for all of the code. Anyone can change anything.</a:t>
                      </a:r>
                      <a:endParaRPr lang="en-GB" sz="18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947787">
                <a:tc>
                  <a:txBody>
                    <a:bodyPr/>
                    <a:lstStyle/>
                    <a:p>
                      <a:pPr algn="just">
                        <a:spcAft>
                          <a:spcPts val="0"/>
                        </a:spcAft>
                      </a:pPr>
                      <a:r>
                        <a:rPr lang="en-GB" sz="1800" dirty="0">
                          <a:latin typeface="Arial"/>
                          <a:cs typeface="Arial"/>
                        </a:rPr>
                        <a:t>Continuous integration</a:t>
                      </a:r>
                      <a:endParaRPr lang="en-GB" sz="18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800">
                          <a:latin typeface="Arial"/>
                          <a:cs typeface="Arial"/>
                        </a:rPr>
                        <a:t>As soon as the work on a task is complete, it is integrated into the whole system. After any such integration, all the unit tests in the system must pass.</a:t>
                      </a:r>
                      <a:endParaRPr lang="en-GB" sz="18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947787">
                <a:tc>
                  <a:txBody>
                    <a:bodyPr/>
                    <a:lstStyle/>
                    <a:p>
                      <a:pPr algn="just">
                        <a:spcAft>
                          <a:spcPts val="0"/>
                        </a:spcAft>
                      </a:pPr>
                      <a:r>
                        <a:rPr lang="en-GB" sz="1800" dirty="0">
                          <a:latin typeface="Arial"/>
                          <a:cs typeface="Arial"/>
                        </a:rPr>
                        <a:t>Sustainable pace</a:t>
                      </a:r>
                      <a:endParaRPr lang="en-GB" sz="18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800" dirty="0">
                          <a:latin typeface="Arial"/>
                          <a:cs typeface="Arial"/>
                        </a:rPr>
                        <a:t>Large amounts of overtime are not considered acceptable as the net effect is often to reduce code quality and medium term productivity</a:t>
                      </a:r>
                      <a:endParaRPr lang="en-GB" sz="18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496213">
                <a:tc>
                  <a:txBody>
                    <a:bodyPr/>
                    <a:lstStyle/>
                    <a:p>
                      <a:pPr algn="just">
                        <a:spcAft>
                          <a:spcPts val="0"/>
                        </a:spcAft>
                      </a:pPr>
                      <a:r>
                        <a:rPr lang="en-GB" sz="1800">
                          <a:latin typeface="Arial"/>
                          <a:cs typeface="Arial"/>
                        </a:rPr>
                        <a:t>On-site customer</a:t>
                      </a:r>
                      <a:endParaRPr lang="en-GB" sz="18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8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endParaRPr lang="en-GB" sz="18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a:xfrm>
            <a:off x="609599" y="465930"/>
            <a:ext cx="7686177" cy="899884"/>
          </a:xfrm>
        </p:spPr>
        <p:txBody>
          <a:bodyPr/>
          <a:lstStyle/>
          <a:p>
            <a:r>
              <a:rPr lang="en-US" dirty="0"/>
              <a:t>XP and agile principles</a:t>
            </a:r>
          </a:p>
        </p:txBody>
      </p:sp>
      <p:sp>
        <p:nvSpPr>
          <p:cNvPr id="1169411" name="Rectangle 3"/>
          <p:cNvSpPr>
            <a:spLocks noGrp="1" noChangeArrowheads="1"/>
          </p:cNvSpPr>
          <p:nvPr>
            <p:ph idx="1"/>
          </p:nvPr>
        </p:nvSpPr>
        <p:spPr>
          <a:xfrm>
            <a:off x="609599" y="1551008"/>
            <a:ext cx="7924802" cy="4490356"/>
          </a:xfrm>
        </p:spPr>
        <p:txBody>
          <a:bodyPr>
            <a:normAutofit/>
          </a:bodyPr>
          <a:lstStyle/>
          <a:p>
            <a:r>
              <a:rPr lang="en-US" sz="2400" dirty="0"/>
              <a:t>Incremental development is supported through small, frequent system releases.</a:t>
            </a:r>
          </a:p>
          <a:p>
            <a:r>
              <a:rPr lang="en-US" sz="2400" dirty="0"/>
              <a:t>Customer involvement means full-time customer engagement with the team.</a:t>
            </a:r>
          </a:p>
          <a:p>
            <a:r>
              <a:rPr lang="en-US" sz="2400" dirty="0"/>
              <a:t>People not process through pair programming, collective ownership and a process that avoids long working hours.</a:t>
            </a:r>
          </a:p>
          <a:p>
            <a:r>
              <a:rPr lang="en-US" sz="2400" dirty="0"/>
              <a:t>Change supported through regular system releases.</a:t>
            </a:r>
          </a:p>
          <a:p>
            <a:r>
              <a:rPr lang="en-US" sz="2400" dirty="0"/>
              <a:t>Maintaining simplicity through constant refactoring of code.</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Influential XP practices</a:t>
            </a:r>
          </a:p>
        </p:txBody>
      </p:sp>
      <p:sp>
        <p:nvSpPr>
          <p:cNvPr id="3" name="Content Placeholder 2"/>
          <p:cNvSpPr>
            <a:spLocks noGrp="1"/>
          </p:cNvSpPr>
          <p:nvPr>
            <p:ph idx="1"/>
          </p:nvPr>
        </p:nvSpPr>
        <p:spPr>
          <a:xfrm>
            <a:off x="609598" y="1509445"/>
            <a:ext cx="7686177" cy="4919241"/>
          </a:xfrm>
        </p:spPr>
        <p:txBody>
          <a:bodyPr>
            <a:noAutofit/>
          </a:bodyPr>
          <a:lstStyle/>
          <a:p>
            <a:r>
              <a:rPr lang="en-US" sz="2400" dirty="0"/>
              <a:t>Extreme programming has a technical focus and is not easy to integrate with management practice in most organizations.</a:t>
            </a:r>
          </a:p>
          <a:p>
            <a:r>
              <a:rPr lang="en-US" sz="2400" dirty="0"/>
              <a:t>Consequently, while agile development uses practices from XP, the method as originally defined is not widely used.</a:t>
            </a:r>
          </a:p>
          <a:p>
            <a:r>
              <a:rPr lang="en-US" sz="2400" dirty="0"/>
              <a:t>Key practices</a:t>
            </a:r>
          </a:p>
          <a:p>
            <a:pPr lvl="1"/>
            <a:r>
              <a:rPr lang="en-US" sz="2400" dirty="0"/>
              <a:t>User stories for specification</a:t>
            </a:r>
          </a:p>
          <a:p>
            <a:pPr lvl="1"/>
            <a:r>
              <a:rPr lang="en-US" sz="2400" dirty="0"/>
              <a:t>Refactoring</a:t>
            </a:r>
          </a:p>
          <a:p>
            <a:pPr lvl="1"/>
            <a:r>
              <a:rPr lang="en-US" sz="2400" dirty="0"/>
              <a:t>Test-first development</a:t>
            </a:r>
          </a:p>
          <a:p>
            <a:pPr lvl="1"/>
            <a:r>
              <a:rPr lang="en-US" sz="2400" dirty="0"/>
              <a:t>Pair programming</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Tree>
    <p:extLst>
      <p:ext uri="{BB962C8B-B14F-4D97-AF65-F5344CB8AC3E}">
        <p14:creationId xmlns:p14="http://schemas.microsoft.com/office/powerpoint/2010/main" val="324664539"/>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dirty="0"/>
              <a:t>User stories for requirements</a:t>
            </a:r>
          </a:p>
        </p:txBody>
      </p:sp>
      <p:sp>
        <p:nvSpPr>
          <p:cNvPr id="1170435" name="Rectangle 3"/>
          <p:cNvSpPr>
            <a:spLocks noGrp="1" noChangeArrowheads="1"/>
          </p:cNvSpPr>
          <p:nvPr>
            <p:ph idx="1"/>
          </p:nvPr>
        </p:nvSpPr>
        <p:spPr>
          <a:xfrm>
            <a:off x="497711" y="1469986"/>
            <a:ext cx="8036690" cy="4571378"/>
          </a:xfrm>
        </p:spPr>
        <p:txBody>
          <a:bodyPr>
            <a:normAutofit/>
          </a:bodyPr>
          <a:lstStyle/>
          <a:p>
            <a:r>
              <a:rPr lang="en-US" sz="2400" dirty="0"/>
              <a:t>In XP, a customer or user is part of the XP team and is responsible for making decisions on requirements.</a:t>
            </a:r>
          </a:p>
          <a:p>
            <a:r>
              <a:rPr lang="en-US" sz="2400" dirty="0"/>
              <a:t>User requirements are expressed as user stories or scenarios.</a:t>
            </a:r>
          </a:p>
          <a:p>
            <a:r>
              <a:rPr lang="en-US" sz="2400" dirty="0"/>
              <a:t>These are written on cards and the development team break them down into implementation tasks. These tasks are the basis of schedule and cost estimates.</a:t>
            </a:r>
          </a:p>
          <a:p>
            <a:r>
              <a:rPr lang="en-US" sz="2400" dirty="0"/>
              <a:t>The customer chooses the stories for inclusion in the next release based on their priorities and the schedule estimates.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dirty="0"/>
              <a:t>Refactoring</a:t>
            </a:r>
          </a:p>
        </p:txBody>
      </p:sp>
      <p:sp>
        <p:nvSpPr>
          <p:cNvPr id="1171459" name="Rectangle 3"/>
          <p:cNvSpPr>
            <a:spLocks noGrp="1" noChangeArrowheads="1"/>
          </p:cNvSpPr>
          <p:nvPr>
            <p:ph idx="1"/>
          </p:nvPr>
        </p:nvSpPr>
        <p:spPr>
          <a:xfrm>
            <a:off x="609598" y="1493134"/>
            <a:ext cx="8198735" cy="4548230"/>
          </a:xfrm>
        </p:spPr>
        <p:txBody>
          <a:bodyPr>
            <a:normAutofit/>
          </a:bodyPr>
          <a:lstStyle/>
          <a:p>
            <a:pPr>
              <a:lnSpc>
                <a:spcPct val="90000"/>
              </a:lnSpc>
            </a:pPr>
            <a:r>
              <a:rPr lang="en-US" sz="2400" dirty="0"/>
              <a:t>Conventional wisdom in software engineering is to design for change. It is worth spending time and effort anticipating changes as this reduces costs later in the life cycle.</a:t>
            </a:r>
          </a:p>
          <a:p>
            <a:pPr>
              <a:lnSpc>
                <a:spcPct val="90000"/>
              </a:lnSpc>
            </a:pPr>
            <a:r>
              <a:rPr lang="en-US" sz="2400" dirty="0"/>
              <a:t>XP, however, maintains that this is not worthwhile as changes cannot be reliably anticipated.</a:t>
            </a:r>
          </a:p>
          <a:p>
            <a:pPr>
              <a:lnSpc>
                <a:spcPct val="90000"/>
              </a:lnSpc>
            </a:pPr>
            <a:r>
              <a:rPr lang="en-US" sz="2400" dirty="0"/>
              <a:t>Rather, it proposes constant code improvement (refactoring) to make changes easier when they have to be implemented.</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graphicFrame>
        <p:nvGraphicFramePr>
          <p:cNvPr id="6" name="Content Placeholder 2">
            <a:extLst>
              <a:ext uri="{FF2B5EF4-FFF2-40B4-BE49-F238E27FC236}">
                <a16:creationId xmlns:a16="http://schemas.microsoft.com/office/drawing/2014/main" id="{E109007C-AA98-4329-8A40-BC062639A395}"/>
              </a:ext>
            </a:extLst>
          </p:cNvPr>
          <p:cNvGraphicFramePr>
            <a:graphicFrameLocks noGrp="1"/>
          </p:cNvGraphicFramePr>
          <p:nvPr>
            <p:ph idx="1"/>
            <p:extLst>
              <p:ext uri="{D42A27DB-BD31-4B8C-83A1-F6EECF244321}">
                <p14:modId xmlns:p14="http://schemas.microsoft.com/office/powerpoint/2010/main" val="3059289646"/>
              </p:ext>
            </p:extLst>
          </p:nvPr>
        </p:nvGraphicFramePr>
        <p:xfrm>
          <a:off x="609598" y="1655180"/>
          <a:ext cx="7794505" cy="43861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Refactoring</a:t>
            </a:r>
          </a:p>
        </p:txBody>
      </p:sp>
      <p:sp>
        <p:nvSpPr>
          <p:cNvPr id="3" name="Content Placeholder 2"/>
          <p:cNvSpPr>
            <a:spLocks noGrp="1"/>
          </p:cNvSpPr>
          <p:nvPr>
            <p:ph idx="1"/>
          </p:nvPr>
        </p:nvSpPr>
        <p:spPr>
          <a:xfrm>
            <a:off x="609598" y="1551008"/>
            <a:ext cx="7446381" cy="4490355"/>
          </a:xfrm>
        </p:spPr>
        <p:txBody>
          <a:bodyPr>
            <a:normAutofit/>
          </a:bodyPr>
          <a:lstStyle/>
          <a:p>
            <a:r>
              <a:rPr lang="en-US" sz="2400" dirty="0"/>
              <a:t>Programming team look for possible software improvements and make these improvements even where there is no immediate need for them.</a:t>
            </a:r>
          </a:p>
          <a:p>
            <a:r>
              <a:rPr lang="en-US" sz="2400" dirty="0"/>
              <a:t>This improves the understandability of the software and so reduces the need for documentation.</a:t>
            </a:r>
          </a:p>
          <a:p>
            <a:r>
              <a:rPr lang="en-US" sz="2400" dirty="0"/>
              <a:t>Changes are easier to make because the code is well-structured and clear.</a:t>
            </a:r>
          </a:p>
          <a:p>
            <a:r>
              <a:rPr lang="en-US" sz="2400" dirty="0"/>
              <a:t>However, some changes requires architecture refactoring and this is much more expensive.</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dirty="0"/>
              <a:t>Test-first development</a:t>
            </a:r>
          </a:p>
        </p:txBody>
      </p:sp>
      <p:sp>
        <p:nvSpPr>
          <p:cNvPr id="1172483" name="Rectangle 3"/>
          <p:cNvSpPr>
            <a:spLocks noGrp="1" noChangeArrowheads="1"/>
          </p:cNvSpPr>
          <p:nvPr>
            <p:ph idx="1"/>
          </p:nvPr>
        </p:nvSpPr>
        <p:spPr>
          <a:xfrm>
            <a:off x="609599" y="1539434"/>
            <a:ext cx="7469530" cy="4861366"/>
          </a:xfrm>
        </p:spPr>
        <p:txBody>
          <a:bodyPr>
            <a:noAutofit/>
          </a:bodyPr>
          <a:lstStyle/>
          <a:p>
            <a:r>
              <a:rPr lang="en-US" sz="2400" dirty="0"/>
              <a:t>Testing is central to XP and XP has developed an approach where the program is tested after every change has been made.</a:t>
            </a:r>
          </a:p>
          <a:p>
            <a:r>
              <a:rPr lang="en-US" sz="2400" dirty="0"/>
              <a:t>XP testing features:</a:t>
            </a:r>
          </a:p>
          <a:p>
            <a:pPr lvl="1"/>
            <a:r>
              <a:rPr lang="en-US" sz="2400" dirty="0"/>
              <a:t>Test-first development.</a:t>
            </a:r>
          </a:p>
          <a:p>
            <a:pPr lvl="1"/>
            <a:r>
              <a:rPr lang="en-US" sz="2400" dirty="0"/>
              <a:t>Incremental test development from scenarios.</a:t>
            </a:r>
          </a:p>
          <a:p>
            <a:pPr lvl="1"/>
            <a:r>
              <a:rPr lang="en-US" sz="2400" dirty="0"/>
              <a:t>User involvement in test development and validation.</a:t>
            </a:r>
          </a:p>
          <a:p>
            <a:pPr lvl="1"/>
            <a:r>
              <a:rPr lang="en-US" sz="2400" dirty="0"/>
              <a:t>Automated test harnesses are used to run all component tests each time that a new release is built.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dirty="0"/>
              <a:t>Test-driven development</a:t>
            </a:r>
          </a:p>
        </p:txBody>
      </p:sp>
      <p:sp>
        <p:nvSpPr>
          <p:cNvPr id="1173507" name="Rectangle 3"/>
          <p:cNvSpPr>
            <a:spLocks noGrp="1" noChangeArrowheads="1"/>
          </p:cNvSpPr>
          <p:nvPr>
            <p:ph idx="1"/>
          </p:nvPr>
        </p:nvSpPr>
        <p:spPr>
          <a:xfrm>
            <a:off x="609599" y="1689904"/>
            <a:ext cx="8048264" cy="4849792"/>
          </a:xfrm>
        </p:spPr>
        <p:txBody>
          <a:bodyPr>
            <a:normAutofit/>
          </a:bodyPr>
          <a:lstStyle/>
          <a:p>
            <a:pPr>
              <a:lnSpc>
                <a:spcPct val="90000"/>
              </a:lnSpc>
            </a:pPr>
            <a:r>
              <a:rPr lang="en-US" sz="2400" dirty="0"/>
              <a:t>Writing tests before code clarifies the requirements to be implemented.</a:t>
            </a:r>
          </a:p>
          <a:p>
            <a:pPr>
              <a:lnSpc>
                <a:spcPct val="90000"/>
              </a:lnSpc>
            </a:pPr>
            <a:r>
              <a:rPr lang="en-US" sz="2400" dirty="0"/>
              <a:t>Tests are written as programs rather than data so that they can be executed automatically. The test includes a check that it has executed correctly.</a:t>
            </a:r>
          </a:p>
          <a:p>
            <a:pPr lvl="1">
              <a:lnSpc>
                <a:spcPct val="90000"/>
              </a:lnSpc>
            </a:pPr>
            <a:r>
              <a:rPr lang="en-US" sz="2400" dirty="0"/>
              <a:t>Usually relies on a testing framework such as JUnit.</a:t>
            </a:r>
          </a:p>
          <a:p>
            <a:pPr>
              <a:lnSpc>
                <a:spcPct val="90000"/>
              </a:lnSpc>
            </a:pPr>
            <a:r>
              <a:rPr lang="en-US" sz="2400" dirty="0"/>
              <a:t>All previous and new tests are run automatically when new functionality is added, thus checking that the new functionality has not introduced errors – regression testing.</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involvement</a:t>
            </a:r>
          </a:p>
        </p:txBody>
      </p:sp>
      <p:sp>
        <p:nvSpPr>
          <p:cNvPr id="3" name="Content Placeholder 2"/>
          <p:cNvSpPr>
            <a:spLocks noGrp="1"/>
          </p:cNvSpPr>
          <p:nvPr>
            <p:ph idx="1"/>
          </p:nvPr>
        </p:nvSpPr>
        <p:spPr>
          <a:xfrm>
            <a:off x="609598" y="1574158"/>
            <a:ext cx="8129287" cy="4467206"/>
          </a:xfrm>
        </p:spPr>
        <p:txBody>
          <a:bodyPr>
            <a:noAutofit/>
          </a:bodyPr>
          <a:lstStyle/>
          <a:p>
            <a:r>
              <a:rPr lang="en-GB" sz="2400" dirty="0"/>
              <a:t>The role of the customer in the testing process is to help develop acceptance tests for the stories that are to be implemented in the next release of the system. </a:t>
            </a:r>
          </a:p>
          <a:p>
            <a:r>
              <a:rPr lang="en-GB" sz="2400" dirty="0"/>
              <a:t>The customer who is part of the team writes tests as development proceeds. All new code is therefore validated to ensure that it is what the customer needs. </a:t>
            </a:r>
          </a:p>
          <a:p>
            <a:r>
              <a:rPr lang="en-GB" sz="2400" dirty="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sz="2400"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1" y="361758"/>
            <a:ext cx="7686177" cy="1320800"/>
          </a:xfrm>
        </p:spPr>
        <p:txBody>
          <a:bodyPr/>
          <a:lstStyle/>
          <a:p>
            <a:r>
              <a:rPr lang="en-US" dirty="0"/>
              <a:t>Test automation</a:t>
            </a:r>
          </a:p>
        </p:txBody>
      </p:sp>
      <p:sp>
        <p:nvSpPr>
          <p:cNvPr id="3" name="Content Placeholder 2"/>
          <p:cNvSpPr>
            <a:spLocks noGrp="1"/>
          </p:cNvSpPr>
          <p:nvPr>
            <p:ph idx="1"/>
          </p:nvPr>
        </p:nvSpPr>
        <p:spPr>
          <a:xfrm>
            <a:off x="208344" y="1039138"/>
            <a:ext cx="8565265" cy="5457103"/>
          </a:xfrm>
        </p:spPr>
        <p:txBody>
          <a:bodyPr>
            <a:noAutofit/>
          </a:bodyPr>
          <a:lstStyle/>
          <a:p>
            <a:r>
              <a:rPr lang="en-GB" sz="2400" dirty="0"/>
              <a:t>Test automation means that tests are written as executable components before the task is implemented </a:t>
            </a:r>
          </a:p>
          <a:p>
            <a:pPr lvl="1"/>
            <a:r>
              <a:rPr lang="en-GB" sz="2400" dirty="0"/>
              <a:t>These testing components should be stand-alone, should simulate the submission of input to be tested and should check that the result meets the output specification. An automated test framework (e.g. JUnit) is a system that makes it easy to write executable tests and submit a set of tests for execution. </a:t>
            </a:r>
          </a:p>
          <a:p>
            <a:r>
              <a:rPr lang="en-GB" sz="2400" dirty="0"/>
              <a:t>As testing is automated, there is always a set of tests that can be quickly and easily executed</a:t>
            </a:r>
          </a:p>
          <a:p>
            <a:pPr lvl="1"/>
            <a:r>
              <a:rPr lang="en-GB" sz="2400" dirty="0"/>
              <a:t>Whenever any functionality is added to the system, the tests can be run and problems that the new code has introduced can be caught immediately.  </a:t>
            </a:r>
          </a:p>
          <a:p>
            <a:endParaRPr lang="en-US" sz="2400"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128" y="320233"/>
            <a:ext cx="7686177" cy="1320800"/>
          </a:xfrm>
        </p:spPr>
        <p:txBody>
          <a:bodyPr/>
          <a:lstStyle/>
          <a:p>
            <a:r>
              <a:rPr lang="en-US" dirty="0"/>
              <a:t>Problems with test-first development</a:t>
            </a:r>
          </a:p>
        </p:txBody>
      </p:sp>
      <p:sp>
        <p:nvSpPr>
          <p:cNvPr id="3" name="Content Placeholder 2"/>
          <p:cNvSpPr>
            <a:spLocks noGrp="1"/>
          </p:cNvSpPr>
          <p:nvPr>
            <p:ph idx="1"/>
          </p:nvPr>
        </p:nvSpPr>
        <p:spPr>
          <a:xfrm>
            <a:off x="459128" y="1641034"/>
            <a:ext cx="8268183" cy="4759766"/>
          </a:xfrm>
        </p:spPr>
        <p:txBody>
          <a:bodyPr>
            <a:noAutofit/>
          </a:bodyPr>
          <a:lstStyle/>
          <a:p>
            <a:r>
              <a:rPr lang="en-GB" sz="2400" dirty="0"/>
              <a:t>Programmers prefer programming to testing and sometimes they take short cuts when writing tests. For example, they may write incomplete tests that do not check for all possible exceptions that may occur. </a:t>
            </a:r>
          </a:p>
          <a:p>
            <a:r>
              <a:rPr lang="en-GB" sz="2400" dirty="0"/>
              <a:t>Some tests can be very difficult to write incrementally. For example, in a complex user interface, it is often difficult to write unit tests for the code that implements the ‘display logic’ and workflow between screens. </a:t>
            </a:r>
          </a:p>
          <a:p>
            <a:r>
              <a:rPr lang="en-GB" sz="2400" dirty="0"/>
              <a:t>It is difficult to judge the completeness of a set of tests. Although you may have a lot of system tests, your test set may not provide complete coverage.  </a:t>
            </a:r>
          </a:p>
          <a:p>
            <a:endParaRPr lang="en-US" sz="2400"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idx="1"/>
          </p:nvPr>
        </p:nvSpPr>
        <p:spPr>
          <a:xfrm>
            <a:off x="609598" y="1504710"/>
            <a:ext cx="8307143" cy="4536654"/>
          </a:xfrm>
        </p:spPr>
        <p:txBody>
          <a:bodyPr>
            <a:normAutofit/>
          </a:bodyPr>
          <a:lstStyle/>
          <a:p>
            <a:pPr>
              <a:lnSpc>
                <a:spcPct val="90000"/>
              </a:lnSpc>
            </a:pPr>
            <a:r>
              <a:rPr lang="en-US" sz="2400" dirty="0"/>
              <a:t>Pair programming involves programmers working in pairs, developing code together.</a:t>
            </a:r>
          </a:p>
          <a:p>
            <a:pPr>
              <a:lnSpc>
                <a:spcPct val="90000"/>
              </a:lnSpc>
            </a:pPr>
            <a:r>
              <a:rPr lang="en-US" sz="2400" dirty="0"/>
              <a:t>This helps develop common ownership of code and spreads knowledge across the team.</a:t>
            </a:r>
          </a:p>
          <a:p>
            <a:pPr>
              <a:lnSpc>
                <a:spcPct val="90000"/>
              </a:lnSpc>
            </a:pPr>
            <a:r>
              <a:rPr lang="en-US" sz="2400" dirty="0"/>
              <a:t>It serves as an informal review process as each line of code is looked at by more than 1 person.</a:t>
            </a:r>
          </a:p>
          <a:p>
            <a:pPr>
              <a:lnSpc>
                <a:spcPct val="90000"/>
              </a:lnSpc>
            </a:pPr>
            <a:r>
              <a:rPr lang="en-US" sz="2400" dirty="0"/>
              <a:t>It encourages refactoring as the whole team can benefit from improving the system code.</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a:t>
            </a:r>
          </a:p>
        </p:txBody>
      </p:sp>
      <p:sp>
        <p:nvSpPr>
          <p:cNvPr id="3" name="Content Placeholder 2"/>
          <p:cNvSpPr>
            <a:spLocks noGrp="1"/>
          </p:cNvSpPr>
          <p:nvPr>
            <p:ph idx="1"/>
          </p:nvPr>
        </p:nvSpPr>
        <p:spPr>
          <a:xfrm>
            <a:off x="609598" y="1354238"/>
            <a:ext cx="8025115" cy="4926610"/>
          </a:xfrm>
        </p:spPr>
        <p:txBody>
          <a:bodyPr>
            <a:noAutofit/>
          </a:bodyPr>
          <a:lstStyle/>
          <a:p>
            <a:r>
              <a:rPr lang="en-GB" sz="2400" dirty="0"/>
              <a:t>In pair programming, programmers sit together at the same computer to develop the software.</a:t>
            </a:r>
          </a:p>
          <a:p>
            <a:r>
              <a:rPr lang="en-GB" sz="2400" dirty="0"/>
              <a:t>Pairs are created dynamically so that all team members work with each other during the development process.</a:t>
            </a:r>
          </a:p>
          <a:p>
            <a:r>
              <a:rPr lang="en-GB" sz="2400" dirty="0"/>
              <a:t>The sharing of knowledge that happens during pair programming is very important as it reduces the overall risks to a project when team members leave.</a:t>
            </a:r>
          </a:p>
          <a:p>
            <a:r>
              <a:rPr lang="en-GB" sz="2400" dirty="0"/>
              <a:t>Pair programming is not necessarily inefficient and there is some evidence that suggests that a pair working together is more efficient than 2 programmers working separately. </a:t>
            </a:r>
            <a:endParaRPr lang="en-US" sz="2400" dirty="0"/>
          </a:p>
          <a:p>
            <a:endParaRPr lang="en-GB" sz="24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project management</a:t>
            </a:r>
          </a:p>
        </p:txBody>
      </p:sp>
      <p:sp>
        <p:nvSpPr>
          <p:cNvPr id="3" name="Content Placeholder 2"/>
          <p:cNvSpPr>
            <a:spLocks noGrp="1"/>
          </p:cNvSpPr>
          <p:nvPr>
            <p:ph idx="1"/>
          </p:nvPr>
        </p:nvSpPr>
        <p:spPr>
          <a:xfrm>
            <a:off x="609599" y="1488929"/>
            <a:ext cx="8013540" cy="4791919"/>
          </a:xfrm>
        </p:spPr>
        <p:txBody>
          <a:bodyPr>
            <a:normAutofit/>
          </a:bodyPr>
          <a:lstStyle/>
          <a:p>
            <a:r>
              <a:rPr lang="en-GB" sz="2400" dirty="0"/>
              <a:t>The principal responsibility of software project managers is to manage the project so that the software is delivered on time and within the planned budget for the project. </a:t>
            </a:r>
          </a:p>
          <a:p>
            <a:r>
              <a:rPr lang="en-GB" sz="2400" dirty="0"/>
              <a:t>The standard approach to project management is plan-driven. Managers draw up a plan for the project showing what should be delivered, when it should be delivered and who will work on the development of the project deliverables. </a:t>
            </a:r>
          </a:p>
          <a:p>
            <a:r>
              <a:rPr lang="en-GB" sz="2400" dirty="0"/>
              <a:t>Agile project management requires a different approach, which is adapted to incremental development and the practices used in agile methods. </a:t>
            </a:r>
            <a:endParaRPr lang="en-US" sz="24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a:t>
            </a:r>
          </a:p>
        </p:txBody>
      </p:sp>
      <p:sp>
        <p:nvSpPr>
          <p:cNvPr id="3" name="Content Placeholder 2"/>
          <p:cNvSpPr>
            <a:spLocks noGrp="1"/>
          </p:cNvSpPr>
          <p:nvPr>
            <p:ph idx="1"/>
          </p:nvPr>
        </p:nvSpPr>
        <p:spPr>
          <a:xfrm>
            <a:off x="405114" y="1269999"/>
            <a:ext cx="8403220" cy="5375973"/>
          </a:xfrm>
        </p:spPr>
        <p:txBody>
          <a:bodyPr>
            <a:noAutofit/>
          </a:bodyPr>
          <a:lstStyle/>
          <a:p>
            <a:r>
              <a:rPr lang="en-GB" sz="2400" dirty="0"/>
              <a:t>Scrum is an agile method that focuses on managing iterative development rather than specific agile practices.</a:t>
            </a:r>
          </a:p>
          <a:p>
            <a:r>
              <a:rPr lang="en-GB" sz="2400" dirty="0"/>
              <a:t>There are three phases in Scrum. </a:t>
            </a:r>
          </a:p>
          <a:p>
            <a:pPr lvl="1"/>
            <a:r>
              <a:rPr lang="en-GB" sz="2400" dirty="0"/>
              <a:t>The initial phase is an outline planning phase where you establish the general objectives for the project and design the software architecture. </a:t>
            </a:r>
          </a:p>
          <a:p>
            <a:pPr lvl="1"/>
            <a:r>
              <a:rPr lang="en-GB" sz="2400" dirty="0"/>
              <a:t>This is followed by a series of sprint cycles, where each cycle develops an increment of the system. </a:t>
            </a:r>
          </a:p>
          <a:p>
            <a:pPr lvl="1"/>
            <a:r>
              <a:rPr lang="en-GB" sz="2400" dirty="0"/>
              <a:t>The project closure phase wraps up the project, completes required documentation such as system help frames and user manuals and assesses the lessons learned from the project.</a:t>
            </a:r>
          </a:p>
          <a:p>
            <a:r>
              <a:rPr lang="en-GB" sz="2400" dirty="0"/>
              <a:t> </a:t>
            </a:r>
          </a:p>
          <a:p>
            <a:endParaRPr lang="en-US" sz="2400"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 software development</a:t>
            </a:r>
          </a:p>
        </p:txBody>
      </p:sp>
      <p:sp>
        <p:nvSpPr>
          <p:cNvPr id="3" name="Content Placeholder 2"/>
          <p:cNvSpPr>
            <a:spLocks noGrp="1"/>
          </p:cNvSpPr>
          <p:nvPr>
            <p:ph idx="1"/>
          </p:nvPr>
        </p:nvSpPr>
        <p:spPr>
          <a:xfrm>
            <a:off x="368300" y="1417637"/>
            <a:ext cx="8407400" cy="5045773"/>
          </a:xfrm>
        </p:spPr>
        <p:txBody>
          <a:bodyPr>
            <a:noAutofit/>
          </a:bodyPr>
          <a:lstStyle/>
          <a:p>
            <a:r>
              <a:rPr lang="en-US" sz="2400" dirty="0"/>
              <a:t>Rapid development and delivery is now often the most important requirement for software systems</a:t>
            </a:r>
          </a:p>
          <a:p>
            <a:pPr lvl="1"/>
            <a:r>
              <a:rPr lang="en-US" sz="2400" dirty="0"/>
              <a:t>Businesses operate in a fast –changing requirement and it is practically impossible to produce a set of stable software requirements</a:t>
            </a:r>
          </a:p>
          <a:p>
            <a:pPr lvl="1"/>
            <a:r>
              <a:rPr lang="en-US" sz="2400" dirty="0"/>
              <a:t>Software has to evolve quickly to reflect changing business needs.</a:t>
            </a:r>
          </a:p>
          <a:p>
            <a:r>
              <a:rPr lang="en-US" sz="2400" dirty="0"/>
              <a:t>Plan-driven development is essential for some types of system but does not meet these business needs.</a:t>
            </a:r>
          </a:p>
          <a:p>
            <a:r>
              <a:rPr lang="en-US" sz="2400" dirty="0"/>
              <a:t>Agile development methods emerged in the late 1990s whose aim was to radically reduce the delivery time for working software systems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824" y="505428"/>
            <a:ext cx="7686177" cy="1320800"/>
          </a:xfrm>
        </p:spPr>
        <p:txBody>
          <a:bodyPr/>
          <a:lstStyle/>
          <a:p>
            <a:r>
              <a:rPr lang="en-US" dirty="0"/>
              <a:t>Scrum terminology (a)</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699206"/>
              </p:ext>
            </p:extLst>
          </p:nvPr>
        </p:nvGraphicFramePr>
        <p:xfrm>
          <a:off x="298824" y="1288171"/>
          <a:ext cx="8546352" cy="5357803"/>
        </p:xfrm>
        <a:graphic>
          <a:graphicData uri="http://schemas.openxmlformats.org/drawingml/2006/table">
            <a:tbl>
              <a:tblPr firstRow="1" bandRow="1">
                <a:tableStyleId>{5C22544A-7EE6-4342-B048-85BDC9FD1C3A}</a:tableStyleId>
              </a:tblPr>
              <a:tblGrid>
                <a:gridCol w="1551007">
                  <a:extLst>
                    <a:ext uri="{9D8B030D-6E8A-4147-A177-3AD203B41FA5}">
                      <a16:colId xmlns:a16="http://schemas.microsoft.com/office/drawing/2014/main" val="20000"/>
                    </a:ext>
                  </a:extLst>
                </a:gridCol>
                <a:gridCol w="6995345">
                  <a:extLst>
                    <a:ext uri="{9D8B030D-6E8A-4147-A177-3AD203B41FA5}">
                      <a16:colId xmlns:a16="http://schemas.microsoft.com/office/drawing/2014/main" val="20001"/>
                    </a:ext>
                  </a:extLst>
                </a:gridCol>
              </a:tblGrid>
              <a:tr h="631801">
                <a:tc>
                  <a:txBody>
                    <a:bodyPr/>
                    <a:lstStyle/>
                    <a:p>
                      <a:r>
                        <a:rPr lang="en-US" sz="1600" dirty="0"/>
                        <a:t>Scrum term</a:t>
                      </a:r>
                    </a:p>
                  </a:txBody>
                  <a:tcPr/>
                </a:tc>
                <a:tc>
                  <a:txBody>
                    <a:bodyPr/>
                    <a:lstStyle/>
                    <a:p>
                      <a:r>
                        <a:rPr lang="en-US" sz="1600" dirty="0"/>
                        <a:t>Definition</a:t>
                      </a:r>
                    </a:p>
                  </a:txBody>
                  <a:tcPr/>
                </a:tc>
                <a:extLst>
                  <a:ext uri="{0D108BD9-81ED-4DB2-BD59-A6C34878D82A}">
                    <a16:rowId xmlns:a16="http://schemas.microsoft.com/office/drawing/2014/main" val="10000"/>
                  </a:ext>
                </a:extLst>
              </a:tr>
              <a:tr h="824562">
                <a:tc>
                  <a:txBody>
                    <a:bodyPr/>
                    <a:lstStyle/>
                    <a:p>
                      <a:pPr indent="0" algn="l">
                        <a:spcAft>
                          <a:spcPts val="0"/>
                        </a:spcAft>
                        <a:tabLst>
                          <a:tab pos="342900" algn="l"/>
                          <a:tab pos="685800" algn="l"/>
                          <a:tab pos="1028700" algn="l"/>
                        </a:tabLst>
                      </a:pPr>
                      <a:r>
                        <a:rPr lang="en-GB" sz="1600" dirty="0">
                          <a:solidFill>
                            <a:srgbClr val="000000"/>
                          </a:solidFill>
                          <a:effectLst/>
                          <a:latin typeface="Arial"/>
                          <a:ea typeface="Times New Roman"/>
                          <a:cs typeface="Times New Roman"/>
                        </a:rPr>
                        <a:t>Development team</a:t>
                      </a:r>
                    </a:p>
                  </a:txBody>
                  <a:tcPr marL="68580" marR="68580" marT="0" marB="0"/>
                </a:tc>
                <a:tc>
                  <a:txBody>
                    <a:bodyPr/>
                    <a:lstStyle/>
                    <a:p>
                      <a:pPr indent="0" algn="just">
                        <a:spcAft>
                          <a:spcPts val="0"/>
                        </a:spcAft>
                        <a:tabLst>
                          <a:tab pos="342900" algn="l"/>
                          <a:tab pos="685800" algn="l"/>
                          <a:tab pos="1028700" algn="l"/>
                        </a:tabLst>
                      </a:pPr>
                      <a:r>
                        <a:rPr lang="en-GB" sz="1600" dirty="0">
                          <a:solidFill>
                            <a:srgbClr val="000000"/>
                          </a:solidFill>
                          <a:effectLst/>
                          <a:latin typeface="Arial"/>
                          <a:ea typeface="Times New Roman"/>
                          <a:cs typeface="Times New Roman"/>
                        </a:rPr>
                        <a:t>A self-organizing group of software developers, which should be no more than 7 people. They are responsible for developing the software and other essential project documents.</a:t>
                      </a:r>
                    </a:p>
                  </a:txBody>
                  <a:tcPr marL="68580" marR="68580" marT="0" marB="0"/>
                </a:tc>
                <a:extLst>
                  <a:ext uri="{0D108BD9-81ED-4DB2-BD59-A6C34878D82A}">
                    <a16:rowId xmlns:a16="http://schemas.microsoft.com/office/drawing/2014/main" val="10001"/>
                  </a:ext>
                </a:extLst>
              </a:tr>
              <a:tr h="1179362">
                <a:tc>
                  <a:txBody>
                    <a:bodyPr/>
                    <a:lstStyle/>
                    <a:p>
                      <a:pPr indent="0" algn="l">
                        <a:spcAft>
                          <a:spcPts val="0"/>
                        </a:spcAft>
                        <a:tabLst>
                          <a:tab pos="342900" algn="l"/>
                          <a:tab pos="685800" algn="l"/>
                          <a:tab pos="1028700" algn="l"/>
                        </a:tabLst>
                      </a:pPr>
                      <a:r>
                        <a:rPr lang="en-GB" sz="1600" dirty="0">
                          <a:solidFill>
                            <a:srgbClr val="000000"/>
                          </a:solidFill>
                          <a:effectLst/>
                          <a:latin typeface="Arial"/>
                          <a:ea typeface="Times New Roman"/>
                          <a:cs typeface="Times New Roman"/>
                        </a:rPr>
                        <a:t>Potentially shippable product increment</a:t>
                      </a:r>
                    </a:p>
                  </a:txBody>
                  <a:tcPr marL="68580" marR="68580" marT="0" marB="0"/>
                </a:tc>
                <a:tc>
                  <a:txBody>
                    <a:bodyPr/>
                    <a:lstStyle/>
                    <a:p>
                      <a:pPr indent="0" algn="just">
                        <a:spcAft>
                          <a:spcPts val="0"/>
                        </a:spcAft>
                        <a:tabLst>
                          <a:tab pos="342900" algn="l"/>
                          <a:tab pos="685800" algn="l"/>
                          <a:tab pos="1028700" algn="l"/>
                        </a:tabLst>
                      </a:pPr>
                      <a:r>
                        <a:rPr lang="en-GB" sz="1600" dirty="0">
                          <a:solidFill>
                            <a:srgbClr val="000000"/>
                          </a:solidFill>
                          <a:effectLst/>
                          <a:latin typeface="Arial"/>
                          <a:ea typeface="Times New Roman"/>
                          <a:cs typeface="Times New Roman"/>
                        </a:rPr>
                        <a:t>The software increment that is delivered from a sprint. The idea is that this should be ‘potentially shippable’ which means that it is in a finished state and no further work, such as testing, is needed to  incorporate it into the final product. In practice, this is not always achievable.</a:t>
                      </a:r>
                    </a:p>
                    <a:p>
                      <a:pPr indent="0" algn="just">
                        <a:spcAft>
                          <a:spcPts val="0"/>
                        </a:spcAft>
                        <a:tabLst>
                          <a:tab pos="342900" algn="l"/>
                          <a:tab pos="685800" algn="l"/>
                          <a:tab pos="1028700" algn="l"/>
                        </a:tabLst>
                      </a:pPr>
                      <a:endParaRPr lang="en-GB" sz="16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1179362">
                <a:tc>
                  <a:txBody>
                    <a:bodyPr/>
                    <a:lstStyle/>
                    <a:p>
                      <a:pPr indent="0" algn="l">
                        <a:spcAft>
                          <a:spcPts val="0"/>
                        </a:spcAft>
                        <a:tabLst>
                          <a:tab pos="342900" algn="l"/>
                          <a:tab pos="685800" algn="l"/>
                          <a:tab pos="1028700" algn="l"/>
                        </a:tabLst>
                      </a:pPr>
                      <a:r>
                        <a:rPr lang="en-GB" sz="1600" dirty="0">
                          <a:solidFill>
                            <a:srgbClr val="000000"/>
                          </a:solidFill>
                          <a:effectLst/>
                          <a:latin typeface="Arial"/>
                          <a:ea typeface="Times New Roman"/>
                          <a:cs typeface="Times New Roman"/>
                        </a:rPr>
                        <a:t>Product backlog</a:t>
                      </a:r>
                    </a:p>
                  </a:txBody>
                  <a:tcPr marL="68580" marR="68580" marT="0" marB="0"/>
                </a:tc>
                <a:tc>
                  <a:txBody>
                    <a:bodyPr/>
                    <a:lstStyle/>
                    <a:p>
                      <a:pPr indent="0" algn="just">
                        <a:spcAft>
                          <a:spcPts val="0"/>
                        </a:spcAft>
                        <a:tabLst>
                          <a:tab pos="342900" algn="l"/>
                          <a:tab pos="685800" algn="l"/>
                          <a:tab pos="1028700" algn="l"/>
                        </a:tabLst>
                      </a:pPr>
                      <a:r>
                        <a:rPr lang="en-GB" sz="1600" dirty="0">
                          <a:solidFill>
                            <a:srgbClr val="000000"/>
                          </a:solidFill>
                          <a:effectLst/>
                          <a:latin typeface="Arial"/>
                          <a:ea typeface="Times New Roman"/>
                          <a:cs typeface="Times New Roman"/>
                        </a:rPr>
                        <a:t>This is a list of ‘to do’ items which the Scrum team must tackle. They may be feature definitions for the software, software requirements, user stories or descriptions of supplementary tasks that are needed, such as architecture definition or user documentation.</a:t>
                      </a:r>
                    </a:p>
                    <a:p>
                      <a:pPr indent="0" algn="just">
                        <a:spcAft>
                          <a:spcPts val="0"/>
                        </a:spcAft>
                        <a:tabLst>
                          <a:tab pos="342900" algn="l"/>
                          <a:tab pos="685800" algn="l"/>
                          <a:tab pos="1028700" algn="l"/>
                        </a:tabLst>
                      </a:pPr>
                      <a:endParaRPr lang="en-GB" sz="16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1219899">
                <a:tc>
                  <a:txBody>
                    <a:bodyPr/>
                    <a:lstStyle/>
                    <a:p>
                      <a:pPr indent="0" algn="l">
                        <a:spcAft>
                          <a:spcPts val="0"/>
                        </a:spcAft>
                        <a:tabLst>
                          <a:tab pos="342900" algn="l"/>
                          <a:tab pos="685800" algn="l"/>
                          <a:tab pos="1028700" algn="l"/>
                          <a:tab pos="1170305" algn="l"/>
                        </a:tabLst>
                      </a:pPr>
                      <a:r>
                        <a:rPr lang="en-GB" sz="1600" dirty="0">
                          <a:solidFill>
                            <a:srgbClr val="000000"/>
                          </a:solidFill>
                          <a:effectLst/>
                          <a:latin typeface="Arial"/>
                          <a:ea typeface="Times New Roman"/>
                          <a:cs typeface="Times New Roman"/>
                        </a:rPr>
                        <a:t>Product owner</a:t>
                      </a:r>
                    </a:p>
                  </a:txBody>
                  <a:tcPr marL="68580" marR="68580" marT="0" marB="0"/>
                </a:tc>
                <a:tc>
                  <a:txBody>
                    <a:bodyPr/>
                    <a:lstStyle/>
                    <a:p>
                      <a:pPr indent="0" algn="just">
                        <a:spcAft>
                          <a:spcPts val="0"/>
                        </a:spcAft>
                        <a:tabLst>
                          <a:tab pos="342900" algn="l"/>
                          <a:tab pos="685800" algn="l"/>
                          <a:tab pos="1028700" algn="l"/>
                        </a:tabLst>
                      </a:pPr>
                      <a:r>
                        <a:rPr lang="en-GB" sz="1600" dirty="0">
                          <a:solidFill>
                            <a:srgbClr val="000000"/>
                          </a:solidFill>
                          <a:effectLst/>
                          <a:latin typeface="Arial"/>
                          <a:ea typeface="Times New Roman"/>
                          <a:cs typeface="Times New Roman"/>
                        </a:rPr>
                        <a:t>An individual (or possibly a small group) whose job is to identify product features or requirements, prioritize these for development and continuously review the product backlog to ensure that the project continues to meet critical business needs. The Product Owner can be a customer but might also be a product manager in a software company or other stakeholder representative.</a:t>
                      </a:r>
                    </a:p>
                  </a:txBody>
                  <a:tcPr marL="68580" marR="68580" marT="0" marB="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Tree>
    <p:extLst>
      <p:ext uri="{BB962C8B-B14F-4D97-AF65-F5344CB8AC3E}">
        <p14:creationId xmlns:p14="http://schemas.microsoft.com/office/powerpoint/2010/main" val="4279845486"/>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62681"/>
            <a:ext cx="7686177" cy="744638"/>
          </a:xfrm>
        </p:spPr>
        <p:txBody>
          <a:bodyPr/>
          <a:lstStyle/>
          <a:p>
            <a:r>
              <a:rPr lang="en-US" dirty="0"/>
              <a:t>Scrum terminology (b)</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32667458"/>
              </p:ext>
            </p:extLst>
          </p:nvPr>
        </p:nvGraphicFramePr>
        <p:xfrm>
          <a:off x="342899" y="1169043"/>
          <a:ext cx="8573843" cy="5463514"/>
        </p:xfrm>
        <a:graphic>
          <a:graphicData uri="http://schemas.openxmlformats.org/drawingml/2006/table">
            <a:tbl>
              <a:tblPr firstRow="1" bandRow="1">
                <a:tableStyleId>{5C22544A-7EE6-4342-B048-85BDC9FD1C3A}</a:tableStyleId>
              </a:tblPr>
              <a:tblGrid>
                <a:gridCol w="1615709">
                  <a:extLst>
                    <a:ext uri="{9D8B030D-6E8A-4147-A177-3AD203B41FA5}">
                      <a16:colId xmlns:a16="http://schemas.microsoft.com/office/drawing/2014/main" val="20000"/>
                    </a:ext>
                  </a:extLst>
                </a:gridCol>
                <a:gridCol w="6958134">
                  <a:extLst>
                    <a:ext uri="{9D8B030D-6E8A-4147-A177-3AD203B41FA5}">
                      <a16:colId xmlns:a16="http://schemas.microsoft.com/office/drawing/2014/main" val="20001"/>
                    </a:ext>
                  </a:extLst>
                </a:gridCol>
              </a:tblGrid>
              <a:tr h="387916">
                <a:tc>
                  <a:txBody>
                    <a:bodyPr/>
                    <a:lstStyle/>
                    <a:p>
                      <a:r>
                        <a:rPr lang="en-US" sz="1800" dirty="0"/>
                        <a:t>Scrum term</a:t>
                      </a:r>
                    </a:p>
                  </a:txBody>
                  <a:tcPr/>
                </a:tc>
                <a:tc>
                  <a:txBody>
                    <a:bodyPr/>
                    <a:lstStyle/>
                    <a:p>
                      <a:r>
                        <a:rPr lang="en-US" sz="1800" dirty="0"/>
                        <a:t>Definition</a:t>
                      </a:r>
                    </a:p>
                  </a:txBody>
                  <a:tcPr/>
                </a:tc>
                <a:extLst>
                  <a:ext uri="{0D108BD9-81ED-4DB2-BD59-A6C34878D82A}">
                    <a16:rowId xmlns:a16="http://schemas.microsoft.com/office/drawing/2014/main" val="10000"/>
                  </a:ext>
                </a:extLst>
              </a:tr>
              <a:tr h="1129027">
                <a:tc>
                  <a:txBody>
                    <a:bodyPr/>
                    <a:lstStyle/>
                    <a:p>
                      <a:pPr marL="0" indent="0" algn="l">
                        <a:spcAft>
                          <a:spcPts val="600"/>
                        </a:spcAft>
                        <a:tabLst>
                          <a:tab pos="342900" algn="l"/>
                          <a:tab pos="685800" algn="l"/>
                          <a:tab pos="1028700" algn="l"/>
                        </a:tabLst>
                      </a:pPr>
                      <a:r>
                        <a:rPr lang="en-GB" sz="1800" baseline="0" dirty="0">
                          <a:solidFill>
                            <a:srgbClr val="000000"/>
                          </a:solidFill>
                          <a:effectLst/>
                          <a:latin typeface="Arial"/>
                          <a:ea typeface="Times New Roman"/>
                          <a:cs typeface="Times New Roman"/>
                        </a:rPr>
                        <a:t>Scrum</a:t>
                      </a:r>
                    </a:p>
                  </a:txBody>
                  <a:tcPr marL="68580" marR="68580" marT="0" marB="0"/>
                </a:tc>
                <a:tc>
                  <a:txBody>
                    <a:bodyPr/>
                    <a:lstStyle/>
                    <a:p>
                      <a:pPr indent="0" algn="l">
                        <a:spcAft>
                          <a:spcPts val="600"/>
                        </a:spcAft>
                        <a:tabLst>
                          <a:tab pos="342900" algn="l"/>
                          <a:tab pos="685800" algn="l"/>
                          <a:tab pos="1028700" algn="l"/>
                        </a:tabLst>
                      </a:pPr>
                      <a:r>
                        <a:rPr lang="en-GB" sz="1800" baseline="0" dirty="0">
                          <a:solidFill>
                            <a:srgbClr val="000000"/>
                          </a:solidFill>
                          <a:effectLst/>
                          <a:latin typeface="Arial"/>
                          <a:ea typeface="Times New Roman"/>
                          <a:cs typeface="Times New Roman"/>
                        </a:rPr>
                        <a:t>A daily meeting of the Scrum team that reviews progress and prioritizes work to be done that day. Ideally, this should be a short face-to-face meeting that includes the whole team.</a:t>
                      </a:r>
                    </a:p>
                    <a:p>
                      <a:pPr indent="0" algn="l">
                        <a:spcAft>
                          <a:spcPts val="600"/>
                        </a:spcAft>
                        <a:tabLst>
                          <a:tab pos="342900" algn="l"/>
                          <a:tab pos="685800" algn="l"/>
                          <a:tab pos="1028700" algn="l"/>
                        </a:tabLst>
                      </a:pPr>
                      <a:endParaRPr lang="en-GB" sz="18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2111428">
                <a:tc>
                  <a:txBody>
                    <a:bodyPr/>
                    <a:lstStyle/>
                    <a:p>
                      <a:pPr marL="0" indent="0" algn="l">
                        <a:spcAft>
                          <a:spcPts val="0"/>
                        </a:spcAft>
                        <a:tabLst>
                          <a:tab pos="342900" algn="l"/>
                          <a:tab pos="685800" algn="l"/>
                          <a:tab pos="1028700" algn="l"/>
                        </a:tabLst>
                      </a:pPr>
                      <a:r>
                        <a:rPr lang="en-GB" sz="1800" baseline="0" dirty="0">
                          <a:solidFill>
                            <a:srgbClr val="000000"/>
                          </a:solidFill>
                          <a:effectLst/>
                          <a:latin typeface="Arial"/>
                          <a:ea typeface="Times New Roman"/>
                          <a:cs typeface="Times New Roman"/>
                        </a:rPr>
                        <a:t>Scrum Master</a:t>
                      </a:r>
                    </a:p>
                  </a:txBody>
                  <a:tcPr marL="68580" marR="68580" marT="0" marB="0"/>
                </a:tc>
                <a:tc>
                  <a:txBody>
                    <a:bodyPr/>
                    <a:lstStyle/>
                    <a:p>
                      <a:pPr indent="0" algn="l">
                        <a:spcAft>
                          <a:spcPts val="0"/>
                        </a:spcAft>
                        <a:tabLst>
                          <a:tab pos="342900" algn="l"/>
                          <a:tab pos="685800" algn="l"/>
                          <a:tab pos="1028700" algn="l"/>
                        </a:tabLst>
                      </a:pPr>
                      <a:r>
                        <a:rPr lang="en-GB" sz="1800" baseline="0" dirty="0">
                          <a:solidFill>
                            <a:srgbClr val="000000"/>
                          </a:solidFill>
                          <a:effectLst/>
                          <a:latin typeface="Arial"/>
                          <a:ea typeface="Times New Roman"/>
                          <a:cs typeface="Times New Roman"/>
                        </a:rPr>
                        <a:t>The </a:t>
                      </a:r>
                      <a:r>
                        <a:rPr lang="en-GB" sz="1800" baseline="0" dirty="0" err="1">
                          <a:solidFill>
                            <a:srgbClr val="000000"/>
                          </a:solidFill>
                          <a:effectLst/>
                          <a:latin typeface="Arial"/>
                          <a:ea typeface="Times New Roman"/>
                          <a:cs typeface="Times New Roman"/>
                        </a:rPr>
                        <a:t>ScrumMaster</a:t>
                      </a:r>
                      <a:r>
                        <a:rPr lang="en-GB" sz="1800" baseline="0" dirty="0">
                          <a:solidFill>
                            <a:srgbClr val="000000"/>
                          </a:solidFill>
                          <a:effectLst/>
                          <a:latin typeface="Arial"/>
                          <a:ea typeface="Times New Roman"/>
                          <a:cs typeface="Times New Roman"/>
                        </a:rPr>
                        <a:t> is responsible for ensuring that the Scrum process is followed and guides the team in the effective use of Scrum. He or she is responsible for interfacing with the rest of the company and for ensuring that the Scrum team is not diverted by outside interference. The Scrum developers are adamant that the </a:t>
                      </a:r>
                      <a:r>
                        <a:rPr lang="en-GB" sz="1800" baseline="0" dirty="0" err="1">
                          <a:solidFill>
                            <a:srgbClr val="000000"/>
                          </a:solidFill>
                          <a:effectLst/>
                          <a:latin typeface="Arial"/>
                          <a:ea typeface="Times New Roman"/>
                          <a:cs typeface="Times New Roman"/>
                        </a:rPr>
                        <a:t>ScrumMaster</a:t>
                      </a:r>
                      <a:r>
                        <a:rPr lang="en-GB" sz="1800" baseline="0" dirty="0">
                          <a:solidFill>
                            <a:srgbClr val="000000"/>
                          </a:solidFill>
                          <a:effectLst/>
                          <a:latin typeface="Arial"/>
                          <a:ea typeface="Times New Roman"/>
                          <a:cs typeface="Times New Roman"/>
                        </a:rPr>
                        <a:t> should not be thought of as a project manager. Others, however, may not always find it easy to see the difference.</a:t>
                      </a:r>
                    </a:p>
                    <a:p>
                      <a:pPr indent="0" algn="l">
                        <a:spcAft>
                          <a:spcPts val="0"/>
                        </a:spcAft>
                        <a:tabLst>
                          <a:tab pos="342900" algn="l"/>
                          <a:tab pos="685800" algn="l"/>
                          <a:tab pos="1028700" algn="l"/>
                        </a:tabLst>
                      </a:pPr>
                      <a:endParaRPr lang="en-GB" sz="18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87916">
                <a:tc>
                  <a:txBody>
                    <a:bodyPr/>
                    <a:lstStyle/>
                    <a:p>
                      <a:pPr marL="0" indent="0" algn="l">
                        <a:spcAft>
                          <a:spcPts val="0"/>
                        </a:spcAft>
                        <a:tabLst>
                          <a:tab pos="342900" algn="l"/>
                          <a:tab pos="685800" algn="l"/>
                          <a:tab pos="1028700" algn="l"/>
                        </a:tabLst>
                      </a:pPr>
                      <a:r>
                        <a:rPr lang="en-GB" sz="1800" baseline="0" dirty="0">
                          <a:solidFill>
                            <a:srgbClr val="000000"/>
                          </a:solidFill>
                          <a:effectLst/>
                          <a:latin typeface="Arial"/>
                          <a:ea typeface="Times New Roman"/>
                          <a:cs typeface="Times New Roman"/>
                        </a:rPr>
                        <a:t>Sprint </a:t>
                      </a:r>
                    </a:p>
                  </a:txBody>
                  <a:tcPr marL="68580" marR="68580" marT="0" marB="0"/>
                </a:tc>
                <a:tc>
                  <a:txBody>
                    <a:bodyPr/>
                    <a:lstStyle/>
                    <a:p>
                      <a:pPr indent="0" algn="l">
                        <a:spcAft>
                          <a:spcPts val="0"/>
                        </a:spcAft>
                        <a:tabLst>
                          <a:tab pos="342900" algn="l"/>
                          <a:tab pos="685800" algn="l"/>
                          <a:tab pos="1028700" algn="l"/>
                        </a:tabLst>
                      </a:pPr>
                      <a:r>
                        <a:rPr lang="en-GB" sz="1800" baseline="0" dirty="0">
                          <a:solidFill>
                            <a:srgbClr val="000000"/>
                          </a:solidFill>
                          <a:effectLst/>
                          <a:latin typeface="Arial"/>
                          <a:ea typeface="Times New Roman"/>
                          <a:cs typeface="Times New Roman"/>
                        </a:rPr>
                        <a:t>A development iteration. Sprints are usually 2-4 weeks long.</a:t>
                      </a:r>
                    </a:p>
                  </a:txBody>
                  <a:tcPr marL="68580" marR="68580" marT="0" marB="0"/>
                </a:tc>
                <a:extLst>
                  <a:ext uri="{0D108BD9-81ED-4DB2-BD59-A6C34878D82A}">
                    <a16:rowId xmlns:a16="http://schemas.microsoft.com/office/drawing/2014/main" val="10003"/>
                  </a:ext>
                </a:extLst>
              </a:tr>
              <a:tr h="1319642">
                <a:tc>
                  <a:txBody>
                    <a:bodyPr/>
                    <a:lstStyle/>
                    <a:p>
                      <a:pPr marL="0" indent="0" algn="l">
                        <a:spcAft>
                          <a:spcPts val="0"/>
                        </a:spcAft>
                        <a:tabLst>
                          <a:tab pos="342900" algn="l"/>
                          <a:tab pos="685800" algn="l"/>
                          <a:tab pos="1028700" algn="l"/>
                        </a:tabLst>
                      </a:pPr>
                      <a:r>
                        <a:rPr lang="en-GB" sz="1800" baseline="0" dirty="0">
                          <a:solidFill>
                            <a:srgbClr val="000000"/>
                          </a:solidFill>
                          <a:effectLst/>
                          <a:latin typeface="Arial"/>
                          <a:ea typeface="Times New Roman"/>
                          <a:cs typeface="Times New Roman"/>
                        </a:rPr>
                        <a:t>Velocity</a:t>
                      </a:r>
                    </a:p>
                  </a:txBody>
                  <a:tcPr marL="68580" marR="68580" marT="0" marB="0"/>
                </a:tc>
                <a:tc>
                  <a:txBody>
                    <a:bodyPr/>
                    <a:lstStyle/>
                    <a:p>
                      <a:pPr indent="0" algn="l">
                        <a:spcAft>
                          <a:spcPts val="0"/>
                        </a:spcAft>
                        <a:tabLst>
                          <a:tab pos="342900" algn="l"/>
                          <a:tab pos="685800" algn="l"/>
                          <a:tab pos="1028700" algn="l"/>
                        </a:tabLst>
                      </a:pPr>
                      <a:r>
                        <a:rPr lang="en-GB" sz="1800" baseline="0" dirty="0">
                          <a:solidFill>
                            <a:srgbClr val="000000"/>
                          </a:solidFill>
                          <a:effectLst/>
                          <a:latin typeface="Arial"/>
                          <a:ea typeface="Times New Roman"/>
                          <a:cs typeface="Times New Roman"/>
                        </a:rPr>
                        <a:t>An estimate of how much product backlog effort that a team can cover in a single sprint.  Understanding a team’s velocity helps them estimate what can be covered in a sprint and provides a basis for measuring improving performance.</a:t>
                      </a:r>
                    </a:p>
                  </a:txBody>
                  <a:tcPr marL="68580" marR="68580" marT="0" marB="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Tree>
    <p:extLst>
      <p:ext uri="{BB962C8B-B14F-4D97-AF65-F5344CB8AC3E}">
        <p14:creationId xmlns:p14="http://schemas.microsoft.com/office/powerpoint/2010/main" val="1815401261"/>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sprint cycle</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pic>
        <p:nvPicPr>
          <p:cNvPr id="7" name="Picture 6" descr="3.9 Scrum sprint cycl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770" y="1689904"/>
            <a:ext cx="8504460" cy="3970116"/>
          </a:xfrm>
          <a:prstGeom prst="rect">
            <a:avLst/>
          </a:prstGeom>
        </p:spPr>
      </p:pic>
    </p:spTree>
    <p:extLst>
      <p:ext uri="{BB962C8B-B14F-4D97-AF65-F5344CB8AC3E}">
        <p14:creationId xmlns:p14="http://schemas.microsoft.com/office/powerpoint/2010/main" val="1660574033"/>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Scrum sprint cycle</a:t>
            </a:r>
          </a:p>
        </p:txBody>
      </p:sp>
      <p:sp>
        <p:nvSpPr>
          <p:cNvPr id="3" name="Content Placeholder 2"/>
          <p:cNvSpPr>
            <a:spLocks noGrp="1"/>
          </p:cNvSpPr>
          <p:nvPr>
            <p:ph idx="1"/>
          </p:nvPr>
        </p:nvSpPr>
        <p:spPr>
          <a:xfrm>
            <a:off x="609599" y="1643605"/>
            <a:ext cx="8013540" cy="4604795"/>
          </a:xfrm>
        </p:spPr>
        <p:txBody>
          <a:bodyPr>
            <a:normAutofit/>
          </a:bodyPr>
          <a:lstStyle/>
          <a:p>
            <a:r>
              <a:rPr lang="en-GB" sz="2400" dirty="0"/>
              <a:t>Sprints are fixed length, normally 2–4 weeks.  </a:t>
            </a:r>
          </a:p>
          <a:p>
            <a:r>
              <a:rPr lang="en-GB" sz="2400" dirty="0"/>
              <a:t>The starting point for planning is the product backlog, which is the list of work to be done on the project.</a:t>
            </a:r>
          </a:p>
          <a:p>
            <a:r>
              <a:rPr lang="en-GB" sz="2400" dirty="0"/>
              <a:t>The selection phase involves all of the project team who work with the customer to select the features and functionality from the product backlog to be developed during the sprint. </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Sprint cycle</a:t>
            </a:r>
          </a:p>
        </p:txBody>
      </p:sp>
      <p:sp>
        <p:nvSpPr>
          <p:cNvPr id="3" name="Content Placeholder 2"/>
          <p:cNvSpPr>
            <a:spLocks noGrp="1"/>
          </p:cNvSpPr>
          <p:nvPr>
            <p:ph idx="1"/>
          </p:nvPr>
        </p:nvSpPr>
        <p:spPr>
          <a:xfrm>
            <a:off x="609598" y="1539434"/>
            <a:ext cx="7794505" cy="4501930"/>
          </a:xfrm>
        </p:spPr>
        <p:txBody>
          <a:bodyPr>
            <a:normAutofit/>
          </a:bodyPr>
          <a:lstStyle/>
          <a:p>
            <a:r>
              <a:rPr lang="en-GB" sz="2400" dirty="0"/>
              <a:t>Once these are agreed, the team organize themselves to develop the software. </a:t>
            </a:r>
          </a:p>
          <a:p>
            <a:r>
              <a:rPr lang="en-GB" sz="2400" dirty="0"/>
              <a:t>During this stage, the team is isolated from the customer and the organization, with all communications channelled through the so-called ‘Scrum master’. </a:t>
            </a:r>
          </a:p>
          <a:p>
            <a:r>
              <a:rPr lang="en-GB" sz="2400" dirty="0"/>
              <a:t>The role of the Scrum master is to protect the development team from external distractions. </a:t>
            </a:r>
          </a:p>
          <a:p>
            <a:r>
              <a:rPr lang="en-GB" sz="2400" dirty="0"/>
              <a:t> At the end of the sprint, the work done is reviewed and presented to stakeholders. The next sprint cycle then begins.</a:t>
            </a:r>
            <a:endParaRPr lang="en-US" sz="2400" dirty="0"/>
          </a:p>
          <a:p>
            <a:endParaRPr lang="en-US" sz="24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Teamwork in Scrum</a:t>
            </a:r>
          </a:p>
        </p:txBody>
      </p:sp>
      <p:sp>
        <p:nvSpPr>
          <p:cNvPr id="3" name="Content Placeholder 2"/>
          <p:cNvSpPr>
            <a:spLocks noGrp="1"/>
          </p:cNvSpPr>
          <p:nvPr>
            <p:ph idx="1"/>
          </p:nvPr>
        </p:nvSpPr>
        <p:spPr>
          <a:xfrm>
            <a:off x="219920" y="1562582"/>
            <a:ext cx="8184184" cy="4803494"/>
          </a:xfrm>
        </p:spPr>
        <p:txBody>
          <a:bodyPr>
            <a:noAutofit/>
          </a:bodyPr>
          <a:lstStyle/>
          <a:p>
            <a:r>
              <a:rPr lang="en-GB" sz="2400" dirty="0"/>
              <a:t>The ‘Scrum master’ is a facilitator who arranges daily meetings, tracks the backlog of work to be done, records decisions, measures progress against the backlog and communicates with customers and management outside of the team.</a:t>
            </a:r>
          </a:p>
          <a:p>
            <a:r>
              <a:rPr lang="en-GB" sz="2400" dirty="0"/>
              <a:t>The whole team attends short daily meetings (Scrums) where all team members share information, describe their progress since the last meeting, problems that have arisen and what is planned for the following day. </a:t>
            </a:r>
          </a:p>
          <a:p>
            <a:pPr lvl="1"/>
            <a:r>
              <a:rPr lang="en-GB" sz="2400" dirty="0"/>
              <a:t>This means that everyone on the team knows what is going on and, if problems arise, can re-plan short-term work to cope with them. </a:t>
            </a:r>
          </a:p>
          <a:p>
            <a:endParaRPr lang="en-US" sz="2400"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benefits</a:t>
            </a:r>
          </a:p>
        </p:txBody>
      </p:sp>
      <p:sp>
        <p:nvSpPr>
          <p:cNvPr id="3" name="Content Placeholder 2"/>
          <p:cNvSpPr>
            <a:spLocks noGrp="1"/>
          </p:cNvSpPr>
          <p:nvPr>
            <p:ph idx="1"/>
          </p:nvPr>
        </p:nvSpPr>
        <p:spPr>
          <a:xfrm>
            <a:off x="609598" y="1423686"/>
            <a:ext cx="7794505" cy="4617677"/>
          </a:xfrm>
        </p:spPr>
        <p:txBody>
          <a:bodyPr>
            <a:normAutofit/>
          </a:bodyPr>
          <a:lstStyle/>
          <a:p>
            <a:r>
              <a:rPr lang="en-GB" sz="2400" dirty="0"/>
              <a:t>The product is broken down into a set of manageable and understandable chunks.</a:t>
            </a:r>
          </a:p>
          <a:p>
            <a:r>
              <a:rPr lang="en-GB" sz="2400" dirty="0"/>
              <a:t>Unstable requirements do not hold up progress.</a:t>
            </a:r>
          </a:p>
          <a:p>
            <a:r>
              <a:rPr lang="en-GB" sz="2400" dirty="0"/>
              <a:t>The whole team have visibility of everything and consequently team communication is improved.</a:t>
            </a:r>
          </a:p>
          <a:p>
            <a:r>
              <a:rPr lang="en-GB" sz="2400" dirty="0"/>
              <a:t>Customers see on-time delivery of increments and gain feedback on how the product works.</a:t>
            </a:r>
          </a:p>
          <a:p>
            <a:r>
              <a:rPr lang="en-GB" sz="2400" dirty="0"/>
              <a:t>Trust between customers and developers is established and a positive culture is created in which everyone expects the project to succeed.</a:t>
            </a:r>
          </a:p>
          <a:p>
            <a:endParaRPr lang="en-US" sz="2400"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Scrum</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pic>
        <p:nvPicPr>
          <p:cNvPr id="9" name="Picture 8" descr="3.10 Distributed Scru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682" y="788679"/>
            <a:ext cx="7673718" cy="5604195"/>
          </a:xfrm>
          <a:prstGeom prst="rect">
            <a:avLst/>
          </a:prstGeom>
        </p:spPr>
      </p:pic>
    </p:spTree>
    <p:extLst>
      <p:ext uri="{BB962C8B-B14F-4D97-AF65-F5344CB8AC3E}">
        <p14:creationId xmlns:p14="http://schemas.microsoft.com/office/powerpoint/2010/main" val="2057772794"/>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agile methods</a:t>
            </a:r>
          </a:p>
        </p:txBody>
      </p:sp>
      <p:sp>
        <p:nvSpPr>
          <p:cNvPr id="3" name="Content Placeholder 2"/>
          <p:cNvSpPr>
            <a:spLocks noGrp="1"/>
          </p:cNvSpPr>
          <p:nvPr>
            <p:ph idx="1"/>
          </p:nvPr>
        </p:nvSpPr>
        <p:spPr>
          <a:xfrm>
            <a:off x="609599" y="1562582"/>
            <a:ext cx="7924802" cy="4478781"/>
          </a:xfrm>
        </p:spPr>
        <p:txBody>
          <a:bodyPr>
            <a:normAutofit/>
          </a:bodyPr>
          <a:lstStyle/>
          <a:p>
            <a:r>
              <a:rPr lang="en-US" sz="2400" dirty="0"/>
              <a:t>Agile methods have proved to be successful for small and medium sized projects that can be developed by a small co-located team.</a:t>
            </a:r>
          </a:p>
          <a:p>
            <a:r>
              <a:rPr lang="en-US" sz="2400" dirty="0"/>
              <a:t>It is sometimes argued that the success of these methods comes because of improved communications which is possible when everyone is working together.</a:t>
            </a:r>
          </a:p>
          <a:p>
            <a:r>
              <a:rPr lang="en-US" sz="2400" dirty="0"/>
              <a:t>Scaling up agile methods involves changing these to cope with larger, longer projects where there are multiple development teams, perhaps working in different locations.</a:t>
            </a:r>
          </a:p>
          <a:p>
            <a:pPr>
              <a:buNone/>
            </a:pPr>
            <a:endParaRPr lang="en-US" sz="24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out and scaling up</a:t>
            </a:r>
          </a:p>
        </p:txBody>
      </p:sp>
      <p:sp>
        <p:nvSpPr>
          <p:cNvPr id="3" name="Content Placeholder 2"/>
          <p:cNvSpPr>
            <a:spLocks noGrp="1"/>
          </p:cNvSpPr>
          <p:nvPr>
            <p:ph idx="1"/>
          </p:nvPr>
        </p:nvSpPr>
        <p:spPr>
          <a:xfrm>
            <a:off x="609599" y="1632030"/>
            <a:ext cx="7924802" cy="4648818"/>
          </a:xfrm>
        </p:spPr>
        <p:txBody>
          <a:bodyPr>
            <a:noAutofit/>
          </a:bodyPr>
          <a:lstStyle/>
          <a:p>
            <a:r>
              <a:rPr lang="en-GB" sz="2400" dirty="0"/>
              <a:t>‘Scaling up’ is concerned with using agile methods for developing large software systems that cannot be developed by a small team.</a:t>
            </a:r>
          </a:p>
          <a:p>
            <a:r>
              <a:rPr lang="en-GB" sz="2400" dirty="0"/>
              <a:t>‘Scaling out’ is concerned with how agile methods can be introduced across a large organization with many years of software development experience.</a:t>
            </a:r>
          </a:p>
          <a:p>
            <a:r>
              <a:rPr lang="en-GB" sz="2400" dirty="0"/>
              <a:t>When scaling agile methods, it is important to maintain agile fundamentals:</a:t>
            </a:r>
          </a:p>
          <a:p>
            <a:pPr lvl="1"/>
            <a:r>
              <a:rPr lang="en-GB" sz="2400" dirty="0"/>
              <a:t>Flexible planning, frequent system releases, continuous integration, test-driven development and good team communications. </a:t>
            </a:r>
          </a:p>
          <a:p>
            <a:endParaRPr lang="en-US" sz="2400"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development</a:t>
            </a:r>
          </a:p>
        </p:txBody>
      </p:sp>
      <p:sp>
        <p:nvSpPr>
          <p:cNvPr id="3" name="Content Placeholder 2"/>
          <p:cNvSpPr>
            <a:spLocks noGrp="1"/>
          </p:cNvSpPr>
          <p:nvPr>
            <p:ph idx="1"/>
          </p:nvPr>
        </p:nvSpPr>
        <p:spPr>
          <a:xfrm>
            <a:off x="434342" y="1651304"/>
            <a:ext cx="8036690" cy="3880773"/>
          </a:xfrm>
        </p:spPr>
        <p:txBody>
          <a:bodyPr>
            <a:noAutofit/>
          </a:bodyPr>
          <a:lstStyle/>
          <a:p>
            <a:r>
              <a:rPr lang="en-US" sz="2400" dirty="0"/>
              <a:t>Program specification, design and implementation are inter-leaved</a:t>
            </a:r>
          </a:p>
          <a:p>
            <a:r>
              <a:rPr lang="en-US" sz="2400" dirty="0"/>
              <a:t>The system is developed as a series of versions or increments with stakeholders involved in version specification and evaluation</a:t>
            </a:r>
          </a:p>
          <a:p>
            <a:r>
              <a:rPr lang="en-US" sz="2400" dirty="0"/>
              <a:t>Frequent delivery of new versions for evaluation</a:t>
            </a:r>
          </a:p>
          <a:p>
            <a:r>
              <a:rPr lang="en-US" sz="2400" dirty="0"/>
              <a:t>Extensive tool support (e.g. automated testing tools) used to support development.</a:t>
            </a:r>
          </a:p>
          <a:p>
            <a:r>
              <a:rPr lang="en-US" sz="2400" dirty="0"/>
              <a:t>Minimal documentation – focus on working code</a:t>
            </a:r>
          </a:p>
          <a:p>
            <a:endParaRPr lang="en-US" sz="2400"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Tree>
    <p:extLst>
      <p:ext uri="{BB962C8B-B14F-4D97-AF65-F5344CB8AC3E}">
        <p14:creationId xmlns:p14="http://schemas.microsoft.com/office/powerpoint/2010/main" val="1082643685"/>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a:xfrm>
            <a:off x="304799" y="609600"/>
            <a:ext cx="8534401" cy="1320800"/>
          </a:xfrm>
        </p:spPr>
        <p:txBody>
          <a:bodyPr/>
          <a:lstStyle/>
          <a:p>
            <a:r>
              <a:rPr lang="en-US" dirty="0"/>
              <a:t>Practical problems with agile methods</a:t>
            </a:r>
          </a:p>
        </p:txBody>
      </p:sp>
      <p:sp>
        <p:nvSpPr>
          <p:cNvPr id="1167363" name="Rectangle 3"/>
          <p:cNvSpPr>
            <a:spLocks noGrp="1" noChangeArrowheads="1"/>
          </p:cNvSpPr>
          <p:nvPr>
            <p:ph idx="1"/>
          </p:nvPr>
        </p:nvSpPr>
        <p:spPr>
          <a:xfrm>
            <a:off x="332690" y="1643606"/>
            <a:ext cx="8071414" cy="4501930"/>
          </a:xfrm>
        </p:spPr>
        <p:txBody>
          <a:bodyPr>
            <a:normAutofit/>
          </a:bodyPr>
          <a:lstStyle/>
          <a:p>
            <a:r>
              <a:rPr lang="en-GB" sz="2400" dirty="0"/>
              <a:t>The informality of agile development is incompatible with the legal approach to contract definition that is commonly used in large companies.</a:t>
            </a:r>
          </a:p>
          <a:p>
            <a:r>
              <a:rPr lang="en-GB" sz="2400" dirty="0"/>
              <a:t>Agile methods are most appropriate for new software development rather than software maintenance. Yet the majority of software costs in large companies come from maintaining their existing software systems.</a:t>
            </a:r>
          </a:p>
          <a:p>
            <a:r>
              <a:rPr lang="en-GB" sz="2400" dirty="0"/>
              <a:t>Agile methods are designed for small co-located teams yet much software development now involves worldwide distributed teams.  </a:t>
            </a:r>
          </a:p>
          <a:p>
            <a:endParaRPr lang="en-US" sz="24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Tree>
    <p:extLst>
      <p:ext uri="{BB962C8B-B14F-4D97-AF65-F5344CB8AC3E}">
        <p14:creationId xmlns:p14="http://schemas.microsoft.com/office/powerpoint/2010/main" val="1518837956"/>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Contractual issues</a:t>
            </a:r>
          </a:p>
        </p:txBody>
      </p:sp>
      <p:sp>
        <p:nvSpPr>
          <p:cNvPr id="3" name="Content Placeholder 2"/>
          <p:cNvSpPr>
            <a:spLocks noGrp="1"/>
          </p:cNvSpPr>
          <p:nvPr>
            <p:ph idx="1"/>
          </p:nvPr>
        </p:nvSpPr>
        <p:spPr>
          <a:xfrm>
            <a:off x="439838" y="1539434"/>
            <a:ext cx="7964265" cy="4501930"/>
          </a:xfrm>
        </p:spPr>
        <p:txBody>
          <a:bodyPr>
            <a:noAutofit/>
          </a:bodyPr>
          <a:lstStyle/>
          <a:p>
            <a:r>
              <a:rPr lang="en-US" sz="2400" dirty="0"/>
              <a:t>Most software contracts for custom systems are based around a specification, which sets out what has to be implemented by the system developer for the system customer.</a:t>
            </a:r>
          </a:p>
          <a:p>
            <a:r>
              <a:rPr lang="en-US" sz="2400" dirty="0"/>
              <a:t>However, this precludes interleaving specification and development as is the norm in agile development.</a:t>
            </a:r>
          </a:p>
          <a:p>
            <a:r>
              <a:rPr lang="en-US" sz="2400" dirty="0"/>
              <a:t>A contract that pays for developer time rather than functionality is required. </a:t>
            </a:r>
          </a:p>
          <a:p>
            <a:pPr lvl="1"/>
            <a:r>
              <a:rPr lang="en-US" sz="2400" dirty="0"/>
              <a:t>However, this is seen as a high risk my many legal departments because what has to be delivered cannot be guaranteed.</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Tree>
    <p:extLst>
      <p:ext uri="{BB962C8B-B14F-4D97-AF65-F5344CB8AC3E}">
        <p14:creationId xmlns:p14="http://schemas.microsoft.com/office/powerpoint/2010/main" val="3795794015"/>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382" y="331808"/>
            <a:ext cx="7469530" cy="1320800"/>
          </a:xfrm>
        </p:spPr>
        <p:txBody>
          <a:bodyPr/>
          <a:lstStyle/>
          <a:p>
            <a:r>
              <a:rPr lang="en-US" dirty="0"/>
              <a:t>Agile methods and software maintenance</a:t>
            </a:r>
          </a:p>
        </p:txBody>
      </p:sp>
      <p:sp>
        <p:nvSpPr>
          <p:cNvPr id="3" name="Content Placeholder 2"/>
          <p:cNvSpPr>
            <a:spLocks noGrp="1"/>
          </p:cNvSpPr>
          <p:nvPr>
            <p:ph idx="1"/>
          </p:nvPr>
        </p:nvSpPr>
        <p:spPr>
          <a:xfrm>
            <a:off x="343382" y="1478988"/>
            <a:ext cx="8457236" cy="5257478"/>
          </a:xfrm>
        </p:spPr>
        <p:txBody>
          <a:bodyPr>
            <a:noAutofit/>
          </a:bodyPr>
          <a:lstStyle/>
          <a:p>
            <a:r>
              <a:rPr lang="en-US" sz="2400" dirty="0"/>
              <a:t>Most organizations spend more on maintaining existing software than they do on new software development. So, if agile methods are to be successful, they have to support maintenance as well as original development.</a:t>
            </a:r>
          </a:p>
          <a:p>
            <a:r>
              <a:rPr lang="en-US" sz="2400" dirty="0"/>
              <a:t>Two key issues:</a:t>
            </a:r>
          </a:p>
          <a:p>
            <a:pPr lvl="1"/>
            <a:r>
              <a:rPr lang="en-GB" sz="2400" dirty="0"/>
              <a:t>Are systems that are developed using an agile approach maintainable, given the emphasis in the development process of minimizing formal documentation?</a:t>
            </a:r>
          </a:p>
          <a:p>
            <a:pPr lvl="1"/>
            <a:r>
              <a:rPr lang="en-GB" sz="2400" dirty="0"/>
              <a:t>Can agile methods be used effectively for evolving a system in response to customer change requests?</a:t>
            </a:r>
          </a:p>
          <a:p>
            <a:r>
              <a:rPr lang="en-GB" sz="2400" dirty="0"/>
              <a:t>Problems may arise if original development team cannot be maintained.</a:t>
            </a:r>
          </a:p>
          <a:p>
            <a:pPr lvl="1"/>
            <a:endParaRPr lang="en-US" sz="2400"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Tree>
    <p:extLst>
      <p:ext uri="{BB962C8B-B14F-4D97-AF65-F5344CB8AC3E}">
        <p14:creationId xmlns:p14="http://schemas.microsoft.com/office/powerpoint/2010/main" val="3951079482"/>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maintenance</a:t>
            </a:r>
          </a:p>
        </p:txBody>
      </p:sp>
      <p:sp>
        <p:nvSpPr>
          <p:cNvPr id="3" name="Content Placeholder 2"/>
          <p:cNvSpPr>
            <a:spLocks noGrp="1"/>
          </p:cNvSpPr>
          <p:nvPr>
            <p:ph idx="1"/>
          </p:nvPr>
        </p:nvSpPr>
        <p:spPr>
          <a:xfrm>
            <a:off x="609599" y="1354238"/>
            <a:ext cx="7924802" cy="4687125"/>
          </a:xfrm>
        </p:spPr>
        <p:txBody>
          <a:bodyPr>
            <a:noAutofit/>
          </a:bodyPr>
          <a:lstStyle/>
          <a:p>
            <a:r>
              <a:rPr lang="en-US" sz="2400" dirty="0"/>
              <a:t>Key problems are:</a:t>
            </a:r>
          </a:p>
          <a:p>
            <a:pPr lvl="1"/>
            <a:r>
              <a:rPr lang="en-US" sz="2400" dirty="0"/>
              <a:t>Lack of product documentation</a:t>
            </a:r>
          </a:p>
          <a:p>
            <a:pPr lvl="1"/>
            <a:r>
              <a:rPr lang="en-US" sz="2400" dirty="0"/>
              <a:t>Keeping customers involved in the development process</a:t>
            </a:r>
          </a:p>
          <a:p>
            <a:pPr lvl="1"/>
            <a:r>
              <a:rPr lang="en-US" sz="2400" dirty="0"/>
              <a:t>Maintaining the continuity of the development team</a:t>
            </a:r>
          </a:p>
          <a:p>
            <a:r>
              <a:rPr lang="en-US" sz="2400" dirty="0"/>
              <a:t>Agile development relies on the development team knowing and understanding what has to be done. </a:t>
            </a:r>
          </a:p>
          <a:p>
            <a:r>
              <a:rPr lang="en-US" sz="2400" dirty="0"/>
              <a:t>For long-lifetime systems, this is a real problem as the original developers will not always work on the system.</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spTree>
    <p:extLst>
      <p:ext uri="{BB962C8B-B14F-4D97-AF65-F5344CB8AC3E}">
        <p14:creationId xmlns:p14="http://schemas.microsoft.com/office/powerpoint/2010/main" val="481702709"/>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0595" y="1284789"/>
            <a:ext cx="6948534" cy="4085863"/>
          </a:xfrm>
        </p:spPr>
        <p:txBody>
          <a:bodyPr>
            <a:normAutofit/>
          </a:bodyPr>
          <a:lstStyle/>
          <a:p>
            <a:pPr algn="ctr"/>
            <a:r>
              <a:rPr lang="en-US" u="none" dirty="0"/>
              <a:t>Lecture 4</a:t>
            </a:r>
            <a:br>
              <a:rPr lang="en-US" u="none" dirty="0"/>
            </a:br>
            <a:r>
              <a:rPr lang="en-US" sz="4000" u="none" dirty="0"/>
              <a:t>(Chapter 22) </a:t>
            </a:r>
            <a:br>
              <a:rPr lang="en-US" u="none" dirty="0"/>
            </a:br>
            <a:br>
              <a:rPr lang="en-US" u="none" dirty="0"/>
            </a:br>
            <a:r>
              <a:rPr lang="en-US" u="none" dirty="0">
                <a:solidFill>
                  <a:srgbClr val="0070C0"/>
                </a:solidFill>
              </a:rPr>
              <a:t>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44</a:t>
            </a:fld>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60" y="1382486"/>
            <a:ext cx="2660686" cy="4093028"/>
          </a:xfrm>
        </p:spPr>
        <p:txBody>
          <a:bodyPr anchor="ctr">
            <a:normAutofit/>
          </a:bodyPr>
          <a:lstStyle/>
          <a:p>
            <a:r>
              <a:rPr lang="en-US" sz="4400" dirty="0"/>
              <a:t>Topics covered</a:t>
            </a:r>
          </a:p>
        </p:txBody>
      </p:sp>
      <p:sp>
        <p:nvSpPr>
          <p:cNvPr id="4" name="Slide Number Placeholder 3"/>
          <p:cNvSpPr>
            <a:spLocks noGrp="1"/>
          </p:cNvSpPr>
          <p:nvPr>
            <p:ph type="sldNum" sz="quarter" idx="12"/>
          </p:nvPr>
        </p:nvSpPr>
        <p:spPr>
          <a:xfrm>
            <a:off x="8146513" y="6041362"/>
            <a:ext cx="512504" cy="365125"/>
          </a:xfrm>
        </p:spPr>
        <p:txBody>
          <a:bodyPr>
            <a:normAutofit/>
          </a:bodyPr>
          <a:lstStyle/>
          <a:p>
            <a:pPr>
              <a:spcAft>
                <a:spcPts val="600"/>
              </a:spcAft>
            </a:pPr>
            <a:fld id="{A41DB566-6001-1B4F-A74B-7213F33DBA30}" type="slidenum">
              <a:rPr lang="en-US">
                <a:solidFill>
                  <a:srgbClr val="FFFFFF"/>
                </a:solidFill>
              </a:rPr>
              <a:pPr>
                <a:spcAft>
                  <a:spcPts val="600"/>
                </a:spcAft>
              </a:pPr>
              <a:t>45</a:t>
            </a:fld>
            <a:endParaRPr lang="en-US">
              <a:solidFill>
                <a:srgbClr val="FFFFFF"/>
              </a:solidFill>
            </a:endParaRPr>
          </a:p>
        </p:txBody>
      </p:sp>
      <p:graphicFrame>
        <p:nvGraphicFramePr>
          <p:cNvPr id="6" name="Content Placeholder 2">
            <a:extLst>
              <a:ext uri="{FF2B5EF4-FFF2-40B4-BE49-F238E27FC236}">
                <a16:creationId xmlns:a16="http://schemas.microsoft.com/office/drawing/2014/main" id="{E556BE70-902C-4193-BEDA-62B64FA37374}"/>
              </a:ext>
            </a:extLst>
          </p:cNvPr>
          <p:cNvGraphicFramePr>
            <a:graphicFrameLocks noGrp="1"/>
          </p:cNvGraphicFramePr>
          <p:nvPr>
            <p:ph idx="1"/>
          </p:nvPr>
        </p:nvGraphicFramePr>
        <p:xfrm>
          <a:off x="3687414" y="944563"/>
          <a:ext cx="4971603"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xfrm>
            <a:off x="965199" y="609600"/>
            <a:ext cx="7648121" cy="1099457"/>
          </a:xfrm>
        </p:spPr>
        <p:txBody>
          <a:bodyPr lIns="90840" tIns="44623" rIns="90840" bIns="44623">
            <a:normAutofit/>
          </a:bodyPr>
          <a:lstStyle/>
          <a:p>
            <a:r>
              <a:rPr lang="en-GB"/>
              <a:t>Software project management</a:t>
            </a:r>
          </a:p>
        </p:txBody>
      </p:sp>
      <p:sp>
        <p:nvSpPr>
          <p:cNvPr id="4" name="Slide Number Placeholder 3"/>
          <p:cNvSpPr>
            <a:spLocks noGrp="1"/>
          </p:cNvSpPr>
          <p:nvPr>
            <p:ph type="sldNum" sz="quarter" idx="12"/>
          </p:nvPr>
        </p:nvSpPr>
        <p:spPr>
          <a:xfrm>
            <a:off x="7420899" y="6182876"/>
            <a:ext cx="512504" cy="365125"/>
          </a:xfrm>
        </p:spPr>
        <p:txBody>
          <a:bodyPr>
            <a:normAutofit/>
          </a:bodyPr>
          <a:lstStyle/>
          <a:p>
            <a:pPr>
              <a:spcAft>
                <a:spcPts val="600"/>
              </a:spcAft>
            </a:pPr>
            <a:fld id="{A41DB566-6001-1B4F-A74B-7213F33DBA30}" type="slidenum">
              <a:rPr lang="en-US" smtClean="0"/>
              <a:pPr>
                <a:spcAft>
                  <a:spcPts val="600"/>
                </a:spcAft>
              </a:pPr>
              <a:t>46</a:t>
            </a:fld>
            <a:endParaRPr lang="en-US"/>
          </a:p>
        </p:txBody>
      </p:sp>
      <p:graphicFrame>
        <p:nvGraphicFramePr>
          <p:cNvPr id="8197" name="Rectangle 2">
            <a:extLst>
              <a:ext uri="{FF2B5EF4-FFF2-40B4-BE49-F238E27FC236}">
                <a16:creationId xmlns:a16="http://schemas.microsoft.com/office/drawing/2014/main" id="{F88BDCAE-5357-489E-88A7-64CE50142EBA}"/>
              </a:ext>
            </a:extLst>
          </p:cNvPr>
          <p:cNvGraphicFramePr>
            <a:graphicFrameLocks noGrp="1"/>
          </p:cNvGraphicFramePr>
          <p:nvPr>
            <p:ph idx="1"/>
          </p:nvPr>
        </p:nvGraphicFramePr>
        <p:xfrm>
          <a:off x="416689" y="1400537"/>
          <a:ext cx="8299048" cy="5147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advTm="200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199" y="609600"/>
            <a:ext cx="7648121" cy="1099457"/>
          </a:xfrm>
        </p:spPr>
        <p:txBody>
          <a:bodyPr>
            <a:normAutofit/>
          </a:bodyPr>
          <a:lstStyle/>
          <a:p>
            <a:r>
              <a:rPr lang="en-US" dirty="0"/>
              <a:t>Success criteria</a:t>
            </a:r>
          </a:p>
        </p:txBody>
      </p:sp>
      <p:sp>
        <p:nvSpPr>
          <p:cNvPr id="4" name="Slide Number Placeholder 3"/>
          <p:cNvSpPr>
            <a:spLocks noGrp="1"/>
          </p:cNvSpPr>
          <p:nvPr>
            <p:ph type="sldNum" sz="quarter" idx="12"/>
          </p:nvPr>
        </p:nvSpPr>
        <p:spPr>
          <a:xfrm>
            <a:off x="8079193" y="6248400"/>
            <a:ext cx="512504" cy="365125"/>
          </a:xfrm>
        </p:spPr>
        <p:txBody>
          <a:bodyPr>
            <a:normAutofit/>
          </a:bodyPr>
          <a:lstStyle/>
          <a:p>
            <a:pPr>
              <a:spcAft>
                <a:spcPts val="600"/>
              </a:spcAft>
            </a:pPr>
            <a:fld id="{A41DB566-6001-1B4F-A74B-7213F33DBA30}" type="slidenum">
              <a:rPr lang="en-US" smtClean="0"/>
              <a:pPr>
                <a:spcAft>
                  <a:spcPts val="600"/>
                </a:spcAft>
              </a:pPr>
              <a:t>47</a:t>
            </a:fld>
            <a:endParaRPr lang="en-US"/>
          </a:p>
        </p:txBody>
      </p:sp>
      <p:graphicFrame>
        <p:nvGraphicFramePr>
          <p:cNvPr id="6" name="Content Placeholder 2">
            <a:extLst>
              <a:ext uri="{FF2B5EF4-FFF2-40B4-BE49-F238E27FC236}">
                <a16:creationId xmlns:a16="http://schemas.microsoft.com/office/drawing/2014/main" id="{06600CB2-C199-4513-8261-7A2A5B0D7A9F}"/>
              </a:ext>
            </a:extLst>
          </p:cNvPr>
          <p:cNvGraphicFramePr>
            <a:graphicFrameLocks noGrp="1"/>
          </p:cNvGraphicFramePr>
          <p:nvPr>
            <p:ph idx="1"/>
          </p:nvPr>
        </p:nvGraphicFramePr>
        <p:xfrm>
          <a:off x="434519" y="1469985"/>
          <a:ext cx="7744280" cy="45720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xfrm>
            <a:off x="965199" y="609600"/>
            <a:ext cx="7648121" cy="1099457"/>
          </a:xfrm>
        </p:spPr>
        <p:txBody>
          <a:bodyPr lIns="90840" tIns="44623" rIns="90840" bIns="44623">
            <a:normAutofit/>
          </a:bodyPr>
          <a:lstStyle/>
          <a:p>
            <a:r>
              <a:rPr lang="en-GB"/>
              <a:t>Software management distinctions</a:t>
            </a:r>
          </a:p>
        </p:txBody>
      </p:sp>
      <p:sp>
        <p:nvSpPr>
          <p:cNvPr id="4" name="Slide Number Placeholder 3"/>
          <p:cNvSpPr>
            <a:spLocks noGrp="1"/>
          </p:cNvSpPr>
          <p:nvPr>
            <p:ph type="sldNum" sz="quarter" idx="12"/>
          </p:nvPr>
        </p:nvSpPr>
        <p:spPr>
          <a:xfrm>
            <a:off x="8294946" y="6248399"/>
            <a:ext cx="512504" cy="365125"/>
          </a:xfrm>
        </p:spPr>
        <p:txBody>
          <a:bodyPr>
            <a:normAutofit/>
          </a:bodyPr>
          <a:lstStyle/>
          <a:p>
            <a:pPr>
              <a:spcAft>
                <a:spcPts val="600"/>
              </a:spcAft>
            </a:pPr>
            <a:fld id="{A41DB566-6001-1B4F-A74B-7213F33DBA30}" type="slidenum">
              <a:rPr lang="en-US" smtClean="0"/>
              <a:pPr>
                <a:spcAft>
                  <a:spcPts val="600"/>
                </a:spcAft>
              </a:pPr>
              <a:t>48</a:t>
            </a:fld>
            <a:endParaRPr lang="en-US" dirty="0"/>
          </a:p>
        </p:txBody>
      </p:sp>
      <p:graphicFrame>
        <p:nvGraphicFramePr>
          <p:cNvPr id="12293" name="Rectangle 2">
            <a:extLst>
              <a:ext uri="{FF2B5EF4-FFF2-40B4-BE49-F238E27FC236}">
                <a16:creationId xmlns:a16="http://schemas.microsoft.com/office/drawing/2014/main" id="{9E3F7A6F-60A6-4C04-9DA9-088FB35F08D5}"/>
              </a:ext>
            </a:extLst>
          </p:cNvPr>
          <p:cNvGraphicFramePr>
            <a:graphicFrameLocks noGrp="1"/>
          </p:cNvGraphicFramePr>
          <p:nvPr>
            <p:ph idx="1"/>
          </p:nvPr>
        </p:nvGraphicFramePr>
        <p:xfrm>
          <a:off x="631948" y="1377386"/>
          <a:ext cx="8083789" cy="48710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advTm="200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548" y="808761"/>
            <a:ext cx="3008536" cy="4463889"/>
          </a:xfrm>
        </p:spPr>
        <p:txBody>
          <a:bodyPr anchor="ctr">
            <a:normAutofit/>
          </a:bodyPr>
          <a:lstStyle/>
          <a:p>
            <a:r>
              <a:rPr lang="en-US" dirty="0"/>
              <a:t>Factors influencing project management</a:t>
            </a:r>
          </a:p>
        </p:txBody>
      </p:sp>
      <p:sp>
        <p:nvSpPr>
          <p:cNvPr id="3" name="Content Placeholder 2"/>
          <p:cNvSpPr>
            <a:spLocks noGrp="1"/>
          </p:cNvSpPr>
          <p:nvPr>
            <p:ph idx="1"/>
          </p:nvPr>
        </p:nvSpPr>
        <p:spPr>
          <a:xfrm>
            <a:off x="3734187" y="924507"/>
            <a:ext cx="5125461" cy="5232601"/>
          </a:xfrm>
        </p:spPr>
        <p:txBody>
          <a:bodyPr anchor="ctr">
            <a:normAutofit/>
          </a:bodyPr>
          <a:lstStyle/>
          <a:p>
            <a:r>
              <a:rPr lang="en-GB" sz="2400" dirty="0"/>
              <a:t>Company size </a:t>
            </a:r>
          </a:p>
          <a:p>
            <a:r>
              <a:rPr lang="en-GB" sz="2400" dirty="0"/>
              <a:t>Software customers </a:t>
            </a:r>
          </a:p>
          <a:p>
            <a:r>
              <a:rPr lang="en-GB" sz="2400" dirty="0"/>
              <a:t>Software size </a:t>
            </a:r>
          </a:p>
          <a:p>
            <a:r>
              <a:rPr lang="en-GB" sz="2400" dirty="0"/>
              <a:t>Software type</a:t>
            </a:r>
          </a:p>
          <a:p>
            <a:r>
              <a:rPr lang="en-GB" sz="2400" dirty="0"/>
              <a:t>Organizational culture </a:t>
            </a:r>
          </a:p>
          <a:p>
            <a:r>
              <a:rPr lang="en-GB" sz="2400" dirty="0"/>
              <a:t>Software development processes  </a:t>
            </a:r>
          </a:p>
          <a:p>
            <a:r>
              <a:rPr lang="en-GB" sz="2400" dirty="0"/>
              <a:t>These factors mean that project managers in different organizations may work in quite different ways. </a:t>
            </a:r>
          </a:p>
          <a:p>
            <a:endParaRPr lang="en-US" sz="2400" dirty="0"/>
          </a:p>
        </p:txBody>
      </p:sp>
      <p:sp>
        <p:nvSpPr>
          <p:cNvPr id="6" name="Slide Number Placeholder 5"/>
          <p:cNvSpPr>
            <a:spLocks noGrp="1"/>
          </p:cNvSpPr>
          <p:nvPr>
            <p:ph type="sldNum" sz="quarter" idx="12"/>
          </p:nvPr>
        </p:nvSpPr>
        <p:spPr>
          <a:xfrm>
            <a:off x="8266852" y="6267118"/>
            <a:ext cx="512504" cy="365125"/>
          </a:xfrm>
        </p:spPr>
        <p:txBody>
          <a:bodyPr>
            <a:normAutofit/>
          </a:bodyPr>
          <a:lstStyle/>
          <a:p>
            <a:pPr>
              <a:spcAft>
                <a:spcPts val="600"/>
              </a:spcAft>
            </a:pPr>
            <a:fld id="{A41DB566-6001-1B4F-A74B-7213F33DBA30}" type="slidenum">
              <a:rPr lang="en-US" smtClean="0"/>
              <a:pPr>
                <a:spcAft>
                  <a:spcPts val="600"/>
                </a:spcAft>
              </a:pPr>
              <a:t>49</a:t>
            </a:fld>
            <a:endParaRPr lang="en-US"/>
          </a:p>
        </p:txBody>
      </p:sp>
    </p:spTree>
    <p:extLst>
      <p:ext uri="{BB962C8B-B14F-4D97-AF65-F5344CB8AC3E}">
        <p14:creationId xmlns:p14="http://schemas.microsoft.com/office/powerpoint/2010/main" val="182473904"/>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524718" y="582592"/>
            <a:ext cx="7686177" cy="1320800"/>
          </a:xfrm>
        </p:spPr>
        <p:txBody>
          <a:bodyPr/>
          <a:lstStyle/>
          <a:p>
            <a:r>
              <a:rPr lang="en-US" dirty="0"/>
              <a:t>Plan-driven and agile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pic>
        <p:nvPicPr>
          <p:cNvPr id="4" name="Picture 3" descr="3.2 PlanBasedAgile.eps"/>
          <p:cNvPicPr>
            <a:picLocks noChangeAspect="1"/>
          </p:cNvPicPr>
          <p:nvPr/>
        </p:nvPicPr>
        <p:blipFill>
          <a:blip r:embed="rId2"/>
          <a:stretch>
            <a:fillRect/>
          </a:stretch>
        </p:blipFill>
        <p:spPr>
          <a:xfrm>
            <a:off x="706056" y="1525709"/>
            <a:ext cx="7323502" cy="4937701"/>
          </a:xfrm>
          <a:prstGeom prst="rect">
            <a:avLst/>
          </a:prstGeom>
        </p:spPr>
      </p:pic>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noFill/>
          <a:ln/>
        </p:spPr>
        <p:txBody>
          <a:bodyPr lIns="90840" tIns="44623" rIns="90840" bIns="44623"/>
          <a:lstStyle/>
          <a:p>
            <a:r>
              <a:rPr lang="en-GB" dirty="0"/>
              <a:t>Universal management activities</a:t>
            </a:r>
          </a:p>
        </p:txBody>
      </p:sp>
      <p:sp>
        <p:nvSpPr>
          <p:cNvPr id="14338" name="Rectangle 2"/>
          <p:cNvSpPr>
            <a:spLocks noGrp="1" noChangeArrowheads="1"/>
          </p:cNvSpPr>
          <p:nvPr>
            <p:ph idx="1"/>
          </p:nvPr>
        </p:nvSpPr>
        <p:spPr>
          <a:xfrm>
            <a:off x="324092" y="1446836"/>
            <a:ext cx="8218024" cy="4953964"/>
          </a:xfrm>
          <a:noFill/>
          <a:ln/>
        </p:spPr>
        <p:txBody>
          <a:bodyPr lIns="90840" tIns="44623" rIns="90840" bIns="44623">
            <a:noAutofit/>
          </a:bodyPr>
          <a:lstStyle/>
          <a:p>
            <a:r>
              <a:rPr lang="en-GB" sz="2400" i="1" dirty="0"/>
              <a:t>Project planning </a:t>
            </a:r>
          </a:p>
          <a:p>
            <a:pPr lvl="1"/>
            <a:r>
              <a:rPr lang="en-GB" sz="2400" dirty="0"/>
              <a:t>Project managers are responsible for planning. estimating and scheduling project development and assigning people to tasks.</a:t>
            </a:r>
          </a:p>
          <a:p>
            <a:r>
              <a:rPr lang="en-GB" sz="2400" i="1" dirty="0"/>
              <a:t>Risk management</a:t>
            </a:r>
          </a:p>
          <a:p>
            <a:pPr lvl="1"/>
            <a:r>
              <a:rPr lang="en-GB" sz="2400" dirty="0"/>
              <a:t> Project managers assess the risks that may affect a project, monitor these risks and take action when problems arise.  </a:t>
            </a:r>
          </a:p>
          <a:p>
            <a:r>
              <a:rPr lang="en-GB" sz="2400" i="1" dirty="0"/>
              <a:t>People management</a:t>
            </a:r>
            <a:r>
              <a:rPr lang="en-GB" sz="2400" dirty="0"/>
              <a:t> </a:t>
            </a:r>
          </a:p>
          <a:p>
            <a:pPr lvl="1"/>
            <a:r>
              <a:rPr lang="en-GB" sz="2400" dirty="0"/>
              <a:t>Project managers have to choose people for their team and establish ways of working that leads to effective team performance.</a:t>
            </a:r>
          </a:p>
          <a:p>
            <a:pPr lvl="1"/>
            <a:endParaRPr lang="en-GB" sz="2400"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50</a:t>
            </a:fld>
            <a:endParaRPr lang="en-US"/>
          </a:p>
        </p:txBody>
      </p:sp>
    </p:spTree>
  </p:cSld>
  <p:clrMapOvr>
    <a:masterClrMapping/>
  </p:clrMapOvr>
  <p:transition advTm="200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activities</a:t>
            </a:r>
          </a:p>
        </p:txBody>
      </p:sp>
      <p:sp>
        <p:nvSpPr>
          <p:cNvPr id="3" name="Content Placeholder 2"/>
          <p:cNvSpPr>
            <a:spLocks noGrp="1"/>
          </p:cNvSpPr>
          <p:nvPr>
            <p:ph idx="1"/>
          </p:nvPr>
        </p:nvSpPr>
        <p:spPr>
          <a:xfrm>
            <a:off x="609598" y="1597306"/>
            <a:ext cx="7686177" cy="4444057"/>
          </a:xfrm>
        </p:spPr>
        <p:txBody>
          <a:bodyPr>
            <a:noAutofit/>
          </a:bodyPr>
          <a:lstStyle/>
          <a:p>
            <a:r>
              <a:rPr lang="en-GB" sz="2400" i="1" dirty="0"/>
              <a:t>Reporting</a:t>
            </a:r>
            <a:r>
              <a:rPr lang="en-GB" sz="2400" dirty="0"/>
              <a:t> </a:t>
            </a:r>
          </a:p>
          <a:p>
            <a:pPr lvl="1"/>
            <a:r>
              <a:rPr lang="en-GB" sz="2400" dirty="0"/>
              <a:t>Project managers are usually responsible for reporting on the progress of a project to customers and to the managers of the company developing the software. </a:t>
            </a:r>
          </a:p>
          <a:p>
            <a:r>
              <a:rPr lang="en-GB" sz="2400" i="1" dirty="0"/>
              <a:t>Proposal writing</a:t>
            </a:r>
            <a:r>
              <a:rPr lang="en-GB" sz="2400" dirty="0"/>
              <a:t> </a:t>
            </a:r>
          </a:p>
          <a:p>
            <a:pPr lvl="1"/>
            <a:r>
              <a:rPr lang="en-GB" sz="2400" dirty="0"/>
              <a:t>The first stage in a software project may involve writing a proposal to win a contract to carry out an item of work. The proposal describes the objectives of the project and how it will be carried out. </a:t>
            </a:r>
          </a:p>
          <a:p>
            <a:endParaRPr lang="en-US" sz="2400"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51</a:t>
            </a:fld>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t>Risk management</a:t>
            </a:r>
          </a:p>
        </p:txBody>
      </p:sp>
      <p:sp>
        <p:nvSpPr>
          <p:cNvPr id="47107" name="Rectangle 3"/>
          <p:cNvSpPr>
            <a:spLocks noGrp="1" noChangeArrowheads="1"/>
          </p:cNvSpPr>
          <p:nvPr>
            <p:ph idx="1"/>
          </p:nvPr>
        </p:nvSpPr>
        <p:spPr>
          <a:xfrm>
            <a:off x="462987" y="1354238"/>
            <a:ext cx="8071414" cy="5058137"/>
          </a:xfrm>
        </p:spPr>
        <p:txBody>
          <a:bodyPr lIns="91797" tIns="45898" rIns="91797" bIns="45898">
            <a:noAutofit/>
          </a:bodyPr>
          <a:lstStyle/>
          <a:p>
            <a:pPr>
              <a:lnSpc>
                <a:spcPct val="90000"/>
              </a:lnSpc>
            </a:pPr>
            <a:r>
              <a:rPr lang="en-GB" sz="2400" dirty="0"/>
              <a:t>Risk management is concerned with identifying risks and drawing up plans to minimise their effect on a project.</a:t>
            </a:r>
          </a:p>
          <a:p>
            <a:pPr>
              <a:lnSpc>
                <a:spcPct val="90000"/>
              </a:lnSpc>
            </a:pPr>
            <a:r>
              <a:rPr lang="en-GB" sz="2400" dirty="0"/>
              <a:t>Software risk management is important because of the inherent uncertainties in software development. </a:t>
            </a:r>
          </a:p>
          <a:p>
            <a:pPr lvl="1">
              <a:lnSpc>
                <a:spcPct val="90000"/>
              </a:lnSpc>
            </a:pPr>
            <a:r>
              <a:rPr lang="en-GB" sz="2400" dirty="0"/>
              <a:t>These uncertainties stem from loosely defined requirements, requirements changes due to changes in customer needs, difficulties in estimating the time and resources required for software development, and differences in individual skills. </a:t>
            </a:r>
          </a:p>
          <a:p>
            <a:pPr>
              <a:lnSpc>
                <a:spcPct val="90000"/>
              </a:lnSpc>
            </a:pPr>
            <a:r>
              <a:rPr lang="en-GB" sz="2400" dirty="0"/>
              <a:t>You have to anticipate risks, understand the impact of these risks on the project, the product and the business, and take steps to avoid these risks. </a:t>
            </a:r>
          </a:p>
        </p:txBody>
      </p:sp>
      <p:sp>
        <p:nvSpPr>
          <p:cNvPr id="4" name="Slide Number Placeholder 3"/>
          <p:cNvSpPr>
            <a:spLocks noGrp="1"/>
          </p:cNvSpPr>
          <p:nvPr>
            <p:ph type="sldNum" sz="quarter" idx="12"/>
          </p:nvPr>
        </p:nvSpPr>
        <p:spPr/>
        <p:txBody>
          <a:bodyPr/>
          <a:lstStyle/>
          <a:p>
            <a:fld id="{A41DB566-6001-1B4F-A74B-7213F33DBA30}" type="slidenum">
              <a:rPr lang="en-US" smtClean="0"/>
              <a:pPr/>
              <a:t>52</a:t>
            </a:fld>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classification</a:t>
            </a:r>
          </a:p>
        </p:txBody>
      </p:sp>
      <p:sp>
        <p:nvSpPr>
          <p:cNvPr id="3" name="Content Placeholder 2"/>
          <p:cNvSpPr>
            <a:spLocks noGrp="1"/>
          </p:cNvSpPr>
          <p:nvPr>
            <p:ph idx="1"/>
          </p:nvPr>
        </p:nvSpPr>
        <p:spPr>
          <a:xfrm>
            <a:off x="542080" y="1574158"/>
            <a:ext cx="8059840" cy="4340505"/>
          </a:xfrm>
        </p:spPr>
        <p:txBody>
          <a:bodyPr>
            <a:normAutofit/>
          </a:bodyPr>
          <a:lstStyle/>
          <a:p>
            <a:r>
              <a:rPr lang="en-GB" sz="2400" dirty="0"/>
              <a:t>There are two dimensions of risk classification</a:t>
            </a:r>
          </a:p>
          <a:p>
            <a:pPr lvl="1"/>
            <a:r>
              <a:rPr lang="en-GB" sz="2400" dirty="0"/>
              <a:t>The type of risk (technical, organizational, ..) </a:t>
            </a:r>
          </a:p>
          <a:p>
            <a:pPr lvl="1"/>
            <a:r>
              <a:rPr lang="en-GB" sz="2400" dirty="0"/>
              <a:t>What is affected by the risk:</a:t>
            </a:r>
          </a:p>
          <a:p>
            <a:pPr lvl="2"/>
            <a:r>
              <a:rPr lang="en-GB" sz="2400" i="1" dirty="0"/>
              <a:t>Project risks </a:t>
            </a:r>
            <a:r>
              <a:rPr lang="en-GB" sz="2400" dirty="0"/>
              <a:t>affect schedule or resources;</a:t>
            </a:r>
          </a:p>
          <a:p>
            <a:pPr lvl="2"/>
            <a:r>
              <a:rPr lang="en-GB" sz="2400" i="1" dirty="0"/>
              <a:t>Product risks </a:t>
            </a:r>
            <a:r>
              <a:rPr lang="en-GB" sz="2400" dirty="0"/>
              <a:t>affect the quality or performance of the software being developed;</a:t>
            </a:r>
          </a:p>
          <a:p>
            <a:pPr lvl="2"/>
            <a:r>
              <a:rPr lang="en-GB" sz="2400" i="1" dirty="0"/>
              <a:t>Business risks </a:t>
            </a:r>
            <a:r>
              <a:rPr lang="en-GB" sz="2400" dirty="0"/>
              <a:t>affect the organisation developing or procuring the software.</a:t>
            </a:r>
          </a:p>
          <a:p>
            <a:endParaRPr lang="en-US" sz="2400" dirty="0"/>
          </a:p>
        </p:txBody>
      </p:sp>
      <p:sp>
        <p:nvSpPr>
          <p:cNvPr id="6" name="Slide Number Placeholder 5"/>
          <p:cNvSpPr>
            <a:spLocks noGrp="1"/>
          </p:cNvSpPr>
          <p:nvPr>
            <p:ph type="sldNum" sz="quarter" idx="12"/>
          </p:nvPr>
        </p:nvSpPr>
        <p:spPr/>
        <p:txBody>
          <a:bodyPr/>
          <a:lstStyle/>
          <a:p>
            <a:fld id="{A41DB566-6001-1B4F-A74B-7213F33DBA30}" type="slidenum">
              <a:rPr lang="en-US" smtClean="0"/>
              <a:pPr/>
              <a:t>53</a:t>
            </a:fld>
            <a:endParaRPr lang="en-US"/>
          </a:p>
        </p:txBody>
      </p:sp>
    </p:spTree>
    <p:extLst>
      <p:ext uri="{BB962C8B-B14F-4D97-AF65-F5344CB8AC3E}">
        <p14:creationId xmlns:p14="http://schemas.microsoft.com/office/powerpoint/2010/main" val="3044948557"/>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258" y="153703"/>
            <a:ext cx="7686177" cy="1320800"/>
          </a:xfrm>
        </p:spPr>
        <p:txBody>
          <a:bodyPr/>
          <a:lstStyle/>
          <a:p>
            <a:r>
              <a:rPr lang="en-US" dirty="0"/>
              <a:t>Examples of Risks</a:t>
            </a:r>
          </a:p>
        </p:txBody>
      </p:sp>
      <p:graphicFrame>
        <p:nvGraphicFramePr>
          <p:cNvPr id="4" name="Content Placeholder 3"/>
          <p:cNvGraphicFramePr>
            <a:graphicFrameLocks noGrp="1"/>
          </p:cNvGraphicFramePr>
          <p:nvPr>
            <p:ph idx="1"/>
          </p:nvPr>
        </p:nvGraphicFramePr>
        <p:xfrm>
          <a:off x="227258" y="1007173"/>
          <a:ext cx="8229600" cy="5638800"/>
        </p:xfrm>
        <a:graphic>
          <a:graphicData uri="http://schemas.openxmlformats.org/drawingml/2006/table">
            <a:tbl>
              <a:tblPr firstRow="1" bandRow="1">
                <a:tableStyleId>{5C22544A-7EE6-4342-B048-85BDC9FD1C3A}</a:tableStyleId>
              </a:tblPr>
              <a:tblGrid>
                <a:gridCol w="1884114">
                  <a:extLst>
                    <a:ext uri="{9D8B030D-6E8A-4147-A177-3AD203B41FA5}">
                      <a16:colId xmlns:a16="http://schemas.microsoft.com/office/drawing/2014/main" val="20000"/>
                    </a:ext>
                  </a:extLst>
                </a:gridCol>
                <a:gridCol w="1689904">
                  <a:extLst>
                    <a:ext uri="{9D8B030D-6E8A-4147-A177-3AD203B41FA5}">
                      <a16:colId xmlns:a16="http://schemas.microsoft.com/office/drawing/2014/main" val="20001"/>
                    </a:ext>
                  </a:extLst>
                </a:gridCol>
                <a:gridCol w="4655582">
                  <a:extLst>
                    <a:ext uri="{9D8B030D-6E8A-4147-A177-3AD203B41FA5}">
                      <a16:colId xmlns:a16="http://schemas.microsoft.com/office/drawing/2014/main" val="20002"/>
                    </a:ext>
                  </a:extLst>
                </a:gridCol>
              </a:tblGrid>
              <a:tr h="370840">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Affects</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Description</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Staff turnover</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Experienced staff will leave the project before it is finished.</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Management change</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Project </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There will be a change of organizational management with different priorities.</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600">
                          <a:solidFill>
                            <a:srgbClr val="000000"/>
                          </a:solidFill>
                          <a:latin typeface="Arial"/>
                          <a:ea typeface="Times New Roman"/>
                          <a:cs typeface="Arial"/>
                        </a:rPr>
                        <a:t>Hardware unavailability</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Hardware that is essential for the project will not be delivered on schedule.</a:t>
                      </a:r>
                    </a:p>
                  </a:txBody>
                  <a:tcPr marL="73025" marR="73025" marT="0" marB="91440"/>
                </a:tc>
                <a:extLst>
                  <a:ext uri="{0D108BD9-81ED-4DB2-BD59-A6C34878D82A}">
                    <a16:rowId xmlns:a16="http://schemas.microsoft.com/office/drawing/2014/main" val="10003"/>
                  </a:ext>
                </a:extLst>
              </a:tr>
              <a:tr h="370840">
                <a:tc>
                  <a:txBody>
                    <a:bodyPr/>
                    <a:lstStyle/>
                    <a:p>
                      <a:pPr algn="l">
                        <a:spcAft>
                          <a:spcPts val="0"/>
                        </a:spcAft>
                      </a:pPr>
                      <a:r>
                        <a:rPr lang="en-GB" sz="1600">
                          <a:solidFill>
                            <a:srgbClr val="000000"/>
                          </a:solidFill>
                          <a:latin typeface="Arial"/>
                          <a:ea typeface="Times New Roman"/>
                          <a:cs typeface="Arial"/>
                        </a:rPr>
                        <a:t>Requirements change</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There will be a larger number of changes to the requirements than anticipated.</a:t>
                      </a:r>
                    </a:p>
                  </a:txBody>
                  <a:tcPr marL="73025" marR="73025" marT="0" marB="91440"/>
                </a:tc>
                <a:extLst>
                  <a:ext uri="{0D108BD9-81ED-4DB2-BD59-A6C34878D82A}">
                    <a16:rowId xmlns:a16="http://schemas.microsoft.com/office/drawing/2014/main" val="10004"/>
                  </a:ext>
                </a:extLst>
              </a:tr>
              <a:tr h="370840">
                <a:tc>
                  <a:txBody>
                    <a:bodyPr/>
                    <a:lstStyle/>
                    <a:p>
                      <a:pPr algn="l">
                        <a:spcAft>
                          <a:spcPts val="0"/>
                        </a:spcAft>
                      </a:pPr>
                      <a:r>
                        <a:rPr lang="en-GB" sz="1600">
                          <a:solidFill>
                            <a:srgbClr val="000000"/>
                          </a:solidFill>
                          <a:latin typeface="Arial"/>
                          <a:ea typeface="Times New Roman"/>
                          <a:cs typeface="Arial"/>
                        </a:rPr>
                        <a:t>Specification delays</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Specifications of essential interfaces are not available on schedule.</a:t>
                      </a:r>
                    </a:p>
                  </a:txBody>
                  <a:tcPr marL="73025" marR="73025" marT="0" marB="91440"/>
                </a:tc>
                <a:extLst>
                  <a:ext uri="{0D108BD9-81ED-4DB2-BD59-A6C34878D82A}">
                    <a16:rowId xmlns:a16="http://schemas.microsoft.com/office/drawing/2014/main" val="10005"/>
                  </a:ext>
                </a:extLst>
              </a:tr>
              <a:tr h="370840">
                <a:tc>
                  <a:txBody>
                    <a:bodyPr/>
                    <a:lstStyle/>
                    <a:p>
                      <a:pPr algn="l">
                        <a:spcAft>
                          <a:spcPts val="0"/>
                        </a:spcAft>
                      </a:pPr>
                      <a:r>
                        <a:rPr lang="en-GB" sz="1600">
                          <a:solidFill>
                            <a:srgbClr val="000000"/>
                          </a:solidFill>
                          <a:latin typeface="Arial"/>
                          <a:ea typeface="Times New Roman"/>
                          <a:cs typeface="Arial"/>
                        </a:rPr>
                        <a:t>Size underestimate</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The size of the system has been underestimated.</a:t>
                      </a:r>
                    </a:p>
                  </a:txBody>
                  <a:tcPr marL="73025" marR="73025" marT="0" marB="91440"/>
                </a:tc>
                <a:extLst>
                  <a:ext uri="{0D108BD9-81ED-4DB2-BD59-A6C34878D82A}">
                    <a16:rowId xmlns:a16="http://schemas.microsoft.com/office/drawing/2014/main" val="10006"/>
                  </a:ext>
                </a:extLst>
              </a:tr>
              <a:tr h="370840">
                <a:tc>
                  <a:txBody>
                    <a:bodyPr/>
                    <a:lstStyle/>
                    <a:p>
                      <a:pPr algn="l">
                        <a:spcAft>
                          <a:spcPts val="0"/>
                        </a:spcAft>
                      </a:pPr>
                      <a:r>
                        <a:rPr lang="en-GB" sz="1600">
                          <a:solidFill>
                            <a:srgbClr val="000000"/>
                          </a:solidFill>
                          <a:latin typeface="Arial"/>
                          <a:ea typeface="Times New Roman"/>
                          <a:cs typeface="Arial"/>
                        </a:rPr>
                        <a:t>CASE tool underperformance</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Product</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CASE tools, which support the project, do not perform as anticipated.</a:t>
                      </a:r>
                    </a:p>
                  </a:txBody>
                  <a:tcPr marL="73025" marR="73025" marT="0" marB="91440"/>
                </a:tc>
                <a:extLst>
                  <a:ext uri="{0D108BD9-81ED-4DB2-BD59-A6C34878D82A}">
                    <a16:rowId xmlns:a16="http://schemas.microsoft.com/office/drawing/2014/main" val="10007"/>
                  </a:ext>
                </a:extLst>
              </a:tr>
              <a:tr h="370840">
                <a:tc>
                  <a:txBody>
                    <a:bodyPr/>
                    <a:lstStyle/>
                    <a:p>
                      <a:pPr algn="l">
                        <a:spcAft>
                          <a:spcPts val="0"/>
                        </a:spcAft>
                      </a:pPr>
                      <a:r>
                        <a:rPr lang="en-GB" sz="1600">
                          <a:solidFill>
                            <a:srgbClr val="000000"/>
                          </a:solidFill>
                          <a:latin typeface="Arial"/>
                          <a:ea typeface="Times New Roman"/>
                          <a:cs typeface="Arial"/>
                        </a:rPr>
                        <a:t>Technology change</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The underlying technology on which the system is built is superseded by new technology.</a:t>
                      </a:r>
                    </a:p>
                  </a:txBody>
                  <a:tcPr marL="73025" marR="73025" marT="0" marB="91440"/>
                </a:tc>
                <a:extLst>
                  <a:ext uri="{0D108BD9-81ED-4DB2-BD59-A6C34878D82A}">
                    <a16:rowId xmlns:a16="http://schemas.microsoft.com/office/drawing/2014/main" val="10008"/>
                  </a:ext>
                </a:extLst>
              </a:tr>
              <a:tr h="370840">
                <a:tc>
                  <a:txBody>
                    <a:bodyPr/>
                    <a:lstStyle/>
                    <a:p>
                      <a:pPr algn="l">
                        <a:spcAft>
                          <a:spcPts val="0"/>
                        </a:spcAft>
                      </a:pPr>
                      <a:r>
                        <a:rPr lang="en-GB" sz="1600">
                          <a:solidFill>
                            <a:srgbClr val="000000"/>
                          </a:solidFill>
                          <a:latin typeface="Arial"/>
                          <a:ea typeface="Times New Roman"/>
                          <a:cs typeface="Arial"/>
                        </a:rPr>
                        <a:t>Product competition</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A competitive product is marketed before the system is completed.</a:t>
                      </a:r>
                    </a:p>
                  </a:txBody>
                  <a:tcPr marL="73025" marR="73025" marT="0" marB="91440"/>
                </a:tc>
                <a:extLst>
                  <a:ext uri="{0D108BD9-81ED-4DB2-BD59-A6C34878D82A}">
                    <a16:rowId xmlns:a16="http://schemas.microsoft.com/office/drawing/2014/main" val="10009"/>
                  </a:ext>
                </a:extLst>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54</a:t>
            </a:fld>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965199" y="609600"/>
            <a:ext cx="7648121" cy="1099457"/>
          </a:xfrm>
        </p:spPr>
        <p:txBody>
          <a:bodyPr>
            <a:normAutofit/>
          </a:bodyPr>
          <a:lstStyle/>
          <a:p>
            <a:r>
              <a:rPr lang="en-GB"/>
              <a:t>The risk management process</a:t>
            </a:r>
          </a:p>
        </p:txBody>
      </p:sp>
      <p:sp>
        <p:nvSpPr>
          <p:cNvPr id="4" name="Slide Number Placeholder 3"/>
          <p:cNvSpPr>
            <a:spLocks noGrp="1"/>
          </p:cNvSpPr>
          <p:nvPr>
            <p:ph type="sldNum" sz="quarter" idx="12"/>
          </p:nvPr>
        </p:nvSpPr>
        <p:spPr>
          <a:xfrm>
            <a:off x="7420899" y="6182876"/>
            <a:ext cx="512504" cy="365125"/>
          </a:xfrm>
        </p:spPr>
        <p:txBody>
          <a:bodyPr>
            <a:normAutofit/>
          </a:bodyPr>
          <a:lstStyle/>
          <a:p>
            <a:pPr>
              <a:spcAft>
                <a:spcPts val="600"/>
              </a:spcAft>
            </a:pPr>
            <a:fld id="{A41DB566-6001-1B4F-A74B-7213F33DBA30}" type="slidenum">
              <a:rPr lang="en-US" smtClean="0"/>
              <a:pPr>
                <a:spcAft>
                  <a:spcPts val="600"/>
                </a:spcAft>
              </a:pPr>
              <a:t>55</a:t>
            </a:fld>
            <a:endParaRPr lang="en-US"/>
          </a:p>
        </p:txBody>
      </p:sp>
      <p:graphicFrame>
        <p:nvGraphicFramePr>
          <p:cNvPr id="53253" name="Rectangle 3">
            <a:extLst>
              <a:ext uri="{FF2B5EF4-FFF2-40B4-BE49-F238E27FC236}">
                <a16:creationId xmlns:a16="http://schemas.microsoft.com/office/drawing/2014/main" id="{AC7896ED-C2FB-4A3D-816A-1A95366B78F5}"/>
              </a:ext>
            </a:extLst>
          </p:cNvPr>
          <p:cNvGraphicFramePr>
            <a:graphicFrameLocks noGrp="1"/>
          </p:cNvGraphicFramePr>
          <p:nvPr>
            <p:ph idx="1"/>
          </p:nvPr>
        </p:nvGraphicFramePr>
        <p:xfrm>
          <a:off x="530680" y="1539433"/>
          <a:ext cx="8082639" cy="5008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risk management process</a:t>
            </a:r>
            <a:r>
              <a:rPr lang="en-GB" dirty="0"/>
              <a:t> </a:t>
            </a:r>
            <a:endParaRPr lang="en-US" dirty="0"/>
          </a:p>
        </p:txBody>
      </p:sp>
      <p:sp>
        <p:nvSpPr>
          <p:cNvPr id="5" name="Slide Number Placeholder 4"/>
          <p:cNvSpPr>
            <a:spLocks noGrp="1"/>
          </p:cNvSpPr>
          <p:nvPr>
            <p:ph type="sldNum" sz="quarter" idx="12"/>
          </p:nvPr>
        </p:nvSpPr>
        <p:spPr/>
        <p:txBody>
          <a:bodyPr/>
          <a:lstStyle/>
          <a:p>
            <a:fld id="{A41DB566-6001-1B4F-A74B-7213F33DBA30}" type="slidenum">
              <a:rPr lang="en-US" smtClean="0"/>
              <a:pPr/>
              <a:t>56</a:t>
            </a:fld>
            <a:endParaRPr lang="en-US"/>
          </a:p>
        </p:txBody>
      </p:sp>
      <p:pic>
        <p:nvPicPr>
          <p:cNvPr id="8" name="Picture 7" descr="22.2 Risk-man-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86" y="2187615"/>
            <a:ext cx="8576388" cy="2997843"/>
          </a:xfrm>
          <a:prstGeom prst="rect">
            <a:avLst/>
          </a:prstGeom>
        </p:spPr>
      </p:pic>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965199" y="609600"/>
            <a:ext cx="7648121" cy="1099457"/>
          </a:xfrm>
        </p:spPr>
        <p:txBody>
          <a:bodyPr>
            <a:normAutofit/>
          </a:bodyPr>
          <a:lstStyle/>
          <a:p>
            <a:r>
              <a:rPr lang="en-GB" sz="4000" dirty="0"/>
              <a:t>Risk identification</a:t>
            </a:r>
          </a:p>
        </p:txBody>
      </p:sp>
      <p:sp>
        <p:nvSpPr>
          <p:cNvPr id="4" name="Slide Number Placeholder 3"/>
          <p:cNvSpPr>
            <a:spLocks noGrp="1"/>
          </p:cNvSpPr>
          <p:nvPr>
            <p:ph type="sldNum" sz="quarter" idx="12"/>
          </p:nvPr>
        </p:nvSpPr>
        <p:spPr>
          <a:xfrm>
            <a:off x="7420899" y="6182876"/>
            <a:ext cx="512504" cy="365125"/>
          </a:xfrm>
        </p:spPr>
        <p:txBody>
          <a:bodyPr>
            <a:normAutofit/>
          </a:bodyPr>
          <a:lstStyle/>
          <a:p>
            <a:pPr>
              <a:spcAft>
                <a:spcPts val="600"/>
              </a:spcAft>
            </a:pPr>
            <a:fld id="{A41DB566-6001-1B4F-A74B-7213F33DBA30}" type="slidenum">
              <a:rPr lang="en-US"/>
              <a:pPr>
                <a:spcAft>
                  <a:spcPts val="600"/>
                </a:spcAft>
              </a:pPr>
              <a:t>57</a:t>
            </a:fld>
            <a:endParaRPr lang="en-US"/>
          </a:p>
        </p:txBody>
      </p:sp>
      <p:graphicFrame>
        <p:nvGraphicFramePr>
          <p:cNvPr id="55306" name="Rectangle 3">
            <a:extLst>
              <a:ext uri="{FF2B5EF4-FFF2-40B4-BE49-F238E27FC236}">
                <a16:creationId xmlns:a16="http://schemas.microsoft.com/office/drawing/2014/main" id="{B3025036-EC9B-4F87-AA04-50762380C99F}"/>
              </a:ext>
            </a:extLst>
          </p:cNvPr>
          <p:cNvGraphicFramePr>
            <a:graphicFrameLocks noGrp="1"/>
          </p:cNvGraphicFramePr>
          <p:nvPr>
            <p:ph idx="1"/>
          </p:nvPr>
        </p:nvGraphicFramePr>
        <p:xfrm>
          <a:off x="965199" y="1948543"/>
          <a:ext cx="7213600"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9400"/>
            <a:ext cx="7686177" cy="843344"/>
          </a:xfrm>
        </p:spPr>
        <p:txBody>
          <a:bodyPr/>
          <a:lstStyle/>
          <a:p>
            <a:r>
              <a:rPr lang="en-US" dirty="0"/>
              <a:t>Examples of different risk types</a:t>
            </a:r>
          </a:p>
        </p:txBody>
      </p:sp>
      <p:graphicFrame>
        <p:nvGraphicFramePr>
          <p:cNvPr id="4" name="Content Placeholder 3"/>
          <p:cNvGraphicFramePr>
            <a:graphicFrameLocks noGrp="1"/>
          </p:cNvGraphicFramePr>
          <p:nvPr>
            <p:ph idx="1"/>
          </p:nvPr>
        </p:nvGraphicFramePr>
        <p:xfrm>
          <a:off x="335666" y="1122744"/>
          <a:ext cx="8351134" cy="5619220"/>
        </p:xfrm>
        <a:graphic>
          <a:graphicData uri="http://schemas.openxmlformats.org/drawingml/2006/table">
            <a:tbl>
              <a:tblPr firstRow="1" bandRow="1">
                <a:tableStyleId>{5C22544A-7EE6-4342-B048-85BDC9FD1C3A}</a:tableStyleId>
              </a:tblPr>
              <a:tblGrid>
                <a:gridCol w="1574157">
                  <a:extLst>
                    <a:ext uri="{9D8B030D-6E8A-4147-A177-3AD203B41FA5}">
                      <a16:colId xmlns:a16="http://schemas.microsoft.com/office/drawing/2014/main" val="20000"/>
                    </a:ext>
                  </a:extLst>
                </a:gridCol>
                <a:gridCol w="6776977">
                  <a:extLst>
                    <a:ext uri="{9D8B030D-6E8A-4147-A177-3AD203B41FA5}">
                      <a16:colId xmlns:a16="http://schemas.microsoft.com/office/drawing/2014/main" val="20001"/>
                    </a:ext>
                  </a:extLst>
                </a:gridCol>
              </a:tblGrid>
              <a:tr h="437620">
                <a:tc>
                  <a:txBody>
                    <a:bodyPr/>
                    <a:lstStyle/>
                    <a:p>
                      <a:pPr algn="just">
                        <a:spcAft>
                          <a:spcPts val="0"/>
                        </a:spcAft>
                      </a:pPr>
                      <a:r>
                        <a:rPr lang="en-GB" sz="1600" b="1" dirty="0">
                          <a:solidFill>
                            <a:srgbClr val="000000"/>
                          </a:solidFill>
                          <a:latin typeface="Arial"/>
                          <a:ea typeface="Times New Roman"/>
                          <a:cs typeface="Arial"/>
                        </a:rPr>
                        <a:t>Risk type</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Possible risks</a:t>
                      </a:r>
                    </a:p>
                  </a:txBody>
                  <a:tcPr marL="73025" marR="73025" marT="91440" marB="91440"/>
                </a:tc>
                <a:extLst>
                  <a:ext uri="{0D108BD9-81ED-4DB2-BD59-A6C34878D82A}">
                    <a16:rowId xmlns:a16="http://schemas.microsoft.com/office/drawing/2014/main" val="10000"/>
                  </a:ext>
                </a:extLst>
              </a:tr>
              <a:tr h="807913">
                <a:tc>
                  <a:txBody>
                    <a:bodyPr/>
                    <a:lstStyle/>
                    <a:p>
                      <a:pPr algn="just">
                        <a:spcAft>
                          <a:spcPts val="0"/>
                        </a:spcAft>
                      </a:pPr>
                      <a:r>
                        <a:rPr lang="en-GB" sz="1600" dirty="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The time required to develop the software is underestimated. (12)</a:t>
                      </a:r>
                    </a:p>
                    <a:p>
                      <a:pPr algn="just">
                        <a:spcAft>
                          <a:spcPts val="0"/>
                        </a:spcAft>
                      </a:pPr>
                      <a:r>
                        <a:rPr lang="en-GB" sz="1600" dirty="0">
                          <a:solidFill>
                            <a:srgbClr val="000000"/>
                          </a:solidFill>
                          <a:latin typeface="Arial"/>
                          <a:ea typeface="Times New Roman"/>
                          <a:cs typeface="Arial"/>
                        </a:rPr>
                        <a:t>The rate of defect repair is underestimated. (13)</a:t>
                      </a:r>
                    </a:p>
                    <a:p>
                      <a:pPr algn="just">
                        <a:spcAft>
                          <a:spcPts val="0"/>
                        </a:spcAft>
                      </a:pPr>
                      <a:r>
                        <a:rPr lang="en-GB" sz="1600" dirty="0">
                          <a:solidFill>
                            <a:srgbClr val="000000"/>
                          </a:solidFill>
                          <a:latin typeface="Arial"/>
                          <a:ea typeface="Times New Roman"/>
                          <a:cs typeface="Arial"/>
                        </a:rPr>
                        <a:t>The size of the software is underestimated. (14)</a:t>
                      </a:r>
                    </a:p>
                  </a:txBody>
                  <a:tcPr marL="73025" marR="73025" marT="0" marB="91440"/>
                </a:tc>
                <a:extLst>
                  <a:ext uri="{0D108BD9-81ED-4DB2-BD59-A6C34878D82A}">
                    <a16:rowId xmlns:a16="http://schemas.microsoft.com/office/drawing/2014/main" val="10001"/>
                  </a:ext>
                </a:extLst>
              </a:tr>
              <a:tr h="807913">
                <a:tc>
                  <a:txBody>
                    <a:bodyPr/>
                    <a:lstStyle/>
                    <a:p>
                      <a:pPr algn="just">
                        <a:spcAft>
                          <a:spcPts val="0"/>
                        </a:spcAft>
                      </a:pPr>
                      <a:r>
                        <a:rPr lang="en-GB" sz="1600" dirty="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The organization is restructured so that different management are responsible for the project. (6)</a:t>
                      </a:r>
                    </a:p>
                    <a:p>
                      <a:pPr algn="just">
                        <a:spcAft>
                          <a:spcPts val="0"/>
                        </a:spcAft>
                      </a:pPr>
                      <a:r>
                        <a:rPr lang="en-GB" sz="1600" dirty="0">
                          <a:solidFill>
                            <a:srgbClr val="000000"/>
                          </a:solidFill>
                          <a:latin typeface="Arial"/>
                          <a:ea typeface="Times New Roman"/>
                          <a:cs typeface="Arial"/>
                        </a:rPr>
                        <a:t>Organizational financial problems force reductions in the project budget. (7)</a:t>
                      </a:r>
                    </a:p>
                  </a:txBody>
                  <a:tcPr marL="73025" marR="73025" marT="0" marB="91440"/>
                </a:tc>
                <a:extLst>
                  <a:ext uri="{0D108BD9-81ED-4DB2-BD59-A6C34878D82A}">
                    <a16:rowId xmlns:a16="http://schemas.microsoft.com/office/drawing/2014/main" val="10002"/>
                  </a:ext>
                </a:extLst>
              </a:tr>
              <a:tr h="807913">
                <a:tc>
                  <a:txBody>
                    <a:bodyPr/>
                    <a:lstStyle/>
                    <a:p>
                      <a:pPr algn="just">
                        <a:spcAft>
                          <a:spcPts val="0"/>
                        </a:spcAft>
                      </a:pPr>
                      <a:r>
                        <a:rPr lang="en-GB" sz="1600" dirty="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It is impossible to recruit staff with the skills required. (3)</a:t>
                      </a:r>
                    </a:p>
                    <a:p>
                      <a:pPr algn="just">
                        <a:spcAft>
                          <a:spcPts val="0"/>
                        </a:spcAft>
                      </a:pPr>
                      <a:r>
                        <a:rPr lang="en-GB" sz="1600" dirty="0">
                          <a:solidFill>
                            <a:srgbClr val="000000"/>
                          </a:solidFill>
                          <a:latin typeface="Arial"/>
                          <a:ea typeface="Times New Roman"/>
                          <a:cs typeface="Arial"/>
                        </a:rPr>
                        <a:t>Key staff are ill and unavailable at critical times. (4)</a:t>
                      </a:r>
                    </a:p>
                    <a:p>
                      <a:pPr algn="just">
                        <a:spcAft>
                          <a:spcPts val="0"/>
                        </a:spcAft>
                      </a:pPr>
                      <a:r>
                        <a:rPr lang="en-GB" sz="1600" dirty="0">
                          <a:solidFill>
                            <a:srgbClr val="000000"/>
                          </a:solidFill>
                          <a:latin typeface="Arial"/>
                          <a:ea typeface="Times New Roman"/>
                          <a:cs typeface="Arial"/>
                        </a:rPr>
                        <a:t>Required training for staff is not available. (5)</a:t>
                      </a:r>
                    </a:p>
                  </a:txBody>
                  <a:tcPr marL="73025" marR="73025" marT="0" marB="91440"/>
                </a:tc>
                <a:extLst>
                  <a:ext uri="{0D108BD9-81ED-4DB2-BD59-A6C34878D82A}">
                    <a16:rowId xmlns:a16="http://schemas.microsoft.com/office/drawing/2014/main" val="10003"/>
                  </a:ext>
                </a:extLst>
              </a:tr>
              <a:tr h="572272">
                <a:tc>
                  <a:txBody>
                    <a:bodyPr/>
                    <a:lstStyle/>
                    <a:p>
                      <a:pPr algn="just">
                        <a:spcAft>
                          <a:spcPts val="0"/>
                        </a:spcAft>
                      </a:pPr>
                      <a:r>
                        <a:rPr lang="en-GB" sz="1600" dirty="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Changes to requirements that require major design rework are proposed. (10)</a:t>
                      </a:r>
                    </a:p>
                    <a:p>
                      <a:pPr algn="just">
                        <a:spcAft>
                          <a:spcPts val="0"/>
                        </a:spcAft>
                      </a:pPr>
                      <a:r>
                        <a:rPr lang="en-GB" sz="1600" dirty="0">
                          <a:solidFill>
                            <a:srgbClr val="000000"/>
                          </a:solidFill>
                          <a:latin typeface="Arial"/>
                          <a:ea typeface="Times New Roman"/>
                          <a:cs typeface="Arial"/>
                        </a:rPr>
                        <a:t>Customers fail to understand the impact of requirements changes. (11)</a:t>
                      </a:r>
                    </a:p>
                  </a:txBody>
                  <a:tcPr marL="73025" marR="73025" marT="0" marB="91440"/>
                </a:tc>
                <a:extLst>
                  <a:ext uri="{0D108BD9-81ED-4DB2-BD59-A6C34878D82A}">
                    <a16:rowId xmlns:a16="http://schemas.microsoft.com/office/drawing/2014/main" val="10004"/>
                  </a:ext>
                </a:extLst>
              </a:tr>
              <a:tr h="1043554">
                <a:tc>
                  <a:txBody>
                    <a:bodyPr/>
                    <a:lstStyle/>
                    <a:p>
                      <a:pPr algn="just">
                        <a:spcAft>
                          <a:spcPts val="0"/>
                        </a:spcAft>
                      </a:pPr>
                      <a:r>
                        <a:rPr lang="en-GB" sz="1600" dirty="0">
                          <a:solidFill>
                            <a:srgbClr val="000000"/>
                          </a:solidFill>
                          <a:latin typeface="Arial"/>
                          <a:ea typeface="Times New Roman"/>
                          <a:cs typeface="Arial"/>
                        </a:rPr>
                        <a:t>Technology</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The database used in the system cannot process as many transactions per second as expected. (1)</a:t>
                      </a:r>
                    </a:p>
                    <a:p>
                      <a:pPr algn="just">
                        <a:spcAft>
                          <a:spcPts val="0"/>
                        </a:spcAft>
                      </a:pPr>
                      <a:r>
                        <a:rPr lang="en-GB" sz="1600" dirty="0">
                          <a:solidFill>
                            <a:srgbClr val="000000"/>
                          </a:solidFill>
                          <a:latin typeface="Arial"/>
                          <a:ea typeface="Times New Roman"/>
                          <a:cs typeface="Arial"/>
                        </a:rPr>
                        <a:t>Reusable software components contain defects that mean they cannot be reused as planned. (2)</a:t>
                      </a:r>
                    </a:p>
                  </a:txBody>
                  <a:tcPr marL="73025" marR="73025" marT="0" marB="91440"/>
                </a:tc>
                <a:extLst>
                  <a:ext uri="{0D108BD9-81ED-4DB2-BD59-A6C34878D82A}">
                    <a16:rowId xmlns:a16="http://schemas.microsoft.com/office/drawing/2014/main" val="10005"/>
                  </a:ext>
                </a:extLst>
              </a:tr>
              <a:tr h="572272">
                <a:tc>
                  <a:txBody>
                    <a:bodyPr/>
                    <a:lstStyle/>
                    <a:p>
                      <a:pPr algn="just">
                        <a:spcAft>
                          <a:spcPts val="0"/>
                        </a:spcAft>
                      </a:pPr>
                      <a:r>
                        <a:rPr lang="en-GB" sz="1600" dirty="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The code generated by software code generation tools is inefficient. (8)</a:t>
                      </a:r>
                    </a:p>
                    <a:p>
                      <a:pPr algn="just">
                        <a:spcAft>
                          <a:spcPts val="0"/>
                        </a:spcAft>
                      </a:pPr>
                      <a:r>
                        <a:rPr lang="en-GB" sz="1600" dirty="0">
                          <a:solidFill>
                            <a:srgbClr val="000000"/>
                          </a:solidFill>
                          <a:latin typeface="Arial"/>
                          <a:ea typeface="Times New Roman"/>
                          <a:cs typeface="Arial"/>
                        </a:rPr>
                        <a:t>Software tools cannot work together in an integrated way. (9)</a:t>
                      </a:r>
                    </a:p>
                  </a:txBody>
                  <a:tcPr marL="73025" marR="73025" marT="0" marB="91440"/>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58</a:t>
            </a:fld>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Risk analysis</a:t>
            </a:r>
          </a:p>
        </p:txBody>
      </p:sp>
      <p:graphicFrame>
        <p:nvGraphicFramePr>
          <p:cNvPr id="56325" name="Rectangle 3">
            <a:extLst>
              <a:ext uri="{FF2B5EF4-FFF2-40B4-BE49-F238E27FC236}">
                <a16:creationId xmlns:a16="http://schemas.microsoft.com/office/drawing/2014/main" id="{27BF3B4B-F9B6-4F72-86A7-C87F33AFE88F}"/>
              </a:ext>
            </a:extLst>
          </p:cNvPr>
          <p:cNvGraphicFramePr>
            <a:graphicFrameLocks noGrp="1"/>
          </p:cNvGraphicFramePr>
          <p:nvPr>
            <p:ph idx="1"/>
          </p:nvPr>
        </p:nvGraphicFramePr>
        <p:xfrm>
          <a:off x="609599" y="1686028"/>
          <a:ext cx="6347714"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A41DB566-6001-1B4F-A74B-7213F33DBA30}" type="slidenum">
              <a:rPr lang="en-US" smtClean="0"/>
              <a:pPr/>
              <a:t>59</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382" y="262359"/>
            <a:ext cx="7686177" cy="1320800"/>
          </a:xfrm>
        </p:spPr>
        <p:txBody>
          <a:bodyPr/>
          <a:lstStyle/>
          <a:p>
            <a:r>
              <a:rPr lang="en-US" dirty="0"/>
              <a:t>Plan-driven and agile development</a:t>
            </a:r>
          </a:p>
        </p:txBody>
      </p:sp>
      <p:sp>
        <p:nvSpPr>
          <p:cNvPr id="3" name="Content Placeholder 2"/>
          <p:cNvSpPr>
            <a:spLocks noGrp="1"/>
          </p:cNvSpPr>
          <p:nvPr>
            <p:ph idx="1"/>
          </p:nvPr>
        </p:nvSpPr>
        <p:spPr>
          <a:xfrm>
            <a:off x="451413" y="1004103"/>
            <a:ext cx="8082988" cy="5755512"/>
          </a:xfrm>
        </p:spPr>
        <p:txBody>
          <a:bodyPr>
            <a:noAutofit/>
          </a:bodyPr>
          <a:lstStyle/>
          <a:p>
            <a:r>
              <a:rPr lang="en-US" sz="2400" dirty="0"/>
              <a:t>Plan-driven development</a:t>
            </a:r>
          </a:p>
          <a:p>
            <a:pPr lvl="1"/>
            <a:r>
              <a:rPr lang="en-US" sz="2400" dirty="0"/>
              <a:t>A plan-driven approach to software engineering is based around separate development stages with the outputs to be produced at each of these stages planned in advance.</a:t>
            </a:r>
          </a:p>
          <a:p>
            <a:pPr lvl="1"/>
            <a:r>
              <a:rPr lang="en-US" sz="2400" dirty="0"/>
              <a:t>Not necessarily waterfall model – plan-driven, incremental development is possible</a:t>
            </a:r>
          </a:p>
          <a:p>
            <a:pPr lvl="1"/>
            <a:r>
              <a:rPr lang="en-US" sz="2400" dirty="0"/>
              <a:t>Iteration occurs within activities. </a:t>
            </a:r>
          </a:p>
          <a:p>
            <a:r>
              <a:rPr lang="en-US" sz="2400" dirty="0"/>
              <a:t>Agile development</a:t>
            </a:r>
          </a:p>
          <a:p>
            <a:pPr lvl="1"/>
            <a:r>
              <a:rPr lang="en-US" sz="2400" dirty="0"/>
              <a:t>Specification, design, implementation and testing are inter-leaved and the outputs from the development process are decided through a process of negotiation during the software development process.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Tree>
    <p:extLst>
      <p:ext uri="{BB962C8B-B14F-4D97-AF65-F5344CB8AC3E}">
        <p14:creationId xmlns:p14="http://schemas.microsoft.com/office/powerpoint/2010/main" val="4250143957"/>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63" y="450268"/>
            <a:ext cx="6974213" cy="1049340"/>
          </a:xfrm>
        </p:spPr>
        <p:txBody>
          <a:bodyPr/>
          <a:lstStyle/>
          <a:p>
            <a:r>
              <a:rPr lang="en-US" dirty="0"/>
              <a:t>Risk types and examples</a:t>
            </a:r>
            <a:r>
              <a:rPr lang="en-GB" dirty="0"/>
              <a:t> </a:t>
            </a:r>
            <a:endParaRPr lang="en-US" dirty="0"/>
          </a:p>
        </p:txBody>
      </p:sp>
      <p:graphicFrame>
        <p:nvGraphicFramePr>
          <p:cNvPr id="4" name="Content Placeholder 3"/>
          <p:cNvGraphicFramePr>
            <a:graphicFrameLocks noGrp="1"/>
          </p:cNvGraphicFramePr>
          <p:nvPr>
            <p:ph idx="1"/>
          </p:nvPr>
        </p:nvGraphicFramePr>
        <p:xfrm>
          <a:off x="416663" y="1319514"/>
          <a:ext cx="8255407" cy="4961334"/>
        </p:xfrm>
        <a:graphic>
          <a:graphicData uri="http://schemas.openxmlformats.org/drawingml/2006/table">
            <a:tbl>
              <a:tblPr firstRow="1" bandRow="1">
                <a:tableStyleId>{5C22544A-7EE6-4342-B048-85BDC9FD1C3A}</a:tableStyleId>
              </a:tblPr>
              <a:tblGrid>
                <a:gridCol w="5608419">
                  <a:extLst>
                    <a:ext uri="{9D8B030D-6E8A-4147-A177-3AD203B41FA5}">
                      <a16:colId xmlns:a16="http://schemas.microsoft.com/office/drawing/2014/main" val="20000"/>
                    </a:ext>
                  </a:extLst>
                </a:gridCol>
                <a:gridCol w="1358150">
                  <a:extLst>
                    <a:ext uri="{9D8B030D-6E8A-4147-A177-3AD203B41FA5}">
                      <a16:colId xmlns:a16="http://schemas.microsoft.com/office/drawing/2014/main" val="20001"/>
                    </a:ext>
                  </a:extLst>
                </a:gridCol>
                <a:gridCol w="1288838">
                  <a:extLst>
                    <a:ext uri="{9D8B030D-6E8A-4147-A177-3AD203B41FA5}">
                      <a16:colId xmlns:a16="http://schemas.microsoft.com/office/drawing/2014/main" val="20002"/>
                    </a:ext>
                  </a:extLst>
                </a:gridCol>
              </a:tblGrid>
              <a:tr h="590590">
                <a:tc>
                  <a:txBody>
                    <a:bodyPr/>
                    <a:lstStyle/>
                    <a:p>
                      <a:pPr algn="l">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l">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l">
                        <a:spcAft>
                          <a:spcPts val="0"/>
                        </a:spcAft>
                      </a:pPr>
                      <a:r>
                        <a:rPr lang="en-GB" sz="1600" b="1" dirty="0">
                          <a:solidFill>
                            <a:srgbClr val="000000"/>
                          </a:solidFill>
                          <a:latin typeface="Arial"/>
                          <a:ea typeface="Times New Roman"/>
                          <a:cs typeface="Arial"/>
                        </a:rPr>
                        <a:t>Effects</a:t>
                      </a:r>
                    </a:p>
                  </a:txBody>
                  <a:tcPr marL="73025" marR="73025" marT="91440" marB="91440"/>
                </a:tc>
                <a:extLst>
                  <a:ext uri="{0D108BD9-81ED-4DB2-BD59-A6C34878D82A}">
                    <a16:rowId xmlns:a16="http://schemas.microsoft.com/office/drawing/2014/main" val="10000"/>
                  </a:ext>
                </a:extLst>
              </a:tr>
              <a:tr h="659531">
                <a:tc>
                  <a:txBody>
                    <a:bodyPr/>
                    <a:lstStyle/>
                    <a:p>
                      <a:pPr algn="l">
                        <a:spcAft>
                          <a:spcPts val="0"/>
                        </a:spcAft>
                      </a:pPr>
                      <a:r>
                        <a:rPr lang="en-GB" sz="1600" dirty="0">
                          <a:solidFill>
                            <a:srgbClr val="000000"/>
                          </a:solidFill>
                          <a:latin typeface="Arial"/>
                          <a:ea typeface="Times New Roman"/>
                          <a:cs typeface="Arial"/>
                        </a:rPr>
                        <a:t>Organizational financial problems force reductions in the project budget (7).</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Low</a:t>
                      </a:r>
                    </a:p>
                  </a:txBody>
                  <a:tcPr marL="73025" marR="73025" marT="0" marB="91440"/>
                </a:tc>
                <a:tc>
                  <a:txBody>
                    <a:bodyPr/>
                    <a:lstStyle/>
                    <a:p>
                      <a:pPr algn="l">
                        <a:spcAft>
                          <a:spcPts val="0"/>
                        </a:spcAft>
                      </a:pPr>
                      <a:r>
                        <a:rPr lang="en-GB" sz="1600" dirty="0">
                          <a:solidFill>
                            <a:srgbClr val="000000"/>
                          </a:solidFill>
                          <a:latin typeface="Arial"/>
                          <a:ea typeface="Times New Roman"/>
                          <a:cs typeface="Arial"/>
                        </a:rPr>
                        <a:t>Catastrophic </a:t>
                      </a:r>
                    </a:p>
                  </a:txBody>
                  <a:tcPr marL="73025" marR="73025" marT="0" marB="91440"/>
                </a:tc>
                <a:extLst>
                  <a:ext uri="{0D108BD9-81ED-4DB2-BD59-A6C34878D82A}">
                    <a16:rowId xmlns:a16="http://schemas.microsoft.com/office/drawing/2014/main" val="10001"/>
                  </a:ext>
                </a:extLst>
              </a:tr>
              <a:tr h="659531">
                <a:tc>
                  <a:txBody>
                    <a:bodyPr/>
                    <a:lstStyle/>
                    <a:p>
                      <a:pPr algn="l">
                        <a:spcAft>
                          <a:spcPts val="0"/>
                        </a:spcAft>
                      </a:pPr>
                      <a:r>
                        <a:rPr lang="en-GB" sz="1600" dirty="0">
                          <a:solidFill>
                            <a:srgbClr val="000000"/>
                          </a:solidFill>
                          <a:latin typeface="Arial"/>
                          <a:ea typeface="Times New Roman"/>
                          <a:cs typeface="Arial"/>
                        </a:rPr>
                        <a:t>It is impossible to recruit staff with the skills required for the project (3).</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Catastrophic</a:t>
                      </a:r>
                    </a:p>
                  </a:txBody>
                  <a:tcPr marL="73025" marR="73025" marT="0" marB="91440"/>
                </a:tc>
                <a:extLst>
                  <a:ext uri="{0D108BD9-81ED-4DB2-BD59-A6C34878D82A}">
                    <a16:rowId xmlns:a16="http://schemas.microsoft.com/office/drawing/2014/main" val="10002"/>
                  </a:ext>
                </a:extLst>
              </a:tr>
              <a:tr h="413558">
                <a:tc>
                  <a:txBody>
                    <a:bodyPr/>
                    <a:lstStyle/>
                    <a:p>
                      <a:pPr algn="l">
                        <a:spcAft>
                          <a:spcPts val="0"/>
                        </a:spcAft>
                      </a:pPr>
                      <a:r>
                        <a:rPr lang="en-GB" sz="1600" dirty="0">
                          <a:solidFill>
                            <a:srgbClr val="000000"/>
                          </a:solidFill>
                          <a:latin typeface="Arial"/>
                          <a:ea typeface="Times New Roman"/>
                          <a:cs typeface="Arial"/>
                        </a:rPr>
                        <a:t>Key staff are ill at critical times in the project (4).</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3"/>
                  </a:ext>
                </a:extLst>
              </a:tr>
              <a:tr h="659531">
                <a:tc>
                  <a:txBody>
                    <a:bodyPr/>
                    <a:lstStyle/>
                    <a:p>
                      <a:pPr algn="l">
                        <a:spcAft>
                          <a:spcPts val="0"/>
                        </a:spcAft>
                      </a:pPr>
                      <a:r>
                        <a:rPr lang="en-GB" sz="1600" dirty="0">
                          <a:solidFill>
                            <a:srgbClr val="000000"/>
                          </a:solidFill>
                          <a:latin typeface="Arial"/>
                          <a:ea typeface="Times New Roman"/>
                          <a:cs typeface="Arial"/>
                        </a:rPr>
                        <a:t>Faults in reusable software components have to be repaired before these components are reused. (2).</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4"/>
                  </a:ext>
                </a:extLst>
              </a:tr>
              <a:tr h="659531">
                <a:tc>
                  <a:txBody>
                    <a:bodyPr/>
                    <a:lstStyle/>
                    <a:p>
                      <a:pPr algn="l">
                        <a:spcAft>
                          <a:spcPts val="0"/>
                        </a:spcAft>
                      </a:pPr>
                      <a:r>
                        <a:rPr lang="en-GB" sz="1600" dirty="0">
                          <a:solidFill>
                            <a:srgbClr val="000000"/>
                          </a:solidFill>
                          <a:latin typeface="Arial"/>
                          <a:ea typeface="Times New Roman"/>
                          <a:cs typeface="Arial"/>
                        </a:rPr>
                        <a:t>Changes to requirements that require major design rework are proposed (10).</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5"/>
                  </a:ext>
                </a:extLst>
              </a:tr>
              <a:tr h="659531">
                <a:tc>
                  <a:txBody>
                    <a:bodyPr/>
                    <a:lstStyle/>
                    <a:p>
                      <a:pPr algn="l">
                        <a:spcAft>
                          <a:spcPts val="0"/>
                        </a:spcAft>
                      </a:pPr>
                      <a:r>
                        <a:rPr lang="en-GB" sz="1600">
                          <a:solidFill>
                            <a:srgbClr val="000000"/>
                          </a:solidFill>
                          <a:latin typeface="Arial"/>
                          <a:ea typeface="Times New Roman"/>
                          <a:cs typeface="Arial"/>
                        </a:rPr>
                        <a:t>The organization is restructured so that different management are responsible for the project (6).</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6"/>
                  </a:ext>
                </a:extLst>
              </a:tr>
              <a:tr h="659531">
                <a:tc>
                  <a:txBody>
                    <a:bodyPr/>
                    <a:lstStyle/>
                    <a:p>
                      <a:pPr algn="l">
                        <a:spcAft>
                          <a:spcPts val="0"/>
                        </a:spcAft>
                      </a:pPr>
                      <a:r>
                        <a:rPr lang="en-GB" sz="1600">
                          <a:solidFill>
                            <a:srgbClr val="000000"/>
                          </a:solidFill>
                          <a:latin typeface="Arial"/>
                          <a:ea typeface="Times New Roman"/>
                          <a:cs typeface="Arial"/>
                        </a:rPr>
                        <a:t>The database used in the system cannot process as many transactions per second as expected (1).</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l">
                        <a:spcAft>
                          <a:spcPts val="0"/>
                        </a:spcAft>
                      </a:pPr>
                      <a:r>
                        <a:rPr lang="en-GB" sz="1600" dirty="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7"/>
                  </a:ext>
                </a:extLst>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60</a:t>
            </a:fld>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Risk types and examples</a:t>
            </a:r>
            <a:r>
              <a:rPr lang="en-GB" dirty="0"/>
              <a:t> </a:t>
            </a:r>
            <a:endParaRPr lang="en-US" dirty="0"/>
          </a:p>
        </p:txBody>
      </p:sp>
      <p:graphicFrame>
        <p:nvGraphicFramePr>
          <p:cNvPr id="4" name="Content Placeholder 3"/>
          <p:cNvGraphicFramePr>
            <a:graphicFrameLocks noGrp="1"/>
          </p:cNvGraphicFramePr>
          <p:nvPr>
            <p:ph idx="1"/>
          </p:nvPr>
        </p:nvGraphicFramePr>
        <p:xfrm>
          <a:off x="457200" y="1678329"/>
          <a:ext cx="8392922" cy="3842142"/>
        </p:xfrm>
        <a:graphic>
          <a:graphicData uri="http://schemas.openxmlformats.org/drawingml/2006/table">
            <a:tbl>
              <a:tblPr firstRow="1" bandRow="1">
                <a:tableStyleId>{5C22544A-7EE6-4342-B048-85BDC9FD1C3A}</a:tableStyleId>
              </a:tblPr>
              <a:tblGrid>
                <a:gridCol w="5433874">
                  <a:extLst>
                    <a:ext uri="{9D8B030D-6E8A-4147-A177-3AD203B41FA5}">
                      <a16:colId xmlns:a16="http://schemas.microsoft.com/office/drawing/2014/main" val="20000"/>
                    </a:ext>
                  </a:extLst>
                </a:gridCol>
                <a:gridCol w="1486280">
                  <a:extLst>
                    <a:ext uri="{9D8B030D-6E8A-4147-A177-3AD203B41FA5}">
                      <a16:colId xmlns:a16="http://schemas.microsoft.com/office/drawing/2014/main" val="20001"/>
                    </a:ext>
                  </a:extLst>
                </a:gridCol>
                <a:gridCol w="1472768">
                  <a:extLst>
                    <a:ext uri="{9D8B030D-6E8A-4147-A177-3AD203B41FA5}">
                      <a16:colId xmlns:a16="http://schemas.microsoft.com/office/drawing/2014/main" val="20002"/>
                    </a:ext>
                  </a:extLst>
                </a:gridCol>
              </a:tblGrid>
              <a:tr h="559445">
                <a:tc>
                  <a:txBody>
                    <a:bodyPr/>
                    <a:lstStyle/>
                    <a:p>
                      <a:pPr algn="l">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l">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l">
                        <a:spcAft>
                          <a:spcPts val="0"/>
                        </a:spcAft>
                      </a:pPr>
                      <a:r>
                        <a:rPr lang="en-GB" sz="1600" b="1" dirty="0">
                          <a:solidFill>
                            <a:srgbClr val="000000"/>
                          </a:solidFill>
                          <a:latin typeface="Arial"/>
                          <a:ea typeface="Times New Roman"/>
                          <a:cs typeface="Arial"/>
                        </a:rPr>
                        <a:t>Effects</a:t>
                      </a:r>
                    </a:p>
                  </a:txBody>
                  <a:tcPr marL="73025" marR="73025" marT="91440" marB="91440"/>
                </a:tc>
                <a:extLst>
                  <a:ext uri="{0D108BD9-81ED-4DB2-BD59-A6C34878D82A}">
                    <a16:rowId xmlns:a16="http://schemas.microsoft.com/office/drawing/2014/main" val="10000"/>
                  </a:ext>
                </a:extLst>
              </a:tr>
              <a:tr h="624750">
                <a:tc>
                  <a:txBody>
                    <a:bodyPr/>
                    <a:lstStyle/>
                    <a:p>
                      <a:pPr algn="l">
                        <a:spcAft>
                          <a:spcPts val="0"/>
                        </a:spcAft>
                      </a:pPr>
                      <a:r>
                        <a:rPr lang="en-GB" sz="1600" dirty="0">
                          <a:solidFill>
                            <a:srgbClr val="000000"/>
                          </a:solidFill>
                          <a:latin typeface="Arial"/>
                          <a:ea typeface="Times New Roman"/>
                          <a:cs typeface="Arial"/>
                        </a:rPr>
                        <a:t>The time required to develop the software is underestimated (12).</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1"/>
                  </a:ext>
                </a:extLst>
              </a:tr>
              <a:tr h="391748">
                <a:tc>
                  <a:txBody>
                    <a:bodyPr/>
                    <a:lstStyle/>
                    <a:p>
                      <a:pPr algn="l">
                        <a:spcAft>
                          <a:spcPts val="0"/>
                        </a:spcAft>
                      </a:pPr>
                      <a:r>
                        <a:rPr lang="en-GB" sz="1600">
                          <a:solidFill>
                            <a:srgbClr val="000000"/>
                          </a:solidFill>
                          <a:latin typeface="Arial"/>
                          <a:ea typeface="Times New Roman"/>
                          <a:cs typeface="Arial"/>
                        </a:rPr>
                        <a:t>Software tools cannot be integrated (9).</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2"/>
                  </a:ext>
                </a:extLst>
              </a:tr>
              <a:tr h="624750">
                <a:tc>
                  <a:txBody>
                    <a:bodyPr/>
                    <a:lstStyle/>
                    <a:p>
                      <a:pPr algn="l">
                        <a:spcAft>
                          <a:spcPts val="0"/>
                        </a:spcAft>
                      </a:pPr>
                      <a:r>
                        <a:rPr lang="en-GB" sz="1600" dirty="0">
                          <a:solidFill>
                            <a:srgbClr val="000000"/>
                          </a:solidFill>
                          <a:latin typeface="Arial"/>
                          <a:ea typeface="Times New Roman"/>
                          <a:cs typeface="Arial"/>
                        </a:rPr>
                        <a:t>Customers fail to understand the impact of requirements changes (11).</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l">
                        <a:spcAft>
                          <a:spcPts val="0"/>
                        </a:spcAft>
                      </a:pPr>
                      <a:r>
                        <a:rPr lang="en-GB" sz="1600" dirty="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3"/>
                  </a:ext>
                </a:extLst>
              </a:tr>
              <a:tr h="391748">
                <a:tc>
                  <a:txBody>
                    <a:bodyPr/>
                    <a:lstStyle/>
                    <a:p>
                      <a:pPr algn="l">
                        <a:spcAft>
                          <a:spcPts val="0"/>
                        </a:spcAft>
                      </a:pPr>
                      <a:r>
                        <a:rPr lang="en-GB" sz="1600" dirty="0">
                          <a:solidFill>
                            <a:srgbClr val="000000"/>
                          </a:solidFill>
                          <a:latin typeface="Arial"/>
                          <a:ea typeface="Times New Roman"/>
                          <a:cs typeface="Arial"/>
                        </a:rPr>
                        <a:t>Required training for staff is not available (5).</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4"/>
                  </a:ext>
                </a:extLst>
              </a:tr>
              <a:tr h="391748">
                <a:tc>
                  <a:txBody>
                    <a:bodyPr/>
                    <a:lstStyle/>
                    <a:p>
                      <a:pPr algn="l">
                        <a:spcAft>
                          <a:spcPts val="0"/>
                        </a:spcAft>
                      </a:pPr>
                      <a:r>
                        <a:rPr lang="en-GB" sz="1600" dirty="0">
                          <a:solidFill>
                            <a:srgbClr val="000000"/>
                          </a:solidFill>
                          <a:latin typeface="Arial"/>
                          <a:ea typeface="Times New Roman"/>
                          <a:cs typeface="Arial"/>
                        </a:rPr>
                        <a:t>The rate of defect repair is underestimated (13).</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5"/>
                  </a:ext>
                </a:extLst>
              </a:tr>
              <a:tr h="391748">
                <a:tc>
                  <a:txBody>
                    <a:bodyPr/>
                    <a:lstStyle/>
                    <a:p>
                      <a:pPr algn="l">
                        <a:spcAft>
                          <a:spcPts val="0"/>
                        </a:spcAft>
                      </a:pPr>
                      <a:r>
                        <a:rPr lang="en-GB" sz="1600" dirty="0">
                          <a:solidFill>
                            <a:srgbClr val="000000"/>
                          </a:solidFill>
                          <a:latin typeface="Arial"/>
                          <a:ea typeface="Times New Roman"/>
                          <a:cs typeface="Arial"/>
                        </a:rPr>
                        <a:t>The size of the software is underestimated (14).</a:t>
                      </a:r>
                    </a:p>
                  </a:txBody>
                  <a:tcPr marL="73025" marR="73025" marT="0" marB="91440"/>
                </a:tc>
                <a:tc>
                  <a:txBody>
                    <a:bodyPr/>
                    <a:lstStyle/>
                    <a:p>
                      <a:pPr algn="l">
                        <a:spcAft>
                          <a:spcPts val="0"/>
                        </a:spcAft>
                      </a:pPr>
                      <a:r>
                        <a:rPr lang="en-GB" sz="1600" dirty="0">
                          <a:solidFill>
                            <a:srgbClr val="000000"/>
                          </a:solidFill>
                          <a:latin typeface="Arial"/>
                          <a:ea typeface="Times New Roman"/>
                          <a:cs typeface="Arial"/>
                        </a:rPr>
                        <a:t>High</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6"/>
                  </a:ext>
                </a:extLst>
              </a:tr>
              <a:tr h="466205">
                <a:tc>
                  <a:txBody>
                    <a:bodyPr/>
                    <a:lstStyle/>
                    <a:p>
                      <a:pPr algn="l">
                        <a:spcAft>
                          <a:spcPts val="0"/>
                        </a:spcAft>
                      </a:pPr>
                      <a:r>
                        <a:rPr lang="en-GB" sz="1600" dirty="0">
                          <a:solidFill>
                            <a:srgbClr val="000000"/>
                          </a:solidFill>
                          <a:latin typeface="Arial"/>
                          <a:ea typeface="Times New Roman"/>
                          <a:cs typeface="Arial"/>
                        </a:rPr>
                        <a:t>Code generated by code generation tools is inefficient (8).</a:t>
                      </a:r>
                    </a:p>
                  </a:txBody>
                  <a:tcPr marL="73025" marR="73025" marT="0" marB="91440"/>
                </a:tc>
                <a:tc>
                  <a:txBody>
                    <a:bodyPr/>
                    <a:lstStyle/>
                    <a:p>
                      <a:pPr algn="l">
                        <a:spcAft>
                          <a:spcPts val="0"/>
                        </a:spcAft>
                      </a:pPr>
                      <a:r>
                        <a:rPr lang="en-GB" sz="1600" dirty="0">
                          <a:solidFill>
                            <a:srgbClr val="000000"/>
                          </a:solidFill>
                          <a:latin typeface="Arial"/>
                          <a:ea typeface="Times New Roman"/>
                          <a:cs typeface="Arial"/>
                        </a:rPr>
                        <a:t>Moderate</a:t>
                      </a:r>
                    </a:p>
                  </a:txBody>
                  <a:tcPr marL="73025" marR="73025" marT="0" marB="91440"/>
                </a:tc>
                <a:tc>
                  <a:txBody>
                    <a:bodyPr/>
                    <a:lstStyle/>
                    <a:p>
                      <a:pPr algn="l">
                        <a:spcAft>
                          <a:spcPts val="0"/>
                        </a:spcAft>
                      </a:pPr>
                      <a:r>
                        <a:rPr lang="en-GB" sz="1600" dirty="0">
                          <a:solidFill>
                            <a:srgbClr val="000000"/>
                          </a:solidFill>
                          <a:latin typeface="Arial"/>
                          <a:ea typeface="Times New Roman"/>
                          <a:cs typeface="Arial"/>
                        </a:rPr>
                        <a:t>Insignificant</a:t>
                      </a:r>
                    </a:p>
                  </a:txBody>
                  <a:tcPr marL="73025" marR="73025" marT="0" marB="91440"/>
                </a:tc>
                <a:extLst>
                  <a:ext uri="{0D108BD9-81ED-4DB2-BD59-A6C34878D82A}">
                    <a16:rowId xmlns:a16="http://schemas.microsoft.com/office/drawing/2014/main" val="10007"/>
                  </a:ext>
                </a:extLst>
              </a:tr>
            </a:tbl>
          </a:graphicData>
        </a:graphic>
      </p:graphicFrame>
      <p:sp>
        <p:nvSpPr>
          <p:cNvPr id="6" name="Slide Number Placeholder 5"/>
          <p:cNvSpPr>
            <a:spLocks noGrp="1"/>
          </p:cNvSpPr>
          <p:nvPr>
            <p:ph type="sldNum" sz="quarter" idx="12"/>
          </p:nvPr>
        </p:nvSpPr>
        <p:spPr/>
        <p:txBody>
          <a:bodyPr/>
          <a:lstStyle/>
          <a:p>
            <a:fld id="{A41DB566-6001-1B4F-A74B-7213F33DBA30}" type="slidenum">
              <a:rPr lang="en-US" smtClean="0"/>
              <a:pPr/>
              <a:t>61</a:t>
            </a:fld>
            <a:endParaRPr lang="en-US"/>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35979" y="354957"/>
            <a:ext cx="7686177" cy="860385"/>
          </a:xfrm>
        </p:spPr>
        <p:txBody>
          <a:bodyPr/>
          <a:lstStyle/>
          <a:p>
            <a:r>
              <a:rPr lang="en-GB" dirty="0"/>
              <a:t>Risk planning</a:t>
            </a:r>
          </a:p>
        </p:txBody>
      </p:sp>
      <p:graphicFrame>
        <p:nvGraphicFramePr>
          <p:cNvPr id="57350" name="Rectangle 3">
            <a:extLst>
              <a:ext uri="{FF2B5EF4-FFF2-40B4-BE49-F238E27FC236}">
                <a16:creationId xmlns:a16="http://schemas.microsoft.com/office/drawing/2014/main" id="{AE27B31B-B0E1-4A06-B87D-938BA71DAE35}"/>
              </a:ext>
            </a:extLst>
          </p:cNvPr>
          <p:cNvGraphicFramePr>
            <a:graphicFrameLocks noGrp="1"/>
          </p:cNvGraphicFramePr>
          <p:nvPr>
            <p:ph idx="1"/>
          </p:nvPr>
        </p:nvGraphicFramePr>
        <p:xfrm>
          <a:off x="609598" y="1377388"/>
          <a:ext cx="7794505" cy="49034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A41DB566-6001-1B4F-A74B-7213F33DBA30}" type="slidenum">
              <a:rPr lang="en-US" smtClean="0"/>
              <a:pPr/>
              <a:t>62</a:t>
            </a:fld>
            <a:endParaRPr lang="en-US"/>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What-if questions</a:t>
            </a:r>
          </a:p>
        </p:txBody>
      </p:sp>
      <p:sp>
        <p:nvSpPr>
          <p:cNvPr id="3" name="Content Placeholder 2"/>
          <p:cNvSpPr>
            <a:spLocks noGrp="1"/>
          </p:cNvSpPr>
          <p:nvPr>
            <p:ph idx="1"/>
          </p:nvPr>
        </p:nvSpPr>
        <p:spPr>
          <a:xfrm>
            <a:off x="324091" y="1585732"/>
            <a:ext cx="8210309" cy="4826643"/>
          </a:xfrm>
        </p:spPr>
        <p:txBody>
          <a:bodyPr>
            <a:normAutofit/>
          </a:bodyPr>
          <a:lstStyle/>
          <a:p>
            <a:r>
              <a:rPr lang="en-GB" sz="2400" dirty="0"/>
              <a:t>What if several engineers are ill at the same time?</a:t>
            </a:r>
          </a:p>
          <a:p>
            <a:r>
              <a:rPr lang="en-GB" sz="2400" dirty="0"/>
              <a:t>What if an economic downturn leads to budget cuts of 20% for the project?</a:t>
            </a:r>
          </a:p>
          <a:p>
            <a:r>
              <a:rPr lang="en-GB" sz="2400" dirty="0"/>
              <a:t>What if the performance of open-source software is inadequate and the only expert on that open source software leaves?</a:t>
            </a:r>
          </a:p>
          <a:p>
            <a:r>
              <a:rPr lang="en-GB" sz="2400" dirty="0"/>
              <a:t>What if the company that supplies and maintains software components goes out of business?</a:t>
            </a:r>
          </a:p>
          <a:p>
            <a:r>
              <a:rPr lang="en-GB" sz="2400" dirty="0"/>
              <a:t>What if the customer fails to deliver the revised requirements as predicted? </a:t>
            </a:r>
          </a:p>
          <a:p>
            <a:endParaRPr lang="en-US" sz="2400" dirty="0"/>
          </a:p>
        </p:txBody>
      </p:sp>
      <p:sp>
        <p:nvSpPr>
          <p:cNvPr id="6" name="Slide Number Placeholder 5"/>
          <p:cNvSpPr>
            <a:spLocks noGrp="1"/>
          </p:cNvSpPr>
          <p:nvPr>
            <p:ph type="sldNum" sz="quarter" idx="12"/>
          </p:nvPr>
        </p:nvSpPr>
        <p:spPr/>
        <p:txBody>
          <a:bodyPr/>
          <a:lstStyle/>
          <a:p>
            <a:fld id="{A41DB566-6001-1B4F-A74B-7213F33DBA30}" type="slidenum">
              <a:rPr lang="en-US" smtClean="0"/>
              <a:pPr/>
              <a:t>63</a:t>
            </a:fld>
            <a:endParaRPr lang="en-US"/>
          </a:p>
        </p:txBody>
      </p:sp>
    </p:spTree>
    <p:extLst>
      <p:ext uri="{BB962C8B-B14F-4D97-AF65-F5344CB8AC3E}">
        <p14:creationId xmlns:p14="http://schemas.microsoft.com/office/powerpoint/2010/main" val="3444929375"/>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89" y="204486"/>
            <a:ext cx="7686177" cy="744638"/>
          </a:xfrm>
        </p:spPr>
        <p:txBody>
          <a:bodyPr/>
          <a:lstStyle/>
          <a:p>
            <a:r>
              <a:rPr lang="en-US" dirty="0"/>
              <a:t>Strategies to help manage risk</a:t>
            </a:r>
            <a:r>
              <a:rPr lang="en-GB" dirty="0"/>
              <a:t> </a:t>
            </a:r>
            <a:endParaRPr lang="en-US" dirty="0"/>
          </a:p>
        </p:txBody>
      </p:sp>
      <p:graphicFrame>
        <p:nvGraphicFramePr>
          <p:cNvPr id="4" name="Content Placeholder 3"/>
          <p:cNvGraphicFramePr>
            <a:graphicFrameLocks noGrp="1"/>
          </p:cNvGraphicFramePr>
          <p:nvPr>
            <p:ph idx="1"/>
          </p:nvPr>
        </p:nvGraphicFramePr>
        <p:xfrm>
          <a:off x="308462" y="879677"/>
          <a:ext cx="8233654" cy="5967411"/>
        </p:xfrm>
        <a:graphic>
          <a:graphicData uri="http://schemas.openxmlformats.org/drawingml/2006/table">
            <a:tbl>
              <a:tblPr firstRow="1" bandRow="1">
                <a:tableStyleId>{5C22544A-7EE6-4342-B048-85BDC9FD1C3A}</a:tableStyleId>
              </a:tblPr>
              <a:tblGrid>
                <a:gridCol w="2394934">
                  <a:extLst>
                    <a:ext uri="{9D8B030D-6E8A-4147-A177-3AD203B41FA5}">
                      <a16:colId xmlns:a16="http://schemas.microsoft.com/office/drawing/2014/main" val="20000"/>
                    </a:ext>
                  </a:extLst>
                </a:gridCol>
                <a:gridCol w="5838720">
                  <a:extLst>
                    <a:ext uri="{9D8B030D-6E8A-4147-A177-3AD203B41FA5}">
                      <a16:colId xmlns:a16="http://schemas.microsoft.com/office/drawing/2014/main" val="20001"/>
                    </a:ext>
                  </a:extLst>
                </a:gridCol>
              </a:tblGrid>
              <a:tr h="543401">
                <a:tc>
                  <a:txBody>
                    <a:bodyPr/>
                    <a:lstStyle/>
                    <a:p>
                      <a:pPr algn="l">
                        <a:spcAft>
                          <a:spcPts val="0"/>
                        </a:spcAft>
                      </a:pPr>
                      <a:r>
                        <a:rPr lang="en-GB" sz="20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2000" b="1" dirty="0">
                          <a:solidFill>
                            <a:srgbClr val="000000"/>
                          </a:solidFill>
                          <a:latin typeface="Arial"/>
                          <a:ea typeface="Times New Roman"/>
                          <a:cs typeface="Arial"/>
                        </a:rPr>
                        <a:t>Strategy</a:t>
                      </a:r>
                    </a:p>
                  </a:txBody>
                  <a:tcPr marL="73025" marR="73025" marT="91440" marB="91440"/>
                </a:tc>
                <a:extLst>
                  <a:ext uri="{0D108BD9-81ED-4DB2-BD59-A6C34878D82A}">
                    <a16:rowId xmlns:a16="http://schemas.microsoft.com/office/drawing/2014/main" val="10000"/>
                  </a:ext>
                </a:extLst>
              </a:tr>
              <a:tr h="1669017">
                <a:tc>
                  <a:txBody>
                    <a:bodyPr/>
                    <a:lstStyle/>
                    <a:p>
                      <a:pPr algn="l">
                        <a:spcAft>
                          <a:spcPts val="0"/>
                        </a:spcAft>
                      </a:pPr>
                      <a:r>
                        <a:rPr lang="en-GB" sz="2000" dirty="0">
                          <a:solidFill>
                            <a:srgbClr val="000000"/>
                          </a:solidFill>
                          <a:latin typeface="Arial"/>
                          <a:ea typeface="Times New Roman"/>
                          <a:cs typeface="Arial"/>
                        </a:rPr>
                        <a:t>Organizational financial problems</a:t>
                      </a:r>
                    </a:p>
                  </a:txBody>
                  <a:tcPr marL="73025" marR="73025" marT="0" marB="91440"/>
                </a:tc>
                <a:tc>
                  <a:txBody>
                    <a:bodyPr/>
                    <a:lstStyle/>
                    <a:p>
                      <a:pPr algn="l">
                        <a:spcAft>
                          <a:spcPts val="0"/>
                        </a:spcAft>
                      </a:pPr>
                      <a:r>
                        <a:rPr lang="en-GB" sz="2000" dirty="0">
                          <a:solidFill>
                            <a:srgbClr val="000000"/>
                          </a:solidFill>
                          <a:latin typeface="Arial"/>
                          <a:ea typeface="Times New Roman"/>
                          <a:cs typeface="Arial"/>
                        </a:rPr>
                        <a:t>Prepare a briefing document for senior management showing how the project is making a very important contribution to the goals of the business and presenting reasons why cuts to the project budget would not be cost-effective.</a:t>
                      </a:r>
                    </a:p>
                  </a:txBody>
                  <a:tcPr marL="73025" marR="73025" marT="0" marB="91440"/>
                </a:tc>
                <a:extLst>
                  <a:ext uri="{0D108BD9-81ED-4DB2-BD59-A6C34878D82A}">
                    <a16:rowId xmlns:a16="http://schemas.microsoft.com/office/drawing/2014/main" val="10001"/>
                  </a:ext>
                </a:extLst>
              </a:tr>
              <a:tr h="737473">
                <a:tc>
                  <a:txBody>
                    <a:bodyPr/>
                    <a:lstStyle/>
                    <a:p>
                      <a:pPr algn="l">
                        <a:spcAft>
                          <a:spcPts val="0"/>
                        </a:spcAft>
                      </a:pPr>
                      <a:r>
                        <a:rPr lang="en-GB" sz="2000" dirty="0">
                          <a:solidFill>
                            <a:srgbClr val="000000"/>
                          </a:solidFill>
                          <a:latin typeface="Arial"/>
                          <a:ea typeface="Times New Roman"/>
                          <a:cs typeface="Arial"/>
                        </a:rPr>
                        <a:t>Recruitment problems</a:t>
                      </a:r>
                    </a:p>
                  </a:txBody>
                  <a:tcPr marL="73025" marR="73025" marT="0" marB="91440"/>
                </a:tc>
                <a:tc>
                  <a:txBody>
                    <a:bodyPr/>
                    <a:lstStyle/>
                    <a:p>
                      <a:pPr algn="l">
                        <a:spcAft>
                          <a:spcPts val="0"/>
                        </a:spcAft>
                      </a:pPr>
                      <a:r>
                        <a:rPr lang="en-GB" sz="2000" dirty="0">
                          <a:solidFill>
                            <a:srgbClr val="000000"/>
                          </a:solidFill>
                          <a:latin typeface="Arial"/>
                          <a:ea typeface="Times New Roman"/>
                          <a:cs typeface="Arial"/>
                        </a:rPr>
                        <a:t>Alert customer to potential difficulties and the possibility of delays; investigate buying-in components.</a:t>
                      </a:r>
                    </a:p>
                  </a:txBody>
                  <a:tcPr marL="73025" marR="73025" marT="0" marB="91440"/>
                </a:tc>
                <a:extLst>
                  <a:ext uri="{0D108BD9-81ED-4DB2-BD59-A6C34878D82A}">
                    <a16:rowId xmlns:a16="http://schemas.microsoft.com/office/drawing/2014/main" val="10002"/>
                  </a:ext>
                </a:extLst>
              </a:tr>
              <a:tr h="737473">
                <a:tc>
                  <a:txBody>
                    <a:bodyPr/>
                    <a:lstStyle/>
                    <a:p>
                      <a:pPr algn="l">
                        <a:spcAft>
                          <a:spcPts val="0"/>
                        </a:spcAft>
                      </a:pPr>
                      <a:r>
                        <a:rPr lang="en-GB" sz="2000">
                          <a:solidFill>
                            <a:srgbClr val="000000"/>
                          </a:solidFill>
                          <a:latin typeface="Arial"/>
                          <a:ea typeface="Times New Roman"/>
                          <a:cs typeface="Arial"/>
                        </a:rPr>
                        <a:t>Staff illness</a:t>
                      </a:r>
                    </a:p>
                  </a:txBody>
                  <a:tcPr marL="73025" marR="73025" marT="0" marB="91440"/>
                </a:tc>
                <a:tc>
                  <a:txBody>
                    <a:bodyPr/>
                    <a:lstStyle/>
                    <a:p>
                      <a:pPr algn="l">
                        <a:spcAft>
                          <a:spcPts val="0"/>
                        </a:spcAft>
                      </a:pPr>
                      <a:r>
                        <a:rPr lang="en-GB" sz="2000" dirty="0">
                          <a:solidFill>
                            <a:srgbClr val="000000"/>
                          </a:solidFill>
                          <a:latin typeface="Arial"/>
                          <a:ea typeface="Times New Roman"/>
                          <a:cs typeface="Arial"/>
                        </a:rPr>
                        <a:t>Reorganize team so that there is more overlap of work and people therefore understand each other’s jobs.</a:t>
                      </a:r>
                    </a:p>
                  </a:txBody>
                  <a:tcPr marL="73025" marR="73025" marT="0" marB="91440"/>
                </a:tc>
                <a:extLst>
                  <a:ext uri="{0D108BD9-81ED-4DB2-BD59-A6C34878D82A}">
                    <a16:rowId xmlns:a16="http://schemas.microsoft.com/office/drawing/2014/main" val="10003"/>
                  </a:ext>
                </a:extLst>
              </a:tr>
              <a:tr h="737473">
                <a:tc>
                  <a:txBody>
                    <a:bodyPr/>
                    <a:lstStyle/>
                    <a:p>
                      <a:pPr algn="l">
                        <a:spcAft>
                          <a:spcPts val="0"/>
                        </a:spcAft>
                      </a:pPr>
                      <a:r>
                        <a:rPr lang="en-GB" sz="2000">
                          <a:solidFill>
                            <a:srgbClr val="000000"/>
                          </a:solidFill>
                          <a:latin typeface="Arial"/>
                          <a:ea typeface="Times New Roman"/>
                          <a:cs typeface="Arial"/>
                        </a:rPr>
                        <a:t>Defective components</a:t>
                      </a:r>
                    </a:p>
                  </a:txBody>
                  <a:tcPr marL="73025" marR="73025" marT="0" marB="91440"/>
                </a:tc>
                <a:tc>
                  <a:txBody>
                    <a:bodyPr/>
                    <a:lstStyle/>
                    <a:p>
                      <a:pPr algn="l">
                        <a:spcAft>
                          <a:spcPts val="0"/>
                        </a:spcAft>
                      </a:pPr>
                      <a:r>
                        <a:rPr lang="en-GB" sz="2000" dirty="0">
                          <a:solidFill>
                            <a:srgbClr val="000000"/>
                          </a:solidFill>
                          <a:latin typeface="Arial"/>
                          <a:ea typeface="Times New Roman"/>
                          <a:cs typeface="Arial"/>
                        </a:rPr>
                        <a:t>Replace potentially defective components with bought-in components of known reliability.</a:t>
                      </a:r>
                    </a:p>
                  </a:txBody>
                  <a:tcPr marL="73025" marR="73025" marT="0" marB="91440"/>
                </a:tc>
                <a:extLst>
                  <a:ext uri="{0D108BD9-81ED-4DB2-BD59-A6C34878D82A}">
                    <a16:rowId xmlns:a16="http://schemas.microsoft.com/office/drawing/2014/main" val="10004"/>
                  </a:ext>
                </a:extLst>
              </a:tr>
              <a:tr h="737473">
                <a:tc>
                  <a:txBody>
                    <a:bodyPr/>
                    <a:lstStyle/>
                    <a:p>
                      <a:pPr algn="l">
                        <a:spcAft>
                          <a:spcPts val="0"/>
                        </a:spcAft>
                      </a:pPr>
                      <a:r>
                        <a:rPr lang="en-GB" sz="2000">
                          <a:solidFill>
                            <a:srgbClr val="000000"/>
                          </a:solidFill>
                          <a:latin typeface="Arial"/>
                          <a:ea typeface="Times New Roman"/>
                          <a:cs typeface="Arial"/>
                        </a:rPr>
                        <a:t>Requirements changes</a:t>
                      </a:r>
                    </a:p>
                  </a:txBody>
                  <a:tcPr marL="73025" marR="73025" marT="0" marB="91440"/>
                </a:tc>
                <a:tc>
                  <a:txBody>
                    <a:bodyPr/>
                    <a:lstStyle/>
                    <a:p>
                      <a:pPr algn="l">
                        <a:spcAft>
                          <a:spcPts val="0"/>
                        </a:spcAft>
                      </a:pPr>
                      <a:r>
                        <a:rPr lang="en-GB" sz="2000" dirty="0">
                          <a:solidFill>
                            <a:srgbClr val="000000"/>
                          </a:solidFill>
                          <a:latin typeface="Arial"/>
                          <a:ea typeface="Times New Roman"/>
                          <a:cs typeface="Arial"/>
                        </a:rPr>
                        <a:t>Derive traceability information to assess requirements change impact; maximize information hiding in the design. </a:t>
                      </a:r>
                    </a:p>
                  </a:txBody>
                  <a:tcPr marL="73025" marR="73025" marT="0" marB="9144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64</a:t>
            </a:fld>
            <a:endParaRPr lang="en-US"/>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to help manage risk</a:t>
            </a:r>
            <a:r>
              <a:rPr lang="en-GB" dirty="0"/>
              <a:t> </a:t>
            </a:r>
            <a:endParaRPr lang="en-US" dirty="0"/>
          </a:p>
        </p:txBody>
      </p:sp>
      <p:graphicFrame>
        <p:nvGraphicFramePr>
          <p:cNvPr id="4" name="Content Placeholder 3"/>
          <p:cNvGraphicFramePr>
            <a:graphicFrameLocks noGrp="1"/>
          </p:cNvGraphicFramePr>
          <p:nvPr>
            <p:ph idx="1"/>
          </p:nvPr>
        </p:nvGraphicFramePr>
        <p:xfrm>
          <a:off x="457200" y="1713053"/>
          <a:ext cx="7946904" cy="3426545"/>
        </p:xfrm>
        <a:graphic>
          <a:graphicData uri="http://schemas.openxmlformats.org/drawingml/2006/table">
            <a:tbl>
              <a:tblPr firstRow="1" bandRow="1">
                <a:tableStyleId>{5C22544A-7EE6-4342-B048-85BDC9FD1C3A}</a:tableStyleId>
              </a:tblPr>
              <a:tblGrid>
                <a:gridCol w="2311527">
                  <a:extLst>
                    <a:ext uri="{9D8B030D-6E8A-4147-A177-3AD203B41FA5}">
                      <a16:colId xmlns:a16="http://schemas.microsoft.com/office/drawing/2014/main" val="20000"/>
                    </a:ext>
                  </a:extLst>
                </a:gridCol>
                <a:gridCol w="5635377">
                  <a:extLst>
                    <a:ext uri="{9D8B030D-6E8A-4147-A177-3AD203B41FA5}">
                      <a16:colId xmlns:a16="http://schemas.microsoft.com/office/drawing/2014/main" val="20001"/>
                    </a:ext>
                  </a:extLst>
                </a:gridCol>
              </a:tblGrid>
              <a:tr h="569667">
                <a:tc>
                  <a:txBody>
                    <a:bodyPr/>
                    <a:lstStyle/>
                    <a:p>
                      <a:pPr algn="l">
                        <a:spcAft>
                          <a:spcPts val="0"/>
                        </a:spcAft>
                      </a:pPr>
                      <a:r>
                        <a:rPr lang="en-GB" sz="2000" b="1" dirty="0">
                          <a:solidFill>
                            <a:srgbClr val="000000"/>
                          </a:solidFill>
                          <a:latin typeface="Arial"/>
                          <a:ea typeface="Times New Roman"/>
                          <a:cs typeface="Arial"/>
                        </a:rPr>
                        <a:t>Risk</a:t>
                      </a:r>
                    </a:p>
                  </a:txBody>
                  <a:tcPr marL="73025" marR="73025" marT="91440" marB="91440"/>
                </a:tc>
                <a:tc>
                  <a:txBody>
                    <a:bodyPr/>
                    <a:lstStyle/>
                    <a:p>
                      <a:pPr algn="l">
                        <a:spcAft>
                          <a:spcPts val="0"/>
                        </a:spcAft>
                      </a:pPr>
                      <a:r>
                        <a:rPr lang="en-GB" sz="2000" b="1" dirty="0">
                          <a:solidFill>
                            <a:srgbClr val="000000"/>
                          </a:solidFill>
                          <a:latin typeface="Arial"/>
                          <a:ea typeface="Times New Roman"/>
                          <a:cs typeface="Arial"/>
                        </a:rPr>
                        <a:t>Strategy</a:t>
                      </a:r>
                    </a:p>
                  </a:txBody>
                  <a:tcPr marL="73025" marR="73025" marT="91440" marB="91440"/>
                </a:tc>
                <a:extLst>
                  <a:ext uri="{0D108BD9-81ED-4DB2-BD59-A6C34878D82A}">
                    <a16:rowId xmlns:a16="http://schemas.microsoft.com/office/drawing/2014/main" val="10000"/>
                  </a:ext>
                </a:extLst>
              </a:tr>
              <a:tr h="1098643">
                <a:tc>
                  <a:txBody>
                    <a:bodyPr/>
                    <a:lstStyle/>
                    <a:p>
                      <a:pPr algn="l">
                        <a:spcAft>
                          <a:spcPts val="0"/>
                        </a:spcAft>
                      </a:pPr>
                      <a:r>
                        <a:rPr lang="en-GB" sz="2000" dirty="0">
                          <a:solidFill>
                            <a:srgbClr val="000000"/>
                          </a:solidFill>
                          <a:latin typeface="Arial"/>
                          <a:ea typeface="Times New Roman"/>
                          <a:cs typeface="Arial"/>
                        </a:rPr>
                        <a:t>Organizational restructuring</a:t>
                      </a:r>
                    </a:p>
                  </a:txBody>
                  <a:tcPr marL="73025" marR="73025" marT="0" marB="91440"/>
                </a:tc>
                <a:tc>
                  <a:txBody>
                    <a:bodyPr/>
                    <a:lstStyle/>
                    <a:p>
                      <a:pPr algn="l">
                        <a:spcAft>
                          <a:spcPts val="0"/>
                        </a:spcAft>
                      </a:pPr>
                      <a:r>
                        <a:rPr lang="en-GB" sz="2000">
                          <a:solidFill>
                            <a:srgbClr val="000000"/>
                          </a:solidFill>
                          <a:latin typeface="Arial"/>
                          <a:ea typeface="Times New Roman"/>
                          <a:cs typeface="Arial"/>
                        </a:rPr>
                        <a:t>Prepare a briefing document for senior management showing how the project is making a very important contribution to the goals of the business. </a:t>
                      </a:r>
                    </a:p>
                  </a:txBody>
                  <a:tcPr marL="73025" marR="73025" marT="0" marB="91440"/>
                </a:tc>
                <a:extLst>
                  <a:ext uri="{0D108BD9-81ED-4DB2-BD59-A6C34878D82A}">
                    <a16:rowId xmlns:a16="http://schemas.microsoft.com/office/drawing/2014/main" val="10001"/>
                  </a:ext>
                </a:extLst>
              </a:tr>
              <a:tr h="773119">
                <a:tc>
                  <a:txBody>
                    <a:bodyPr/>
                    <a:lstStyle/>
                    <a:p>
                      <a:pPr algn="l">
                        <a:spcAft>
                          <a:spcPts val="0"/>
                        </a:spcAft>
                      </a:pPr>
                      <a:r>
                        <a:rPr lang="en-GB" sz="2000">
                          <a:solidFill>
                            <a:srgbClr val="000000"/>
                          </a:solidFill>
                          <a:latin typeface="Arial"/>
                          <a:ea typeface="Times New Roman"/>
                          <a:cs typeface="Arial"/>
                        </a:rPr>
                        <a:t>Database performance</a:t>
                      </a:r>
                    </a:p>
                  </a:txBody>
                  <a:tcPr marL="73025" marR="73025" marT="0" marB="91440"/>
                </a:tc>
                <a:tc>
                  <a:txBody>
                    <a:bodyPr/>
                    <a:lstStyle/>
                    <a:p>
                      <a:pPr algn="l">
                        <a:spcAft>
                          <a:spcPts val="0"/>
                        </a:spcAft>
                      </a:pPr>
                      <a:r>
                        <a:rPr lang="en-GB" sz="2000">
                          <a:solidFill>
                            <a:srgbClr val="000000"/>
                          </a:solidFill>
                          <a:latin typeface="Arial"/>
                          <a:ea typeface="Times New Roman"/>
                          <a:cs typeface="Arial"/>
                        </a:rPr>
                        <a:t>Investigate the possibility of buying a higher-performance database. </a:t>
                      </a:r>
                    </a:p>
                  </a:txBody>
                  <a:tcPr marL="73025" marR="73025" marT="0" marB="91440"/>
                </a:tc>
                <a:extLst>
                  <a:ext uri="{0D108BD9-81ED-4DB2-BD59-A6C34878D82A}">
                    <a16:rowId xmlns:a16="http://schemas.microsoft.com/office/drawing/2014/main" val="10002"/>
                  </a:ext>
                </a:extLst>
              </a:tr>
              <a:tr h="773119">
                <a:tc>
                  <a:txBody>
                    <a:bodyPr/>
                    <a:lstStyle/>
                    <a:p>
                      <a:pPr algn="l">
                        <a:spcAft>
                          <a:spcPts val="0"/>
                        </a:spcAft>
                      </a:pPr>
                      <a:r>
                        <a:rPr lang="en-GB" sz="2000">
                          <a:solidFill>
                            <a:srgbClr val="000000"/>
                          </a:solidFill>
                          <a:latin typeface="Arial"/>
                          <a:ea typeface="Times New Roman"/>
                          <a:cs typeface="Arial"/>
                        </a:rPr>
                        <a:t>Underestimated development time</a:t>
                      </a:r>
                    </a:p>
                  </a:txBody>
                  <a:tcPr marL="73025" marR="73025" marT="0" marB="91440"/>
                </a:tc>
                <a:tc>
                  <a:txBody>
                    <a:bodyPr/>
                    <a:lstStyle/>
                    <a:p>
                      <a:pPr algn="l">
                        <a:spcAft>
                          <a:spcPts val="0"/>
                        </a:spcAft>
                      </a:pPr>
                      <a:r>
                        <a:rPr lang="en-GB" sz="2000" dirty="0">
                          <a:solidFill>
                            <a:srgbClr val="000000"/>
                          </a:solidFill>
                          <a:latin typeface="Arial"/>
                          <a:ea typeface="Times New Roman"/>
                          <a:cs typeface="Arial"/>
                        </a:rPr>
                        <a:t>Investigate buying-in components; investigate use of a program generator.</a:t>
                      </a:r>
                    </a:p>
                  </a:txBody>
                  <a:tcPr marL="73025" marR="73025" marT="0" marB="91440"/>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65</a:t>
            </a:fld>
            <a:endParaRPr lang="en-US"/>
          </a:p>
        </p:txBody>
      </p:sp>
    </p:spTree>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965199" y="609600"/>
            <a:ext cx="7648121" cy="1099457"/>
          </a:xfrm>
        </p:spPr>
        <p:txBody>
          <a:bodyPr>
            <a:normAutofit/>
          </a:bodyPr>
          <a:lstStyle/>
          <a:p>
            <a:r>
              <a:rPr lang="en-GB" dirty="0"/>
              <a:t>Risk monitoring</a:t>
            </a:r>
          </a:p>
        </p:txBody>
      </p:sp>
      <p:sp>
        <p:nvSpPr>
          <p:cNvPr id="4" name="Slide Number Placeholder 3"/>
          <p:cNvSpPr>
            <a:spLocks noGrp="1"/>
          </p:cNvSpPr>
          <p:nvPr>
            <p:ph type="sldNum" sz="quarter" idx="12"/>
          </p:nvPr>
        </p:nvSpPr>
        <p:spPr>
          <a:xfrm>
            <a:off x="7420899" y="6182876"/>
            <a:ext cx="512504" cy="365125"/>
          </a:xfrm>
        </p:spPr>
        <p:txBody>
          <a:bodyPr>
            <a:normAutofit/>
          </a:bodyPr>
          <a:lstStyle/>
          <a:p>
            <a:pPr>
              <a:spcAft>
                <a:spcPts val="600"/>
              </a:spcAft>
            </a:pPr>
            <a:fld id="{A41DB566-6001-1B4F-A74B-7213F33DBA30}" type="slidenum">
              <a:rPr lang="en-US" smtClean="0"/>
              <a:pPr>
                <a:spcAft>
                  <a:spcPts val="600"/>
                </a:spcAft>
              </a:pPr>
              <a:t>66</a:t>
            </a:fld>
            <a:endParaRPr lang="en-US"/>
          </a:p>
        </p:txBody>
      </p:sp>
      <p:graphicFrame>
        <p:nvGraphicFramePr>
          <p:cNvPr id="58373" name="Rectangle 3">
            <a:extLst>
              <a:ext uri="{FF2B5EF4-FFF2-40B4-BE49-F238E27FC236}">
                <a16:creationId xmlns:a16="http://schemas.microsoft.com/office/drawing/2014/main" id="{ED4E7627-E82C-435D-9DF2-E5CEF288D264}"/>
              </a:ext>
            </a:extLst>
          </p:cNvPr>
          <p:cNvGraphicFramePr>
            <a:graphicFrameLocks noGrp="1"/>
          </p:cNvGraphicFramePr>
          <p:nvPr>
            <p:ph idx="1"/>
          </p:nvPr>
        </p:nvGraphicFramePr>
        <p:xfrm>
          <a:off x="965199" y="1948543"/>
          <a:ext cx="7213600"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913" y="239348"/>
            <a:ext cx="7648121" cy="1099457"/>
          </a:xfrm>
        </p:spPr>
        <p:txBody>
          <a:bodyPr>
            <a:normAutofit/>
          </a:bodyPr>
          <a:lstStyle/>
          <a:p>
            <a:r>
              <a:rPr lang="en-US" dirty="0"/>
              <a:t>Risk indicators</a:t>
            </a:r>
            <a:r>
              <a:rPr lang="en-GB" dirty="0"/>
              <a:t> </a:t>
            </a:r>
            <a:endParaRPr lang="en-US" dirty="0"/>
          </a:p>
        </p:txBody>
      </p:sp>
      <p:sp>
        <p:nvSpPr>
          <p:cNvPr id="5" name="Slide Number Placeholder 4"/>
          <p:cNvSpPr>
            <a:spLocks noGrp="1"/>
          </p:cNvSpPr>
          <p:nvPr>
            <p:ph type="sldNum" sz="quarter" idx="12"/>
          </p:nvPr>
        </p:nvSpPr>
        <p:spPr>
          <a:xfrm>
            <a:off x="8388347" y="6201751"/>
            <a:ext cx="512504" cy="365125"/>
          </a:xfrm>
        </p:spPr>
        <p:txBody>
          <a:bodyPr>
            <a:normAutofit/>
          </a:bodyPr>
          <a:lstStyle/>
          <a:p>
            <a:pPr>
              <a:spcAft>
                <a:spcPts val="600"/>
              </a:spcAft>
            </a:pPr>
            <a:fld id="{A41DB566-6001-1B4F-A74B-7213F33DBA30}" type="slidenum">
              <a:rPr lang="en-US" smtClean="0"/>
              <a:pPr>
                <a:spcAft>
                  <a:spcPts val="600"/>
                </a:spcAft>
              </a:pPr>
              <a:t>67</a:t>
            </a:fld>
            <a:endParaRPr lang="en-US"/>
          </a:p>
        </p:txBody>
      </p:sp>
      <p:graphicFrame>
        <p:nvGraphicFramePr>
          <p:cNvPr id="4" name="Content Placeholder 3"/>
          <p:cNvGraphicFramePr>
            <a:graphicFrameLocks noGrp="1"/>
          </p:cNvGraphicFramePr>
          <p:nvPr>
            <p:ph idx="1"/>
          </p:nvPr>
        </p:nvGraphicFramePr>
        <p:xfrm>
          <a:off x="347241" y="1141270"/>
          <a:ext cx="8553610" cy="5635452"/>
        </p:xfrm>
        <a:graphic>
          <a:graphicData uri="http://schemas.openxmlformats.org/drawingml/2006/table">
            <a:tbl>
              <a:tblPr firstRow="1" bandRow="1">
                <a:noFill/>
                <a:tableStyleId>{5C22544A-7EE6-4342-B048-85BDC9FD1C3A}</a:tableStyleId>
              </a:tblPr>
              <a:tblGrid>
                <a:gridCol w="1789383">
                  <a:extLst>
                    <a:ext uri="{9D8B030D-6E8A-4147-A177-3AD203B41FA5}">
                      <a16:colId xmlns:a16="http://schemas.microsoft.com/office/drawing/2014/main" val="20000"/>
                    </a:ext>
                  </a:extLst>
                </a:gridCol>
                <a:gridCol w="6764227">
                  <a:extLst>
                    <a:ext uri="{9D8B030D-6E8A-4147-A177-3AD203B41FA5}">
                      <a16:colId xmlns:a16="http://schemas.microsoft.com/office/drawing/2014/main" val="20001"/>
                    </a:ext>
                  </a:extLst>
                </a:gridCol>
              </a:tblGrid>
              <a:tr h="592390">
                <a:tc>
                  <a:txBody>
                    <a:bodyPr/>
                    <a:lstStyle/>
                    <a:p>
                      <a:pPr algn="l">
                        <a:spcAft>
                          <a:spcPts val="0"/>
                        </a:spcAft>
                      </a:pPr>
                      <a:r>
                        <a:rPr lang="en-GB" sz="2000" b="1" cap="none" spc="0" dirty="0">
                          <a:solidFill>
                            <a:srgbClr val="0070C0"/>
                          </a:solidFill>
                          <a:latin typeface="Arial"/>
                          <a:ea typeface="Times New Roman"/>
                          <a:cs typeface="Arial"/>
                        </a:rPr>
                        <a:t>Risk type</a:t>
                      </a:r>
                    </a:p>
                  </a:txBody>
                  <a:tcPr marL="0" marR="59613" marT="23845" marB="178839">
                    <a:lnL w="12700" cmpd="sng">
                      <a:noFill/>
                    </a:lnL>
                    <a:lnR w="12700" cmpd="sng">
                      <a:noFill/>
                    </a:lnR>
                    <a:lnT w="28575" cap="flat" cmpd="sng" algn="ctr">
                      <a:solidFill>
                        <a:schemeClr val="tx1"/>
                      </a:solidFill>
                      <a:prstDash val="solid"/>
                    </a:lnT>
                    <a:lnB w="38100" cmpd="sng">
                      <a:noFill/>
                    </a:lnB>
                    <a:noFill/>
                  </a:tcPr>
                </a:tc>
                <a:tc>
                  <a:txBody>
                    <a:bodyPr/>
                    <a:lstStyle/>
                    <a:p>
                      <a:pPr algn="l">
                        <a:spcAft>
                          <a:spcPts val="0"/>
                        </a:spcAft>
                      </a:pPr>
                      <a:r>
                        <a:rPr lang="en-GB" sz="2000" b="1" cap="none" spc="0" dirty="0">
                          <a:solidFill>
                            <a:srgbClr val="0070C0"/>
                          </a:solidFill>
                          <a:latin typeface="Arial"/>
                          <a:ea typeface="Times New Roman"/>
                          <a:cs typeface="Arial"/>
                        </a:rPr>
                        <a:t>Potential indicators</a:t>
                      </a:r>
                    </a:p>
                  </a:txBody>
                  <a:tcPr marL="0" marR="59613" marT="23845" marB="178839">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10000"/>
                  </a:ext>
                </a:extLst>
              </a:tr>
              <a:tr h="592390">
                <a:tc>
                  <a:txBody>
                    <a:bodyPr/>
                    <a:lstStyle/>
                    <a:p>
                      <a:pPr algn="l">
                        <a:spcAft>
                          <a:spcPts val="0"/>
                        </a:spcAft>
                      </a:pPr>
                      <a:r>
                        <a:rPr lang="en-GB" sz="2000" cap="none" spc="0">
                          <a:solidFill>
                            <a:schemeClr val="tx1"/>
                          </a:solidFill>
                          <a:latin typeface="Arial"/>
                          <a:ea typeface="Times New Roman"/>
                          <a:cs typeface="Arial"/>
                        </a:rPr>
                        <a:t>Estimation</a:t>
                      </a:r>
                    </a:p>
                  </a:txBody>
                  <a:tcPr marL="0" marR="59613" marT="23845" marB="178839">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pPr algn="l">
                        <a:spcAft>
                          <a:spcPts val="0"/>
                        </a:spcAft>
                      </a:pPr>
                      <a:r>
                        <a:rPr lang="en-GB" sz="2000" cap="none" spc="0">
                          <a:solidFill>
                            <a:schemeClr val="tx1"/>
                          </a:solidFill>
                          <a:latin typeface="Arial"/>
                          <a:ea typeface="Times New Roman"/>
                          <a:cs typeface="Arial"/>
                        </a:rPr>
                        <a:t>Failure to meet agreed schedule; failure to clear reported defects.</a:t>
                      </a:r>
                    </a:p>
                  </a:txBody>
                  <a:tcPr marL="0" marR="59613" marT="23845" marB="178839">
                    <a:lnL w="12700" cmpd="sng">
                      <a:noFill/>
                      <a:prstDash val="solid"/>
                    </a:lnL>
                    <a:lnR w="12700" cmpd="sng">
                      <a:noFill/>
                      <a:prstDash val="solid"/>
                    </a:lnR>
                    <a:lnT w="38100" cmpd="sng">
                      <a:noFill/>
                    </a:lnT>
                    <a:lnB w="6350" cap="flat" cmpd="sng" algn="ctr">
                      <a:solidFill>
                        <a:schemeClr val="tx1"/>
                      </a:solidFill>
                      <a:prstDash val="solid"/>
                    </a:lnB>
                    <a:noFill/>
                  </a:tcPr>
                </a:tc>
                <a:extLst>
                  <a:ext uri="{0D108BD9-81ED-4DB2-BD59-A6C34878D82A}">
                    <a16:rowId xmlns:a16="http://schemas.microsoft.com/office/drawing/2014/main" val="10001"/>
                  </a:ext>
                </a:extLst>
              </a:tr>
              <a:tr h="592390">
                <a:tc>
                  <a:txBody>
                    <a:bodyPr/>
                    <a:lstStyle/>
                    <a:p>
                      <a:pPr algn="l">
                        <a:spcAft>
                          <a:spcPts val="0"/>
                        </a:spcAft>
                      </a:pPr>
                      <a:r>
                        <a:rPr lang="en-GB" sz="2000" cap="none" spc="0">
                          <a:solidFill>
                            <a:schemeClr val="tx1"/>
                          </a:solidFill>
                          <a:latin typeface="Arial"/>
                          <a:ea typeface="Times New Roman"/>
                          <a:cs typeface="Arial"/>
                        </a:rPr>
                        <a:t>Organizational</a:t>
                      </a:r>
                    </a:p>
                  </a:txBody>
                  <a:tcPr marL="0" marR="59613" marT="23845" marB="178839">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l">
                        <a:spcAft>
                          <a:spcPts val="0"/>
                        </a:spcAft>
                      </a:pPr>
                      <a:r>
                        <a:rPr lang="en-GB" sz="2000" cap="none" spc="0" dirty="0">
                          <a:solidFill>
                            <a:schemeClr val="tx1"/>
                          </a:solidFill>
                          <a:latin typeface="Arial"/>
                          <a:ea typeface="Times New Roman"/>
                          <a:cs typeface="Arial"/>
                        </a:rPr>
                        <a:t>Organizational gossip; lack of action by senior management.</a:t>
                      </a:r>
                    </a:p>
                  </a:txBody>
                  <a:tcPr marL="0" marR="59613" marT="23845" marB="178839">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0002"/>
                  </a:ext>
                </a:extLst>
              </a:tr>
              <a:tr h="854510">
                <a:tc>
                  <a:txBody>
                    <a:bodyPr/>
                    <a:lstStyle/>
                    <a:p>
                      <a:pPr algn="l">
                        <a:spcAft>
                          <a:spcPts val="0"/>
                        </a:spcAft>
                      </a:pPr>
                      <a:r>
                        <a:rPr lang="en-GB" sz="2000" cap="none" spc="0">
                          <a:solidFill>
                            <a:schemeClr val="tx1"/>
                          </a:solidFill>
                          <a:latin typeface="Arial"/>
                          <a:ea typeface="Times New Roman"/>
                          <a:cs typeface="Arial"/>
                        </a:rPr>
                        <a:t>People</a:t>
                      </a:r>
                    </a:p>
                  </a:txBody>
                  <a:tcPr marL="0" marR="59613" marT="23845" marB="178839">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l">
                        <a:spcAft>
                          <a:spcPts val="0"/>
                        </a:spcAft>
                      </a:pPr>
                      <a:r>
                        <a:rPr lang="en-GB" sz="2000" cap="none" spc="0">
                          <a:solidFill>
                            <a:schemeClr val="tx1"/>
                          </a:solidFill>
                          <a:latin typeface="Arial"/>
                          <a:ea typeface="Times New Roman"/>
                          <a:cs typeface="Arial"/>
                        </a:rPr>
                        <a:t>Poor staff morale; poor relationships amongst team members; high staff turnover.</a:t>
                      </a:r>
                    </a:p>
                  </a:txBody>
                  <a:tcPr marL="0" marR="59613" marT="23845" marB="178839">
                    <a:lnL w="12700" cmpd="sng">
                      <a:noFill/>
                      <a:prstDash val="solid"/>
                    </a:lnL>
                    <a:lnR w="12700" cmpd="sng">
                      <a:noFill/>
                      <a:prstDash val="solid"/>
                    </a:lnR>
                    <a:lnT w="12700" cmpd="sng">
                      <a:noFill/>
                      <a:prstDash val="solid"/>
                    </a:lnT>
                    <a:lnB w="6350" cap="flat" cmpd="sng" algn="ctr">
                      <a:solidFill>
                        <a:schemeClr val="tx1"/>
                      </a:solidFill>
                      <a:prstDash val="solid"/>
                    </a:lnB>
                    <a:noFill/>
                  </a:tcPr>
                </a:tc>
                <a:extLst>
                  <a:ext uri="{0D108BD9-81ED-4DB2-BD59-A6C34878D82A}">
                    <a16:rowId xmlns:a16="http://schemas.microsoft.com/office/drawing/2014/main" val="10003"/>
                  </a:ext>
                </a:extLst>
              </a:tr>
              <a:tr h="592390">
                <a:tc>
                  <a:txBody>
                    <a:bodyPr/>
                    <a:lstStyle/>
                    <a:p>
                      <a:pPr algn="l">
                        <a:spcAft>
                          <a:spcPts val="0"/>
                        </a:spcAft>
                      </a:pPr>
                      <a:r>
                        <a:rPr lang="en-GB" sz="2000" cap="none" spc="0">
                          <a:solidFill>
                            <a:schemeClr val="tx1"/>
                          </a:solidFill>
                          <a:latin typeface="Arial"/>
                          <a:ea typeface="Times New Roman"/>
                          <a:cs typeface="Arial"/>
                        </a:rPr>
                        <a:t>Requirements</a:t>
                      </a:r>
                    </a:p>
                  </a:txBody>
                  <a:tcPr marL="0" marR="59613" marT="23845" marB="178839">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l">
                        <a:spcAft>
                          <a:spcPts val="0"/>
                        </a:spcAft>
                      </a:pPr>
                      <a:r>
                        <a:rPr lang="en-GB" sz="2000" cap="none" spc="0">
                          <a:solidFill>
                            <a:schemeClr val="tx1"/>
                          </a:solidFill>
                          <a:latin typeface="Arial"/>
                          <a:ea typeface="Times New Roman"/>
                          <a:cs typeface="Arial"/>
                        </a:rPr>
                        <a:t>Many requirements change requests; customer complaints.</a:t>
                      </a:r>
                    </a:p>
                  </a:txBody>
                  <a:tcPr marL="0" marR="59613" marT="23845" marB="178839">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0004"/>
                  </a:ext>
                </a:extLst>
              </a:tr>
              <a:tr h="854510">
                <a:tc>
                  <a:txBody>
                    <a:bodyPr/>
                    <a:lstStyle/>
                    <a:p>
                      <a:pPr algn="l">
                        <a:spcAft>
                          <a:spcPts val="0"/>
                        </a:spcAft>
                      </a:pPr>
                      <a:r>
                        <a:rPr lang="en-GB" sz="2000" cap="none" spc="0">
                          <a:solidFill>
                            <a:schemeClr val="tx1"/>
                          </a:solidFill>
                          <a:latin typeface="Arial"/>
                          <a:ea typeface="Times New Roman"/>
                          <a:cs typeface="Arial"/>
                        </a:rPr>
                        <a:t>Technology</a:t>
                      </a:r>
                    </a:p>
                  </a:txBody>
                  <a:tcPr marL="0" marR="59613" marT="23845" marB="178839">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l">
                        <a:spcAft>
                          <a:spcPts val="0"/>
                        </a:spcAft>
                      </a:pPr>
                      <a:r>
                        <a:rPr lang="en-GB" sz="2000" cap="none" spc="0">
                          <a:solidFill>
                            <a:schemeClr val="tx1"/>
                          </a:solidFill>
                          <a:latin typeface="Arial"/>
                          <a:ea typeface="Times New Roman"/>
                          <a:cs typeface="Arial"/>
                        </a:rPr>
                        <a:t>Late delivery of hardware or support software; many reported technology problems.</a:t>
                      </a:r>
                    </a:p>
                  </a:txBody>
                  <a:tcPr marL="0" marR="59613" marT="23845" marB="178839">
                    <a:lnL w="12700" cmpd="sng">
                      <a:noFill/>
                      <a:prstDash val="solid"/>
                    </a:lnL>
                    <a:lnR w="12700" cmpd="sng">
                      <a:noFill/>
                      <a:prstDash val="solid"/>
                    </a:lnR>
                    <a:lnT w="12700" cmpd="sng">
                      <a:noFill/>
                      <a:prstDash val="solid"/>
                    </a:lnT>
                    <a:lnB w="6350" cap="flat" cmpd="sng" algn="ctr">
                      <a:solidFill>
                        <a:schemeClr val="tx1"/>
                      </a:solidFill>
                      <a:prstDash val="solid"/>
                    </a:lnB>
                    <a:noFill/>
                  </a:tcPr>
                </a:tc>
                <a:extLst>
                  <a:ext uri="{0D108BD9-81ED-4DB2-BD59-A6C34878D82A}">
                    <a16:rowId xmlns:a16="http://schemas.microsoft.com/office/drawing/2014/main" val="10005"/>
                  </a:ext>
                </a:extLst>
              </a:tr>
              <a:tr h="854510">
                <a:tc>
                  <a:txBody>
                    <a:bodyPr/>
                    <a:lstStyle/>
                    <a:p>
                      <a:pPr algn="l">
                        <a:spcAft>
                          <a:spcPts val="0"/>
                        </a:spcAft>
                      </a:pPr>
                      <a:r>
                        <a:rPr lang="en-GB" sz="2000" cap="none" spc="0">
                          <a:solidFill>
                            <a:schemeClr val="tx1"/>
                          </a:solidFill>
                          <a:latin typeface="Arial"/>
                          <a:ea typeface="Times New Roman"/>
                          <a:cs typeface="Arial"/>
                        </a:rPr>
                        <a:t>Tools</a:t>
                      </a:r>
                    </a:p>
                  </a:txBody>
                  <a:tcPr marL="0" marR="59613" marT="23845" marB="178839">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l">
                        <a:spcAft>
                          <a:spcPts val="0"/>
                        </a:spcAft>
                      </a:pPr>
                      <a:r>
                        <a:rPr lang="en-GB" sz="2000" cap="none" spc="0" dirty="0">
                          <a:solidFill>
                            <a:schemeClr val="tx1"/>
                          </a:solidFill>
                          <a:latin typeface="Arial"/>
                          <a:ea typeface="Times New Roman"/>
                          <a:cs typeface="Arial"/>
                        </a:rPr>
                        <a:t>Reluctance by team members to use tools; complaints about CASE tools; demands for higher-powered workstations.</a:t>
                      </a:r>
                    </a:p>
                  </a:txBody>
                  <a:tcPr marL="0" marR="59613" marT="23845" marB="178839">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0006"/>
                  </a:ext>
                </a:extLst>
              </a:tr>
            </a:tbl>
          </a:graphicData>
        </a:graphic>
      </p:graphicFrame>
    </p:spTree>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840" tIns="44623" rIns="90840" bIns="44623"/>
          <a:lstStyle/>
          <a:p>
            <a:r>
              <a:rPr lang="en-GB" dirty="0"/>
              <a:t>Managing people</a:t>
            </a:r>
          </a:p>
        </p:txBody>
      </p:sp>
      <p:graphicFrame>
        <p:nvGraphicFramePr>
          <p:cNvPr id="8197" name="Rectangle 3">
            <a:extLst>
              <a:ext uri="{FF2B5EF4-FFF2-40B4-BE49-F238E27FC236}">
                <a16:creationId xmlns:a16="http://schemas.microsoft.com/office/drawing/2014/main" id="{489C435C-70B1-4C1C-9991-A3BED9E82D6E}"/>
              </a:ext>
            </a:extLst>
          </p:cNvPr>
          <p:cNvGraphicFramePr>
            <a:graphicFrameLocks noGrp="1"/>
          </p:cNvGraphicFramePr>
          <p:nvPr>
            <p:ph idx="1"/>
          </p:nvPr>
        </p:nvGraphicFramePr>
        <p:xfrm>
          <a:off x="609599" y="1786324"/>
          <a:ext cx="7353784"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A41DB566-6001-1B4F-A74B-7213F33DBA30}" type="slidenum">
              <a:rPr lang="en-US" smtClean="0"/>
              <a:pPr/>
              <a:t>68</a:t>
            </a:fld>
            <a:endParaRPr lang="en-US"/>
          </a:p>
        </p:txBody>
      </p:sp>
    </p:spTree>
  </p:cSld>
  <p:clrMapOvr>
    <a:masterClrMapping/>
  </p:clrMapOvr>
  <p:transition advTm="2000"/>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30680" y="506085"/>
            <a:ext cx="7648121" cy="685761"/>
          </a:xfrm>
        </p:spPr>
        <p:txBody>
          <a:bodyPr lIns="90840" tIns="44623" rIns="90840" bIns="44623">
            <a:normAutofit/>
          </a:bodyPr>
          <a:lstStyle/>
          <a:p>
            <a:r>
              <a:rPr lang="en-GB" dirty="0"/>
              <a:t>People management factors</a:t>
            </a:r>
          </a:p>
        </p:txBody>
      </p:sp>
      <p:sp>
        <p:nvSpPr>
          <p:cNvPr id="4" name="Slide Number Placeholder 3"/>
          <p:cNvSpPr>
            <a:spLocks noGrp="1"/>
          </p:cNvSpPr>
          <p:nvPr>
            <p:ph type="sldNum" sz="quarter" idx="12"/>
          </p:nvPr>
        </p:nvSpPr>
        <p:spPr>
          <a:xfrm>
            <a:off x="7420899" y="6182876"/>
            <a:ext cx="512504" cy="365125"/>
          </a:xfrm>
        </p:spPr>
        <p:txBody>
          <a:bodyPr>
            <a:normAutofit/>
          </a:bodyPr>
          <a:lstStyle/>
          <a:p>
            <a:pPr>
              <a:spcAft>
                <a:spcPts val="600"/>
              </a:spcAft>
            </a:pPr>
            <a:fld id="{A41DB566-6001-1B4F-A74B-7213F33DBA30}" type="slidenum">
              <a:rPr lang="en-US" smtClean="0"/>
              <a:pPr>
                <a:spcAft>
                  <a:spcPts val="600"/>
                </a:spcAft>
              </a:pPr>
              <a:t>69</a:t>
            </a:fld>
            <a:endParaRPr lang="en-US"/>
          </a:p>
        </p:txBody>
      </p:sp>
      <p:graphicFrame>
        <p:nvGraphicFramePr>
          <p:cNvPr id="10245" name="Rectangle 3">
            <a:extLst>
              <a:ext uri="{FF2B5EF4-FFF2-40B4-BE49-F238E27FC236}">
                <a16:creationId xmlns:a16="http://schemas.microsoft.com/office/drawing/2014/main" id="{624E9CDC-F862-40DC-B6AF-8558691F233D}"/>
              </a:ext>
            </a:extLst>
          </p:cNvPr>
          <p:cNvGraphicFramePr>
            <a:graphicFrameLocks noGrp="1"/>
          </p:cNvGraphicFramePr>
          <p:nvPr>
            <p:ph idx="1"/>
          </p:nvPr>
        </p:nvGraphicFramePr>
        <p:xfrm>
          <a:off x="347242" y="1365813"/>
          <a:ext cx="8266078" cy="5182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advTm="2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idx="1"/>
          </p:nvPr>
        </p:nvSpPr>
        <p:spPr>
          <a:xfrm>
            <a:off x="418428" y="1380020"/>
            <a:ext cx="8307144" cy="5106539"/>
          </a:xfrm>
        </p:spPr>
        <p:txBody>
          <a:bodyPr>
            <a:noAutofit/>
          </a:bodyPr>
          <a:lstStyle/>
          <a:p>
            <a:r>
              <a:rPr lang="en-US" sz="2400" dirty="0"/>
              <a:t>Dissatisfaction with the overheads involved in software design methods of the 1980s and 1990s led to the creation of agile methods. These methods:</a:t>
            </a:r>
          </a:p>
          <a:p>
            <a:pPr lvl="1"/>
            <a:r>
              <a:rPr lang="en-US" sz="2400" dirty="0"/>
              <a:t>Focus on the code rather than the design</a:t>
            </a:r>
          </a:p>
          <a:p>
            <a:pPr lvl="1"/>
            <a:r>
              <a:rPr lang="en-US" sz="2400" dirty="0"/>
              <a:t>Are based on an iterative approach to software development</a:t>
            </a:r>
          </a:p>
          <a:p>
            <a:pPr lvl="1"/>
            <a:r>
              <a:rPr lang="en-US" sz="2400" dirty="0"/>
              <a:t>Are intended to deliver working software quickly and evolve this quickly to meet changing requirements.</a:t>
            </a:r>
          </a:p>
          <a:p>
            <a:r>
              <a:rPr lang="en-US" sz="2400" dirty="0"/>
              <a:t>The aim of agile methods is to reduce overheads in the software process (e.g. by limiting documentation) and to be able to respond quickly to changing requirements without excessive rework.</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Tree>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31948" y="233422"/>
            <a:ext cx="6447501" cy="1320800"/>
          </a:xfrm>
        </p:spPr>
        <p:txBody>
          <a:bodyPr>
            <a:normAutofit/>
          </a:bodyPr>
          <a:lstStyle/>
          <a:p>
            <a:r>
              <a:rPr lang="en-US" dirty="0"/>
              <a:t>Motivating people</a:t>
            </a:r>
          </a:p>
        </p:txBody>
      </p:sp>
      <p:sp>
        <p:nvSpPr>
          <p:cNvPr id="4" name="Slide Number Placeholder 3"/>
          <p:cNvSpPr>
            <a:spLocks noGrp="1"/>
          </p:cNvSpPr>
          <p:nvPr>
            <p:ph type="sldNum" sz="quarter" idx="12"/>
          </p:nvPr>
        </p:nvSpPr>
        <p:spPr>
          <a:xfrm>
            <a:off x="8375969" y="6340374"/>
            <a:ext cx="512504" cy="365125"/>
          </a:xfrm>
        </p:spPr>
        <p:txBody>
          <a:bodyPr>
            <a:normAutofit/>
          </a:bodyPr>
          <a:lstStyle/>
          <a:p>
            <a:pPr>
              <a:spcAft>
                <a:spcPts val="600"/>
              </a:spcAft>
            </a:pPr>
            <a:fld id="{A41DB566-6001-1B4F-A74B-7213F33DBA30}" type="slidenum">
              <a:rPr lang="en-US" smtClean="0"/>
              <a:pPr>
                <a:spcAft>
                  <a:spcPts val="600"/>
                </a:spcAft>
              </a:pPr>
              <a:t>70</a:t>
            </a:fld>
            <a:endParaRPr lang="en-US"/>
          </a:p>
        </p:txBody>
      </p:sp>
      <p:sp>
        <p:nvSpPr>
          <p:cNvPr id="90115" name="Rectangle 3"/>
          <p:cNvSpPr>
            <a:spLocks noGrp="1" noChangeArrowheads="1"/>
          </p:cNvSpPr>
          <p:nvPr>
            <p:ph idx="1"/>
          </p:nvPr>
        </p:nvSpPr>
        <p:spPr>
          <a:xfrm>
            <a:off x="466003" y="1010004"/>
            <a:ext cx="8507393" cy="5200369"/>
          </a:xfrm>
        </p:spPr>
        <p:txBody>
          <a:bodyPr>
            <a:noAutofit/>
          </a:bodyPr>
          <a:lstStyle/>
          <a:p>
            <a:pPr>
              <a:lnSpc>
                <a:spcPct val="90000"/>
              </a:lnSpc>
            </a:pPr>
            <a:r>
              <a:rPr lang="en-GB" sz="2400" dirty="0"/>
              <a:t>An important role of a manager is to motivate the people working on a project.</a:t>
            </a:r>
          </a:p>
          <a:p>
            <a:pPr>
              <a:lnSpc>
                <a:spcPct val="90000"/>
              </a:lnSpc>
            </a:pPr>
            <a:r>
              <a:rPr lang="en-GB" sz="2400" dirty="0"/>
              <a:t>Motivation means organizing the work and the working environment to encourage people to work effectively. </a:t>
            </a:r>
          </a:p>
          <a:p>
            <a:pPr lvl="1">
              <a:lnSpc>
                <a:spcPct val="90000"/>
              </a:lnSpc>
            </a:pPr>
            <a:r>
              <a:rPr lang="en-GB" sz="2400" dirty="0"/>
              <a:t>If people are not motivated, they will not be interested in the work they are doing. They will work slowly, be more likely to make mistakes and will not contribute to the broader goals of the team or the organization. </a:t>
            </a:r>
          </a:p>
          <a:p>
            <a:pPr>
              <a:lnSpc>
                <a:spcPct val="90000"/>
              </a:lnSpc>
            </a:pPr>
            <a:r>
              <a:rPr lang="en-GB" sz="2400" dirty="0"/>
              <a:t>Motivation is a complex issue but it appears that their are different types of motivation based on:</a:t>
            </a:r>
          </a:p>
          <a:p>
            <a:pPr lvl="1">
              <a:lnSpc>
                <a:spcPct val="90000"/>
              </a:lnSpc>
            </a:pPr>
            <a:r>
              <a:rPr lang="en-GB" sz="2400" dirty="0"/>
              <a:t>Basic needs (e.g. food, sleep, etc.);</a:t>
            </a:r>
          </a:p>
          <a:p>
            <a:pPr lvl="1">
              <a:lnSpc>
                <a:spcPct val="90000"/>
              </a:lnSpc>
            </a:pPr>
            <a:r>
              <a:rPr lang="en-GB" sz="2400" dirty="0"/>
              <a:t>Personal needs (e.g. respect, self-esteem);</a:t>
            </a:r>
          </a:p>
          <a:p>
            <a:pPr lvl="1">
              <a:lnSpc>
                <a:spcPct val="90000"/>
              </a:lnSpc>
            </a:pPr>
            <a:r>
              <a:rPr lang="en-GB" sz="2400" dirty="0"/>
              <a:t>Social needs (e.g. to be accepted as part of a group).</a:t>
            </a:r>
          </a:p>
        </p:txBody>
      </p:sp>
    </p:spTree>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needs hierarchy </a:t>
            </a:r>
            <a:r>
              <a:rPr lang="en-GB" dirty="0"/>
              <a:t> </a:t>
            </a:r>
            <a:endParaRPr lang="en-US" dirty="0"/>
          </a:p>
        </p:txBody>
      </p:sp>
      <p:pic>
        <p:nvPicPr>
          <p:cNvPr id="4" name="Content Placeholder 3" descr="22.7 Needs-hierarchy.eps"/>
          <p:cNvPicPr>
            <a:picLocks noGrp="1" noChangeAspect="1"/>
          </p:cNvPicPr>
          <p:nvPr>
            <p:ph idx="1"/>
          </p:nvPr>
        </p:nvPicPr>
        <p:blipFill>
          <a:blip r:embed="rId2"/>
          <a:srcRect l="-9445" r="-9445"/>
          <a:stretch>
            <a:fillRect/>
          </a:stretch>
        </p:blipFill>
        <p:spPr>
          <a:xfrm>
            <a:off x="609599" y="1883909"/>
            <a:ext cx="7750084" cy="4262248"/>
          </a:xfrm>
        </p:spPr>
      </p:pic>
      <p:sp>
        <p:nvSpPr>
          <p:cNvPr id="5" name="Slide Number Placeholder 4"/>
          <p:cNvSpPr>
            <a:spLocks noGrp="1"/>
          </p:cNvSpPr>
          <p:nvPr>
            <p:ph type="sldNum" sz="quarter" idx="12"/>
          </p:nvPr>
        </p:nvSpPr>
        <p:spPr/>
        <p:txBody>
          <a:bodyPr/>
          <a:lstStyle/>
          <a:p>
            <a:fld id="{A41DB566-6001-1B4F-A74B-7213F33DBA30}" type="slidenum">
              <a:rPr lang="en-US" smtClean="0"/>
              <a:pPr/>
              <a:t>71</a:t>
            </a:fld>
            <a:endParaRPr lang="en-US"/>
          </a:p>
        </p:txBody>
      </p:sp>
    </p:spTree>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31948" y="531446"/>
            <a:ext cx="6447501" cy="1320800"/>
          </a:xfrm>
        </p:spPr>
        <p:txBody>
          <a:bodyPr lIns="90840" tIns="44623" rIns="90840" bIns="44623">
            <a:normAutofit/>
          </a:bodyPr>
          <a:lstStyle/>
          <a:p>
            <a:r>
              <a:rPr lang="en-GB" dirty="0"/>
              <a:t>Need satisfaction</a:t>
            </a:r>
          </a:p>
        </p:txBody>
      </p:sp>
      <p:sp>
        <p:nvSpPr>
          <p:cNvPr id="4" name="Slide Number Placeholder 3"/>
          <p:cNvSpPr>
            <a:spLocks noGrp="1"/>
          </p:cNvSpPr>
          <p:nvPr>
            <p:ph type="sldNum" sz="quarter" idx="12"/>
          </p:nvPr>
        </p:nvSpPr>
        <p:spPr>
          <a:xfrm>
            <a:off x="8351051" y="6084556"/>
            <a:ext cx="512504" cy="365125"/>
          </a:xfrm>
        </p:spPr>
        <p:txBody>
          <a:bodyPr>
            <a:normAutofit/>
          </a:bodyPr>
          <a:lstStyle/>
          <a:p>
            <a:pPr>
              <a:spcAft>
                <a:spcPts val="600"/>
              </a:spcAft>
            </a:pPr>
            <a:fld id="{A41DB566-6001-1B4F-A74B-7213F33DBA30}" type="slidenum">
              <a:rPr lang="en-US" smtClean="0"/>
              <a:pPr>
                <a:spcAft>
                  <a:spcPts val="600"/>
                </a:spcAft>
              </a:pPr>
              <a:t>72</a:t>
            </a:fld>
            <a:endParaRPr lang="en-US"/>
          </a:p>
        </p:txBody>
      </p:sp>
      <p:sp>
        <p:nvSpPr>
          <p:cNvPr id="46083" name="Rectangle 3"/>
          <p:cNvSpPr>
            <a:spLocks noGrp="1" noChangeArrowheads="1"/>
          </p:cNvSpPr>
          <p:nvPr>
            <p:ph idx="1"/>
          </p:nvPr>
        </p:nvSpPr>
        <p:spPr>
          <a:xfrm>
            <a:off x="474561" y="1423686"/>
            <a:ext cx="8183301" cy="5025995"/>
          </a:xfrm>
        </p:spPr>
        <p:txBody>
          <a:bodyPr lIns="90840" tIns="44623" rIns="90840" bIns="44623">
            <a:noAutofit/>
          </a:bodyPr>
          <a:lstStyle/>
          <a:p>
            <a:pPr>
              <a:lnSpc>
                <a:spcPct val="90000"/>
              </a:lnSpc>
            </a:pPr>
            <a:r>
              <a:rPr lang="en-GB" sz="2400" dirty="0"/>
              <a:t>In software development groups, basic physiological and safety needs are not an issue.</a:t>
            </a:r>
          </a:p>
          <a:p>
            <a:pPr>
              <a:lnSpc>
                <a:spcPct val="90000"/>
              </a:lnSpc>
            </a:pPr>
            <a:r>
              <a:rPr lang="en-GB" sz="2400" dirty="0"/>
              <a:t>Social</a:t>
            </a:r>
          </a:p>
          <a:p>
            <a:pPr lvl="1">
              <a:lnSpc>
                <a:spcPct val="90000"/>
              </a:lnSpc>
            </a:pPr>
            <a:r>
              <a:rPr lang="en-GB" sz="2400" dirty="0"/>
              <a:t>Provide communal facilities;</a:t>
            </a:r>
          </a:p>
          <a:p>
            <a:pPr lvl="1">
              <a:lnSpc>
                <a:spcPct val="90000"/>
              </a:lnSpc>
            </a:pPr>
            <a:r>
              <a:rPr lang="en-GB" sz="2400" dirty="0"/>
              <a:t>Allow informal communications e.g. via social networking</a:t>
            </a:r>
          </a:p>
          <a:p>
            <a:pPr>
              <a:lnSpc>
                <a:spcPct val="90000"/>
              </a:lnSpc>
            </a:pPr>
            <a:r>
              <a:rPr lang="en-GB" sz="2400" dirty="0"/>
              <a:t>Esteem</a:t>
            </a:r>
          </a:p>
          <a:p>
            <a:pPr lvl="1">
              <a:lnSpc>
                <a:spcPct val="90000"/>
              </a:lnSpc>
            </a:pPr>
            <a:r>
              <a:rPr lang="en-GB" sz="2400" dirty="0"/>
              <a:t>Recognition of achievements;</a:t>
            </a:r>
          </a:p>
          <a:p>
            <a:pPr lvl="1">
              <a:lnSpc>
                <a:spcPct val="90000"/>
              </a:lnSpc>
            </a:pPr>
            <a:r>
              <a:rPr lang="en-GB" sz="2400" dirty="0"/>
              <a:t>Appropriate rewards.</a:t>
            </a:r>
          </a:p>
          <a:p>
            <a:pPr>
              <a:lnSpc>
                <a:spcPct val="90000"/>
              </a:lnSpc>
            </a:pPr>
            <a:r>
              <a:rPr lang="en-GB" sz="2400" dirty="0"/>
              <a:t>Self-realization</a:t>
            </a:r>
          </a:p>
          <a:p>
            <a:pPr lvl="1">
              <a:lnSpc>
                <a:spcPct val="90000"/>
              </a:lnSpc>
            </a:pPr>
            <a:r>
              <a:rPr lang="en-GB" sz="2400" dirty="0"/>
              <a:t>Training - people want to learn more;</a:t>
            </a:r>
          </a:p>
          <a:p>
            <a:pPr lvl="1">
              <a:lnSpc>
                <a:spcPct val="90000"/>
              </a:lnSpc>
            </a:pPr>
            <a:r>
              <a:rPr lang="en-GB" sz="2400" dirty="0"/>
              <a:t>Responsibility.</a:t>
            </a:r>
          </a:p>
        </p:txBody>
      </p:sp>
    </p:spTree>
  </p:cSld>
  <p:clrMapOvr>
    <a:masterClrMapping/>
  </p:clrMapOvr>
  <p:transition advTm="2000"/>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965199" y="609600"/>
            <a:ext cx="7648121" cy="1099457"/>
          </a:xfrm>
        </p:spPr>
        <p:txBody>
          <a:bodyPr lIns="90840" tIns="44623" rIns="90840" bIns="44623">
            <a:normAutofit/>
          </a:bodyPr>
          <a:lstStyle/>
          <a:p>
            <a:r>
              <a:rPr lang="en-GB"/>
              <a:t>Personality types</a:t>
            </a:r>
          </a:p>
        </p:txBody>
      </p:sp>
      <p:sp>
        <p:nvSpPr>
          <p:cNvPr id="4" name="Slide Number Placeholder 3"/>
          <p:cNvSpPr>
            <a:spLocks noGrp="1"/>
          </p:cNvSpPr>
          <p:nvPr>
            <p:ph type="sldNum" sz="quarter" idx="12"/>
          </p:nvPr>
        </p:nvSpPr>
        <p:spPr>
          <a:xfrm>
            <a:off x="7420899" y="6182876"/>
            <a:ext cx="512504" cy="365125"/>
          </a:xfrm>
        </p:spPr>
        <p:txBody>
          <a:bodyPr>
            <a:normAutofit/>
          </a:bodyPr>
          <a:lstStyle/>
          <a:p>
            <a:pPr>
              <a:spcAft>
                <a:spcPts val="600"/>
              </a:spcAft>
            </a:pPr>
            <a:fld id="{A41DB566-6001-1B4F-A74B-7213F33DBA30}" type="slidenum">
              <a:rPr lang="en-US" smtClean="0"/>
              <a:pPr>
                <a:spcAft>
                  <a:spcPts val="600"/>
                </a:spcAft>
              </a:pPr>
              <a:t>73</a:t>
            </a:fld>
            <a:endParaRPr lang="en-US"/>
          </a:p>
        </p:txBody>
      </p:sp>
      <p:graphicFrame>
        <p:nvGraphicFramePr>
          <p:cNvPr id="34821" name="Rectangle 3">
            <a:extLst>
              <a:ext uri="{FF2B5EF4-FFF2-40B4-BE49-F238E27FC236}">
                <a16:creationId xmlns:a16="http://schemas.microsoft.com/office/drawing/2014/main" id="{30236CD4-2A8A-4C9A-9728-B04520B275B3}"/>
              </a:ext>
            </a:extLst>
          </p:cNvPr>
          <p:cNvGraphicFramePr>
            <a:graphicFrameLocks noGrp="1"/>
          </p:cNvGraphicFramePr>
          <p:nvPr>
            <p:ph idx="1"/>
          </p:nvPr>
        </p:nvGraphicFramePr>
        <p:xfrm>
          <a:off x="965199" y="1948543"/>
          <a:ext cx="7213600"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08000" y="609600"/>
            <a:ext cx="6447501" cy="1320800"/>
          </a:xfrm>
        </p:spPr>
        <p:txBody>
          <a:bodyPr lIns="90840" tIns="44623" rIns="90840" bIns="44623">
            <a:normAutofit/>
          </a:bodyPr>
          <a:lstStyle/>
          <a:p>
            <a:r>
              <a:rPr lang="en-GB"/>
              <a:t>Personality types</a:t>
            </a:r>
          </a:p>
        </p:txBody>
      </p:sp>
      <p:sp>
        <p:nvSpPr>
          <p:cNvPr id="4" name="Slide Number Placeholder 3"/>
          <p:cNvSpPr>
            <a:spLocks noGrp="1"/>
          </p:cNvSpPr>
          <p:nvPr>
            <p:ph type="sldNum" sz="quarter" idx="12"/>
          </p:nvPr>
        </p:nvSpPr>
        <p:spPr>
          <a:xfrm flipH="1">
            <a:off x="8137003" y="6041363"/>
            <a:ext cx="590308" cy="336288"/>
          </a:xfrm>
        </p:spPr>
        <p:txBody>
          <a:bodyPr>
            <a:normAutofit/>
          </a:bodyPr>
          <a:lstStyle/>
          <a:p>
            <a:pPr>
              <a:spcAft>
                <a:spcPts val="600"/>
              </a:spcAft>
            </a:pPr>
            <a:fld id="{A41DB566-6001-1B4F-A74B-7213F33DBA30}" type="slidenum">
              <a:rPr lang="en-US" smtClean="0"/>
              <a:pPr>
                <a:spcAft>
                  <a:spcPts val="600"/>
                </a:spcAft>
              </a:pPr>
              <a:t>74</a:t>
            </a:fld>
            <a:endParaRPr lang="en-US"/>
          </a:p>
        </p:txBody>
      </p:sp>
      <p:graphicFrame>
        <p:nvGraphicFramePr>
          <p:cNvPr id="35845" name="Rectangle 3">
            <a:extLst>
              <a:ext uri="{FF2B5EF4-FFF2-40B4-BE49-F238E27FC236}">
                <a16:creationId xmlns:a16="http://schemas.microsoft.com/office/drawing/2014/main" id="{AFB573E8-C9D1-4AA0-990C-02BC058E7199}"/>
              </a:ext>
            </a:extLst>
          </p:cNvPr>
          <p:cNvGraphicFramePr>
            <a:graphicFrameLocks noGrp="1"/>
          </p:cNvGraphicFramePr>
          <p:nvPr>
            <p:ph idx="1"/>
          </p:nvPr>
        </p:nvGraphicFramePr>
        <p:xfrm>
          <a:off x="508397" y="1365813"/>
          <a:ext cx="7767502" cy="50118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advTm="2000"/>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65199" y="609600"/>
            <a:ext cx="7648121" cy="1099457"/>
          </a:xfrm>
        </p:spPr>
        <p:txBody>
          <a:bodyPr lIns="90840" tIns="44623" rIns="90840" bIns="44623">
            <a:normAutofit/>
          </a:bodyPr>
          <a:lstStyle/>
          <a:p>
            <a:r>
              <a:rPr lang="en-GB"/>
              <a:t>Motivation balance</a:t>
            </a:r>
          </a:p>
        </p:txBody>
      </p:sp>
      <p:sp>
        <p:nvSpPr>
          <p:cNvPr id="4" name="Slide Number Placeholder 3"/>
          <p:cNvSpPr>
            <a:spLocks noGrp="1"/>
          </p:cNvSpPr>
          <p:nvPr>
            <p:ph type="sldNum" sz="quarter" idx="12"/>
          </p:nvPr>
        </p:nvSpPr>
        <p:spPr>
          <a:xfrm>
            <a:off x="8100816" y="6221981"/>
            <a:ext cx="512504" cy="365125"/>
          </a:xfrm>
        </p:spPr>
        <p:txBody>
          <a:bodyPr>
            <a:normAutofit/>
          </a:bodyPr>
          <a:lstStyle/>
          <a:p>
            <a:pPr>
              <a:spcAft>
                <a:spcPts val="600"/>
              </a:spcAft>
            </a:pPr>
            <a:fld id="{A41DB566-6001-1B4F-A74B-7213F33DBA30}" type="slidenum">
              <a:rPr lang="en-US" smtClean="0"/>
              <a:pPr>
                <a:spcAft>
                  <a:spcPts val="600"/>
                </a:spcAft>
              </a:pPr>
              <a:t>75</a:t>
            </a:fld>
            <a:endParaRPr lang="en-US"/>
          </a:p>
        </p:txBody>
      </p:sp>
      <p:graphicFrame>
        <p:nvGraphicFramePr>
          <p:cNvPr id="37893" name="Rectangle 3">
            <a:extLst>
              <a:ext uri="{FF2B5EF4-FFF2-40B4-BE49-F238E27FC236}">
                <a16:creationId xmlns:a16="http://schemas.microsoft.com/office/drawing/2014/main" id="{1AF8A523-2EE2-44B5-B110-957248AE84CD}"/>
              </a:ext>
            </a:extLst>
          </p:cNvPr>
          <p:cNvGraphicFramePr>
            <a:graphicFrameLocks noGrp="1"/>
          </p:cNvGraphicFramePr>
          <p:nvPr>
            <p:ph idx="1"/>
          </p:nvPr>
        </p:nvGraphicFramePr>
        <p:xfrm>
          <a:off x="717630" y="1539433"/>
          <a:ext cx="7648121" cy="4502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advTm="2000"/>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000126" y="609600"/>
            <a:ext cx="6447501" cy="1320800"/>
          </a:xfrm>
        </p:spPr>
        <p:txBody>
          <a:bodyPr>
            <a:normAutofit/>
          </a:bodyPr>
          <a:lstStyle/>
          <a:p>
            <a:r>
              <a:rPr lang="en-US" dirty="0"/>
              <a:t>Teamwork</a:t>
            </a:r>
          </a:p>
        </p:txBody>
      </p:sp>
      <p:sp>
        <p:nvSpPr>
          <p:cNvPr id="4" name="Slide Number Placeholder 3"/>
          <p:cNvSpPr>
            <a:spLocks noGrp="1"/>
          </p:cNvSpPr>
          <p:nvPr>
            <p:ph type="sldNum" sz="quarter" idx="12"/>
          </p:nvPr>
        </p:nvSpPr>
        <p:spPr>
          <a:xfrm>
            <a:off x="8378020" y="6223924"/>
            <a:ext cx="512504" cy="365125"/>
          </a:xfrm>
        </p:spPr>
        <p:txBody>
          <a:bodyPr>
            <a:normAutofit/>
          </a:bodyPr>
          <a:lstStyle/>
          <a:p>
            <a:pPr>
              <a:spcAft>
                <a:spcPts val="600"/>
              </a:spcAft>
            </a:pPr>
            <a:fld id="{A41DB566-6001-1B4F-A74B-7213F33DBA30}" type="slidenum">
              <a:rPr lang="en-US" smtClean="0"/>
              <a:pPr>
                <a:spcAft>
                  <a:spcPts val="600"/>
                </a:spcAft>
              </a:pPr>
              <a:t>76</a:t>
            </a:fld>
            <a:endParaRPr lang="en-US"/>
          </a:p>
        </p:txBody>
      </p:sp>
      <p:sp>
        <p:nvSpPr>
          <p:cNvPr id="89091" name="Rectangle 3"/>
          <p:cNvSpPr>
            <a:spLocks noGrp="1" noChangeArrowheads="1"/>
          </p:cNvSpPr>
          <p:nvPr>
            <p:ph idx="1"/>
          </p:nvPr>
        </p:nvSpPr>
        <p:spPr>
          <a:xfrm>
            <a:off x="439838" y="1412111"/>
            <a:ext cx="8021256" cy="5058137"/>
          </a:xfrm>
        </p:spPr>
        <p:txBody>
          <a:bodyPr>
            <a:noAutofit/>
          </a:bodyPr>
          <a:lstStyle/>
          <a:p>
            <a:r>
              <a:rPr lang="en-GB" sz="2400" dirty="0"/>
              <a:t>Most software engineering is a group activity</a:t>
            </a:r>
          </a:p>
          <a:p>
            <a:pPr lvl="1"/>
            <a:r>
              <a:rPr lang="en-GB" sz="2400" dirty="0"/>
              <a:t>The development schedule for most non-trivial software projects is such that they cannot be completed by one person working alone.</a:t>
            </a:r>
          </a:p>
          <a:p>
            <a:r>
              <a:rPr lang="en-GB" sz="2400" dirty="0"/>
              <a:t> A good group is cohesive and has a team spirit. The people involved are motivated by the success of the group as well as by their own personal goals. </a:t>
            </a:r>
          </a:p>
          <a:p>
            <a:r>
              <a:rPr lang="en-GB" sz="2400" dirty="0"/>
              <a:t>Group interaction is a key determinant of group performance.</a:t>
            </a:r>
          </a:p>
          <a:p>
            <a:r>
              <a:rPr lang="en-GB" sz="2400" dirty="0"/>
              <a:t>Flexibility in group composition is limited</a:t>
            </a:r>
          </a:p>
          <a:p>
            <a:pPr lvl="1"/>
            <a:r>
              <a:rPr lang="en-GB" sz="2400" dirty="0"/>
              <a:t>Managers must do the best they can with available people.</a:t>
            </a:r>
          </a:p>
          <a:p>
            <a:endParaRPr lang="en-US" sz="2400" dirty="0"/>
          </a:p>
        </p:txBody>
      </p:sp>
    </p:spTree>
  </p:cSld>
  <p:clrMapOvr>
    <a:masterClrMapping/>
  </p:clrMapOvr>
  <p:transition spd="med">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47242" y="238065"/>
            <a:ext cx="6447501" cy="1320800"/>
          </a:xfrm>
        </p:spPr>
        <p:txBody>
          <a:bodyPr lIns="90840" tIns="44623" rIns="90840" bIns="44623">
            <a:normAutofit/>
          </a:bodyPr>
          <a:lstStyle/>
          <a:p>
            <a:r>
              <a:rPr lang="en-GB" dirty="0"/>
              <a:t>Group cohesiveness</a:t>
            </a:r>
          </a:p>
        </p:txBody>
      </p:sp>
      <p:sp>
        <p:nvSpPr>
          <p:cNvPr id="57347" name="Rectangle 3"/>
          <p:cNvSpPr>
            <a:spLocks noGrp="1" noChangeArrowheads="1"/>
          </p:cNvSpPr>
          <p:nvPr>
            <p:ph idx="1"/>
          </p:nvPr>
        </p:nvSpPr>
        <p:spPr>
          <a:xfrm>
            <a:off x="247649" y="1058561"/>
            <a:ext cx="8549109" cy="4982801"/>
          </a:xfrm>
        </p:spPr>
        <p:txBody>
          <a:bodyPr lIns="90840" tIns="44623" rIns="90840" bIns="44623">
            <a:noAutofit/>
          </a:bodyPr>
          <a:lstStyle/>
          <a:p>
            <a:pPr>
              <a:lnSpc>
                <a:spcPct val="90000"/>
              </a:lnSpc>
            </a:pPr>
            <a:r>
              <a:rPr lang="en-GB" sz="2400" dirty="0"/>
              <a:t>In a cohesive group, members consider the group to be more important than any individual in it.</a:t>
            </a:r>
          </a:p>
          <a:p>
            <a:pPr>
              <a:lnSpc>
                <a:spcPct val="90000"/>
              </a:lnSpc>
            </a:pPr>
            <a:r>
              <a:rPr lang="en-GB" sz="2400" dirty="0"/>
              <a:t>The advantages of a cohesive group are:</a:t>
            </a:r>
          </a:p>
          <a:p>
            <a:pPr lvl="1">
              <a:lnSpc>
                <a:spcPct val="90000"/>
              </a:lnSpc>
            </a:pPr>
            <a:r>
              <a:rPr lang="en-GB" sz="2400" dirty="0"/>
              <a:t>Group quality standards can be developed by the group members.</a:t>
            </a:r>
          </a:p>
          <a:p>
            <a:pPr lvl="1">
              <a:lnSpc>
                <a:spcPct val="90000"/>
              </a:lnSpc>
            </a:pPr>
            <a:r>
              <a:rPr lang="en-GB" sz="2400" dirty="0"/>
              <a:t>Team members  learn from each other and get to know each other’s work; Inhibitions caused by ignorance are reduced.</a:t>
            </a:r>
          </a:p>
          <a:p>
            <a:pPr lvl="1">
              <a:lnSpc>
                <a:spcPct val="90000"/>
              </a:lnSpc>
            </a:pPr>
            <a:r>
              <a:rPr lang="en-GB" sz="2400" dirty="0"/>
              <a:t>Knowledge is shared. Continuity can be maintained if a group member leaves.</a:t>
            </a:r>
          </a:p>
          <a:p>
            <a:pPr lvl="1">
              <a:lnSpc>
                <a:spcPct val="90000"/>
              </a:lnSpc>
            </a:pPr>
            <a:r>
              <a:rPr lang="en-GB" sz="2400" dirty="0"/>
              <a:t>Refactoring and continual improvement is encouraged. Group members work collectively to deliver high quality results and fix problems, irrespective of the individuals who originally created the design or program. </a:t>
            </a:r>
          </a:p>
        </p:txBody>
      </p:sp>
      <p:sp>
        <p:nvSpPr>
          <p:cNvPr id="4" name="Slide Number Placeholder 3"/>
          <p:cNvSpPr>
            <a:spLocks noGrp="1"/>
          </p:cNvSpPr>
          <p:nvPr>
            <p:ph type="sldNum" sz="quarter" idx="12"/>
          </p:nvPr>
        </p:nvSpPr>
        <p:spPr>
          <a:xfrm>
            <a:off x="7992397" y="6041362"/>
            <a:ext cx="512504" cy="365125"/>
          </a:xfrm>
        </p:spPr>
        <p:txBody>
          <a:bodyPr>
            <a:normAutofit/>
          </a:bodyPr>
          <a:lstStyle/>
          <a:p>
            <a:pPr>
              <a:spcAft>
                <a:spcPts val="600"/>
              </a:spcAft>
            </a:pPr>
            <a:fld id="{A41DB566-6001-1B4F-A74B-7213F33DBA30}" type="slidenum">
              <a:rPr lang="en-US">
                <a:solidFill>
                  <a:srgbClr val="FFFFFF"/>
                </a:solidFill>
              </a:rPr>
              <a:pPr>
                <a:spcAft>
                  <a:spcPts val="600"/>
                </a:spcAft>
              </a:pPr>
              <a:t>77</a:t>
            </a:fld>
            <a:endParaRPr lang="en-US">
              <a:solidFill>
                <a:srgbClr val="FFFFFF"/>
              </a:solidFill>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948" y="389681"/>
            <a:ext cx="6447501" cy="1320800"/>
          </a:xfrm>
        </p:spPr>
        <p:txBody>
          <a:bodyPr>
            <a:normAutofit/>
          </a:bodyPr>
          <a:lstStyle/>
          <a:p>
            <a:r>
              <a:rPr lang="en-US" dirty="0"/>
              <a:t>The effectiveness of a team</a:t>
            </a:r>
          </a:p>
        </p:txBody>
      </p:sp>
      <p:sp>
        <p:nvSpPr>
          <p:cNvPr id="5" name="Slide Number Placeholder 4"/>
          <p:cNvSpPr>
            <a:spLocks noGrp="1"/>
          </p:cNvSpPr>
          <p:nvPr>
            <p:ph type="sldNum" sz="quarter" idx="12"/>
          </p:nvPr>
        </p:nvSpPr>
        <p:spPr>
          <a:xfrm>
            <a:off x="8294946" y="6223924"/>
            <a:ext cx="512504" cy="365125"/>
          </a:xfrm>
        </p:spPr>
        <p:txBody>
          <a:bodyPr>
            <a:normAutofit/>
          </a:bodyPr>
          <a:lstStyle/>
          <a:p>
            <a:pPr>
              <a:spcAft>
                <a:spcPts val="600"/>
              </a:spcAft>
            </a:pPr>
            <a:fld id="{A41DB566-6001-1B4F-A74B-7213F33DBA30}" type="slidenum">
              <a:rPr lang="en-US" smtClean="0"/>
              <a:pPr>
                <a:spcAft>
                  <a:spcPts val="600"/>
                </a:spcAft>
              </a:pPr>
              <a:t>78</a:t>
            </a:fld>
            <a:endParaRPr lang="en-US"/>
          </a:p>
        </p:txBody>
      </p:sp>
      <p:sp>
        <p:nvSpPr>
          <p:cNvPr id="3" name="Content Placeholder 2"/>
          <p:cNvSpPr>
            <a:spLocks noGrp="1"/>
          </p:cNvSpPr>
          <p:nvPr>
            <p:ph idx="1"/>
          </p:nvPr>
        </p:nvSpPr>
        <p:spPr>
          <a:xfrm>
            <a:off x="450970" y="1179838"/>
            <a:ext cx="8356479" cy="5142214"/>
          </a:xfrm>
        </p:spPr>
        <p:txBody>
          <a:bodyPr>
            <a:noAutofit/>
          </a:bodyPr>
          <a:lstStyle/>
          <a:p>
            <a:r>
              <a:rPr lang="en-GB" sz="2400" dirty="0"/>
              <a:t>The people in the group </a:t>
            </a:r>
          </a:p>
          <a:p>
            <a:pPr lvl="1"/>
            <a:r>
              <a:rPr lang="en-GB" sz="2400" dirty="0"/>
              <a:t>You need a mix of people in a project group as software development involves diverse activities such as negotiating with clients, programming, testing and documentation.  </a:t>
            </a:r>
          </a:p>
          <a:p>
            <a:r>
              <a:rPr lang="en-GB" sz="2400" dirty="0"/>
              <a:t>The group organization </a:t>
            </a:r>
          </a:p>
          <a:p>
            <a:pPr lvl="1"/>
            <a:r>
              <a:rPr lang="en-GB" sz="2400" dirty="0"/>
              <a:t>A group should be organized so that individuals can contribute to the best of their abilities and tasks can be completed as expected.</a:t>
            </a:r>
          </a:p>
          <a:p>
            <a:r>
              <a:rPr lang="en-GB" sz="2400" dirty="0"/>
              <a:t>Technical and managerial communications </a:t>
            </a:r>
          </a:p>
          <a:p>
            <a:pPr lvl="1"/>
            <a:r>
              <a:rPr lang="en-GB" sz="2400" dirty="0"/>
              <a:t>Good communications between group members, and between the software engineering team and other project stakeholders, is essential.</a:t>
            </a:r>
          </a:p>
          <a:p>
            <a:endParaRPr lang="en-US" sz="2400" dirty="0"/>
          </a:p>
        </p:txBody>
      </p:sp>
    </p:spTree>
  </p:cSld>
  <p:clrMapOvr>
    <a:masterClrMapping/>
  </p:clrMapOvr>
  <p:transition spd="med">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group members</a:t>
            </a:r>
          </a:p>
        </p:txBody>
      </p:sp>
      <p:sp>
        <p:nvSpPr>
          <p:cNvPr id="3" name="Content Placeholder 2"/>
          <p:cNvSpPr>
            <a:spLocks noGrp="1"/>
          </p:cNvSpPr>
          <p:nvPr>
            <p:ph idx="1"/>
          </p:nvPr>
        </p:nvSpPr>
        <p:spPr>
          <a:xfrm>
            <a:off x="501271" y="1488613"/>
            <a:ext cx="7794505" cy="3880773"/>
          </a:xfrm>
        </p:spPr>
        <p:txBody>
          <a:bodyPr>
            <a:normAutofit/>
          </a:bodyPr>
          <a:lstStyle/>
          <a:p>
            <a:r>
              <a:rPr lang="en-GB" sz="2400" dirty="0"/>
              <a:t>A manager or team leader’s job is to create a cohesive group and organize their group so that they can work together effectively. </a:t>
            </a:r>
          </a:p>
          <a:p>
            <a:r>
              <a:rPr lang="en-GB" sz="2400" dirty="0"/>
              <a:t>This involves creating a group with the right balance of technical skills and personalities and organizing that group so that the members work together effectively. </a:t>
            </a:r>
            <a:endParaRPr lang="en-US" sz="2400" dirty="0"/>
          </a:p>
        </p:txBody>
      </p:sp>
      <p:sp>
        <p:nvSpPr>
          <p:cNvPr id="5" name="Slide Number Placeholder 4"/>
          <p:cNvSpPr>
            <a:spLocks noGrp="1"/>
          </p:cNvSpPr>
          <p:nvPr>
            <p:ph type="sldNum" sz="quarter" idx="12"/>
          </p:nvPr>
        </p:nvSpPr>
        <p:spPr/>
        <p:txBody>
          <a:bodyPr/>
          <a:lstStyle/>
          <a:p>
            <a:fld id="{A41DB566-6001-1B4F-A74B-7213F33DBA30}" type="slidenum">
              <a:rPr lang="en-US" smtClean="0"/>
              <a:pPr/>
              <a:t>79</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44494"/>
            <a:ext cx="7686177" cy="891893"/>
          </a:xfrm>
        </p:spPr>
        <p:txBody>
          <a:bodyPr/>
          <a:lstStyle/>
          <a:p>
            <a:r>
              <a:rPr lang="en-US" dirty="0"/>
              <a:t>Agile manifesto </a:t>
            </a:r>
          </a:p>
        </p:txBody>
      </p:sp>
      <p:sp>
        <p:nvSpPr>
          <p:cNvPr id="3" name="Content Placeholder 2"/>
          <p:cNvSpPr>
            <a:spLocks noGrp="1"/>
          </p:cNvSpPr>
          <p:nvPr>
            <p:ph idx="1"/>
          </p:nvPr>
        </p:nvSpPr>
        <p:spPr>
          <a:xfrm>
            <a:off x="479302" y="1361608"/>
            <a:ext cx="7924802" cy="4919240"/>
          </a:xfrm>
        </p:spPr>
        <p:txBody>
          <a:bodyPr>
            <a:noAutofit/>
          </a:bodyPr>
          <a:lstStyle/>
          <a:p>
            <a:r>
              <a:rPr lang="en-US" sz="2400" i="1" dirty="0"/>
              <a:t>We are uncovering better ways of developing software by doing it and helping others do it. Through this work we have come to value:</a:t>
            </a:r>
            <a:endParaRPr lang="en-GB" sz="2400" dirty="0"/>
          </a:p>
          <a:p>
            <a:pPr lvl="1"/>
            <a:r>
              <a:rPr lang="en-US" sz="2400" i="1" dirty="0">
                <a:solidFill>
                  <a:schemeClr val="accent2"/>
                </a:solidFill>
              </a:rPr>
              <a:t>Individuals and interactions</a:t>
            </a:r>
            <a:r>
              <a:rPr lang="en-US" sz="2400" i="1" dirty="0">
                <a:solidFill>
                  <a:srgbClr val="FF0000"/>
                </a:solidFill>
              </a:rPr>
              <a:t> </a:t>
            </a:r>
            <a:r>
              <a:rPr lang="en-US" sz="2400" i="1" dirty="0"/>
              <a:t>over </a:t>
            </a:r>
            <a:r>
              <a:rPr lang="en-US" sz="2400" i="1" dirty="0">
                <a:solidFill>
                  <a:schemeClr val="accent4"/>
                </a:solidFill>
              </a:rPr>
              <a:t>processes and tools</a:t>
            </a:r>
          </a:p>
          <a:p>
            <a:pPr lvl="1"/>
            <a:r>
              <a:rPr lang="en-US" sz="2400" i="1" dirty="0">
                <a:solidFill>
                  <a:schemeClr val="accent2"/>
                </a:solidFill>
              </a:rPr>
              <a:t>Working software </a:t>
            </a:r>
            <a:r>
              <a:rPr lang="en-US" sz="2400" i="1" dirty="0"/>
              <a:t>over </a:t>
            </a:r>
            <a:r>
              <a:rPr lang="en-US" sz="2400" i="1" dirty="0">
                <a:solidFill>
                  <a:schemeClr val="accent4"/>
                </a:solidFill>
              </a:rPr>
              <a:t>comprehensive documentation </a:t>
            </a:r>
          </a:p>
          <a:p>
            <a:pPr lvl="1"/>
            <a:r>
              <a:rPr lang="en-US" sz="2400" i="1" dirty="0">
                <a:solidFill>
                  <a:schemeClr val="accent2"/>
                </a:solidFill>
              </a:rPr>
              <a:t>Customer collaboration </a:t>
            </a:r>
            <a:r>
              <a:rPr lang="en-US" sz="2400" i="1" dirty="0"/>
              <a:t>over </a:t>
            </a:r>
            <a:r>
              <a:rPr lang="en-US" sz="2400" i="1" dirty="0">
                <a:solidFill>
                  <a:schemeClr val="accent4"/>
                </a:solidFill>
              </a:rPr>
              <a:t>contract negotiation </a:t>
            </a:r>
          </a:p>
          <a:p>
            <a:pPr lvl="1"/>
            <a:r>
              <a:rPr lang="en-US" sz="2400" i="1" dirty="0">
                <a:solidFill>
                  <a:schemeClr val="accent2"/>
                </a:solidFill>
              </a:rPr>
              <a:t>Responding to change </a:t>
            </a:r>
            <a:r>
              <a:rPr lang="en-US" sz="2400" i="1" dirty="0"/>
              <a:t>over </a:t>
            </a:r>
            <a:r>
              <a:rPr lang="en-US" sz="2400" i="1" dirty="0">
                <a:solidFill>
                  <a:schemeClr val="accent4"/>
                </a:solidFill>
              </a:rPr>
              <a:t>following a plan </a:t>
            </a:r>
            <a:endParaRPr lang="en-GB" sz="2400" dirty="0">
              <a:solidFill>
                <a:schemeClr val="accent4"/>
              </a:solidFill>
            </a:endParaRPr>
          </a:p>
          <a:p>
            <a:r>
              <a:rPr lang="en-US" sz="2400" i="1" dirty="0"/>
              <a:t>That is, while there is value in the items on the right, we value the items on the left more.</a:t>
            </a:r>
            <a:r>
              <a:rPr lang="en-GB" sz="2400" dirty="0"/>
              <a:t> </a:t>
            </a:r>
            <a:endParaRPr lang="en-US" sz="2400"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Tree>
  </p:cSld>
  <p:clrMapOvr>
    <a:masterClrMapping/>
  </p:clrMapOvr>
  <p:transition spd="med">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65199" y="609600"/>
            <a:ext cx="7648121" cy="1099457"/>
          </a:xfrm>
        </p:spPr>
        <p:txBody>
          <a:bodyPr lIns="90840" tIns="44623" rIns="90840" bIns="44623">
            <a:normAutofit/>
          </a:bodyPr>
          <a:lstStyle/>
          <a:p>
            <a:r>
              <a:rPr lang="en-GB"/>
              <a:t>Assembling a team</a:t>
            </a:r>
          </a:p>
        </p:txBody>
      </p:sp>
      <p:sp>
        <p:nvSpPr>
          <p:cNvPr id="4" name="Slide Number Placeholder 3"/>
          <p:cNvSpPr>
            <a:spLocks noGrp="1"/>
          </p:cNvSpPr>
          <p:nvPr>
            <p:ph type="sldNum" sz="quarter" idx="12"/>
          </p:nvPr>
        </p:nvSpPr>
        <p:spPr>
          <a:xfrm>
            <a:off x="8178799" y="6245130"/>
            <a:ext cx="512504" cy="365125"/>
          </a:xfrm>
        </p:spPr>
        <p:txBody>
          <a:bodyPr>
            <a:normAutofit/>
          </a:bodyPr>
          <a:lstStyle/>
          <a:p>
            <a:pPr>
              <a:spcAft>
                <a:spcPts val="600"/>
              </a:spcAft>
            </a:pPr>
            <a:fld id="{A41DB566-6001-1B4F-A74B-7213F33DBA30}" type="slidenum">
              <a:rPr lang="en-US" smtClean="0"/>
              <a:pPr>
                <a:spcAft>
                  <a:spcPts val="600"/>
                </a:spcAft>
              </a:pPr>
              <a:t>80</a:t>
            </a:fld>
            <a:endParaRPr lang="en-US"/>
          </a:p>
        </p:txBody>
      </p:sp>
      <p:graphicFrame>
        <p:nvGraphicFramePr>
          <p:cNvPr id="18437" name="Rectangle 3">
            <a:extLst>
              <a:ext uri="{FF2B5EF4-FFF2-40B4-BE49-F238E27FC236}">
                <a16:creationId xmlns:a16="http://schemas.microsoft.com/office/drawing/2014/main" id="{1CCE2A59-372D-424D-B966-1DC544754C18}"/>
              </a:ext>
            </a:extLst>
          </p:cNvPr>
          <p:cNvGraphicFramePr>
            <a:graphicFrameLocks noGrp="1"/>
          </p:cNvGraphicFramePr>
          <p:nvPr>
            <p:ph idx="1"/>
          </p:nvPr>
        </p:nvGraphicFramePr>
        <p:xfrm>
          <a:off x="452698" y="1458410"/>
          <a:ext cx="7827372" cy="49076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lIns="90840" tIns="44623" rIns="90840" bIns="44623"/>
          <a:lstStyle/>
          <a:p>
            <a:r>
              <a:rPr lang="en-GB"/>
              <a:t>Group composition</a:t>
            </a:r>
          </a:p>
        </p:txBody>
      </p:sp>
      <p:sp>
        <p:nvSpPr>
          <p:cNvPr id="53251" name="Rectangle 3"/>
          <p:cNvSpPr>
            <a:spLocks noGrp="1" noChangeArrowheads="1"/>
          </p:cNvSpPr>
          <p:nvPr>
            <p:ph idx="1"/>
          </p:nvPr>
        </p:nvSpPr>
        <p:spPr>
          <a:xfrm>
            <a:off x="416689" y="1400538"/>
            <a:ext cx="8378061" cy="4880310"/>
          </a:xfrm>
          <a:noFill/>
          <a:ln/>
        </p:spPr>
        <p:txBody>
          <a:bodyPr lIns="90840" tIns="44623" rIns="90840" bIns="44623"/>
          <a:lstStyle/>
          <a:p>
            <a:r>
              <a:rPr lang="en-GB" sz="2400" dirty="0"/>
              <a:t>Group composed of members who share the </a:t>
            </a:r>
            <a:br>
              <a:rPr lang="en-GB" sz="2400" dirty="0"/>
            </a:br>
            <a:r>
              <a:rPr lang="en-GB" sz="2400" dirty="0"/>
              <a:t>same motivation can be problematic</a:t>
            </a:r>
          </a:p>
          <a:p>
            <a:pPr lvl="1"/>
            <a:r>
              <a:rPr lang="en-GB" sz="2400" dirty="0"/>
              <a:t>Task-oriented - everyone wants to do their own thing;</a:t>
            </a:r>
          </a:p>
          <a:p>
            <a:pPr lvl="1"/>
            <a:r>
              <a:rPr lang="en-GB" sz="2400" dirty="0"/>
              <a:t>Self-oriented - everyone wants to be the boss;</a:t>
            </a:r>
          </a:p>
          <a:p>
            <a:pPr lvl="1"/>
            <a:r>
              <a:rPr lang="en-GB" sz="2400" dirty="0"/>
              <a:t>Interaction-oriented - too much chatting, not enough work.</a:t>
            </a:r>
          </a:p>
          <a:p>
            <a:r>
              <a:rPr lang="en-GB" sz="2400" dirty="0"/>
              <a:t>An effective group has a balance of all types.</a:t>
            </a:r>
          </a:p>
          <a:p>
            <a:r>
              <a:rPr lang="en-GB" sz="2400" dirty="0"/>
              <a:t>This can be difficult to achieve software engineers are often task-oriented.</a:t>
            </a:r>
          </a:p>
          <a:p>
            <a:r>
              <a:rPr lang="en-GB" sz="2400" dirty="0"/>
              <a:t>Interaction-oriented people are very important as they can detect and defuse tensions that arise.</a:t>
            </a:r>
          </a:p>
        </p:txBody>
      </p:sp>
      <p:sp>
        <p:nvSpPr>
          <p:cNvPr id="4" name="Slide Number Placeholder 3"/>
          <p:cNvSpPr>
            <a:spLocks noGrp="1"/>
          </p:cNvSpPr>
          <p:nvPr>
            <p:ph type="sldNum" sz="quarter" idx="12"/>
          </p:nvPr>
        </p:nvSpPr>
        <p:spPr/>
        <p:txBody>
          <a:bodyPr/>
          <a:lstStyle/>
          <a:p>
            <a:fld id="{A41DB566-6001-1B4F-A74B-7213F33DBA30}" type="slidenum">
              <a:rPr lang="en-US" smtClean="0"/>
              <a:pPr/>
              <a:t>81</a:t>
            </a:fld>
            <a:endParaRPr lang="en-US"/>
          </a:p>
        </p:txBody>
      </p:sp>
    </p:spTree>
  </p:cSld>
  <p:clrMapOvr>
    <a:masterClrMapping/>
  </p:clrMapOvr>
  <p:transition advTm="2000"/>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258" y="482279"/>
            <a:ext cx="7686177" cy="1320800"/>
          </a:xfrm>
        </p:spPr>
        <p:txBody>
          <a:bodyPr/>
          <a:lstStyle/>
          <a:p>
            <a:r>
              <a:rPr lang="en-US" dirty="0"/>
              <a:t>Group organization</a:t>
            </a:r>
          </a:p>
        </p:txBody>
      </p:sp>
      <p:sp>
        <p:nvSpPr>
          <p:cNvPr id="3" name="Content Placeholder 2"/>
          <p:cNvSpPr>
            <a:spLocks noGrp="1"/>
          </p:cNvSpPr>
          <p:nvPr>
            <p:ph idx="1"/>
          </p:nvPr>
        </p:nvSpPr>
        <p:spPr>
          <a:xfrm>
            <a:off x="201005" y="1335590"/>
            <a:ext cx="8715737" cy="5431764"/>
          </a:xfrm>
        </p:spPr>
        <p:txBody>
          <a:bodyPr>
            <a:noAutofit/>
          </a:bodyPr>
          <a:lstStyle/>
          <a:p>
            <a:r>
              <a:rPr lang="en-GB" sz="2000" dirty="0"/>
              <a:t>The way that a group is organized affects the decisions that are made by that group, the ways that information is exchanged and the interactions between the development group and external project stakeholders. </a:t>
            </a:r>
          </a:p>
          <a:p>
            <a:pPr lvl="1"/>
            <a:r>
              <a:rPr lang="en-GB" sz="2000" dirty="0"/>
              <a:t>Key questions include:</a:t>
            </a:r>
          </a:p>
          <a:p>
            <a:pPr lvl="2"/>
            <a:r>
              <a:rPr lang="en-GB" sz="2000" dirty="0"/>
              <a:t>Should the project manager be the technical leader of the group? </a:t>
            </a:r>
          </a:p>
          <a:p>
            <a:pPr lvl="2"/>
            <a:r>
              <a:rPr lang="en-GB" sz="2000" dirty="0"/>
              <a:t>Who will be involved in making critical technical decisions, and how will these be made? </a:t>
            </a:r>
          </a:p>
          <a:p>
            <a:pPr lvl="2"/>
            <a:r>
              <a:rPr lang="en-GB" sz="2000" dirty="0"/>
              <a:t>How will interactions with external stakeholders and senior company management be handled? </a:t>
            </a:r>
          </a:p>
          <a:p>
            <a:pPr lvl="2"/>
            <a:r>
              <a:rPr lang="en-GB" sz="2000" dirty="0"/>
              <a:t>How can groups integrate people who are not co-located? </a:t>
            </a:r>
          </a:p>
          <a:p>
            <a:pPr lvl="2"/>
            <a:r>
              <a:rPr lang="en-GB" sz="2000" dirty="0"/>
              <a:t>How can knowledge be shared across the group? </a:t>
            </a:r>
          </a:p>
        </p:txBody>
      </p:sp>
      <p:sp>
        <p:nvSpPr>
          <p:cNvPr id="5" name="Slide Number Placeholder 4"/>
          <p:cNvSpPr>
            <a:spLocks noGrp="1"/>
          </p:cNvSpPr>
          <p:nvPr>
            <p:ph type="sldNum" sz="quarter" idx="12"/>
          </p:nvPr>
        </p:nvSpPr>
        <p:spPr/>
        <p:txBody>
          <a:bodyPr/>
          <a:lstStyle/>
          <a:p>
            <a:fld id="{A41DB566-6001-1B4F-A74B-7213F33DBA30}" type="slidenum">
              <a:rPr lang="en-US" smtClean="0"/>
              <a:pPr/>
              <a:t>82</a:t>
            </a:fld>
            <a:endParaRPr lang="en-US"/>
          </a:p>
        </p:txBody>
      </p:sp>
    </p:spTree>
  </p:cSld>
  <p:clrMapOvr>
    <a:masterClrMapping/>
  </p:clrMapOvr>
  <p:transition spd="med">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dirty="0"/>
              <a:t>Group organization</a:t>
            </a:r>
          </a:p>
        </p:txBody>
      </p:sp>
      <p:sp>
        <p:nvSpPr>
          <p:cNvPr id="62467" name="Rectangle 3"/>
          <p:cNvSpPr>
            <a:spLocks noGrp="1" noChangeArrowheads="1"/>
          </p:cNvSpPr>
          <p:nvPr>
            <p:ph idx="1"/>
          </p:nvPr>
        </p:nvSpPr>
        <p:spPr>
          <a:xfrm>
            <a:off x="609599" y="1551008"/>
            <a:ext cx="7924802" cy="4490355"/>
          </a:xfrm>
          <a:noFill/>
          <a:ln/>
        </p:spPr>
        <p:txBody>
          <a:bodyPr lIns="90840" tIns="44623" rIns="90840" bIns="44623">
            <a:normAutofit/>
          </a:bodyPr>
          <a:lstStyle/>
          <a:p>
            <a:r>
              <a:rPr lang="en-GB" sz="2400" dirty="0"/>
              <a:t>Small software engineering groups are usually organised informally without a rigid structure.</a:t>
            </a:r>
          </a:p>
          <a:p>
            <a:r>
              <a:rPr lang="en-GB" sz="2400" dirty="0"/>
              <a:t>For large projects, there may be a hierarchical structure where different groups are responsible for different sub-projects.</a:t>
            </a:r>
          </a:p>
          <a:p>
            <a:r>
              <a:rPr lang="en-GB" sz="2400" dirty="0"/>
              <a:t>Agile development is always based around an informal group on the principle that formal structure inhibits information exchange</a:t>
            </a:r>
          </a:p>
        </p:txBody>
      </p:sp>
      <p:sp>
        <p:nvSpPr>
          <p:cNvPr id="4" name="Slide Number Placeholder 3"/>
          <p:cNvSpPr>
            <a:spLocks noGrp="1"/>
          </p:cNvSpPr>
          <p:nvPr>
            <p:ph type="sldNum" sz="quarter" idx="12"/>
          </p:nvPr>
        </p:nvSpPr>
        <p:spPr/>
        <p:txBody>
          <a:bodyPr/>
          <a:lstStyle/>
          <a:p>
            <a:fld id="{A41DB566-6001-1B4F-A74B-7213F33DBA30}" type="slidenum">
              <a:rPr lang="en-US" smtClean="0"/>
              <a:pPr/>
              <a:t>83</a:t>
            </a:fld>
            <a:endParaRPr lang="en-US"/>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965199" y="609600"/>
            <a:ext cx="7648121" cy="1099457"/>
          </a:xfrm>
        </p:spPr>
        <p:txBody>
          <a:bodyPr>
            <a:normAutofit/>
          </a:bodyPr>
          <a:lstStyle/>
          <a:p>
            <a:r>
              <a:rPr lang="en-GB" dirty="0"/>
              <a:t>Informal groups</a:t>
            </a:r>
          </a:p>
        </p:txBody>
      </p:sp>
      <p:sp>
        <p:nvSpPr>
          <p:cNvPr id="4" name="Slide Number Placeholder 3"/>
          <p:cNvSpPr>
            <a:spLocks noGrp="1"/>
          </p:cNvSpPr>
          <p:nvPr>
            <p:ph type="sldNum" sz="quarter" idx="12"/>
          </p:nvPr>
        </p:nvSpPr>
        <p:spPr>
          <a:xfrm>
            <a:off x="7420899" y="6182876"/>
            <a:ext cx="512504" cy="365125"/>
          </a:xfrm>
        </p:spPr>
        <p:txBody>
          <a:bodyPr>
            <a:normAutofit/>
          </a:bodyPr>
          <a:lstStyle/>
          <a:p>
            <a:pPr>
              <a:spcAft>
                <a:spcPts val="600"/>
              </a:spcAft>
            </a:pPr>
            <a:fld id="{A41DB566-6001-1B4F-A74B-7213F33DBA30}" type="slidenum">
              <a:rPr lang="en-US" smtClean="0"/>
              <a:pPr>
                <a:spcAft>
                  <a:spcPts val="600"/>
                </a:spcAft>
              </a:pPr>
              <a:t>84</a:t>
            </a:fld>
            <a:endParaRPr lang="en-US"/>
          </a:p>
        </p:txBody>
      </p:sp>
      <p:graphicFrame>
        <p:nvGraphicFramePr>
          <p:cNvPr id="81925" name="Rectangle 3">
            <a:extLst>
              <a:ext uri="{FF2B5EF4-FFF2-40B4-BE49-F238E27FC236}">
                <a16:creationId xmlns:a16="http://schemas.microsoft.com/office/drawing/2014/main" id="{4B2F2B72-1391-4F9C-BE74-F9B12FFC07B9}"/>
              </a:ext>
            </a:extLst>
          </p:cNvPr>
          <p:cNvGraphicFramePr>
            <a:graphicFrameLocks noGrp="1"/>
          </p:cNvGraphicFramePr>
          <p:nvPr>
            <p:ph idx="1"/>
          </p:nvPr>
        </p:nvGraphicFramePr>
        <p:xfrm>
          <a:off x="631948" y="1377386"/>
          <a:ext cx="7782847" cy="5254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GB"/>
              <a:t>Group communications</a:t>
            </a:r>
          </a:p>
        </p:txBody>
      </p:sp>
      <p:sp>
        <p:nvSpPr>
          <p:cNvPr id="80899" name="Rectangle 3"/>
          <p:cNvSpPr>
            <a:spLocks noGrp="1" noChangeArrowheads="1"/>
          </p:cNvSpPr>
          <p:nvPr>
            <p:ph idx="1"/>
          </p:nvPr>
        </p:nvSpPr>
        <p:spPr>
          <a:xfrm>
            <a:off x="609598" y="1620456"/>
            <a:ext cx="7492679" cy="4420907"/>
          </a:xfrm>
        </p:spPr>
        <p:txBody>
          <a:bodyPr>
            <a:normAutofit/>
          </a:bodyPr>
          <a:lstStyle/>
          <a:p>
            <a:r>
              <a:rPr lang="en-GB" sz="2400" dirty="0"/>
              <a:t>Good communications are essential for effective group working.</a:t>
            </a:r>
          </a:p>
          <a:p>
            <a:r>
              <a:rPr lang="en-GB" sz="2400" dirty="0"/>
              <a:t>Information must be exchanged on the status of work, design decisions and changes to previous decisions.</a:t>
            </a:r>
          </a:p>
          <a:p>
            <a:r>
              <a:rPr lang="en-GB" sz="2400" dirty="0"/>
              <a:t>Good communications also strengthens group cohesion as it promotes understanding.</a:t>
            </a:r>
          </a:p>
        </p:txBody>
      </p:sp>
      <p:sp>
        <p:nvSpPr>
          <p:cNvPr id="4" name="Slide Number Placeholder 3"/>
          <p:cNvSpPr>
            <a:spLocks noGrp="1"/>
          </p:cNvSpPr>
          <p:nvPr>
            <p:ph type="sldNum" sz="quarter" idx="12"/>
          </p:nvPr>
        </p:nvSpPr>
        <p:spPr/>
        <p:txBody>
          <a:bodyPr/>
          <a:lstStyle/>
          <a:p>
            <a:fld id="{A41DB566-6001-1B4F-A74B-7213F33DBA30}" type="slidenum">
              <a:rPr lang="en-US" smtClean="0"/>
              <a:pPr/>
              <a:t>85</a:t>
            </a:fld>
            <a:endParaRPr lang="en-US"/>
          </a:p>
        </p:txBody>
      </p:sp>
    </p:spTree>
  </p:cSld>
  <p:clrMapOvr>
    <a:masterClrMapping/>
  </p:clrMapOvr>
  <p:transition spd="med">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title"/>
          </p:nvPr>
        </p:nvSpPr>
        <p:spPr>
          <a:xfrm>
            <a:off x="381000" y="263525"/>
            <a:ext cx="8399463" cy="1108075"/>
          </a:xfrm>
          <a:noFill/>
          <a:ln/>
        </p:spPr>
        <p:txBody>
          <a:bodyPr lIns="90840" tIns="44623" rIns="90840" bIns="44623"/>
          <a:lstStyle/>
          <a:p>
            <a:r>
              <a:rPr lang="en-GB" dirty="0"/>
              <a:t>Group communications</a:t>
            </a:r>
          </a:p>
        </p:txBody>
      </p:sp>
      <p:sp>
        <p:nvSpPr>
          <p:cNvPr id="60418" name="Rectangle 2"/>
          <p:cNvSpPr>
            <a:spLocks noGrp="1" noChangeArrowheads="1"/>
          </p:cNvSpPr>
          <p:nvPr>
            <p:ph idx="1"/>
          </p:nvPr>
        </p:nvSpPr>
        <p:spPr>
          <a:xfrm>
            <a:off x="497712" y="1226916"/>
            <a:ext cx="8102278" cy="5231757"/>
          </a:xfrm>
          <a:noFill/>
          <a:ln/>
        </p:spPr>
        <p:txBody>
          <a:bodyPr lIns="90840" tIns="44623" rIns="90840" bIns="44623">
            <a:noAutofit/>
          </a:bodyPr>
          <a:lstStyle/>
          <a:p>
            <a:pPr>
              <a:lnSpc>
                <a:spcPct val="90000"/>
              </a:lnSpc>
            </a:pPr>
            <a:r>
              <a:rPr lang="en-GB" sz="2400" dirty="0"/>
              <a:t>Group size</a:t>
            </a:r>
          </a:p>
          <a:p>
            <a:pPr lvl="1">
              <a:lnSpc>
                <a:spcPct val="90000"/>
              </a:lnSpc>
            </a:pPr>
            <a:r>
              <a:rPr lang="en-GB" sz="2400" dirty="0"/>
              <a:t>The larger the group, the harder it is for people to communicate with other group members.</a:t>
            </a:r>
          </a:p>
          <a:p>
            <a:pPr>
              <a:lnSpc>
                <a:spcPct val="90000"/>
              </a:lnSpc>
            </a:pPr>
            <a:r>
              <a:rPr lang="en-GB" sz="2400" dirty="0"/>
              <a:t>Group structure</a:t>
            </a:r>
          </a:p>
          <a:p>
            <a:pPr lvl="1">
              <a:lnSpc>
                <a:spcPct val="90000"/>
              </a:lnSpc>
            </a:pPr>
            <a:r>
              <a:rPr lang="en-GB" sz="2400" dirty="0"/>
              <a:t>Communication is better in informally structured groups than in hierarchically structured groups.</a:t>
            </a:r>
          </a:p>
          <a:p>
            <a:pPr>
              <a:lnSpc>
                <a:spcPct val="90000"/>
              </a:lnSpc>
            </a:pPr>
            <a:r>
              <a:rPr lang="en-GB" sz="2400" dirty="0"/>
              <a:t>Group composition</a:t>
            </a:r>
          </a:p>
          <a:p>
            <a:pPr lvl="1">
              <a:lnSpc>
                <a:spcPct val="90000"/>
              </a:lnSpc>
            </a:pPr>
            <a:r>
              <a:rPr lang="en-GB" sz="2400" dirty="0"/>
              <a:t>Communication is better when there are different personality types in a group and when groups are mixed rather than single sex.</a:t>
            </a:r>
          </a:p>
          <a:p>
            <a:pPr>
              <a:lnSpc>
                <a:spcPct val="90000"/>
              </a:lnSpc>
            </a:pPr>
            <a:r>
              <a:rPr lang="en-GB" sz="2400" dirty="0"/>
              <a:t>The physical work environment</a:t>
            </a:r>
          </a:p>
          <a:p>
            <a:pPr lvl="1">
              <a:lnSpc>
                <a:spcPct val="90000"/>
              </a:lnSpc>
            </a:pPr>
            <a:r>
              <a:rPr lang="en-GB" sz="2400" dirty="0"/>
              <a:t>Good workplace organisation can help encourage communications.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86</a:t>
            </a:fld>
            <a:endParaRPr lang="en-US"/>
          </a:p>
        </p:txBody>
      </p:sp>
    </p:spTree>
  </p:cSld>
  <p:clrMapOvr>
    <a:masterClrMapping/>
  </p:clrMapOvr>
  <p:transition advTm="2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268975" y="371793"/>
            <a:ext cx="7686177" cy="878273"/>
          </a:xfrm>
        </p:spPr>
        <p:txBody>
          <a:bodyPr/>
          <a:lstStyle/>
          <a:p>
            <a:r>
              <a:rPr lang="en-US" dirty="0"/>
              <a:t>The principles of agile methods</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476245982"/>
              </p:ext>
            </p:extLst>
          </p:nvPr>
        </p:nvGraphicFramePr>
        <p:xfrm>
          <a:off x="342229" y="1111171"/>
          <a:ext cx="8459542" cy="5623464"/>
        </p:xfrm>
        <a:graphic>
          <a:graphicData uri="http://schemas.openxmlformats.org/drawingml/2006/table">
            <a:tbl>
              <a:tblPr/>
              <a:tblGrid>
                <a:gridCol w="1556795">
                  <a:extLst>
                    <a:ext uri="{9D8B030D-6E8A-4147-A177-3AD203B41FA5}">
                      <a16:colId xmlns:a16="http://schemas.microsoft.com/office/drawing/2014/main" val="20000"/>
                    </a:ext>
                  </a:extLst>
                </a:gridCol>
                <a:gridCol w="6774132">
                  <a:extLst>
                    <a:ext uri="{9D8B030D-6E8A-4147-A177-3AD203B41FA5}">
                      <a16:colId xmlns:a16="http://schemas.microsoft.com/office/drawing/2014/main" val="20001"/>
                    </a:ext>
                  </a:extLst>
                </a:gridCol>
                <a:gridCol w="128615">
                  <a:extLst>
                    <a:ext uri="{9D8B030D-6E8A-4147-A177-3AD203B41FA5}">
                      <a16:colId xmlns:a16="http://schemas.microsoft.com/office/drawing/2014/main" val="20002"/>
                    </a:ext>
                  </a:extLst>
                </a:gridCol>
              </a:tblGrid>
              <a:tr h="49152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a:ln>
                            <a:noFill/>
                          </a:ln>
                          <a:solidFill>
                            <a:srgbClr val="000000"/>
                          </a:solidFill>
                          <a:effectLst/>
                          <a:latin typeface="Arial"/>
                          <a:ea typeface="Times New Roman" charset="0"/>
                          <a:cs typeface="Arial"/>
                        </a:rPr>
                        <a:t>Principle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248091">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Customer 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dirty="0"/>
                    </a:p>
                  </a:txBody>
                  <a:tcPr/>
                </a:tc>
                <a:extLst>
                  <a:ext uri="{0D108BD9-81ED-4DB2-BD59-A6C34878D82A}">
                    <a16:rowId xmlns:a16="http://schemas.microsoft.com/office/drawing/2014/main" val="10001"/>
                  </a:ext>
                </a:extLst>
              </a:tr>
              <a:tr h="8408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101588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3"/>
                  </a:ext>
                </a:extLst>
              </a:tr>
              <a:tr h="78368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4"/>
                  </a:ext>
                </a:extLst>
              </a:tr>
              <a:tr h="101588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Tree>
  </p:cSld>
  <p:clrMapOvr>
    <a:masterClrMapping/>
  </p:clrMapOvr>
  <p:transition spd="med">
    <p:wipe dir="r"/>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Facet</Template>
  <TotalTime>12707</TotalTime>
  <Words>6543</Words>
  <Application>Microsoft Macintosh PowerPoint</Application>
  <PresentationFormat>On-screen Show (4:3)</PresentationFormat>
  <Paragraphs>685</Paragraphs>
  <Slides>86</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86</vt:i4>
      </vt:variant>
    </vt:vector>
  </HeadingPairs>
  <TitlesOfParts>
    <vt:vector size="92" baseType="lpstr">
      <vt:lpstr>Arial</vt:lpstr>
      <vt:lpstr>Calibri</vt:lpstr>
      <vt:lpstr>Times New Roman</vt:lpstr>
      <vt:lpstr>Trebuchet MS</vt:lpstr>
      <vt:lpstr>Wingdings 3</vt:lpstr>
      <vt:lpstr>Facet</vt:lpstr>
      <vt:lpstr>Chapter 3  Agile Software Development</vt:lpstr>
      <vt:lpstr>Topics covered</vt:lpstr>
      <vt:lpstr>Rapid software development</vt:lpstr>
      <vt:lpstr>Agile development</vt:lpstr>
      <vt:lpstr>Plan-driven and agile development</vt:lpstr>
      <vt:lpstr>Plan-driven and agile development</vt:lpstr>
      <vt:lpstr>Agile methods</vt:lpstr>
      <vt:lpstr>Agile manifesto </vt:lpstr>
      <vt:lpstr>The principles of agile methods </vt:lpstr>
      <vt:lpstr>Agile method applicability</vt:lpstr>
      <vt:lpstr>Agile development techniques</vt:lpstr>
      <vt:lpstr>Extreme programming</vt:lpstr>
      <vt:lpstr>The extreme programming release cycle </vt:lpstr>
      <vt:lpstr>Extreme programming practices (a) </vt:lpstr>
      <vt:lpstr>Extreme programming practices (b)</vt:lpstr>
      <vt:lpstr>XP and agile principles</vt:lpstr>
      <vt:lpstr>Influential XP practices</vt:lpstr>
      <vt:lpstr>User stories for requirements</vt:lpstr>
      <vt:lpstr>Refactoring</vt:lpstr>
      <vt:lpstr>Refactoring</vt:lpstr>
      <vt:lpstr>Test-first development</vt:lpstr>
      <vt:lpstr>Test-driven development</vt:lpstr>
      <vt:lpstr>Customer involvement</vt:lpstr>
      <vt:lpstr>Test automation</vt:lpstr>
      <vt:lpstr>Problems with test-first development</vt:lpstr>
      <vt:lpstr>Pair programming</vt:lpstr>
      <vt:lpstr>Pair programming</vt:lpstr>
      <vt:lpstr>Agile project management</vt:lpstr>
      <vt:lpstr>Scrum</vt:lpstr>
      <vt:lpstr>Scrum terminology (a)</vt:lpstr>
      <vt:lpstr>Scrum terminology (b)</vt:lpstr>
      <vt:lpstr>Scrum sprint cycle</vt:lpstr>
      <vt:lpstr>The Scrum sprint cycle</vt:lpstr>
      <vt:lpstr>The Sprint cycle</vt:lpstr>
      <vt:lpstr>Teamwork in Scrum</vt:lpstr>
      <vt:lpstr>Scrum benefits</vt:lpstr>
      <vt:lpstr>Distributed Scrum</vt:lpstr>
      <vt:lpstr>Scaling agile methods</vt:lpstr>
      <vt:lpstr>Scaling out and scaling up</vt:lpstr>
      <vt:lpstr>Practical problems with agile methods</vt:lpstr>
      <vt:lpstr>Contractual issues</vt:lpstr>
      <vt:lpstr>Agile methods and software maintenance</vt:lpstr>
      <vt:lpstr>Agile maintenance</vt:lpstr>
      <vt:lpstr>Lecture 4 (Chapter 22)   Project Management</vt:lpstr>
      <vt:lpstr>Topics covered</vt:lpstr>
      <vt:lpstr>Software project management</vt:lpstr>
      <vt:lpstr>Success criteria</vt:lpstr>
      <vt:lpstr>Software management distinctions</vt:lpstr>
      <vt:lpstr>Factors influencing project management</vt:lpstr>
      <vt:lpstr>Universal management activities</vt:lpstr>
      <vt:lpstr>Management activities</vt:lpstr>
      <vt:lpstr>Risk management</vt:lpstr>
      <vt:lpstr>Risk classification</vt:lpstr>
      <vt:lpstr>Examples of Risks</vt:lpstr>
      <vt:lpstr>The risk management process</vt:lpstr>
      <vt:lpstr>The risk management process </vt:lpstr>
      <vt:lpstr>Risk identification</vt:lpstr>
      <vt:lpstr>Examples of different risk types</vt:lpstr>
      <vt:lpstr>Risk analysis</vt:lpstr>
      <vt:lpstr>Risk types and examples </vt:lpstr>
      <vt:lpstr>Risk types and examples </vt:lpstr>
      <vt:lpstr>Risk planning</vt:lpstr>
      <vt:lpstr>What-if questions</vt:lpstr>
      <vt:lpstr>Strategies to help manage risk </vt:lpstr>
      <vt:lpstr>Strategies to help manage risk </vt:lpstr>
      <vt:lpstr>Risk monitoring</vt:lpstr>
      <vt:lpstr>Risk indicators </vt:lpstr>
      <vt:lpstr>Managing people</vt:lpstr>
      <vt:lpstr>People management factors</vt:lpstr>
      <vt:lpstr>Motivating people</vt:lpstr>
      <vt:lpstr>Human needs hierarchy  </vt:lpstr>
      <vt:lpstr>Need satisfaction</vt:lpstr>
      <vt:lpstr>Personality types</vt:lpstr>
      <vt:lpstr>Personality types</vt:lpstr>
      <vt:lpstr>Motivation balance</vt:lpstr>
      <vt:lpstr>Teamwork</vt:lpstr>
      <vt:lpstr>Group cohesiveness</vt:lpstr>
      <vt:lpstr>The effectiveness of a team</vt:lpstr>
      <vt:lpstr>Selecting group members</vt:lpstr>
      <vt:lpstr>Assembling a team</vt:lpstr>
      <vt:lpstr>Group composition</vt:lpstr>
      <vt:lpstr>Group organization</vt:lpstr>
      <vt:lpstr>Group organization</vt:lpstr>
      <vt:lpstr>Informal groups</vt:lpstr>
      <vt:lpstr>Group communications</vt:lpstr>
      <vt:lpstr>Group communications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Figures-Chapter</dc:title>
  <dc:creator>Ian Sommerville</dc:creator>
  <cp:lastModifiedBy>Jianchao "Jack" Han</cp:lastModifiedBy>
  <cp:revision>43</cp:revision>
  <dcterms:created xsi:type="dcterms:W3CDTF">2010-01-06T19:57:16Z</dcterms:created>
  <dcterms:modified xsi:type="dcterms:W3CDTF">2023-01-25T17:55:05Z</dcterms:modified>
</cp:coreProperties>
</file>