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2" r:id="rId3"/>
    <p:sldId id="259" r:id="rId4"/>
    <p:sldId id="257" r:id="rId5"/>
    <p:sldId id="258" r:id="rId6"/>
    <p:sldId id="260" r:id="rId7"/>
    <p:sldId id="261" r:id="rId8"/>
    <p:sldId id="263" r:id="rId9"/>
    <p:sldId id="264" r:id="rId10"/>
    <p:sldId id="265" r:id="rId11"/>
    <p:sldId id="266" r:id="rId12"/>
    <p:sldId id="267" r:id="rId13"/>
    <p:sldId id="272" r:id="rId14"/>
    <p:sldId id="268" r:id="rId15"/>
    <p:sldId id="269" r:id="rId16"/>
    <p:sldId id="270" r:id="rId17"/>
    <p:sldId id="273" r:id="rId18"/>
    <p:sldId id="271"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857908B-D224-4844-B0B2-B2E9D2446334}">
          <p14:sldIdLst>
            <p14:sldId id="256"/>
          </p14:sldIdLst>
        </p14:section>
        <p14:section name="Project Description" id="{9644FFE9-03CE-430B-BE40-D50FCF1BD785}">
          <p14:sldIdLst>
            <p14:sldId id="262"/>
            <p14:sldId id="259"/>
            <p14:sldId id="257"/>
            <p14:sldId id="258"/>
            <p14:sldId id="260"/>
            <p14:sldId id="261"/>
          </p14:sldIdLst>
        </p14:section>
        <p14:section name="General Requirements" id="{1AEAC153-EFF2-4D0F-BED5-CDD539F93BBA}">
          <p14:sldIdLst>
            <p14:sldId id="263"/>
            <p14:sldId id="264"/>
            <p14:sldId id="265"/>
            <p14:sldId id="266"/>
            <p14:sldId id="267"/>
          </p14:sldIdLst>
        </p14:section>
        <p14:section name="Additional Requirements" id="{59AB0F57-E5D7-4195-908E-45B65052C33E}">
          <p14:sldIdLst>
            <p14:sldId id="272"/>
            <p14:sldId id="268"/>
            <p14:sldId id="269"/>
            <p14:sldId id="270"/>
          </p14:sldIdLst>
        </p14:section>
        <p14:section name="Optional Requirements" id="{B933B051-37FC-4E96-979A-512382B4438D}">
          <p14:sldIdLst>
            <p14:sldId id="273"/>
            <p14:sldId id="271"/>
            <p14:sldId id="274"/>
            <p14:sldId id="275"/>
          </p14:sldIdLst>
        </p14:section>
        <p14:section name="Closing" id="{F61FA040-6078-4D8B-87C1-6B5C19EA975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977FF-C0F1-4F57-AC4E-308709509EB8}" type="datetimeFigureOut">
              <a:rPr lang="en-US" smtClean="0"/>
              <a:t>2/23/2014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ED7A7-C050-44E0-A923-5D7377002095}" type="slidenum">
              <a:rPr lang="en-US" smtClean="0"/>
              <a:t>‹#›</a:t>
            </a:fld>
            <a:endParaRPr lang="en-US"/>
          </a:p>
        </p:txBody>
      </p:sp>
    </p:spTree>
    <p:extLst>
      <p:ext uri="{BB962C8B-B14F-4D97-AF65-F5344CB8AC3E}">
        <p14:creationId xmlns:p14="http://schemas.microsoft.com/office/powerpoint/2010/main" val="24035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6ED7A7-C050-44E0-A923-5D7377002095}" type="slidenum">
              <a:rPr lang="en-US" smtClean="0"/>
              <a:t>1</a:t>
            </a:fld>
            <a:endParaRPr lang="en-US"/>
          </a:p>
        </p:txBody>
      </p:sp>
    </p:spTree>
    <p:extLst>
      <p:ext uri="{BB962C8B-B14F-4D97-AF65-F5344CB8AC3E}">
        <p14:creationId xmlns:p14="http://schemas.microsoft.com/office/powerpoint/2010/main" val="24183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F956F2-BA4A-4BBB-89D5-D5A431B7A3C0}"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9B6F-2EAA-4A68-8CEB-3BD90B42AC05}"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A03D0-3904-4071-B60F-DEEBDA971839}"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0FA9D-2CE1-42DA-AB22-BF773BA02E64}"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BFD78-DFED-485C-9FA6-C25079F5DCB5}"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2E0B94-ACB7-409D-BF33-297387AB9D25}" type="datetime1">
              <a:rPr lang="en-US" smtClean="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3E951-6652-46B9-9289-F6A95A888B1D}" type="datetime1">
              <a:rPr lang="en-US" smtClean="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FFEDB-D07B-4ABC-AD85-621301699E91}"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6395C-CB49-402B-8E47-A5B062EA69D9}"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45BD6-2A18-4BCD-918B-B2F3760CE4E4}"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390E7-96D2-435F-8108-435129143F36}" type="datetime1">
              <a:rPr lang="en-US" smtClean="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5E58B7-0F1C-4787-8052-492D1F75B6B4}"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768AB-FD1A-43F8-AB92-CB7B625080A8}" type="datetime1">
              <a:rPr lang="en-US" smtClean="0"/>
              <a:t>2/23/2014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7B5A65-A789-4DBB-BFD3-79FFFC66B533}" type="datetime1">
              <a:rPr lang="en-US" smtClean="0"/>
              <a:t>2/23/2014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D1AB0B-C8DB-46DD-93A6-C35B5497B928}" type="datetime1">
              <a:rPr lang="en-US" smtClean="0"/>
              <a:t>2/23/2014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CD58BB-2D07-4507-A5DD-6C6C50227195}" type="datetime1">
              <a:rPr lang="en-US" smtClean="0"/>
              <a:t>2/23/2014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3E733-932D-4C2C-BBA7-ADD70D428345}" type="datetime1">
              <a:rPr lang="en-US" smtClean="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0E5BA0-9416-4229-B4B9-5DA763D26A92}" type="datetime1">
              <a:rPr lang="en-US" smtClean="0"/>
              <a:t>2/23/2014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JoyceTeam-TheNinjaGame/NinjaRP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it.io/92PEc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Training Ninja	</a:t>
            </a:r>
            <a:endParaRPr lang="en-US" dirty="0"/>
          </a:p>
        </p:txBody>
      </p:sp>
      <p:sp>
        <p:nvSpPr>
          <p:cNvPr id="3" name="Subtitle 2"/>
          <p:cNvSpPr>
            <a:spLocks noGrp="1"/>
          </p:cNvSpPr>
          <p:nvPr>
            <p:ph type="subTitle" idx="1"/>
          </p:nvPr>
        </p:nvSpPr>
        <p:spPr/>
        <p:txBody>
          <a:bodyPr/>
          <a:lstStyle/>
          <a:p>
            <a:r>
              <a:rPr lang="en-US" dirty="0"/>
              <a:t>James Joyce Team</a:t>
            </a:r>
          </a:p>
        </p:txBody>
      </p:sp>
    </p:spTree>
    <p:extLst>
      <p:ext uri="{BB962C8B-B14F-4D97-AF65-F5344CB8AC3E}">
        <p14:creationId xmlns:p14="http://schemas.microsoft.com/office/powerpoint/2010/main" val="214049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smtClean="0"/>
              <a:t>At </a:t>
            </a:r>
            <a:r>
              <a:rPr lang="en-US" dirty="0"/>
              <a:t>least </a:t>
            </a:r>
            <a:r>
              <a:rPr lang="en-US" b="1" dirty="0"/>
              <a:t>3 abstract class</a:t>
            </a:r>
            <a:r>
              <a:rPr lang="en-US" dirty="0"/>
              <a:t> (with inheritors</a:t>
            </a:r>
            <a:r>
              <a:rPr lang="en-US" dirty="0" smtClean="0"/>
              <a:t>)</a:t>
            </a:r>
          </a:p>
          <a:p>
            <a:pPr lvl="1"/>
            <a:r>
              <a:rPr lang="en-US" dirty="0" smtClean="0"/>
              <a:t>Items</a:t>
            </a:r>
          </a:p>
          <a:p>
            <a:pPr lvl="1"/>
            <a:r>
              <a:rPr lang="en-US" dirty="0" smtClean="0"/>
              <a:t>Creatures</a:t>
            </a:r>
          </a:p>
          <a:p>
            <a:pPr lvl="1"/>
            <a:r>
              <a:rPr lang="en-US" dirty="0" smtClean="0"/>
              <a:t>Evil : Creatures</a:t>
            </a:r>
            <a:endParaRPr lang="en-US" dirty="0"/>
          </a:p>
          <a:p>
            <a:pPr lvl="1"/>
            <a:r>
              <a:rPr lang="en-US" dirty="0" smtClean="0"/>
              <a:t>Job</a:t>
            </a:r>
          </a:p>
          <a:p>
            <a:pPr lvl="1"/>
            <a:r>
              <a:rPr lang="en-US" dirty="0" smtClean="0"/>
              <a:t>Building</a:t>
            </a:r>
          </a:p>
          <a:p>
            <a:pPr lvl="0"/>
            <a:r>
              <a:rPr lang="en-US" dirty="0"/>
              <a:t>At least </a:t>
            </a:r>
            <a:r>
              <a:rPr lang="en-US" b="1" dirty="0"/>
              <a:t>1 exception class</a:t>
            </a:r>
            <a:r>
              <a:rPr lang="en-US" dirty="0"/>
              <a:t> (with usage in your code)</a:t>
            </a:r>
          </a:p>
          <a:p>
            <a:pPr lvl="1"/>
            <a:r>
              <a:rPr lang="en-US" dirty="0" smtClean="0"/>
              <a:t>ImproperlyDefinedCreatureException</a:t>
            </a:r>
          </a:p>
          <a:p>
            <a:pPr lvl="1"/>
            <a:r>
              <a:rPr lang="en-US" dirty="0" smtClean="0"/>
              <a:t>ImproperlyDefinedItemException </a:t>
            </a:r>
          </a:p>
          <a:p>
            <a:pPr lvl="1"/>
            <a:r>
              <a:rPr lang="en-US" dirty="0" smtClean="0"/>
              <a:t>ImproperlyDefinedBuildingException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6770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3 levels of depth in inheritance</a:t>
            </a:r>
            <a:endParaRPr lang="en-US" dirty="0"/>
          </a:p>
          <a:p>
            <a:pPr lvl="1"/>
            <a:r>
              <a:rPr lang="en-US" dirty="0" smtClean="0"/>
              <a:t>Our deepest inheritance is: </a:t>
            </a:r>
          </a:p>
          <a:p>
            <a:pPr lvl="2"/>
            <a:r>
              <a:rPr lang="en-US" dirty="0" smtClean="0"/>
              <a:t>Boss : Jedi : Evil : Creature</a:t>
            </a:r>
          </a:p>
          <a:p>
            <a:pPr lvl="0"/>
            <a:r>
              <a:rPr lang="en-US" dirty="0"/>
              <a:t>At least </a:t>
            </a:r>
            <a:r>
              <a:rPr lang="en-US" b="1" dirty="0"/>
              <a:t>1 polymorphism</a:t>
            </a:r>
            <a:r>
              <a:rPr lang="en-US" dirty="0"/>
              <a:t> usage</a:t>
            </a:r>
          </a:p>
          <a:p>
            <a:pPr lvl="1"/>
            <a:r>
              <a:rPr lang="en-US" dirty="0" smtClean="0">
                <a:solidFill>
                  <a:srgbClr val="FF0000"/>
                </a:solidFill>
              </a:rPr>
              <a:t>?? To Do: Identify the polymorphisms in the </a:t>
            </a:r>
            <a:r>
              <a:rPr lang="en-US" dirty="0" smtClean="0">
                <a:solidFill>
                  <a:srgbClr val="FF0000"/>
                </a:solidFill>
              </a:rPr>
              <a:t>game</a:t>
            </a:r>
          </a:p>
          <a:p>
            <a:pPr lvl="1"/>
            <a:r>
              <a:rPr lang="en-US" dirty="0" smtClean="0"/>
              <a:t>Example: </a:t>
            </a:r>
            <a:r>
              <a:rPr lang="en-US" dirty="0"/>
              <a:t>int damage = this.creature.Attack(</a:t>
            </a:r>
            <a:r>
              <a:rPr lang="en-US" dirty="0" err="1"/>
              <a:t>this.fightRules</a:t>
            </a:r>
            <a:r>
              <a:rPr lang="en-US" dirty="0" smtClean="0"/>
              <a:t>);</a:t>
            </a:r>
            <a:br>
              <a:rPr lang="en-US" dirty="0" smtClean="0"/>
            </a:br>
            <a:r>
              <a:rPr lang="en-US" dirty="0" smtClean="0"/>
              <a:t>here the method Attack() is different for all the creatures </a:t>
            </a:r>
            <a:endParaRPr lang="en-US" dirty="0"/>
          </a:p>
          <a:p>
            <a:pPr lvl="0"/>
            <a:r>
              <a:rPr lang="en-US" dirty="0"/>
              <a:t>At least </a:t>
            </a:r>
            <a:r>
              <a:rPr lang="en-US" b="1" dirty="0"/>
              <a:t>1 structure</a:t>
            </a:r>
            <a:endParaRPr lang="en-US" dirty="0"/>
          </a:p>
          <a:p>
            <a:pPr lvl="1"/>
            <a:r>
              <a:rPr lang="en-US" dirty="0" smtClean="0">
                <a:solidFill>
                  <a:srgbClr val="FF0000"/>
                </a:solidFill>
              </a:rPr>
              <a:t>?? </a:t>
            </a:r>
            <a:r>
              <a:rPr lang="en-US" dirty="0" smtClean="0">
                <a:solidFill>
                  <a:srgbClr val="FF0000"/>
                </a:solidFill>
              </a:rPr>
              <a:t>No – do we need coordinate system or something small and changeable to keep some data.</a:t>
            </a:r>
            <a:endParaRPr lang="en-US"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33224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lstStyle/>
          <a:p>
            <a:pPr lvl="0"/>
            <a:r>
              <a:rPr lang="en-US" dirty="0"/>
              <a:t>At least </a:t>
            </a:r>
            <a:r>
              <a:rPr lang="en-US" b="1" dirty="0"/>
              <a:t>1 enumeration</a:t>
            </a:r>
            <a:endParaRPr lang="en-US" dirty="0"/>
          </a:p>
          <a:p>
            <a:pPr lvl="1"/>
            <a:r>
              <a:rPr lang="en-US" dirty="0" smtClean="0"/>
              <a:t>6 enumeration used, 4 of them with custom values</a:t>
            </a:r>
          </a:p>
          <a:p>
            <a:pPr lvl="0"/>
            <a:r>
              <a:rPr lang="en-US" dirty="0"/>
              <a:t>At least </a:t>
            </a:r>
            <a:r>
              <a:rPr lang="en-US" b="1" dirty="0"/>
              <a:t>1 event</a:t>
            </a:r>
            <a:r>
              <a:rPr lang="en-US" dirty="0"/>
              <a:t> (with subscribers)</a:t>
            </a:r>
          </a:p>
          <a:p>
            <a:pPr lvl="1"/>
            <a:r>
              <a:rPr lang="en-US" dirty="0" smtClean="0"/>
              <a:t>GUI uses events</a:t>
            </a:r>
          </a:p>
          <a:p>
            <a:pPr lvl="0"/>
            <a:r>
              <a:rPr lang="en-US" dirty="0"/>
              <a:t>At least </a:t>
            </a:r>
            <a:r>
              <a:rPr lang="en-US" b="1" dirty="0"/>
              <a:t>1 design pattern</a:t>
            </a:r>
            <a:r>
              <a:rPr lang="en-US" dirty="0"/>
              <a:t> (e.g. Composite, Singleton, Factory, Wrapper, Bridge, Command, Iterator, …)</a:t>
            </a:r>
          </a:p>
          <a:p>
            <a:pPr lvl="1"/>
            <a:r>
              <a:rPr lang="en-US" dirty="0" smtClean="0"/>
              <a:t>Singleton </a:t>
            </a:r>
            <a:r>
              <a:rPr lang="en-US" dirty="0" smtClean="0"/>
              <a:t>(lazy </a:t>
            </a:r>
            <a:r>
              <a:rPr lang="en-US" dirty="0" smtClean="0"/>
              <a:t>version used)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91157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553" y="2199590"/>
            <a:ext cx="3648434" cy="3648434"/>
          </a:xfrm>
          <a:prstGeom prst="rect">
            <a:avLst/>
          </a:prstGeom>
        </p:spPr>
      </p:pic>
      <p:sp>
        <p:nvSpPr>
          <p:cNvPr id="2" name="Title 1"/>
          <p:cNvSpPr>
            <a:spLocks noGrp="1"/>
          </p:cNvSpPr>
          <p:nvPr>
            <p:ph type="title"/>
          </p:nvPr>
        </p:nvSpPr>
        <p:spPr/>
        <p:txBody>
          <a:bodyPr/>
          <a:lstStyle/>
          <a:p>
            <a:r>
              <a:rPr lang="en-US" dirty="0"/>
              <a:t>Additional Requirements</a:t>
            </a:r>
          </a:p>
        </p:txBody>
      </p:sp>
      <p:sp>
        <p:nvSpPr>
          <p:cNvPr id="9" name="Slide Number Placeholder 8"/>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3615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Follow the </a:t>
            </a:r>
            <a:r>
              <a:rPr lang="en-US" b="1" dirty="0"/>
              <a:t>best practices for OO design</a:t>
            </a:r>
            <a:r>
              <a:rPr lang="en-US" dirty="0"/>
              <a:t>: use data encapsulation, use exception handling properly, use delegates and events like it is recommended in MSDN, use inheritance, abstraction and polymorphism properly, follow the principles of strong cohesion and loose coupling</a:t>
            </a:r>
            <a:r>
              <a:rPr lang="en-US" dirty="0" smtClean="0"/>
              <a:t>.</a:t>
            </a:r>
          </a:p>
          <a:p>
            <a:pPr lvl="1"/>
            <a:r>
              <a:rPr lang="en-US" dirty="0" smtClean="0"/>
              <a:t>Class Ninja lots of abstraction.</a:t>
            </a:r>
          </a:p>
          <a:p>
            <a:pPr lvl="1"/>
            <a:r>
              <a:rPr lang="en-US" dirty="0" smtClean="0"/>
              <a:t>Evils – Attack using polymorphism. (especially Jedi and Boss</a:t>
            </a:r>
            <a:r>
              <a:rPr lang="en-US" dirty="0" smtClean="0"/>
              <a:t>)</a:t>
            </a:r>
          </a:p>
          <a:p>
            <a:pPr lvl="1"/>
            <a:r>
              <a:rPr lang="en-US" dirty="0" smtClean="0"/>
              <a:t>Data Encapsulation is properly.</a:t>
            </a:r>
          </a:p>
          <a:p>
            <a:pPr lvl="1"/>
            <a:r>
              <a:rPr lang="en-US" dirty="0" smtClean="0"/>
              <a:t>Events are used in UI</a:t>
            </a:r>
          </a:p>
          <a:p>
            <a:pPr lvl="1"/>
            <a:r>
              <a:rPr lang="en-US" dirty="0" smtClean="0">
                <a:solidFill>
                  <a:srgbClr val="FF0000"/>
                </a:solidFill>
              </a:rPr>
              <a:t>?? Cohesion/Coupling??</a:t>
            </a:r>
            <a:endParaRPr lang="en-US" dirty="0" smtClean="0">
              <a:solidFill>
                <a:srgbClr val="FF0000"/>
              </a:solidFill>
            </a:endParaRPr>
          </a:p>
          <a:p>
            <a:pPr lvl="0"/>
            <a:endParaRPr lang="en-US" dirty="0"/>
          </a:p>
          <a:p>
            <a:pPr lvl="0"/>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11128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Obligatory use </a:t>
            </a:r>
            <a:r>
              <a:rPr lang="en-US" b="1" dirty="0"/>
              <a:t>Git</a:t>
            </a:r>
            <a:r>
              <a:rPr lang="en-US" dirty="0"/>
              <a:t> to keep your source code and for team collaboration (you might use </a:t>
            </a:r>
            <a:r>
              <a:rPr lang="bg-BG" u="sng" dirty="0">
                <a:hlinkClick r:id="rId2"/>
              </a:rPr>
              <a:t>https://github.com/</a:t>
            </a:r>
            <a:r>
              <a:rPr lang="en-US" dirty="0"/>
              <a:t>). TFS or SVN are </a:t>
            </a:r>
            <a:r>
              <a:rPr lang="en-US" b="1" dirty="0"/>
              <a:t>not</a:t>
            </a:r>
            <a:r>
              <a:rPr lang="en-US" dirty="0"/>
              <a:t> allowed. Use Git.</a:t>
            </a:r>
          </a:p>
          <a:p>
            <a:endParaRPr lang="en-US" dirty="0" smtClean="0"/>
          </a:p>
          <a:p>
            <a:r>
              <a:rPr lang="en-US" dirty="0">
                <a:hlinkClick r:id="rId3"/>
              </a:rPr>
              <a:t>https://</a:t>
            </a:r>
            <a:r>
              <a:rPr lang="en-US" dirty="0" smtClean="0">
                <a:hlinkClick r:id="rId3"/>
              </a:rPr>
              <a:t>github.com/JamesJoyceTeam-TheNinjaGame/NinjaRPG</a:t>
            </a:r>
            <a:r>
              <a:rPr lang="en-US" dirty="0" smtClean="0"/>
              <a:t>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86138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Requirements</a:t>
            </a:r>
          </a:p>
        </p:txBody>
      </p:sp>
      <p:sp>
        <p:nvSpPr>
          <p:cNvPr id="3" name="Content Placeholder 2"/>
          <p:cNvSpPr>
            <a:spLocks noGrp="1"/>
          </p:cNvSpPr>
          <p:nvPr>
            <p:ph idx="1"/>
          </p:nvPr>
        </p:nvSpPr>
        <p:spPr/>
        <p:txBody>
          <a:bodyPr/>
          <a:lstStyle/>
          <a:p>
            <a:pPr lvl="0"/>
            <a:r>
              <a:rPr lang="en-US" dirty="0"/>
              <a:t>Provide a </a:t>
            </a:r>
            <a:r>
              <a:rPr lang="en-US" b="1" dirty="0"/>
              <a:t>class diagram</a:t>
            </a:r>
            <a:r>
              <a:rPr lang="en-US" dirty="0"/>
              <a:t> </a:t>
            </a:r>
            <a:endParaRPr lang="en-US" dirty="0" smtClean="0"/>
          </a:p>
          <a:p>
            <a:pPr marL="0" lvl="0" indent="0">
              <a:buNone/>
            </a:pPr>
            <a:r>
              <a:rPr lang="en-US" dirty="0"/>
              <a:t>	</a:t>
            </a:r>
            <a:r>
              <a:rPr lang="en-US" dirty="0" smtClean="0"/>
              <a:t>(</a:t>
            </a:r>
            <a:r>
              <a:rPr lang="en-US" dirty="0"/>
              <a:t>to visualize all types</a:t>
            </a:r>
            <a:r>
              <a:rPr lang="en-US" dirty="0" smtClean="0"/>
              <a:t>) :</a:t>
            </a:r>
          </a:p>
          <a:p>
            <a:pPr lvl="1"/>
            <a:r>
              <a:rPr lang="en-US" dirty="0">
                <a:hlinkClick r:id="rId2"/>
              </a:rPr>
              <a:t>http://</a:t>
            </a:r>
            <a:r>
              <a:rPr lang="en-US" dirty="0" smtClean="0">
                <a:hlinkClick r:id="rId2"/>
              </a:rPr>
              <a:t>git.io/92PEcg</a:t>
            </a:r>
            <a:endParaRPr lang="en-US" dirty="0" smtClean="0"/>
          </a:p>
          <a:p>
            <a:pPr lvl="0"/>
            <a:endParaRPr lang="en-US" dirty="0"/>
          </a:p>
        </p:txBody>
      </p:sp>
      <p:pic>
        <p:nvPicPr>
          <p:cNvPr id="4" name="Picture 3"/>
          <p:cNvPicPr>
            <a:picLocks noChangeAspect="1"/>
          </p:cNvPicPr>
          <p:nvPr/>
        </p:nvPicPr>
        <p:blipFill>
          <a:blip r:embed="rId3"/>
          <a:stretch>
            <a:fillRect/>
          </a:stretch>
        </p:blipFill>
        <p:spPr>
          <a:xfrm>
            <a:off x="5448823" y="2221024"/>
            <a:ext cx="3780801" cy="40273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75068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236" y="2209800"/>
            <a:ext cx="3638224" cy="3638224"/>
          </a:xfrm>
          <a:prstGeom prst="rect">
            <a:avLst/>
          </a:prstGeom>
        </p:spPr>
      </p:pic>
      <p:sp>
        <p:nvSpPr>
          <p:cNvPr id="2" name="Title 1"/>
          <p:cNvSpPr>
            <a:spLocks noGrp="1"/>
          </p:cNvSpPr>
          <p:nvPr>
            <p:ph type="title"/>
          </p:nvPr>
        </p:nvSpPr>
        <p:spPr/>
        <p:txBody>
          <a:bodyPr/>
          <a:lstStyle/>
          <a:p>
            <a:r>
              <a:rPr lang="en-US" dirty="0"/>
              <a:t>Optional Requirements</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71231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Static members</a:t>
            </a:r>
            <a:r>
              <a:rPr lang="en-US" dirty="0"/>
              <a:t> (fields, properties, constructor, etc.)</a:t>
            </a:r>
          </a:p>
          <a:p>
            <a:pPr lvl="1"/>
            <a:r>
              <a:rPr lang="en-US" dirty="0" smtClean="0"/>
              <a:t>Static fields used in most of the buildings and all of the jobs</a:t>
            </a:r>
          </a:p>
          <a:p>
            <a:pPr lvl="1"/>
            <a:r>
              <a:rPr lang="en-US" dirty="0" smtClean="0"/>
              <a:t>Static </a:t>
            </a:r>
            <a:r>
              <a:rPr lang="en-US" dirty="0" smtClean="0"/>
              <a:t>methods used </a:t>
            </a:r>
            <a:r>
              <a:rPr lang="en-US" dirty="0" smtClean="0"/>
              <a:t>in </a:t>
            </a:r>
            <a:r>
              <a:rPr lang="en-US" dirty="0" smtClean="0"/>
              <a:t>all</a:t>
            </a:r>
            <a:r>
              <a:rPr lang="en-US" dirty="0" smtClean="0"/>
              <a:t> Singletons and in the name randomizer</a:t>
            </a:r>
            <a:endParaRPr lang="en-US" dirty="0" smtClean="0"/>
          </a:p>
          <a:p>
            <a:pPr lvl="0"/>
            <a:r>
              <a:rPr lang="en-US" b="1" dirty="0"/>
              <a:t>Constants, generic types, indexers, operators</a:t>
            </a:r>
            <a:endParaRPr lang="en-US" dirty="0"/>
          </a:p>
          <a:p>
            <a:pPr lvl="1"/>
            <a:r>
              <a:rPr lang="en-US" dirty="0" smtClean="0">
                <a:solidFill>
                  <a:srgbClr val="FF0000"/>
                </a:solidFill>
              </a:rPr>
              <a:t>?? </a:t>
            </a:r>
            <a:r>
              <a:rPr lang="en-US" dirty="0" smtClean="0">
                <a:solidFill>
                  <a:srgbClr val="FF0000"/>
                </a:solidFill>
              </a:rPr>
              <a:t>If we make bag we will have it!</a:t>
            </a:r>
            <a:endParaRPr lang="en-US" dirty="0" smtClean="0">
              <a:solidFill>
                <a:srgbClr val="FF0000"/>
              </a:solidFill>
            </a:endParaRPr>
          </a:p>
          <a:p>
            <a:pPr lvl="0"/>
            <a:r>
              <a:rPr lang="en-US" b="1" dirty="0"/>
              <a:t>Lambda expressions </a:t>
            </a:r>
            <a:r>
              <a:rPr lang="en-US" dirty="0"/>
              <a:t>and</a:t>
            </a:r>
            <a:r>
              <a:rPr lang="en-US" b="1" dirty="0"/>
              <a:t> LINQ</a:t>
            </a:r>
            <a:endParaRPr lang="en-US" dirty="0"/>
          </a:p>
          <a:p>
            <a:pPr lvl="1"/>
            <a:r>
              <a:rPr lang="en-US" dirty="0" smtClean="0"/>
              <a:t>Used in Ninja class and Commercial buildings  for generic lists’ sorting.</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3346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dirty="0"/>
              <a:t>Implementation of </a:t>
            </a:r>
            <a:r>
              <a:rPr lang="en-US" b="1" dirty="0"/>
              <a:t>IEnumerable&lt;T&gt;</a:t>
            </a:r>
            <a:r>
              <a:rPr lang="en-US" dirty="0"/>
              <a:t>, </a:t>
            </a:r>
            <a:r>
              <a:rPr lang="en-US" b="1" dirty="0"/>
              <a:t>ICloneable</a:t>
            </a:r>
            <a:r>
              <a:rPr lang="en-US" dirty="0"/>
              <a:t>, </a:t>
            </a:r>
            <a:r>
              <a:rPr lang="en-US" b="1" dirty="0"/>
              <a:t>ToString()</a:t>
            </a:r>
            <a:r>
              <a:rPr lang="en-US" dirty="0"/>
              <a:t> override</a:t>
            </a:r>
          </a:p>
          <a:p>
            <a:pPr lvl="1"/>
            <a:r>
              <a:rPr lang="en-US" dirty="0" smtClean="0"/>
              <a:t>IClonable </a:t>
            </a:r>
            <a:r>
              <a:rPr lang="en-US" dirty="0" smtClean="0"/>
              <a:t>Override Implemented</a:t>
            </a:r>
          </a:p>
          <a:p>
            <a:pPr lvl="1"/>
            <a:r>
              <a:rPr lang="en-US" dirty="0" smtClean="0">
                <a:solidFill>
                  <a:srgbClr val="FF0000"/>
                </a:solidFill>
              </a:rPr>
              <a:t>?? </a:t>
            </a:r>
            <a:r>
              <a:rPr lang="en-US" dirty="0" smtClean="0">
                <a:solidFill>
                  <a:srgbClr val="FF0000"/>
                </a:solidFill>
              </a:rPr>
              <a:t>IEnumerable&lt;T</a:t>
            </a:r>
            <a:r>
              <a:rPr lang="en-US" dirty="0" smtClean="0">
                <a:solidFill>
                  <a:srgbClr val="FF0000"/>
                </a:solidFill>
              </a:rPr>
              <a:t>&gt; override not implemented ??</a:t>
            </a:r>
          </a:p>
          <a:p>
            <a:pPr lvl="1"/>
            <a:r>
              <a:rPr lang="en-US" dirty="0" smtClean="0">
                <a:solidFill>
                  <a:srgbClr val="FF0000"/>
                </a:solidFill>
              </a:rPr>
              <a:t>?? ToString() override not implemented ??</a:t>
            </a:r>
          </a:p>
          <a:p>
            <a:pPr lvl="0"/>
            <a:r>
              <a:rPr lang="en-US" b="1" dirty="0"/>
              <a:t>Namespaces</a:t>
            </a:r>
            <a:r>
              <a:rPr lang="en-US" dirty="0"/>
              <a:t> (if your classes are too much)</a:t>
            </a:r>
            <a:r>
              <a:rPr lang="en-US" b="1" dirty="0"/>
              <a:t> </a:t>
            </a:r>
            <a:endParaRPr lang="en-US" dirty="0"/>
          </a:p>
          <a:p>
            <a:pPr lvl="1"/>
            <a:r>
              <a:rPr lang="en-US" dirty="0" smtClean="0"/>
              <a:t>?? They are too much but not </a:t>
            </a:r>
            <a:r>
              <a:rPr lang="en-US" dirty="0" smtClean="0"/>
              <a:t>implemented </a:t>
            </a:r>
            <a:r>
              <a:rPr lang="en-US" dirty="0" smtClean="0">
                <a:solidFill>
                  <a:srgbClr val="FF0000"/>
                </a:solidFill>
              </a:rPr>
              <a:t>I will do it!!</a:t>
            </a:r>
            <a:endParaRPr lang="en-US"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18845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Description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22" y="2052638"/>
            <a:ext cx="8452332" cy="4195762"/>
          </a:xfrm>
        </p:spPr>
      </p:pic>
      <p:sp>
        <p:nvSpPr>
          <p:cNvPr id="11" name="Slide Number Placeholder 10"/>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01100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Requirements</a:t>
            </a:r>
          </a:p>
        </p:txBody>
      </p:sp>
      <p:sp>
        <p:nvSpPr>
          <p:cNvPr id="3" name="Content Placeholder 2"/>
          <p:cNvSpPr>
            <a:spLocks noGrp="1"/>
          </p:cNvSpPr>
          <p:nvPr>
            <p:ph idx="1"/>
          </p:nvPr>
        </p:nvSpPr>
        <p:spPr/>
        <p:txBody>
          <a:bodyPr/>
          <a:lstStyle/>
          <a:p>
            <a:pPr lvl="0"/>
            <a:r>
              <a:rPr lang="en-US" b="1" dirty="0"/>
              <a:t>User interface (UI)</a:t>
            </a:r>
            <a:r>
              <a:rPr lang="en-US" dirty="0"/>
              <a:t> – console, graphical, web or mobile</a:t>
            </a:r>
          </a:p>
          <a:p>
            <a:pPr lvl="1"/>
            <a:r>
              <a:rPr lang="en-US" dirty="0" smtClean="0"/>
              <a:t>Windows Forms</a:t>
            </a:r>
          </a:p>
          <a:p>
            <a:pPr lvl="1"/>
            <a:endParaRPr lang="en-US" dirty="0" smtClean="0"/>
          </a:p>
          <a:p>
            <a:r>
              <a:rPr lang="en-US" dirty="0" smtClean="0"/>
              <a:t>Live 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13836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rgbClr val="92D050"/>
                </a:solidFill>
              </a:rPr>
              <a:t>Thank you for training us!</a:t>
            </a:r>
            <a:r>
              <a:rPr lang="en-US" dirty="0" smtClean="0">
                <a:solidFill>
                  <a:srgbClr val="92D050"/>
                </a:solidFill>
              </a:rPr>
              <a:t/>
            </a:r>
            <a:br>
              <a:rPr lang="en-US" dirty="0" smtClean="0">
                <a:solidFill>
                  <a:srgbClr val="92D050"/>
                </a:solidFill>
              </a:rPr>
            </a:br>
            <a:r>
              <a:rPr lang="en-US" dirty="0" smtClean="0">
                <a:solidFill>
                  <a:srgbClr val="92D050"/>
                </a:solidFill>
              </a:rPr>
              <a:t> </a:t>
            </a:r>
            <a:endParaRPr lang="en-US" dirty="0"/>
          </a:p>
        </p:txBody>
      </p:sp>
      <p:sp>
        <p:nvSpPr>
          <p:cNvPr id="3" name="Subtitle 2"/>
          <p:cNvSpPr>
            <a:spLocks noGrp="1"/>
          </p:cNvSpPr>
          <p:nvPr>
            <p:ph type="subTitle" idx="1"/>
          </p:nvPr>
        </p:nvSpPr>
        <p:spPr/>
        <p:txBody>
          <a:bodyPr/>
          <a:lstStyle/>
          <a:p>
            <a:r>
              <a:rPr lang="en-US" dirty="0">
                <a:solidFill>
                  <a:schemeClr val="tx1"/>
                </a:solidFill>
              </a:rPr>
              <a:t>James Joyce </a:t>
            </a:r>
            <a:r>
              <a:rPr lang="en-US" dirty="0" smtClean="0">
                <a:solidFill>
                  <a:schemeClr val="tx1"/>
                </a:solidFill>
              </a:rPr>
              <a:t>Team – “TRAINING NINJA RPG”</a:t>
            </a:r>
            <a:endParaRPr lang="en-US" dirty="0">
              <a:solidFill>
                <a:schemeClr val="tx1"/>
              </a:solidFill>
            </a:endParaRPr>
          </a:p>
        </p:txBody>
      </p:sp>
    </p:spTree>
    <p:extLst>
      <p:ext uri="{BB962C8B-B14F-4D97-AF65-F5344CB8AC3E}">
        <p14:creationId xmlns:p14="http://schemas.microsoft.com/office/powerpoint/2010/main" val="321179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Our hero is a ninja who lives in an uncertain </a:t>
            </a:r>
            <a:r>
              <a:rPr lang="en-US" dirty="0" smtClean="0"/>
              <a:t>world</a:t>
            </a:r>
            <a:endParaRPr lang="bg-BG" dirty="0" smtClean="0"/>
          </a:p>
          <a:p>
            <a:r>
              <a:rPr lang="en-US" dirty="0"/>
              <a:t>Only one </a:t>
            </a:r>
            <a:r>
              <a:rPr lang="en-US" dirty="0" smtClean="0"/>
              <a:t>job can give him bright future</a:t>
            </a:r>
            <a:r>
              <a:rPr lang="bg-BG" dirty="0" smtClean="0"/>
              <a:t>, </a:t>
            </a:r>
            <a:r>
              <a:rPr lang="en-US" dirty="0" smtClean="0"/>
              <a:t>but </a:t>
            </a:r>
            <a:r>
              <a:rPr lang="en-US" dirty="0"/>
              <a:t>he had to earn </a:t>
            </a:r>
            <a:r>
              <a:rPr lang="en-US" dirty="0" smtClean="0"/>
              <a:t>it</a:t>
            </a:r>
            <a:endParaRPr lang="bg-BG" dirty="0" smtClean="0"/>
          </a:p>
          <a:p>
            <a:pPr lvl="1"/>
            <a:r>
              <a:rPr lang="en-US" dirty="0" smtClean="0"/>
              <a:t>By hard training</a:t>
            </a:r>
          </a:p>
          <a:p>
            <a:pPr lvl="1"/>
            <a:r>
              <a:rPr lang="en-US" dirty="0" smtClean="0"/>
              <a:t>And even harder studying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6" y="4408156"/>
            <a:ext cx="2803156" cy="16930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892" y="3083973"/>
            <a:ext cx="3861007" cy="41347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576389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To gain skill our ninja have to do some work out in the gym or take lessons in the academy</a:t>
            </a:r>
          </a:p>
          <a:p>
            <a:pPr lvl="1"/>
            <a:r>
              <a:rPr lang="en-US" dirty="0" smtClean="0"/>
              <a:t>He should defeat massive count of enemies to get to the next level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79" y="3025666"/>
            <a:ext cx="3403174" cy="364444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530" y="3932231"/>
            <a:ext cx="1757446" cy="106147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9045">
            <a:off x="1143697" y="4222923"/>
            <a:ext cx="1767148" cy="176714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7875">
            <a:off x="3455939" y="4259044"/>
            <a:ext cx="1767704" cy="176770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5200" y="4554331"/>
            <a:ext cx="1927763" cy="1927763"/>
          </a:xfrm>
          <a:prstGeom prst="rect">
            <a:avLst/>
          </a:prstGeom>
        </p:spPr>
      </p:pic>
      <p:sp>
        <p:nvSpPr>
          <p:cNvPr id="16" name="Slide Number Placeholder 1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93285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70" y="3864075"/>
            <a:ext cx="3796610" cy="22931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491" y="5248405"/>
            <a:ext cx="667861" cy="908779"/>
          </a:xfrm>
          <a:prstGeom prst="rect">
            <a:avLst/>
          </a:prstGeom>
        </p:spPr>
      </p:pic>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He can take temporary job to earn some cash… but not without a fight though…</a:t>
            </a:r>
          </a:p>
          <a:p>
            <a:pPr lvl="1"/>
            <a:r>
              <a:rPr lang="en-US" dirty="0" smtClean="0"/>
              <a:t>3 types of jobs</a:t>
            </a:r>
          </a:p>
          <a:p>
            <a:pPr lvl="1"/>
            <a:r>
              <a:rPr lang="en-US" dirty="0" smtClean="0"/>
              <a:t>Compete for job today, just to be released tomorrow</a:t>
            </a:r>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73309">
            <a:off x="3671343" y="4438257"/>
            <a:ext cx="2682655" cy="162029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90321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Defeating the final Boss is not a simple thing. But ninja could buy some helpful things</a:t>
            </a:r>
          </a:p>
          <a:p>
            <a:pPr lvl="1"/>
            <a:r>
              <a:rPr lang="en-US" dirty="0" smtClean="0"/>
              <a:t>Energizers from the Fast Food</a:t>
            </a:r>
          </a:p>
          <a:p>
            <a:pPr lvl="1"/>
            <a:r>
              <a:rPr lang="en-US" dirty="0" smtClean="0"/>
              <a:t>Special Powers from the Mall</a:t>
            </a:r>
          </a:p>
          <a:p>
            <a:pPr lvl="1"/>
            <a:r>
              <a:rPr lang="en-US" dirty="0" smtClean="0"/>
              <a:t>Or even grow his total energy at the Playground</a:t>
            </a:r>
          </a:p>
          <a:p>
            <a:pPr lvl="1"/>
            <a:endParaRPr lang="en-US" dirty="0"/>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74" y="3389065"/>
            <a:ext cx="3403174" cy="3644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1318">
            <a:off x="3450870" y="4295668"/>
            <a:ext cx="1660584" cy="16605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7888">
            <a:off x="1141858" y="4294716"/>
            <a:ext cx="1688925" cy="16889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425" y="4506506"/>
            <a:ext cx="1941563" cy="1941563"/>
          </a:xfrm>
          <a:prstGeom prst="rect">
            <a:avLst/>
          </a:prstGeom>
        </p:spPr>
      </p:pic>
      <p:sp>
        <p:nvSpPr>
          <p:cNvPr id="8" name="Slide Number Placeholder 7"/>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796081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smtClean="0"/>
              <a:t>After fighting with countless Jedi, Bots and Assassins, our hero will meet his final enemy for one final battle - become a champion and change his future.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055" y="3759635"/>
            <a:ext cx="3343275" cy="201930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17472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386" y="2213160"/>
            <a:ext cx="3645074" cy="3645074"/>
          </a:xfr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064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lnSpcReduction="10000"/>
          </a:bodyPr>
          <a:lstStyle/>
          <a:p>
            <a:r>
              <a:rPr lang="en-US" dirty="0" smtClean="0"/>
              <a:t>At </a:t>
            </a:r>
            <a:r>
              <a:rPr lang="en-US" dirty="0"/>
              <a:t>least 5 interfaces (with one or more </a:t>
            </a:r>
            <a:r>
              <a:rPr lang="en-US" dirty="0" smtClean="0"/>
              <a:t>implementations)</a:t>
            </a:r>
          </a:p>
          <a:p>
            <a:pPr lvl="1"/>
            <a:r>
              <a:rPr lang="en-US" dirty="0" smtClean="0"/>
              <a:t>ICommercial </a:t>
            </a:r>
            <a:r>
              <a:rPr lang="en-US" dirty="0" smtClean="0"/>
              <a:t>– </a:t>
            </a:r>
            <a:r>
              <a:rPr lang="en-US" dirty="0" smtClean="0"/>
              <a:t>Implemented in Energizer, SuperPower, Recreation</a:t>
            </a:r>
            <a:endParaRPr lang="en-US" dirty="0" smtClean="0"/>
          </a:p>
          <a:p>
            <a:pPr lvl="1"/>
            <a:r>
              <a:rPr lang="en-US" dirty="0" smtClean="0"/>
              <a:t>ICloneable </a:t>
            </a:r>
            <a:r>
              <a:rPr lang="en-US" dirty="0" smtClean="0"/>
              <a:t>– inherited by </a:t>
            </a:r>
            <a:r>
              <a:rPr lang="en-US" dirty="0"/>
              <a:t>ICommercial </a:t>
            </a:r>
            <a:endParaRPr lang="en-US" dirty="0"/>
          </a:p>
          <a:p>
            <a:pPr lvl="1"/>
            <a:r>
              <a:rPr lang="en-US" dirty="0" smtClean="0"/>
              <a:t>IItem – inherited by </a:t>
            </a:r>
            <a:r>
              <a:rPr lang="en-US" dirty="0"/>
              <a:t>ICommercial </a:t>
            </a:r>
            <a:r>
              <a:rPr lang="en-US" dirty="0" smtClean="0"/>
              <a:t>, </a:t>
            </a:r>
            <a:r>
              <a:rPr lang="en-US" dirty="0"/>
              <a:t>IAttack </a:t>
            </a:r>
            <a:r>
              <a:rPr lang="en-US" dirty="0" smtClean="0"/>
              <a:t>– multiple implementations</a:t>
            </a:r>
            <a:endParaRPr lang="en-US" dirty="0" smtClean="0"/>
          </a:p>
          <a:p>
            <a:pPr lvl="1"/>
            <a:r>
              <a:rPr lang="en-US" dirty="0" smtClean="0"/>
              <a:t>IAttack – Implemented in Power And SuperPower</a:t>
            </a:r>
            <a:endParaRPr lang="en-US" dirty="0" smtClean="0"/>
          </a:p>
          <a:p>
            <a:pPr lvl="1"/>
            <a:r>
              <a:rPr lang="en-US" dirty="0" smtClean="0">
                <a:solidFill>
                  <a:srgbClr val="FF0000"/>
                </a:solidFill>
              </a:rPr>
              <a:t>?? Suggestion to implement </a:t>
            </a:r>
            <a:r>
              <a:rPr lang="en-US" dirty="0" err="1" smtClean="0">
                <a:solidFill>
                  <a:srgbClr val="FF0000"/>
                </a:solidFill>
              </a:rPr>
              <a:t>IIenumerable</a:t>
            </a:r>
            <a:r>
              <a:rPr lang="en-US" dirty="0" smtClean="0">
                <a:solidFill>
                  <a:srgbClr val="FF0000"/>
                </a:solidFill>
              </a:rPr>
              <a:t>&lt;</a:t>
            </a:r>
            <a:r>
              <a:rPr lang="en-US" dirty="0" err="1" smtClean="0">
                <a:solidFill>
                  <a:srgbClr val="FF0000"/>
                </a:solidFill>
              </a:rPr>
              <a:t>IItems</a:t>
            </a:r>
            <a:r>
              <a:rPr lang="en-US" dirty="0" smtClean="0">
                <a:solidFill>
                  <a:srgbClr val="FF0000"/>
                </a:solidFill>
              </a:rPr>
              <a:t>&gt;</a:t>
            </a:r>
            <a:endParaRPr lang="en-US" dirty="0" smtClean="0">
              <a:solidFill>
                <a:srgbClr val="FF0000"/>
              </a:solidFill>
            </a:endParaRPr>
          </a:p>
          <a:p>
            <a:pPr lvl="0"/>
            <a:r>
              <a:rPr lang="en-US" dirty="0"/>
              <a:t>At least </a:t>
            </a:r>
            <a:r>
              <a:rPr lang="en-US" b="1" dirty="0"/>
              <a:t>15 classes</a:t>
            </a:r>
            <a:r>
              <a:rPr lang="en-US" dirty="0"/>
              <a:t> (implementing the application logic)</a:t>
            </a:r>
          </a:p>
          <a:p>
            <a:pPr lvl="1"/>
            <a:r>
              <a:rPr lang="en-US" dirty="0"/>
              <a:t>We have almost 40 classes including:</a:t>
            </a:r>
          </a:p>
          <a:p>
            <a:pPr lvl="2"/>
            <a:r>
              <a:rPr lang="en-US" dirty="0"/>
              <a:t>Abstract Classes</a:t>
            </a:r>
          </a:p>
          <a:p>
            <a:pPr lvl="2"/>
            <a:r>
              <a:rPr lang="en-US" dirty="0"/>
              <a:t>Static Classes</a:t>
            </a:r>
          </a:p>
          <a:p>
            <a:pPr lvl="2"/>
            <a:r>
              <a:rPr lang="en-US" dirty="0"/>
              <a:t>Sealed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70643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379</TotalTime>
  <Words>689</Words>
  <Application>Microsoft Office PowerPoint</Application>
  <PresentationFormat>Widescreen</PresentationFormat>
  <Paragraphs>121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Training Ninja </vt:lpstr>
      <vt:lpstr>Project Description</vt:lpstr>
      <vt:lpstr>Project Description</vt:lpstr>
      <vt:lpstr>Project Description</vt:lpstr>
      <vt:lpstr>Project Description</vt:lpstr>
      <vt:lpstr>Project Description</vt:lpstr>
      <vt:lpstr>Project Description</vt:lpstr>
      <vt:lpstr>General Requirements</vt:lpstr>
      <vt:lpstr>General Requirements</vt:lpstr>
      <vt:lpstr>General Requirements</vt:lpstr>
      <vt:lpstr>General Requirements</vt:lpstr>
      <vt:lpstr>General Requirements</vt:lpstr>
      <vt:lpstr>Additional Requirements</vt:lpstr>
      <vt:lpstr>Additional Requirements</vt:lpstr>
      <vt:lpstr>Additional Requirements</vt:lpstr>
      <vt:lpstr>Additional Requirements</vt:lpstr>
      <vt:lpstr>Optional Requirements</vt:lpstr>
      <vt:lpstr>Optional Requirements</vt:lpstr>
      <vt:lpstr>Optional Requirements</vt:lpstr>
      <vt:lpstr>Optional Requirements</vt:lpstr>
      <vt:lpstr>Thank you for training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Ninja</dc:title>
  <dc:creator>Rusekov</dc:creator>
  <cp:lastModifiedBy>Rusekov</cp:lastModifiedBy>
  <cp:revision>30</cp:revision>
  <dcterms:created xsi:type="dcterms:W3CDTF">2014-02-22T14:07:21Z</dcterms:created>
  <dcterms:modified xsi:type="dcterms:W3CDTF">2014-02-23T15:22:40Z</dcterms:modified>
</cp:coreProperties>
</file>