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2" r:id="rId3"/>
    <p:sldId id="259" r:id="rId4"/>
    <p:sldId id="257" r:id="rId5"/>
    <p:sldId id="258" r:id="rId6"/>
    <p:sldId id="260" r:id="rId7"/>
    <p:sldId id="261" r:id="rId8"/>
    <p:sldId id="263" r:id="rId9"/>
    <p:sldId id="277" r:id="rId10"/>
    <p:sldId id="265" r:id="rId11"/>
    <p:sldId id="266" r:id="rId12"/>
    <p:sldId id="267" r:id="rId13"/>
    <p:sldId id="272" r:id="rId14"/>
    <p:sldId id="268" r:id="rId15"/>
    <p:sldId id="269" r:id="rId16"/>
    <p:sldId id="270" r:id="rId17"/>
    <p:sldId id="273" r:id="rId18"/>
    <p:sldId id="271"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857908B-D224-4844-B0B2-B2E9D2446334}">
          <p14:sldIdLst>
            <p14:sldId id="256"/>
          </p14:sldIdLst>
        </p14:section>
        <p14:section name="Project Description" id="{9644FFE9-03CE-430B-BE40-D50FCF1BD785}">
          <p14:sldIdLst>
            <p14:sldId id="262"/>
            <p14:sldId id="259"/>
            <p14:sldId id="257"/>
            <p14:sldId id="258"/>
            <p14:sldId id="260"/>
            <p14:sldId id="261"/>
          </p14:sldIdLst>
        </p14:section>
        <p14:section name="General Requirements" id="{1AEAC153-EFF2-4D0F-BED5-CDD539F93BBA}">
          <p14:sldIdLst>
            <p14:sldId id="263"/>
            <p14:sldId id="277"/>
            <p14:sldId id="265"/>
            <p14:sldId id="266"/>
            <p14:sldId id="267"/>
          </p14:sldIdLst>
        </p14:section>
        <p14:section name="Additional Requirements" id="{59AB0F57-E5D7-4195-908E-45B65052C33E}">
          <p14:sldIdLst>
            <p14:sldId id="272"/>
            <p14:sldId id="268"/>
            <p14:sldId id="269"/>
            <p14:sldId id="270"/>
          </p14:sldIdLst>
        </p14:section>
        <p14:section name="Optional Requirements" id="{B933B051-37FC-4E96-979A-512382B4438D}">
          <p14:sldIdLst>
            <p14:sldId id="273"/>
            <p14:sldId id="271"/>
            <p14:sldId id="274"/>
            <p14:sldId id="275"/>
          </p14:sldIdLst>
        </p14:section>
        <p14:section name="Closing" id="{F61FA040-6078-4D8B-87C1-6B5C19EA975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977FF-C0F1-4F57-AC4E-308709509EB8}"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ED7A7-C050-44E0-A923-5D7377002095}" type="slidenum">
              <a:rPr lang="en-US" smtClean="0"/>
              <a:t>‹#›</a:t>
            </a:fld>
            <a:endParaRPr lang="en-US"/>
          </a:p>
        </p:txBody>
      </p:sp>
    </p:spTree>
    <p:extLst>
      <p:ext uri="{BB962C8B-B14F-4D97-AF65-F5344CB8AC3E}">
        <p14:creationId xmlns:p14="http://schemas.microsoft.com/office/powerpoint/2010/main" val="24035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6ED7A7-C050-44E0-A923-5D7377002095}" type="slidenum">
              <a:rPr lang="en-US" smtClean="0"/>
              <a:t>1</a:t>
            </a:fld>
            <a:endParaRPr lang="en-US"/>
          </a:p>
        </p:txBody>
      </p:sp>
    </p:spTree>
    <p:extLst>
      <p:ext uri="{BB962C8B-B14F-4D97-AF65-F5344CB8AC3E}">
        <p14:creationId xmlns:p14="http://schemas.microsoft.com/office/powerpoint/2010/main" val="24183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F956F2-BA4A-4BBB-89D5-D5A431B7A3C0}"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9B6F-2EAA-4A68-8CEB-3BD90B42AC05}" type="datetime1">
              <a:rPr lang="en-US" smtClean="0"/>
              <a:t>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A03D0-3904-4071-B60F-DEEBDA971839}"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0FA9D-2CE1-42DA-AB22-BF773BA02E64}"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BFD78-DFED-485C-9FA6-C25079F5DCB5}"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2E0B94-ACB7-409D-BF33-297387AB9D25}" type="datetime1">
              <a:rPr lang="en-US" smtClean="0"/>
              <a:t>2/27/2014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3E951-6652-46B9-9289-F6A95A888B1D}" type="datetime1">
              <a:rPr lang="en-US" smtClean="0"/>
              <a:t>2/27/2014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FFEDB-D07B-4ABC-AD85-621301699E91}"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6395C-CB49-402B-8E47-A5B062EA69D9}"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45BD6-2A18-4BCD-918B-B2F3760CE4E4}"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390E7-96D2-435F-8108-435129143F36}" type="datetime1">
              <a:rPr lang="en-US" smtClean="0"/>
              <a:t>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5E58B7-0F1C-4787-8052-492D1F75B6B4}" type="datetime1">
              <a:rPr lang="en-US" smtClean="0"/>
              <a:t>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768AB-FD1A-43F8-AB92-CB7B625080A8}" type="datetime1">
              <a:rPr lang="en-US" smtClean="0"/>
              <a:t>2/27/2014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7B5A65-A789-4DBB-BFD3-79FFFC66B533}" type="datetime1">
              <a:rPr lang="en-US" smtClean="0"/>
              <a:t>2/27/2014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D1AB0B-C8DB-46DD-93A6-C35B5497B928}" type="datetime1">
              <a:rPr lang="en-US" smtClean="0"/>
              <a:t>2/27/2014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CD58BB-2D07-4507-A5DD-6C6C50227195}" type="datetime1">
              <a:rPr lang="en-US" smtClean="0"/>
              <a:t>2/27/2014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3E733-932D-4C2C-BBA7-ADD70D428345}" type="datetime1">
              <a:rPr lang="en-US" smtClean="0"/>
              <a:t>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0E5BA0-9416-4229-B4B9-5DA763D26A92}" type="datetime1">
              <a:rPr lang="en-US" smtClean="0"/>
              <a:t>2/27/2014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JoyceTeam-TheNinjaGame/NinjaRP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Training Ninja	</a:t>
            </a:r>
            <a:endParaRPr lang="en-US" dirty="0"/>
          </a:p>
        </p:txBody>
      </p:sp>
      <p:sp>
        <p:nvSpPr>
          <p:cNvPr id="3" name="Subtitle 2"/>
          <p:cNvSpPr>
            <a:spLocks noGrp="1"/>
          </p:cNvSpPr>
          <p:nvPr>
            <p:ph type="subTitle" idx="1"/>
          </p:nvPr>
        </p:nvSpPr>
        <p:spPr/>
        <p:txBody>
          <a:bodyPr/>
          <a:lstStyle/>
          <a:p>
            <a:r>
              <a:rPr lang="en-US" dirty="0"/>
              <a:t>James Joyce Team</a:t>
            </a:r>
          </a:p>
        </p:txBody>
      </p:sp>
    </p:spTree>
    <p:extLst>
      <p:ext uri="{BB962C8B-B14F-4D97-AF65-F5344CB8AC3E}">
        <p14:creationId xmlns:p14="http://schemas.microsoft.com/office/powerpoint/2010/main" val="214049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a:bodyPr>
          <a:lstStyle/>
          <a:p>
            <a:pPr lvl="0"/>
            <a:r>
              <a:rPr lang="en-US" dirty="0" smtClean="0"/>
              <a:t>At </a:t>
            </a:r>
            <a:r>
              <a:rPr lang="en-US" dirty="0"/>
              <a:t>least </a:t>
            </a:r>
            <a:r>
              <a:rPr lang="en-US" b="1" dirty="0"/>
              <a:t>3 abstract class</a:t>
            </a:r>
            <a:r>
              <a:rPr lang="en-US" dirty="0"/>
              <a:t> (with inheritors</a:t>
            </a:r>
            <a:r>
              <a:rPr lang="en-US" dirty="0" smtClean="0"/>
              <a:t>)</a:t>
            </a:r>
          </a:p>
          <a:p>
            <a:pPr lvl="1"/>
            <a:r>
              <a:rPr lang="en-US" dirty="0" err="1" smtClean="0"/>
              <a:t>UsableItem</a:t>
            </a:r>
            <a:endParaRPr lang="en-US" dirty="0"/>
          </a:p>
          <a:p>
            <a:pPr lvl="1"/>
            <a:r>
              <a:rPr lang="en-US" dirty="0" err="1" smtClean="0"/>
              <a:t>CommercialBuildings</a:t>
            </a:r>
            <a:endParaRPr lang="en-US" dirty="0" smtClean="0"/>
          </a:p>
          <a:p>
            <a:pPr lvl="1"/>
            <a:r>
              <a:rPr lang="en-US" dirty="0" err="1" smtClean="0"/>
              <a:t>TrainingCamps</a:t>
            </a:r>
            <a:endParaRPr lang="en-US" dirty="0" smtClean="0"/>
          </a:p>
          <a:p>
            <a:pPr lvl="1"/>
            <a:r>
              <a:rPr lang="en-US" dirty="0" smtClean="0"/>
              <a:t>Creature</a:t>
            </a:r>
          </a:p>
          <a:p>
            <a:pPr lvl="1"/>
            <a:r>
              <a:rPr lang="en-US" dirty="0" smtClean="0"/>
              <a:t>And more</a:t>
            </a:r>
          </a:p>
          <a:p>
            <a:pPr lvl="0"/>
            <a:r>
              <a:rPr lang="en-US" dirty="0"/>
              <a:t>At least </a:t>
            </a:r>
            <a:r>
              <a:rPr lang="en-US" b="1" dirty="0"/>
              <a:t>1 exception class</a:t>
            </a:r>
            <a:r>
              <a:rPr lang="en-US" dirty="0"/>
              <a:t> (with usage in your code)</a:t>
            </a:r>
          </a:p>
          <a:p>
            <a:pPr lvl="1"/>
            <a:r>
              <a:rPr lang="en-US" dirty="0" smtClean="0"/>
              <a:t>ImproperlyDefinedCreatureException</a:t>
            </a:r>
          </a:p>
          <a:p>
            <a:pPr lvl="1"/>
            <a:r>
              <a:rPr lang="en-US" dirty="0" err="1" smtClean="0"/>
              <a:t>ImproperlyDefinedItemException</a:t>
            </a:r>
            <a:r>
              <a:rPr lang="en-US" dirty="0" smtClean="0"/>
              <a:t> </a:t>
            </a:r>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6770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a:bodyPr>
          <a:lstStyle/>
          <a:p>
            <a:pPr lvl="0"/>
            <a:r>
              <a:rPr lang="en-US" dirty="0"/>
              <a:t>At least </a:t>
            </a:r>
            <a:r>
              <a:rPr lang="en-US" b="1" dirty="0"/>
              <a:t>3 levels of depth in inheritance</a:t>
            </a:r>
            <a:endParaRPr lang="en-US" dirty="0"/>
          </a:p>
          <a:p>
            <a:pPr lvl="1"/>
            <a:r>
              <a:rPr lang="en-US" dirty="0" smtClean="0"/>
              <a:t>Our deepest inheritance is: </a:t>
            </a:r>
          </a:p>
          <a:p>
            <a:pPr lvl="2"/>
            <a:r>
              <a:rPr lang="en-US" dirty="0" smtClean="0"/>
              <a:t>Boss : Jedi : </a:t>
            </a:r>
            <a:r>
              <a:rPr lang="en-US" dirty="0" err="1" smtClean="0"/>
              <a:t>EvilCreature</a:t>
            </a:r>
            <a:r>
              <a:rPr lang="en-US" dirty="0" smtClean="0"/>
              <a:t> : Creature : </a:t>
            </a:r>
            <a:r>
              <a:rPr lang="en-US" dirty="0" err="1" smtClean="0"/>
              <a:t>WorldObject</a:t>
            </a:r>
            <a:endParaRPr lang="en-US" dirty="0" smtClean="0"/>
          </a:p>
          <a:p>
            <a:pPr lvl="0"/>
            <a:r>
              <a:rPr lang="en-US" dirty="0"/>
              <a:t>At least </a:t>
            </a:r>
            <a:r>
              <a:rPr lang="en-US" b="1" dirty="0"/>
              <a:t>1 polymorphism</a:t>
            </a:r>
            <a:r>
              <a:rPr lang="en-US" dirty="0"/>
              <a:t> usage</a:t>
            </a:r>
          </a:p>
          <a:p>
            <a:pPr lvl="1"/>
            <a:r>
              <a:rPr lang="en-US" dirty="0"/>
              <a:t>We tried to follow the good practices in OOP and use </a:t>
            </a:r>
            <a:r>
              <a:rPr lang="en-US" dirty="0" smtClean="0"/>
              <a:t> high level of  abstraction and polymorphism </a:t>
            </a:r>
          </a:p>
          <a:p>
            <a:pPr lvl="1"/>
            <a:r>
              <a:rPr lang="en-US" dirty="0" smtClean="0"/>
              <a:t>Example: </a:t>
            </a:r>
          </a:p>
          <a:p>
            <a:pPr lvl="1"/>
            <a:r>
              <a:rPr lang="en-US" dirty="0" err="1" smtClean="0"/>
              <a:t>int</a:t>
            </a:r>
            <a:r>
              <a:rPr lang="en-US" dirty="0" smtClean="0"/>
              <a:t> damage = </a:t>
            </a:r>
            <a:r>
              <a:rPr lang="en-US" dirty="0" err="1" smtClean="0"/>
              <a:t>this.creature.Attack</a:t>
            </a:r>
            <a:r>
              <a:rPr lang="en-US" dirty="0" smtClean="0"/>
              <a:t>(</a:t>
            </a:r>
            <a:r>
              <a:rPr lang="en-US" dirty="0" err="1" smtClean="0"/>
              <a:t>this.fightRules</a:t>
            </a:r>
            <a:r>
              <a:rPr lang="en-US" dirty="0" smtClean="0"/>
              <a:t>);</a:t>
            </a:r>
            <a:br>
              <a:rPr lang="en-US" dirty="0" smtClean="0"/>
            </a:br>
            <a:r>
              <a:rPr lang="en-US" dirty="0" smtClean="0"/>
              <a:t>here the method Attack() is different for all the creatures </a:t>
            </a:r>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33224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1 structure</a:t>
            </a:r>
            <a:endParaRPr lang="en-US" dirty="0"/>
          </a:p>
          <a:p>
            <a:pPr lvl="1"/>
            <a:r>
              <a:rPr lang="en-US" sz="2000" dirty="0"/>
              <a:t>Hit</a:t>
            </a:r>
          </a:p>
          <a:p>
            <a:pPr lvl="1"/>
            <a:r>
              <a:rPr lang="en-US" sz="2000" dirty="0" err="1"/>
              <a:t>FightRules</a:t>
            </a:r>
            <a:endParaRPr lang="en-US" sz="2000" dirty="0"/>
          </a:p>
          <a:p>
            <a:pPr lvl="0"/>
            <a:r>
              <a:rPr lang="en-US" dirty="0" smtClean="0"/>
              <a:t>At </a:t>
            </a:r>
            <a:r>
              <a:rPr lang="en-US" dirty="0"/>
              <a:t>least </a:t>
            </a:r>
            <a:r>
              <a:rPr lang="en-US" b="1" dirty="0"/>
              <a:t>1 enumeration</a:t>
            </a:r>
            <a:endParaRPr lang="en-US" dirty="0"/>
          </a:p>
          <a:p>
            <a:pPr lvl="1"/>
            <a:r>
              <a:rPr lang="en-US" dirty="0" err="1" smtClean="0"/>
              <a:t>PowerEnum</a:t>
            </a:r>
            <a:endParaRPr lang="en-US" dirty="0" smtClean="0"/>
          </a:p>
          <a:p>
            <a:pPr lvl="0"/>
            <a:r>
              <a:rPr lang="en-US" dirty="0"/>
              <a:t>At least </a:t>
            </a:r>
            <a:r>
              <a:rPr lang="en-US" b="1" dirty="0"/>
              <a:t>1 event</a:t>
            </a:r>
            <a:r>
              <a:rPr lang="en-US" dirty="0"/>
              <a:t> (with subscribers)</a:t>
            </a:r>
          </a:p>
          <a:p>
            <a:pPr lvl="1"/>
            <a:r>
              <a:rPr lang="en-US" dirty="0" smtClean="0"/>
              <a:t>GUI uses events</a:t>
            </a:r>
          </a:p>
          <a:p>
            <a:pPr lvl="0"/>
            <a:r>
              <a:rPr lang="en-US" dirty="0"/>
              <a:t>At least </a:t>
            </a:r>
            <a:r>
              <a:rPr lang="en-US" b="1" dirty="0"/>
              <a:t>1 design pattern</a:t>
            </a:r>
            <a:r>
              <a:rPr lang="en-US" dirty="0"/>
              <a:t> (e.g. Composite, Singleton, Factory, Wrapper, Bridge, Command, Iterator, …)</a:t>
            </a:r>
          </a:p>
          <a:p>
            <a:pPr lvl="1"/>
            <a:r>
              <a:rPr lang="en-US" dirty="0" smtClean="0"/>
              <a:t>Singleton (lazy version used)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91157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3" y="2199590"/>
            <a:ext cx="3648434" cy="3648434"/>
          </a:xfrm>
          <a:prstGeom prst="rect">
            <a:avLst/>
          </a:prstGeom>
        </p:spPr>
      </p:pic>
      <p:sp>
        <p:nvSpPr>
          <p:cNvPr id="2" name="Title 1"/>
          <p:cNvSpPr>
            <a:spLocks noGrp="1"/>
          </p:cNvSpPr>
          <p:nvPr>
            <p:ph type="title"/>
          </p:nvPr>
        </p:nvSpPr>
        <p:spPr/>
        <p:txBody>
          <a:bodyPr/>
          <a:lstStyle/>
          <a:p>
            <a:r>
              <a:rPr lang="en-US" dirty="0"/>
              <a:t>Additional Requirements</a:t>
            </a:r>
          </a:p>
        </p:txBody>
      </p:sp>
      <p:sp>
        <p:nvSpPr>
          <p:cNvPr id="9" name="Slide Number Placeholder 8"/>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3615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Follow the </a:t>
            </a:r>
            <a:r>
              <a:rPr lang="en-US" b="1" dirty="0"/>
              <a:t>best practices for OO design</a:t>
            </a:r>
            <a:r>
              <a:rPr lang="en-US" dirty="0"/>
              <a:t>: use data encapsulation, use exception handling properly, use delegates and events like it is recommended in MSDN, use inheritance, abstraction and polymorphism properly, follow the principles of strong cohesion and loose coupling</a:t>
            </a:r>
            <a:r>
              <a:rPr lang="en-US" dirty="0" smtClean="0"/>
              <a:t>.</a:t>
            </a:r>
          </a:p>
          <a:p>
            <a:pPr lvl="1"/>
            <a:r>
              <a:rPr lang="en-US" dirty="0" smtClean="0"/>
              <a:t>Abstraction and polymorphism used.</a:t>
            </a:r>
          </a:p>
          <a:p>
            <a:pPr lvl="1"/>
            <a:r>
              <a:rPr lang="en-US" dirty="0" smtClean="0"/>
              <a:t>Using Interfaces.</a:t>
            </a:r>
          </a:p>
          <a:p>
            <a:pPr lvl="1"/>
            <a:r>
              <a:rPr lang="en-US" dirty="0" smtClean="0"/>
              <a:t>Data Encapsulation is properly used.</a:t>
            </a:r>
          </a:p>
          <a:p>
            <a:pPr lvl="1"/>
            <a:r>
              <a:rPr lang="en-US" dirty="0" smtClean="0"/>
              <a:t>Events are used in UI</a:t>
            </a:r>
          </a:p>
          <a:p>
            <a:pPr lvl="1"/>
            <a:r>
              <a:rPr lang="en-US" dirty="0"/>
              <a:t>Strong cohesion and loose coupling</a:t>
            </a:r>
          </a:p>
          <a:p>
            <a:pPr lvl="0"/>
            <a:endParaRPr lang="en-US" dirty="0"/>
          </a:p>
          <a:p>
            <a:pPr lvl="0"/>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11128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Obligatory use </a:t>
            </a:r>
            <a:r>
              <a:rPr lang="en-US" b="1" dirty="0"/>
              <a:t>Git</a:t>
            </a:r>
            <a:r>
              <a:rPr lang="en-US" dirty="0"/>
              <a:t> to keep your source code and for team collaboration (you might use </a:t>
            </a:r>
            <a:r>
              <a:rPr lang="bg-BG" u="sng" dirty="0">
                <a:hlinkClick r:id="rId2"/>
              </a:rPr>
              <a:t>https://github.com/</a:t>
            </a:r>
            <a:r>
              <a:rPr lang="en-US" dirty="0"/>
              <a:t>). TFS or SVN are </a:t>
            </a:r>
            <a:r>
              <a:rPr lang="en-US" b="1" dirty="0"/>
              <a:t>not</a:t>
            </a:r>
            <a:r>
              <a:rPr lang="en-US" dirty="0"/>
              <a:t> allowed. Use Git.</a:t>
            </a:r>
          </a:p>
          <a:p>
            <a:endParaRPr lang="en-US" dirty="0" smtClean="0"/>
          </a:p>
          <a:p>
            <a:r>
              <a:rPr lang="en-US" dirty="0">
                <a:hlinkClick r:id="rId3"/>
              </a:rPr>
              <a:t>https://</a:t>
            </a:r>
            <a:r>
              <a:rPr lang="en-US" dirty="0" smtClean="0">
                <a:hlinkClick r:id="rId3"/>
              </a:rPr>
              <a:t>github.com/JamesJoyceTeam-TheNinjaGame/NinjaRPG</a:t>
            </a:r>
            <a:r>
              <a:rPr lang="en-US" dirty="0" smtClean="0"/>
              <a:t>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86138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Provide a </a:t>
            </a:r>
            <a:r>
              <a:rPr lang="en-US" b="1" dirty="0"/>
              <a:t>class diagram</a:t>
            </a:r>
            <a:r>
              <a:rPr lang="en-US" dirty="0"/>
              <a:t> </a:t>
            </a:r>
            <a:r>
              <a:rPr lang="en-US" dirty="0" smtClean="0"/>
              <a:t>(</a:t>
            </a:r>
            <a:r>
              <a:rPr lang="en-US" dirty="0"/>
              <a:t>to visualize all types</a:t>
            </a:r>
            <a:r>
              <a:rPr lang="en-US" dirty="0" smtClean="0"/>
              <a:t>) : </a:t>
            </a:r>
            <a:r>
              <a:rPr lang="en-US" dirty="0" smtClean="0">
                <a:solidFill>
                  <a:schemeClr val="accent1"/>
                </a:solidFill>
              </a:rPr>
              <a:t>http</a:t>
            </a:r>
            <a:r>
              <a:rPr lang="en-US" dirty="0">
                <a:solidFill>
                  <a:schemeClr val="accent1"/>
                </a:solidFill>
              </a:rPr>
              <a:t>://git.io/LvwhJg</a:t>
            </a:r>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pic>
        <p:nvPicPr>
          <p:cNvPr id="6" name="Picture 5"/>
          <p:cNvPicPr>
            <a:picLocks noChangeAspect="1"/>
          </p:cNvPicPr>
          <p:nvPr/>
        </p:nvPicPr>
        <p:blipFill>
          <a:blip r:embed="rId2"/>
          <a:stretch>
            <a:fillRect/>
          </a:stretch>
        </p:blipFill>
        <p:spPr>
          <a:xfrm>
            <a:off x="1841204" y="2712046"/>
            <a:ext cx="8372629" cy="3536353"/>
          </a:xfrm>
          <a:prstGeom prst="rect">
            <a:avLst/>
          </a:prstGeom>
        </p:spPr>
      </p:pic>
    </p:spTree>
    <p:extLst>
      <p:ext uri="{BB962C8B-B14F-4D97-AF65-F5344CB8AC3E}">
        <p14:creationId xmlns:p14="http://schemas.microsoft.com/office/powerpoint/2010/main" val="275068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236" y="2209800"/>
            <a:ext cx="3638224" cy="3638224"/>
          </a:xfrm>
          <a:prstGeom prst="rect">
            <a:avLst/>
          </a:prstGeom>
        </p:spPr>
      </p:pic>
      <p:sp>
        <p:nvSpPr>
          <p:cNvPr id="2" name="Title 1"/>
          <p:cNvSpPr>
            <a:spLocks noGrp="1"/>
          </p:cNvSpPr>
          <p:nvPr>
            <p:ph type="title"/>
          </p:nvPr>
        </p:nvSpPr>
        <p:spPr/>
        <p:txBody>
          <a:bodyPr/>
          <a:lstStyle/>
          <a:p>
            <a:r>
              <a:rPr lang="en-US" dirty="0"/>
              <a:t>Optional Requirements</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71231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Static members</a:t>
            </a:r>
            <a:r>
              <a:rPr lang="en-US" dirty="0"/>
              <a:t> (fields, properties, constructor, etc.)</a:t>
            </a:r>
          </a:p>
          <a:p>
            <a:pPr lvl="1"/>
            <a:r>
              <a:rPr lang="en-US" dirty="0" smtClean="0"/>
              <a:t>Static fields used in most of the buildings and all of the jobs</a:t>
            </a:r>
          </a:p>
          <a:p>
            <a:pPr lvl="1"/>
            <a:r>
              <a:rPr lang="en-US" dirty="0" smtClean="0"/>
              <a:t>Static methods used in all Singletons and in the name randomizer</a:t>
            </a:r>
          </a:p>
          <a:p>
            <a:pPr lvl="0"/>
            <a:r>
              <a:rPr lang="en-US" b="1" dirty="0"/>
              <a:t>Constants, generic types, indexers, operators</a:t>
            </a:r>
            <a:endParaRPr lang="en-US" dirty="0"/>
          </a:p>
          <a:p>
            <a:pPr lvl="1"/>
            <a:r>
              <a:rPr lang="en-US" dirty="0"/>
              <a:t>In </a:t>
            </a:r>
            <a:r>
              <a:rPr lang="en-US" dirty="0" err="1"/>
              <a:t>FightRules</a:t>
            </a:r>
            <a:r>
              <a:rPr lang="en-US" dirty="0"/>
              <a:t> binary </a:t>
            </a:r>
            <a:r>
              <a:rPr lang="en-US" dirty="0" smtClean="0"/>
              <a:t>operators “==“ and  “!=“ </a:t>
            </a:r>
            <a:r>
              <a:rPr lang="en-US" dirty="0"/>
              <a:t>have been overridden </a:t>
            </a:r>
          </a:p>
          <a:p>
            <a:pPr lvl="0"/>
            <a:r>
              <a:rPr lang="en-US" b="1" dirty="0"/>
              <a:t>Lambda expressions </a:t>
            </a:r>
            <a:r>
              <a:rPr lang="en-US" dirty="0"/>
              <a:t>and</a:t>
            </a:r>
            <a:r>
              <a:rPr lang="en-US" b="1" dirty="0"/>
              <a:t> LINQ</a:t>
            </a:r>
            <a:endParaRPr lang="en-US" dirty="0"/>
          </a:p>
          <a:p>
            <a:pPr lvl="1"/>
            <a:r>
              <a:rPr lang="en-US" dirty="0" smtClean="0"/>
              <a:t>Used in Ninja class, Commercial buildings, and Job office – for list creation and sorting.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3346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dirty="0"/>
              <a:t>Implementation of </a:t>
            </a:r>
            <a:r>
              <a:rPr lang="en-US" b="1" dirty="0"/>
              <a:t>IEnumerable&lt;T&gt;</a:t>
            </a:r>
            <a:r>
              <a:rPr lang="en-US" dirty="0"/>
              <a:t>, </a:t>
            </a:r>
            <a:r>
              <a:rPr lang="en-US" b="1" dirty="0"/>
              <a:t>ICloneable</a:t>
            </a:r>
            <a:r>
              <a:rPr lang="en-US" dirty="0"/>
              <a:t>, </a:t>
            </a:r>
            <a:r>
              <a:rPr lang="en-US" b="1" dirty="0"/>
              <a:t>ToString()</a:t>
            </a:r>
            <a:r>
              <a:rPr lang="en-US" dirty="0"/>
              <a:t> override</a:t>
            </a:r>
          </a:p>
          <a:p>
            <a:pPr lvl="1"/>
            <a:r>
              <a:rPr lang="en-US" dirty="0" err="1" smtClean="0"/>
              <a:t>IClonable</a:t>
            </a:r>
            <a:r>
              <a:rPr lang="en-US" dirty="0" smtClean="0"/>
              <a:t> Implemented</a:t>
            </a:r>
          </a:p>
          <a:p>
            <a:pPr lvl="1"/>
            <a:r>
              <a:rPr lang="en-US" sz="2000" dirty="0" err="1" smtClean="0"/>
              <a:t>ToString</a:t>
            </a:r>
            <a:r>
              <a:rPr lang="en-US" sz="2000" dirty="0"/>
              <a:t>() overridden in Job</a:t>
            </a:r>
          </a:p>
          <a:p>
            <a:pPr lvl="0"/>
            <a:r>
              <a:rPr lang="en-US" b="1" dirty="0"/>
              <a:t>Namespaces</a:t>
            </a:r>
            <a:r>
              <a:rPr lang="en-US" dirty="0"/>
              <a:t> (if your classes are too much)</a:t>
            </a:r>
            <a:r>
              <a:rPr lang="en-US" b="1" dirty="0"/>
              <a:t> </a:t>
            </a:r>
            <a:endParaRPr lang="en-US" dirty="0"/>
          </a:p>
          <a:p>
            <a:pPr lvl="1"/>
            <a:r>
              <a:rPr lang="en-US" dirty="0" smtClean="0"/>
              <a:t>Items</a:t>
            </a:r>
          </a:p>
          <a:p>
            <a:pPr lvl="1"/>
            <a:r>
              <a:rPr lang="en-US" sz="2000" dirty="0"/>
              <a:t>Interfaces</a:t>
            </a:r>
          </a:p>
          <a:p>
            <a:pPr lvl="1"/>
            <a:r>
              <a:rPr lang="en-US" sz="2000" dirty="0"/>
              <a:t>Creatures</a:t>
            </a:r>
          </a:p>
          <a:p>
            <a:pPr lvl="1"/>
            <a:r>
              <a:rPr lang="en-US" sz="2000" dirty="0"/>
              <a:t>Buildings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18845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Description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22" y="2052638"/>
            <a:ext cx="8452332" cy="4195762"/>
          </a:xfrm>
        </p:spPr>
      </p:pic>
      <p:sp>
        <p:nvSpPr>
          <p:cNvPr id="11" name="Slide Number Placeholder 10"/>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01100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User interface (UI)</a:t>
            </a:r>
            <a:r>
              <a:rPr lang="en-US" dirty="0"/>
              <a:t> – console, graphical, web or mobile</a:t>
            </a:r>
          </a:p>
          <a:p>
            <a:pPr lvl="1"/>
            <a:r>
              <a:rPr lang="en-US" dirty="0" smtClean="0"/>
              <a:t>Windows Forms</a:t>
            </a:r>
          </a:p>
          <a:p>
            <a:pPr lvl="1"/>
            <a:endParaRPr lang="en-US" dirty="0" smtClean="0"/>
          </a:p>
          <a:p>
            <a:r>
              <a:rPr lang="en-US" dirty="0" smtClean="0"/>
              <a:t>Live 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13836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rgbClr val="92D050"/>
                </a:solidFill>
              </a:rPr>
              <a:t>Thank you for training us!</a:t>
            </a:r>
            <a:r>
              <a:rPr lang="en-US" dirty="0" smtClean="0">
                <a:solidFill>
                  <a:srgbClr val="92D050"/>
                </a:solidFill>
              </a:rPr>
              <a:t/>
            </a:r>
            <a:br>
              <a:rPr lang="en-US" dirty="0" smtClean="0">
                <a:solidFill>
                  <a:srgbClr val="92D050"/>
                </a:solidFill>
              </a:rPr>
            </a:br>
            <a:r>
              <a:rPr lang="en-US" dirty="0" smtClean="0">
                <a:solidFill>
                  <a:srgbClr val="92D050"/>
                </a:solidFill>
              </a:rPr>
              <a:t> </a:t>
            </a:r>
            <a:endParaRPr lang="en-US" dirty="0"/>
          </a:p>
        </p:txBody>
      </p:sp>
      <p:sp>
        <p:nvSpPr>
          <p:cNvPr id="3" name="Subtitle 2"/>
          <p:cNvSpPr>
            <a:spLocks noGrp="1"/>
          </p:cNvSpPr>
          <p:nvPr>
            <p:ph type="subTitle" idx="1"/>
          </p:nvPr>
        </p:nvSpPr>
        <p:spPr/>
        <p:txBody>
          <a:bodyPr/>
          <a:lstStyle/>
          <a:p>
            <a:r>
              <a:rPr lang="en-US" dirty="0">
                <a:solidFill>
                  <a:schemeClr val="tx1"/>
                </a:solidFill>
              </a:rPr>
              <a:t>James Joyce </a:t>
            </a:r>
            <a:r>
              <a:rPr lang="en-US" dirty="0" smtClean="0">
                <a:solidFill>
                  <a:schemeClr val="tx1"/>
                </a:solidFill>
              </a:rPr>
              <a:t>Team – “TRAINING NINJA RPG”</a:t>
            </a:r>
            <a:endParaRPr lang="en-US" dirty="0">
              <a:solidFill>
                <a:schemeClr val="tx1"/>
              </a:solidFill>
            </a:endParaRPr>
          </a:p>
        </p:txBody>
      </p:sp>
    </p:spTree>
    <p:extLst>
      <p:ext uri="{BB962C8B-B14F-4D97-AF65-F5344CB8AC3E}">
        <p14:creationId xmlns:p14="http://schemas.microsoft.com/office/powerpoint/2010/main" val="321179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Our hero is a ninja who lives in an uncertain </a:t>
            </a:r>
            <a:r>
              <a:rPr lang="en-US" dirty="0" smtClean="0"/>
              <a:t>world</a:t>
            </a:r>
            <a:endParaRPr lang="bg-BG" dirty="0" smtClean="0"/>
          </a:p>
          <a:p>
            <a:r>
              <a:rPr lang="en-US" dirty="0"/>
              <a:t>Only one </a:t>
            </a:r>
            <a:r>
              <a:rPr lang="en-US" dirty="0" smtClean="0"/>
              <a:t>job can give him bright future</a:t>
            </a:r>
            <a:r>
              <a:rPr lang="bg-BG" dirty="0" smtClean="0"/>
              <a:t>, </a:t>
            </a:r>
            <a:r>
              <a:rPr lang="en-US" dirty="0" smtClean="0"/>
              <a:t>but </a:t>
            </a:r>
            <a:r>
              <a:rPr lang="en-US" dirty="0"/>
              <a:t>he had to earn </a:t>
            </a:r>
            <a:r>
              <a:rPr lang="en-US" dirty="0" smtClean="0"/>
              <a:t>it</a:t>
            </a:r>
            <a:endParaRPr lang="bg-BG" dirty="0" smtClean="0"/>
          </a:p>
          <a:p>
            <a:pPr lvl="1"/>
            <a:r>
              <a:rPr lang="en-US" dirty="0" smtClean="0"/>
              <a:t>By hard training</a:t>
            </a:r>
          </a:p>
          <a:p>
            <a:pPr lvl="1"/>
            <a:r>
              <a:rPr lang="en-US" dirty="0" smtClean="0"/>
              <a:t>And even harder studying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6" y="4408156"/>
            <a:ext cx="2803156" cy="16930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892" y="3083973"/>
            <a:ext cx="3861007" cy="41347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576389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To gain skill our ninja have to do some work out in the gym or take lessons in the academy</a:t>
            </a:r>
          </a:p>
          <a:p>
            <a:r>
              <a:rPr lang="en-US" dirty="0" smtClean="0"/>
              <a:t>He should defeat massive count of enemies to get to the next level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79" y="3025666"/>
            <a:ext cx="3403174" cy="364444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530" y="3932231"/>
            <a:ext cx="1757446" cy="106147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9045">
            <a:off x="1143697" y="4222923"/>
            <a:ext cx="1767148" cy="176714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7875">
            <a:off x="3455939" y="4259044"/>
            <a:ext cx="1767704" cy="176770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5200" y="4554331"/>
            <a:ext cx="1927763" cy="1927763"/>
          </a:xfrm>
          <a:prstGeom prst="rect">
            <a:avLst/>
          </a:prstGeom>
        </p:spPr>
      </p:pic>
      <p:sp>
        <p:nvSpPr>
          <p:cNvPr id="16" name="Slide Number Placeholder 1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93285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70" y="3864075"/>
            <a:ext cx="3796610" cy="22931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491" y="5248405"/>
            <a:ext cx="667861" cy="908779"/>
          </a:xfrm>
          <a:prstGeom prst="rect">
            <a:avLst/>
          </a:prstGeom>
        </p:spPr>
      </p:pic>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He can take temporary job to earn some cash… but not without a fight though!</a:t>
            </a:r>
          </a:p>
          <a:p>
            <a:pPr lvl="1"/>
            <a:r>
              <a:rPr lang="en-US" dirty="0" smtClean="0"/>
              <a:t>3 types of jobs</a:t>
            </a:r>
          </a:p>
          <a:p>
            <a:pPr lvl="1"/>
            <a:r>
              <a:rPr lang="en-US" dirty="0" smtClean="0"/>
              <a:t>Compete for job today, just to be released tomorrow</a:t>
            </a:r>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73309">
            <a:off x="3671343" y="4438257"/>
            <a:ext cx="2682655" cy="162029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90321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Defeating the final Boss is not a simple thing. But ninja could buy some helpful things</a:t>
            </a:r>
          </a:p>
          <a:p>
            <a:pPr lvl="1"/>
            <a:r>
              <a:rPr lang="en-US" dirty="0" smtClean="0"/>
              <a:t>Energizers from the Fast Food</a:t>
            </a:r>
          </a:p>
          <a:p>
            <a:pPr lvl="1"/>
            <a:r>
              <a:rPr lang="en-US" dirty="0" smtClean="0"/>
              <a:t>Special Powers from the Shopping Mall</a:t>
            </a:r>
          </a:p>
          <a:p>
            <a:pPr lvl="1"/>
            <a:r>
              <a:rPr lang="en-US" dirty="0" smtClean="0"/>
              <a:t>Or even grow his total energy at the Playground</a:t>
            </a:r>
          </a:p>
          <a:p>
            <a:pPr lvl="1"/>
            <a:endParaRPr lang="en-US" dirty="0"/>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74" y="3389065"/>
            <a:ext cx="3403174" cy="3644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1318">
            <a:off x="3450870" y="4295668"/>
            <a:ext cx="1660584" cy="16605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7888">
            <a:off x="1141858" y="4294716"/>
            <a:ext cx="1688925" cy="16889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425" y="4506506"/>
            <a:ext cx="1941563" cy="194156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796081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After fighting with countless Jedi, Bots and Assassins, our hero will meet his final enemy for one final battle - become a champion and change his future.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055" y="3759635"/>
            <a:ext cx="3343275" cy="201930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17472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386" y="2213160"/>
            <a:ext cx="3645074" cy="3645074"/>
          </a:xfr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064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a:bodyPr>
          <a:lstStyle/>
          <a:p>
            <a:r>
              <a:rPr lang="en-US" dirty="0" smtClean="0"/>
              <a:t>At </a:t>
            </a:r>
            <a:r>
              <a:rPr lang="en-US" dirty="0"/>
              <a:t>least 5 interfaces (with one or more </a:t>
            </a:r>
            <a:r>
              <a:rPr lang="en-US" dirty="0" smtClean="0"/>
              <a:t>implementations)</a:t>
            </a:r>
          </a:p>
          <a:p>
            <a:pPr lvl="1"/>
            <a:r>
              <a:rPr lang="en-US" dirty="0" err="1" smtClean="0"/>
              <a:t>ICommercialItem</a:t>
            </a:r>
            <a:r>
              <a:rPr lang="en-US" dirty="0" smtClean="0"/>
              <a:t> – Implemented in Energizer, </a:t>
            </a:r>
            <a:r>
              <a:rPr lang="en-US" dirty="0" err="1" smtClean="0"/>
              <a:t>SpecialPower</a:t>
            </a:r>
            <a:r>
              <a:rPr lang="en-US" dirty="0" smtClean="0"/>
              <a:t>, Recreation</a:t>
            </a:r>
          </a:p>
          <a:p>
            <a:pPr lvl="1"/>
            <a:r>
              <a:rPr lang="en-US" dirty="0" smtClean="0"/>
              <a:t>ICloneable – implemented by </a:t>
            </a:r>
            <a:r>
              <a:rPr lang="en-US" dirty="0" err="1" smtClean="0"/>
              <a:t>ICommercialItem</a:t>
            </a:r>
            <a:r>
              <a:rPr lang="en-US" dirty="0" smtClean="0"/>
              <a:t> </a:t>
            </a:r>
            <a:endParaRPr lang="en-US" dirty="0"/>
          </a:p>
          <a:p>
            <a:pPr lvl="1"/>
            <a:r>
              <a:rPr lang="en-US" dirty="0" err="1" smtClean="0"/>
              <a:t>ICreature</a:t>
            </a:r>
            <a:r>
              <a:rPr lang="en-US" dirty="0" smtClean="0"/>
              <a:t> – this is implemented in all  creatures in the game world</a:t>
            </a:r>
          </a:p>
          <a:p>
            <a:pPr lvl="1"/>
            <a:r>
              <a:rPr lang="en-US" dirty="0" err="1" smtClean="0"/>
              <a:t>IHero</a:t>
            </a:r>
            <a:r>
              <a:rPr lang="en-US" dirty="0" smtClean="0"/>
              <a:t>  implemented in Ninja</a:t>
            </a:r>
          </a:p>
          <a:p>
            <a:pPr lvl="1"/>
            <a:r>
              <a:rPr lang="en-US" dirty="0" err="1" smtClean="0"/>
              <a:t>IUsable</a:t>
            </a:r>
            <a:r>
              <a:rPr lang="en-US" dirty="0" smtClean="0"/>
              <a:t> implemented for all item and skills  </a:t>
            </a:r>
            <a:r>
              <a:rPr lang="en-US" dirty="0"/>
              <a:t>…. and few others</a:t>
            </a:r>
          </a:p>
          <a:p>
            <a:pPr lvl="0"/>
            <a:r>
              <a:rPr lang="en-US" dirty="0" smtClean="0"/>
              <a:t>At least </a:t>
            </a:r>
            <a:r>
              <a:rPr lang="en-US" b="1" dirty="0" smtClean="0"/>
              <a:t>15 classes</a:t>
            </a:r>
            <a:r>
              <a:rPr lang="en-US" dirty="0" smtClean="0"/>
              <a:t> (implementing the application logic)</a:t>
            </a:r>
          </a:p>
          <a:p>
            <a:pPr lvl="1"/>
            <a:r>
              <a:rPr lang="en-US" dirty="0" smtClean="0"/>
              <a:t>Much more</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40228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664</TotalTime>
  <Words>676</Words>
  <Application>Microsoft Office PowerPoint</Application>
  <PresentationFormat>Widescreen</PresentationFormat>
  <Paragraphs>119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Training Ninja </vt:lpstr>
      <vt:lpstr>Project Description</vt:lpstr>
      <vt:lpstr>Project Description</vt:lpstr>
      <vt:lpstr>Project Description</vt:lpstr>
      <vt:lpstr>Project Description</vt:lpstr>
      <vt:lpstr>Project Description</vt:lpstr>
      <vt:lpstr>Project Description</vt:lpstr>
      <vt:lpstr>General Requirements</vt:lpstr>
      <vt:lpstr>General Requirements</vt:lpstr>
      <vt:lpstr>General Requirements</vt:lpstr>
      <vt:lpstr>General Requirements</vt:lpstr>
      <vt:lpstr>General Requirements</vt:lpstr>
      <vt:lpstr>Additional Requirements</vt:lpstr>
      <vt:lpstr>Additional Requirements</vt:lpstr>
      <vt:lpstr>Additional Requirements</vt:lpstr>
      <vt:lpstr>Additional Requirements</vt:lpstr>
      <vt:lpstr>Optional Requirements</vt:lpstr>
      <vt:lpstr>Optional Requirements</vt:lpstr>
      <vt:lpstr>Optional Requirements</vt:lpstr>
      <vt:lpstr>Optional Requirements</vt:lpstr>
      <vt:lpstr>Thank you for training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Ninja</dc:title>
  <dc:creator>Rusekov</dc:creator>
  <cp:lastModifiedBy>Rusekov</cp:lastModifiedBy>
  <cp:revision>44</cp:revision>
  <dcterms:created xsi:type="dcterms:W3CDTF">2014-02-22T14:07:21Z</dcterms:created>
  <dcterms:modified xsi:type="dcterms:W3CDTF">2014-02-27T01:26:40Z</dcterms:modified>
</cp:coreProperties>
</file>