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3"/>
    <p:restoredTop sz="94776"/>
  </p:normalViewPr>
  <p:slideViewPr>
    <p:cSldViewPr snapToGrid="0">
      <p:cViewPr varScale="1">
        <p:scale>
          <a:sx n="133" d="100"/>
          <a:sy n="133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2AFA1-8FA2-A147-9B85-B2CCA97377F4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4734-3233-6E46-9EDE-57CEB2C8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2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FLASH IN or WHITE IN to “</a:t>
            </a:r>
            <a:r>
              <a:rPr lang="en-US" dirty="0" err="1"/>
              <a:t>bg</a:t>
            </a:r>
            <a:r>
              <a:rPr lang="en-US" dirty="0"/>
              <a:t> stb1_page 1.” / Text box FADES IN and OUT on BOTTOM. / TILT DOWN to “</a:t>
            </a:r>
            <a:r>
              <a:rPr lang="en-US" dirty="0" err="1"/>
              <a:t>bg</a:t>
            </a:r>
            <a:r>
              <a:rPr lang="en-US" dirty="0"/>
              <a:t> stb1_page 2”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04734-3233-6E46-9EDE-57CEB2C83F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6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ESTABLISHING SHOT “</a:t>
            </a:r>
            <a:r>
              <a:rPr lang="en-US" dirty="0" err="1"/>
              <a:t>bg</a:t>
            </a:r>
            <a:r>
              <a:rPr lang="en-US" dirty="0"/>
              <a:t> stb1_page 2” / ZOOM IN on DEANNA / FADE TO “</a:t>
            </a:r>
            <a:r>
              <a:rPr lang="en-US" dirty="0" err="1"/>
              <a:t>bg</a:t>
            </a:r>
            <a:r>
              <a:rPr lang="en-US" dirty="0"/>
              <a:t> stb1_page 3”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04734-3233-6E46-9EDE-57CEB2C83F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WIDE SHOT of DEANNA ASLEEP / Animation: Deanna waking up / D MOVE LEFT when calling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04734-3233-6E46-9EDE-57CEB2C83F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EST. SHOT “</a:t>
            </a:r>
            <a:r>
              <a:rPr lang="en-US" dirty="0" err="1"/>
              <a:t>bg</a:t>
            </a:r>
            <a:r>
              <a:rPr lang="en-US" dirty="0"/>
              <a:t> stb1_page 4” / ANIMATE “stbl_page4_sfx 1” and “</a:t>
            </a:r>
            <a:r>
              <a:rPr lang="en-US" dirty="0" err="1"/>
              <a:t>sfx</a:t>
            </a:r>
            <a:r>
              <a:rPr lang="en-US" dirty="0"/>
              <a:t> 2” first round / Text “SUDDENLY” is automatic after first round of SFX / Commence 2</a:t>
            </a:r>
            <a:r>
              <a:rPr lang="en-US" baseline="30000" dirty="0"/>
              <a:t>nd</a:t>
            </a:r>
            <a:r>
              <a:rPr lang="en-US" dirty="0"/>
              <a:t> round of SFX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04734-3233-6E46-9EDE-57CEB2C83F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6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 SHOT “</a:t>
            </a:r>
            <a:r>
              <a:rPr lang="en-US" dirty="0" err="1"/>
              <a:t>bg</a:t>
            </a:r>
            <a:r>
              <a:rPr lang="en-US" dirty="0"/>
              <a:t> stb1_page 5” / FADE IN “</a:t>
            </a:r>
            <a:r>
              <a:rPr lang="en-US" dirty="0" err="1"/>
              <a:t>deanna_close_scared</a:t>
            </a:r>
            <a:r>
              <a:rPr lang="en-US" dirty="0"/>
              <a:t>” due left with dialogue / FADE OUT “</a:t>
            </a:r>
            <a:r>
              <a:rPr lang="en-US" dirty="0" err="1"/>
              <a:t>deanna_close_scared</a:t>
            </a:r>
            <a:r>
              <a:rPr lang="en-US" dirty="0"/>
              <a:t>” / FADE OUT text box / FADE TO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04734-3233-6E46-9EDE-57CEB2C83F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154C-3349-54F4-A22B-F84EC11CC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E21BF-7E42-A26E-780D-8F19D8F48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7843A-AC5E-A14A-D1B0-245F2C0E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4C8D-8CA6-1843-B0BC-6F6C0754E7F5}" type="datetime1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AACDC-EF19-EF14-954F-50A88E7E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4F6DA-1B65-15B0-5271-146F42F5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E211-7B3B-B540-9D94-AE7268EE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9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4645-BA1E-F966-2418-C83AAF91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AD823-BBD1-0600-8406-84F3FED92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21CB-2B67-D757-892D-13F9943D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BCF-D117-5E46-82FA-5ED1E5294173}" type="datetime1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EC50-96F6-C424-853C-860C3719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9C0F-CDCB-0899-2CA7-B7EB59CD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E211-7B3B-B540-9D94-AE7268EE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BAA1-9040-6E7A-2047-5E85150C4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87B56-12D3-3C90-C886-D08EEE87A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C597D-568F-BF44-E033-A1F0A024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2F70-9935-7E4C-815E-9E43E079164B}" type="datetime1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747D-A7CE-246D-367A-410453AE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8CE52-352C-665F-9387-4A3351B4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E211-7B3B-B540-9D94-AE7268EE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6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EA79-5A8D-5F48-D3DC-F9148895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0BB1B-E916-8844-9148-8ED53F67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4D3EE-8584-FBFB-42F8-148A9168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D7A0-4406-DD47-8D0C-DF2BD04A456F}" type="datetime1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2DCF5-5D70-1121-9A0C-EF548479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F5B53-C491-A807-A582-3DCA1877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E211-7B3B-B540-9D94-AE7268EE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92B2-7AD3-BC9F-9A60-79B6A7B9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36AF0-6C97-0895-1597-2711EFB09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A2FA-5005-0450-90C2-2567BF2C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BA82-9DEC-BB4E-BAA0-2431A798A407}" type="datetime1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BDF7-EA84-12DA-3160-7D7D2312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39382-83C3-208E-BDA6-7020D373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E211-7B3B-B540-9D94-AE7268EE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8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E236-A1F9-5B70-D011-2FCAD505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7A0D-F022-43F9-ED0A-E5CDBD5EA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94AAE-37F5-6279-C6E4-51A2AB8AD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E22B7-B624-2CCD-AA4F-E116428B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DF9E-35CD-EF44-8214-0325892EF91F}" type="datetime1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B5562-A125-0ACA-7C5C-00A79BCA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34EFA-A52A-47B8-D33C-44A121DC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E211-7B3B-B540-9D94-AE7268EE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9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4773-95E8-2145-B15B-55AB9436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11586-6412-5F96-58B1-106541060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CEC7A-1C45-FFC0-2926-EC4C416BC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4C86F-7B65-F7A6-FB65-02ADD7A9A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F711C-F2F0-408D-CBE9-92182B58E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25173-FBCA-EEE0-1733-1BEBB587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3A9D-781C-DA40-B108-B7922266280E}" type="datetime1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C8055-EB23-4D59-4038-AF62357C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A4047-D79F-8FEE-A014-69A8B738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E211-7B3B-B540-9D94-AE7268EE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6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D443-A477-99D1-DEF4-D2307ED3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F3094-740F-8A0F-4EA0-BC2BD1F0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9553-E938-664D-B494-EBC611EDA6F6}" type="datetime1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C7B22-FF66-5557-859C-84D0D80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23299-C991-8C2F-BCC8-CF981AE6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E211-7B3B-B540-9D94-AE7268EE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0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E5956-C5BF-EE58-729C-9511DBCB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9CA5-F101-EB43-A62B-AF62A7BD10D3}" type="datetime1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DD49-90E8-FC5A-7434-FE0D7682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400B8-ADB1-5D90-49C3-9130132B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E211-7B3B-B540-9D94-AE7268EE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0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F077-2D56-E56A-2F8C-76C844FC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83780-E19E-FBE0-034A-0EB5008C3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6D9E-39AF-AC64-6AB7-24B0DF092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D4732-BA9D-C94E-51D0-B34977DE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ACDD-BD86-EB49-A410-302A40F3F8EA}" type="datetime1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E4226-5BF1-2B6D-63BD-F74B6C1C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D650A-7733-2B86-6E5E-1BE00A9C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E211-7B3B-B540-9D94-AE7268EE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13A6-3C44-4DE6-61A7-B10F403F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A8AE6-C717-063F-D9D2-E06BE7B0A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CCE93-A0CA-862B-3991-FA9EBC20B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D5B84-E61E-BA0D-206C-0DEA623A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6586-5B6B-9C4B-B90E-CF59512ABC74}" type="datetime1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2AA69-B089-F937-5F21-DF1D13A9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BD6EB-FA68-3F49-EC7E-E3D1E1F3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E211-7B3B-B540-9D94-AE7268EE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5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0AE5B-3F28-3C2B-CF65-B34F9E8D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B8143-013F-F654-7DD4-FEC1942A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45DB9-CF1E-5696-42BC-F334F48A9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A581-B2C7-1B4D-AD60-5EF201145089}" type="datetime1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E440E-1B7A-D564-ACD3-1D8404ADF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2870-B814-5A8D-4DC5-DAB0C5A54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E211-7B3B-B540-9D94-AE7268EE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9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22A1-E775-74CA-F640-A2EA9494E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Storybook Mode 1 Rough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Draft #1.1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A2F7F-3714-6EA0-0267-85ED392A4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Bard from </a:t>
            </a:r>
            <a:r>
              <a:rPr lang="en-US" dirty="0" err="1">
                <a:solidFill>
                  <a:schemeClr val="bg1"/>
                </a:solidFill>
              </a:rPr>
              <a:t>Racha</a:t>
            </a:r>
            <a:r>
              <a:rPr lang="en-US" dirty="0">
                <a:solidFill>
                  <a:schemeClr val="bg1"/>
                </a:solidFill>
              </a:rPr>
              <a:t> Den DEMO</a:t>
            </a:r>
          </a:p>
          <a:p>
            <a:r>
              <a:rPr lang="en-US" dirty="0">
                <a:solidFill>
                  <a:schemeClr val="bg1"/>
                </a:solidFill>
              </a:rPr>
              <a:t>15 August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95ACA-D644-4882-879A-83A4F734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E211-7B3B-B540-9D94-AE7268EE425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cartoon of a person's body&#10;&#10;Description automatically generated">
            <a:extLst>
              <a:ext uri="{FF2B5EF4-FFF2-40B4-BE49-F238E27FC236}">
                <a16:creationId xmlns:a16="http://schemas.microsoft.com/office/drawing/2014/main" id="{A1B1CA9C-C3D0-9E7E-792A-B871555A0B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478CA-202B-6036-AA54-3B7A6AEB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53CE211-7B3B-B540-9D94-AE7268EE425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5B8630D-ABBC-6E4D-3F8E-A14E5DE0D6AA}"/>
              </a:ext>
            </a:extLst>
          </p:cNvPr>
          <p:cNvSpPr/>
          <p:nvPr/>
        </p:nvSpPr>
        <p:spPr>
          <a:xfrm>
            <a:off x="-3049" y="4582968"/>
            <a:ext cx="12192000" cy="2138508"/>
          </a:xfrm>
          <a:prstGeom prst="roundRect">
            <a:avLst/>
          </a:prstGeom>
          <a:solidFill>
            <a:schemeClr val="accent1">
              <a:alpha val="8393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BDEAA-7563-869D-4F36-11C4CAE6F6DB}"/>
              </a:ext>
            </a:extLst>
          </p:cNvPr>
          <p:cNvSpPr txBox="1"/>
          <p:nvPr/>
        </p:nvSpPr>
        <p:spPr>
          <a:xfrm>
            <a:off x="811696" y="5236722"/>
            <a:ext cx="10893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gona" panose="020F0502020204030204" pitchFamily="34" charset="0"/>
              </a:rPr>
              <a:t>As Deanna came to, she first sensed the rainforest’s song of chirping crickets and chattering cicadas.</a:t>
            </a:r>
          </a:p>
        </p:txBody>
      </p:sp>
    </p:spTree>
    <p:extLst>
      <p:ext uri="{BB962C8B-B14F-4D97-AF65-F5344CB8AC3E}">
        <p14:creationId xmlns:p14="http://schemas.microsoft.com/office/powerpoint/2010/main" val="264078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6A0E8C-C324-A960-3B47-A76CE845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53CE211-7B3B-B540-9D94-AE7268EE425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6453220-8C1D-CE02-C3A4-CA97B319349D}"/>
              </a:ext>
            </a:extLst>
          </p:cNvPr>
          <p:cNvSpPr/>
          <p:nvPr/>
        </p:nvSpPr>
        <p:spPr>
          <a:xfrm>
            <a:off x="-3049" y="136525"/>
            <a:ext cx="12192000" cy="2138508"/>
          </a:xfrm>
          <a:prstGeom prst="roundRect">
            <a:avLst/>
          </a:prstGeom>
          <a:solidFill>
            <a:schemeClr val="accent1">
              <a:alpha val="8393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618C8-6795-B030-6D84-42A7A00BC5B9}"/>
              </a:ext>
            </a:extLst>
          </p:cNvPr>
          <p:cNvSpPr txBox="1"/>
          <p:nvPr/>
        </p:nvSpPr>
        <p:spPr>
          <a:xfrm>
            <a:off x="811696" y="805646"/>
            <a:ext cx="10069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agona" panose="020F0502020204030204" pitchFamily="34" charset="0"/>
              </a:rPr>
              <a:t>The air, perfumed with rich earth and tropical flowers, suppressed the forest floor with heavy humidity.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511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0" grpId="3" animBg="1"/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02D3E-9C6C-B1B9-364A-E556EF88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53CE211-7B3B-B540-9D94-AE7268EE425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Picture 10" descr="A cartoon of a bee&#10;&#10;Description automatically generated">
            <a:extLst>
              <a:ext uri="{FF2B5EF4-FFF2-40B4-BE49-F238E27FC236}">
                <a16:creationId xmlns:a16="http://schemas.microsoft.com/office/drawing/2014/main" id="{9B9116C3-A0E4-152C-3613-A1E417598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142" y="3160446"/>
            <a:ext cx="5958838" cy="1943099"/>
          </a:xfrm>
          <a:prstGeom prst="rect">
            <a:avLst/>
          </a:prstGeom>
        </p:spPr>
      </p:pic>
      <p:pic>
        <p:nvPicPr>
          <p:cNvPr id="8" name="Picture 7" descr="A cartoon of a bee&#10;&#10;Description automatically generated">
            <a:extLst>
              <a:ext uri="{FF2B5EF4-FFF2-40B4-BE49-F238E27FC236}">
                <a16:creationId xmlns:a16="http://schemas.microsoft.com/office/drawing/2014/main" id="{C2AF523B-09D5-6F7E-9F64-331CD581B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143" y="3160446"/>
            <a:ext cx="5958837" cy="1943099"/>
          </a:xfrm>
          <a:prstGeom prst="rect">
            <a:avLst/>
          </a:prstGeom>
        </p:spPr>
      </p:pic>
      <p:pic>
        <p:nvPicPr>
          <p:cNvPr id="6" name="Picture 5" descr="A cartoon of a bee&#10;&#10;Description automatically generated">
            <a:extLst>
              <a:ext uri="{FF2B5EF4-FFF2-40B4-BE49-F238E27FC236}">
                <a16:creationId xmlns:a16="http://schemas.microsoft.com/office/drawing/2014/main" id="{B68B1094-85BA-4A3B-A808-64648A9D4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9201" y="-69535"/>
            <a:ext cx="4868780" cy="5173079"/>
          </a:xfrm>
          <a:prstGeom prst="rect">
            <a:avLst/>
          </a:prstGeom>
        </p:spPr>
      </p:pic>
      <p:pic>
        <p:nvPicPr>
          <p:cNvPr id="13" name="Picture 12" descr="A cartoon character with orange face&#10;&#10;Description automatically generated">
            <a:extLst>
              <a:ext uri="{FF2B5EF4-FFF2-40B4-BE49-F238E27FC236}">
                <a16:creationId xmlns:a16="http://schemas.microsoft.com/office/drawing/2014/main" id="{151FCE2F-D7AF-89DC-7B46-DAB5502AB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340" y="1204920"/>
            <a:ext cx="5989137" cy="3841517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D35424D-991C-D4E8-2CE7-893F346E9D3B}"/>
              </a:ext>
            </a:extLst>
          </p:cNvPr>
          <p:cNvSpPr/>
          <p:nvPr/>
        </p:nvSpPr>
        <p:spPr>
          <a:xfrm>
            <a:off x="-3049" y="4582968"/>
            <a:ext cx="12192000" cy="2138508"/>
          </a:xfrm>
          <a:prstGeom prst="roundRect">
            <a:avLst/>
          </a:prstGeom>
          <a:solidFill>
            <a:schemeClr val="accent1">
              <a:alpha val="8393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9108977-3B53-10B7-6D6A-590F1183D324}"/>
              </a:ext>
            </a:extLst>
          </p:cNvPr>
          <p:cNvSpPr/>
          <p:nvPr/>
        </p:nvSpPr>
        <p:spPr>
          <a:xfrm>
            <a:off x="3049" y="4575835"/>
            <a:ext cx="12192000" cy="2138508"/>
          </a:xfrm>
          <a:prstGeom prst="roundRect">
            <a:avLst/>
          </a:prstGeom>
          <a:solidFill>
            <a:schemeClr val="accent1">
              <a:alpha val="8393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8DFF58-60F4-57FD-EC2B-1CCFF9FB56E2}"/>
              </a:ext>
            </a:extLst>
          </p:cNvPr>
          <p:cNvSpPr txBox="1"/>
          <p:nvPr/>
        </p:nvSpPr>
        <p:spPr>
          <a:xfrm>
            <a:off x="873727" y="5215840"/>
            <a:ext cx="10069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agona" panose="020F0502020204030204" pitchFamily="34" charset="0"/>
              </a:rPr>
              <a:t>Deanna finally awoke among the ruins of what was left of their getaway wagon. She immediately realized something amiss.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5C112F-5748-0CC2-7933-D83B53B9BBB5}"/>
              </a:ext>
            </a:extLst>
          </p:cNvPr>
          <p:cNvSpPr txBox="1"/>
          <p:nvPr/>
        </p:nvSpPr>
        <p:spPr>
          <a:xfrm>
            <a:off x="873727" y="5383982"/>
            <a:ext cx="100698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agona" panose="020F0502020204030204" pitchFamily="34" charset="0"/>
              </a:rPr>
              <a:t>Her friends weren’t with her!</a:t>
            </a:r>
            <a:endParaRPr lang="en-US" sz="2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4309DE-75BC-E75B-C185-788588CC3C27}"/>
              </a:ext>
            </a:extLst>
          </p:cNvPr>
          <p:cNvGrpSpPr/>
          <p:nvPr/>
        </p:nvGrpSpPr>
        <p:grpSpPr>
          <a:xfrm>
            <a:off x="864581" y="4852783"/>
            <a:ext cx="10069863" cy="992865"/>
            <a:chOff x="864581" y="4852783"/>
            <a:chExt cx="10069863" cy="9928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FCDD91-5565-147A-902B-E4A4171B9D3B}"/>
                </a:ext>
              </a:extLst>
            </p:cNvPr>
            <p:cNvSpPr txBox="1"/>
            <p:nvPr/>
          </p:nvSpPr>
          <p:spPr>
            <a:xfrm>
              <a:off x="864581" y="5383983"/>
              <a:ext cx="100698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Sagona" panose="020F0502020204030204" pitchFamily="34" charset="0"/>
                </a:rPr>
                <a:t>“Lethabo! Athos! Where are you?”</a:t>
              </a:r>
              <a:endParaRPr lang="en-US" sz="2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24643F-5FAF-71F1-8FB8-9DBEFD5A37E0}"/>
                </a:ext>
              </a:extLst>
            </p:cNvPr>
            <p:cNvSpPr txBox="1"/>
            <p:nvPr/>
          </p:nvSpPr>
          <p:spPr>
            <a:xfrm>
              <a:off x="873727" y="4852783"/>
              <a:ext cx="151038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Sagona" panose="020F0502020204030204" pitchFamily="34" charset="0"/>
                </a:rPr>
                <a:t>Deanna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48DA4B2-E29F-4694-B7E2-74C471DC2423}"/>
              </a:ext>
            </a:extLst>
          </p:cNvPr>
          <p:cNvSpPr txBox="1"/>
          <p:nvPr/>
        </p:nvSpPr>
        <p:spPr>
          <a:xfrm>
            <a:off x="855435" y="5385743"/>
            <a:ext cx="100698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agona" panose="020F0502020204030204" pitchFamily="34" charset="0"/>
              </a:rPr>
              <a:t>Deana listened for any signs of her friends…</a:t>
            </a:r>
            <a:endParaRPr lang="en-US" sz="2400" dirty="0"/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64418DB4-1756-B347-5ECF-AA9AEF0F09C7}"/>
              </a:ext>
            </a:extLst>
          </p:cNvPr>
          <p:cNvSpPr/>
          <p:nvPr/>
        </p:nvSpPr>
        <p:spPr>
          <a:xfrm>
            <a:off x="10601011" y="5103544"/>
            <a:ext cx="324287" cy="116662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33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10" presetClass="exit" presetSubtype="0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2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800"/>
                            </p:stCondLst>
                            <p:childTnLst>
                              <p:par>
                                <p:cTn id="3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6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1"/>
      <p:bldP spid="16" grpId="2"/>
      <p:bldP spid="17" grpId="0"/>
      <p:bldP spid="17" grpId="1"/>
      <p:bldP spid="20" grpId="0"/>
      <p:bldP spid="2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cartoon of a person wearing a cape&#10;&#10;Description automatically generated">
            <a:extLst>
              <a:ext uri="{FF2B5EF4-FFF2-40B4-BE49-F238E27FC236}">
                <a16:creationId xmlns:a16="http://schemas.microsoft.com/office/drawing/2014/main" id="{41328691-6693-0821-32C2-D8BFC585A9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DA540-09DB-6EC3-0BFF-A247574B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53CE211-7B3B-B540-9D94-AE7268EE425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 descr="A yellow triangle shaped logo&#10;&#10;Description automatically generated">
            <a:extLst>
              <a:ext uri="{FF2B5EF4-FFF2-40B4-BE49-F238E27FC236}">
                <a16:creationId xmlns:a16="http://schemas.microsoft.com/office/drawing/2014/main" id="{32232C72-160C-FC46-7C38-52AD6BDCE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727" y="2227239"/>
            <a:ext cx="1950027" cy="2403522"/>
          </a:xfrm>
          <a:prstGeom prst="rect">
            <a:avLst/>
          </a:prstGeom>
        </p:spPr>
      </p:pic>
      <p:pic>
        <p:nvPicPr>
          <p:cNvPr id="10" name="Picture 9" descr="A yellow triangle shaped object&#10;&#10;Description automatically generated">
            <a:extLst>
              <a:ext uri="{FF2B5EF4-FFF2-40B4-BE49-F238E27FC236}">
                <a16:creationId xmlns:a16="http://schemas.microsoft.com/office/drawing/2014/main" id="{E1C66CB1-224E-52C6-98D4-899364091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958" y="2227239"/>
            <a:ext cx="2138219" cy="2411183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AE54DC-E755-4EA8-6733-BEB04581A31F}"/>
              </a:ext>
            </a:extLst>
          </p:cNvPr>
          <p:cNvSpPr/>
          <p:nvPr/>
        </p:nvSpPr>
        <p:spPr>
          <a:xfrm>
            <a:off x="-3049" y="4582968"/>
            <a:ext cx="12192000" cy="2138508"/>
          </a:xfrm>
          <a:prstGeom prst="roundRect">
            <a:avLst/>
          </a:prstGeom>
          <a:solidFill>
            <a:schemeClr val="accent1">
              <a:alpha val="8393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883A41-6261-3FA1-4587-6EC079D04A14}"/>
              </a:ext>
            </a:extLst>
          </p:cNvPr>
          <p:cNvSpPr txBox="1"/>
          <p:nvPr/>
        </p:nvSpPr>
        <p:spPr>
          <a:xfrm>
            <a:off x="821797" y="5399307"/>
            <a:ext cx="100698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agona" panose="02010004040101010103" pitchFamily="2" charset="0"/>
              </a:rPr>
              <a:t>Suddenly--!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FE74BD-A81D-3E75-F3B7-F1A5605D3780}"/>
              </a:ext>
            </a:extLst>
          </p:cNvPr>
          <p:cNvSpPr txBox="1"/>
          <p:nvPr/>
        </p:nvSpPr>
        <p:spPr>
          <a:xfrm>
            <a:off x="820272" y="5236723"/>
            <a:ext cx="10069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agona" panose="020F0502020204030204" pitchFamily="34" charset="0"/>
              </a:rPr>
              <a:t>Deanna heard shuffling behind her! Beyond the ditch, there rumbled a grouchy moan.</a:t>
            </a:r>
          </a:p>
        </p:txBody>
      </p:sp>
    </p:spTree>
    <p:extLst>
      <p:ext uri="{BB962C8B-B14F-4D97-AF65-F5344CB8AC3E}">
        <p14:creationId xmlns:p14="http://schemas.microsoft.com/office/powerpoint/2010/main" val="8861898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8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8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9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900"/>
                            </p:stCondLst>
                            <p:childTnLst>
                              <p:par>
                                <p:cTn id="4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/>
      <p:bldP spid="13" grpId="1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670D3-91CA-FB9D-E5F1-F2DCCAA5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E211-7B3B-B540-9D94-AE7268EE425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cartoon of a character&#10;&#10;Description automatically generated">
            <a:extLst>
              <a:ext uri="{FF2B5EF4-FFF2-40B4-BE49-F238E27FC236}">
                <a16:creationId xmlns:a16="http://schemas.microsoft.com/office/drawing/2014/main" id="{D1D8728A-2436-617B-8E81-AA42FEA70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68" y="1359961"/>
            <a:ext cx="4771302" cy="441276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5C02A1-EA0F-1552-733D-3E1879B6C5EF}"/>
              </a:ext>
            </a:extLst>
          </p:cNvPr>
          <p:cNvSpPr/>
          <p:nvPr/>
        </p:nvSpPr>
        <p:spPr>
          <a:xfrm>
            <a:off x="-3049" y="4582968"/>
            <a:ext cx="12192000" cy="2138508"/>
          </a:xfrm>
          <a:prstGeom prst="roundRect">
            <a:avLst/>
          </a:prstGeom>
          <a:solidFill>
            <a:schemeClr val="accent1">
              <a:alpha val="8393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AA42AD1-5E05-9D4F-0BD9-908D88E8B3E2}"/>
              </a:ext>
            </a:extLst>
          </p:cNvPr>
          <p:cNvSpPr/>
          <p:nvPr/>
        </p:nvSpPr>
        <p:spPr>
          <a:xfrm>
            <a:off x="-3049" y="4582968"/>
            <a:ext cx="12192000" cy="2138508"/>
          </a:xfrm>
          <a:prstGeom prst="roundRect">
            <a:avLst/>
          </a:prstGeom>
          <a:solidFill>
            <a:schemeClr val="accent1">
              <a:alpha val="8393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4647ED-ED8B-1650-4755-5FED459005F4}"/>
              </a:ext>
            </a:extLst>
          </p:cNvPr>
          <p:cNvSpPr txBox="1"/>
          <p:nvPr/>
        </p:nvSpPr>
        <p:spPr>
          <a:xfrm>
            <a:off x="701155" y="5236723"/>
            <a:ext cx="10069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agona" panose="020F0502020204030204" pitchFamily="34" charset="0"/>
              </a:rPr>
              <a:t>Further down the hill, Deanna beheld a stretch of entangling vines and wild grass.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9B9B21-C333-476D-ABD9-0DF59BE4AEC5}"/>
              </a:ext>
            </a:extLst>
          </p:cNvPr>
          <p:cNvGrpSpPr/>
          <p:nvPr/>
        </p:nvGrpSpPr>
        <p:grpSpPr>
          <a:xfrm>
            <a:off x="701155" y="4779861"/>
            <a:ext cx="10069863" cy="992865"/>
            <a:chOff x="864581" y="4852783"/>
            <a:chExt cx="10069863" cy="9928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D3AB0D-1C21-9E68-48B2-5A29213FA023}"/>
                </a:ext>
              </a:extLst>
            </p:cNvPr>
            <p:cNvSpPr txBox="1"/>
            <p:nvPr/>
          </p:nvSpPr>
          <p:spPr>
            <a:xfrm>
              <a:off x="864581" y="5383983"/>
              <a:ext cx="100698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Sagona" panose="020F0502020204030204" pitchFamily="34" charset="0"/>
                </a:rPr>
                <a:t>“L-Lethabo? Athos? Is </a:t>
              </a:r>
              <a:r>
                <a:rPr lang="en-US" sz="2400" dirty="0" err="1">
                  <a:latin typeface="Sagona" panose="020F0502020204030204" pitchFamily="34" charset="0"/>
                </a:rPr>
                <a:t>th</a:t>
              </a:r>
              <a:r>
                <a:rPr lang="en-US" sz="2400" dirty="0">
                  <a:latin typeface="Sagona" panose="020F0502020204030204" pitchFamily="34" charset="0"/>
                </a:rPr>
                <a:t>-that you?”</a:t>
              </a:r>
              <a:endParaRPr lang="en-US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C29688-6C9C-ABEB-2339-662FFD0E0D90}"/>
                </a:ext>
              </a:extLst>
            </p:cNvPr>
            <p:cNvSpPr txBox="1"/>
            <p:nvPr/>
          </p:nvSpPr>
          <p:spPr>
            <a:xfrm>
              <a:off x="873727" y="4852783"/>
              <a:ext cx="151038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Sagona" panose="020F0502020204030204" pitchFamily="34" charset="0"/>
                </a:rPr>
                <a:t>Deanna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4B6FCD8-ABE2-6938-87D5-91B3878E3EF6}"/>
              </a:ext>
            </a:extLst>
          </p:cNvPr>
          <p:cNvSpPr txBox="1"/>
          <p:nvPr/>
        </p:nvSpPr>
        <p:spPr>
          <a:xfrm>
            <a:off x="710301" y="5230359"/>
            <a:ext cx="10069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agona" panose="020F0502020204030204" pitchFamily="34" charset="0"/>
              </a:rPr>
              <a:t>Deanna had no choice but to investigate. Her friends could be in trouble!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890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/>
      <p:bldP spid="9" grpId="1"/>
      <p:bldP spid="25" grpId="0"/>
      <p:bldP spid="2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D0F4D-C449-49F7-2C2A-91918C7D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E211-7B3B-B540-9D94-AE7268EE4251}" type="slidenum">
              <a:rPr lang="en-US" smtClean="0"/>
              <a:t>6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338D2EE-EFC9-D7A4-6E45-85EAFBB6FA6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END OF Storybook Mode 1</a:t>
            </a:r>
          </a:p>
          <a:p>
            <a:r>
              <a:rPr lang="en-US" dirty="0">
                <a:solidFill>
                  <a:schemeClr val="bg1"/>
                </a:solidFill>
              </a:rPr>
              <a:t>TRANSITION TO Explore Mode 1</a:t>
            </a:r>
          </a:p>
        </p:txBody>
      </p:sp>
    </p:spTree>
    <p:extLst>
      <p:ext uri="{BB962C8B-B14F-4D97-AF65-F5344CB8AC3E}">
        <p14:creationId xmlns:p14="http://schemas.microsoft.com/office/powerpoint/2010/main" val="301315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343</Words>
  <Application>Microsoft Macintosh PowerPoint</Application>
  <PresentationFormat>Widescreen</PresentationFormat>
  <Paragraphs>35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Sagona</vt:lpstr>
      <vt:lpstr>Office Theme</vt:lpstr>
      <vt:lpstr>Storybook Mode 1 Rough Draft #1.1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KB Howell</dc:creator>
  <cp:lastModifiedBy>KB Howell</cp:lastModifiedBy>
  <cp:revision>14</cp:revision>
  <dcterms:created xsi:type="dcterms:W3CDTF">2023-08-07T14:37:43Z</dcterms:created>
  <dcterms:modified xsi:type="dcterms:W3CDTF">2023-09-19T21:27:35Z</dcterms:modified>
</cp:coreProperties>
</file>