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84" r:id="rId3"/>
    <p:sldId id="311" r:id="rId4"/>
    <p:sldId id="314" r:id="rId5"/>
  </p:sldIdLst>
  <p:sldSz cx="12188825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FF9"/>
    <a:srgbClr val="ACDCF2"/>
    <a:srgbClr val="92D2EE"/>
    <a:srgbClr val="B6E1F4"/>
    <a:srgbClr val="8BCFED"/>
    <a:srgbClr val="9ED7F0"/>
    <a:srgbClr val="59B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7" autoAdjust="0"/>
    <p:restoredTop sz="86979" autoAdjust="0"/>
  </p:normalViewPr>
  <p:slideViewPr>
    <p:cSldViewPr>
      <p:cViewPr varScale="1">
        <p:scale>
          <a:sx n="101" d="100"/>
          <a:sy n="101" d="100"/>
        </p:scale>
        <p:origin x="150" y="432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7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This is a sample </a:t>
            </a:r>
            <a:r>
              <a:rPr lang="en-US" b="1" dirty="0" smtClean="0"/>
              <a:t>Pie Chart </a:t>
            </a:r>
            <a:r>
              <a:rPr lang="en-US" dirty="0"/>
              <a:t>slide ideal for </a:t>
            </a:r>
            <a:r>
              <a:rPr lang="en-US" dirty="0" smtClean="0"/>
              <a:t>communicating </a:t>
            </a:r>
            <a:r>
              <a:rPr lang="en-US" dirty="0"/>
              <a:t>product or market </a:t>
            </a:r>
            <a:r>
              <a:rPr lang="en-US" dirty="0" smtClean="0"/>
              <a:t>information.</a:t>
            </a:r>
            <a:endParaRPr lang="en-US" dirty="0"/>
          </a:p>
          <a:p>
            <a:pPr lvl="0"/>
            <a:r>
              <a:rPr lang="en-US" b="1" dirty="0" smtClean="0"/>
              <a:t>To </a:t>
            </a:r>
            <a:r>
              <a:rPr lang="en-US" b="1" dirty="0"/>
              <a:t>Change Font Color/Size: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text and adjust the font setting in the Font group in the Home tab.  Select desired attributes to change: font, size, boldness, color, etc.  Note: many of the same commands can also be accessed from the Mini toolbar. </a:t>
            </a:r>
          </a:p>
          <a:p>
            <a:pPr lvl="0"/>
            <a:r>
              <a:rPr lang="en-US" b="1" dirty="0"/>
              <a:t>Edit Chart: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the chart to edit, right-click and select </a:t>
            </a:r>
            <a:r>
              <a:rPr lang="en-US" i="1" dirty="0"/>
              <a:t>Edit Data</a:t>
            </a:r>
            <a:r>
              <a:rPr lang="en-US" dirty="0"/>
              <a:t>…  to access the underlying Excel spreadsheet.</a:t>
            </a:r>
          </a:p>
          <a:p>
            <a:pPr lvl="0"/>
            <a:r>
              <a:rPr lang="en-US" b="1" dirty="0"/>
              <a:t>Copying Data From a Separate Excel Spreadsheet: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an existing Excel spreadsheet, select the range of cells to be copied, select copy.</a:t>
            </a:r>
            <a:br>
              <a:rPr lang="en-US" dirty="0"/>
            </a:br>
            <a:r>
              <a:rPr lang="en-US" dirty="0"/>
              <a:t>In PowerPoint, click the chart, right-click and select </a:t>
            </a:r>
            <a:r>
              <a:rPr lang="en-US" i="1" dirty="0"/>
              <a:t>Edit Data</a:t>
            </a:r>
            <a:r>
              <a:rPr lang="en-US" dirty="0"/>
              <a:t>… to open the spreadsheet for editing.</a:t>
            </a:r>
            <a:br>
              <a:rPr lang="en-US" dirty="0"/>
            </a:br>
            <a:r>
              <a:rPr lang="en-US" dirty="0"/>
              <a:t>Select all the data in the </a:t>
            </a:r>
            <a:r>
              <a:rPr lang="en-US" i="1" dirty="0"/>
              <a:t>Chart in Microsoft Office PowerPoint </a:t>
            </a:r>
            <a:r>
              <a:rPr lang="en-US" dirty="0"/>
              <a:t>spreadsheet by clicking the top left corner cell, right-click and select </a:t>
            </a:r>
            <a:r>
              <a:rPr lang="en-US" i="1" dirty="0"/>
              <a:t>Delete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Click in the first empty cell of the spreadsheet and paste (Ctrl V ) to place the data copied from the other Excel file.  </a:t>
            </a:r>
          </a:p>
          <a:p>
            <a:pPr lvl="0"/>
            <a:r>
              <a:rPr lang="en-US" b="1" dirty="0" smtClean="0"/>
              <a:t>Changing Orientation and/or Scale of Data: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no chart elements appear in your chart it is because either 1) the default orientation for pre-made template charts displays data series in rows, not columns, or 2) the axis scale may have to be adjusted</a:t>
            </a:r>
          </a:p>
          <a:p>
            <a:pPr lvl="0"/>
            <a:r>
              <a:rPr lang="en-US" b="1" dirty="0" smtClean="0"/>
              <a:t>Change Orientation: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the chart to edit and select the </a:t>
            </a:r>
            <a:r>
              <a:rPr lang="en-US" i="1" dirty="0" smtClean="0"/>
              <a:t>Chart Tools Design </a:t>
            </a:r>
            <a:r>
              <a:rPr lang="en-US" dirty="0" smtClean="0"/>
              <a:t>tab (or double-click on the chart). Click the </a:t>
            </a:r>
            <a:r>
              <a:rPr lang="en-US" i="1" dirty="0" smtClean="0"/>
              <a:t>Switch Row/Column</a:t>
            </a:r>
            <a:r>
              <a:rPr lang="en-US" dirty="0" smtClean="0"/>
              <a:t> button.  If the </a:t>
            </a:r>
            <a:r>
              <a:rPr lang="en-US" i="1" dirty="0" smtClean="0"/>
              <a:t>Switch Row/Column </a:t>
            </a:r>
            <a:r>
              <a:rPr lang="en-US" dirty="0" smtClean="0"/>
              <a:t>button is disabled, click the </a:t>
            </a:r>
            <a:r>
              <a:rPr lang="en-US" i="1" dirty="0" smtClean="0"/>
              <a:t>Select Data </a:t>
            </a:r>
            <a:r>
              <a:rPr lang="en-US" dirty="0" smtClean="0"/>
              <a:t>button and then click the </a:t>
            </a:r>
            <a:r>
              <a:rPr lang="en-US" i="1" dirty="0" smtClean="0"/>
              <a:t>Switch Row/Column </a:t>
            </a:r>
            <a:r>
              <a:rPr lang="en-US" dirty="0" smtClean="0"/>
              <a:t>button from within the </a:t>
            </a:r>
            <a:r>
              <a:rPr lang="en-US" i="1" dirty="0" smtClean="0"/>
              <a:t>Select Data Source</a:t>
            </a:r>
            <a:r>
              <a:rPr lang="en-US" dirty="0" smtClean="0"/>
              <a:t> dialog box, click 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13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99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2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8A96-3B24-437D-89A4-1E0B9764943F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ltGray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title,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4484857-6C8A-4032-A54D-2A4BED1C079B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E78-4375-4ECF-B707-5B28CFC85F29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635C-A156-456B-B2B8-87795A884B65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703-E996-4663-BF43-A9D9283BC932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671E-4173-4B77-8091-A90F68080F74}" type="datetime1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A396-A1C1-4483-8259-6D82DF242C2D}" type="datetime1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7EA9-98AB-470C-A08B-29F974CDB6EB}" type="datetime1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09A3-BBA6-43B9-9BE9-D75CE1B01BC9}" type="datetime1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E085-7A45-4011-A478-FA9CA03A73C6}" type="datetime1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ogo"/>
          <p:cNvSpPr>
            <a:spLocks noChangeAspect="1" noEditPoints="1"/>
          </p:cNvSpPr>
          <p:nvPr userDrawn="1"/>
        </p:nvSpPr>
        <p:spPr bwMode="ltGray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4A5BF1-B583-4EEE-B444-BB99755E910F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hidden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6FC5-6D87-4D98-88D9-5059B6E43847}" type="datetime1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898F-BDAA-4E86-82BD-2C7AD89D7DBA}" type="datetime1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B14E-EA5C-490B-91D6-E5CBBA2E009D}" type="datetime1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CBF3-4861-413C-BD1F-31AB3D4D2DD8}" type="datetime1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BEB-F3EF-449E-9BF3-EC912CD8037E}" type="datetime1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5883-1E8F-4C4D-A23C-1126BB919CF6}" type="datetime1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DB44-09EA-47DE-959B-CAAE2A9F7DCE}" type="datetime1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2BA6-91EA-4D1A-A73B-0E68FFBFFF8E}" type="datetime1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FD85-554C-4857-8EE3-5B374F3D11F3}" type="datetime1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06DA-CCEC-416F-90D1-AD9C1C7EF45F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ogo"/>
          <p:cNvSpPr>
            <a:spLocks noChangeAspect="1" noEditPoints="1"/>
          </p:cNvSpPr>
          <p:nvPr userDrawn="1"/>
        </p:nvSpPr>
        <p:spPr bwMode="ltGray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5476ED1-AF25-4E0A-89D2-CBE37EE80CED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hidden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92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BCD0-D5B4-45A7-8C59-FB248CD53AD3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A3CE-2C41-4629-9AED-A9489A6CCA49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E6965F-7046-4840-8A4A-1B57C283BD7E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1825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AD7C687-0468-4AB6-A87F-D73E9915F95F}" type="datetime1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440" y="6478524"/>
            <a:ext cx="4572000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73" r:id="rId3"/>
    <p:sldLayoutId id="2147483651" r:id="rId4"/>
    <p:sldLayoutId id="2147483661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62" r:id="rId11"/>
    <p:sldLayoutId id="2147483650" r:id="rId12"/>
    <p:sldLayoutId id="2147483663" r:id="rId13"/>
    <p:sldLayoutId id="2147483664" r:id="rId14"/>
    <p:sldLayoutId id="2147483654" r:id="rId15"/>
    <p:sldLayoutId id="2147483665" r:id="rId16"/>
    <p:sldLayoutId id="2147483655" r:id="rId17"/>
    <p:sldLayoutId id="2147483652" r:id="rId18"/>
    <p:sldLayoutId id="2147483653" r:id="rId19"/>
    <p:sldLayoutId id="2147483666" r:id="rId20"/>
    <p:sldLayoutId id="2147483667" r:id="rId21"/>
    <p:sldLayoutId id="2147483668" r:id="rId22"/>
    <p:sldLayoutId id="2147483669" r:id="rId23"/>
    <p:sldLayoutId id="2147483656" r:id="rId24"/>
    <p:sldLayoutId id="2147483657" r:id="rId25"/>
    <p:sldLayoutId id="2147483670" r:id="rId26"/>
    <p:sldLayoutId id="2147483671" r:id="rId27"/>
    <p:sldLayoutId id="2147483672" r:id="rId28"/>
    <p:sldLayoutId id="2147483658" r:id="rId29"/>
    <p:sldLayoutId id="2147483659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iiframework.com/doc-2.0/guide-structure-filters.html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://www.yiiframework.com/doc-2.0/guide-structure-modul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yiiframework.com/doc-2.0/guide-structure-application-components.html" TargetMode="External"/><Relationship Id="rId5" Type="http://schemas.openxmlformats.org/officeDocument/2006/relationships/hyperlink" Target="http://www.yiiframework.com/doc-2.0/guide-structure-applications.html" TargetMode="External"/><Relationship Id="rId10" Type="http://schemas.openxmlformats.org/officeDocument/2006/relationships/hyperlink" Target="http://www.yiiframework.com/doc-2.0/guide-structure-views.html" TargetMode="External"/><Relationship Id="rId4" Type="http://schemas.openxmlformats.org/officeDocument/2006/relationships/hyperlink" Target="http://www.yiiframework.com/doc-2.0/guide-structure-entry-scripts.html" TargetMode="External"/><Relationship Id="rId9" Type="http://schemas.openxmlformats.org/officeDocument/2006/relationships/hyperlink" Target="http://www.yiiframework.com/doc-2.0/guide-structure-widget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E-Learning </a:t>
            </a:r>
            <a:r>
              <a:rPr lang="zh-CN" altLang="en-US" dirty="0" smtClean="0"/>
              <a:t>开发</a:t>
            </a:r>
            <a:r>
              <a:rPr lang="zh-CN" altLang="en-US" dirty="0"/>
              <a:t>培训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唐明强 </a:t>
            </a:r>
            <a:r>
              <a:rPr lang="en-US" dirty="0" smtClean="0"/>
              <a:t>/ 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32" y="0"/>
            <a:ext cx="10969943" cy="762000"/>
          </a:xfrm>
        </p:spPr>
        <p:txBody>
          <a:bodyPr/>
          <a:lstStyle/>
          <a:p>
            <a:r>
              <a:rPr lang="en-US" altLang="zh-CN" dirty="0" smtClean="0"/>
              <a:t>Yii2 Framework </a:t>
            </a:r>
            <a:r>
              <a:rPr lang="en-US" altLang="zh-CN" dirty="0"/>
              <a:t>O</a:t>
            </a:r>
            <a:r>
              <a:rPr lang="en-US" altLang="zh-CN" dirty="0" smtClean="0"/>
              <a:t>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153" y="990600"/>
            <a:ext cx="6848475" cy="52387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idx="1"/>
          </p:nvPr>
        </p:nvSpPr>
        <p:spPr>
          <a:xfrm>
            <a:off x="379413" y="1295401"/>
            <a:ext cx="3810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4"/>
              </a:rPr>
              <a:t>entry scripts</a:t>
            </a:r>
            <a:r>
              <a:rPr lang="en-US" dirty="0"/>
              <a:t>: they are PHP scripts that are directly accessible by end users. They are responsible for starting a request handling cycle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5"/>
              </a:rPr>
              <a:t>applications</a:t>
            </a:r>
            <a:r>
              <a:rPr lang="en-US" dirty="0"/>
              <a:t>: they are globally accessible objects that manage application components and coordinate them to fulfill requests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6"/>
              </a:rPr>
              <a:t>application </a:t>
            </a:r>
            <a:r>
              <a:rPr lang="en-US" dirty="0">
                <a:hlinkClick r:id="rId6"/>
              </a:rPr>
              <a:t>components</a:t>
            </a:r>
            <a:r>
              <a:rPr lang="en-US" dirty="0"/>
              <a:t>: they are objects registered with applications and provide various services for fulfilling </a:t>
            </a:r>
            <a:r>
              <a:rPr lang="en-US" dirty="0" smtClean="0"/>
              <a:t>requests.</a:t>
            </a:r>
          </a:p>
          <a:p>
            <a:r>
              <a:rPr lang="en-US" dirty="0" smtClean="0">
                <a:hlinkClick r:id="rId7"/>
              </a:rPr>
              <a:t>modules</a:t>
            </a:r>
            <a:r>
              <a:rPr lang="en-US" dirty="0"/>
              <a:t>: they are self-contained packages that contain complete MVC by themselves. An application can be organized in terms of multiple </a:t>
            </a:r>
            <a:r>
              <a:rPr lang="en-US" dirty="0" smtClean="0"/>
              <a:t>modules.</a:t>
            </a:r>
          </a:p>
          <a:p>
            <a:r>
              <a:rPr lang="en-US" dirty="0" smtClean="0">
                <a:hlinkClick r:id="rId8"/>
              </a:rPr>
              <a:t>filters</a:t>
            </a:r>
            <a:r>
              <a:rPr lang="en-US" dirty="0"/>
              <a:t>: they represent code that need to be invoked before and after the actual handling of each request by </a:t>
            </a:r>
            <a:r>
              <a:rPr lang="en-US" dirty="0" smtClean="0"/>
              <a:t>controllers.</a:t>
            </a:r>
          </a:p>
          <a:p>
            <a:r>
              <a:rPr lang="en-US" dirty="0" smtClean="0">
                <a:hlinkClick r:id="rId9"/>
              </a:rPr>
              <a:t>widgets</a:t>
            </a:r>
            <a:r>
              <a:rPr lang="en-US" dirty="0"/>
              <a:t>: they are objects that can be embedded in </a:t>
            </a:r>
            <a:r>
              <a:rPr lang="en-US" dirty="0">
                <a:hlinkClick r:id="rId10"/>
              </a:rPr>
              <a:t>views</a:t>
            </a:r>
            <a:r>
              <a:rPr lang="en-US" dirty="0"/>
              <a:t>. They may contain controller logic and can be reused in different views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dirty="0"/>
              <a:t>开发</a:t>
            </a:r>
            <a:r>
              <a:rPr lang="zh-CN" altLang="en-US" kern="0" dirty="0" smtClean="0"/>
              <a:t>规范与要点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框架目录</a:t>
            </a:r>
            <a:r>
              <a:rPr lang="zh-CN" altLang="en-US" dirty="0"/>
              <a:t>存放位置介绍</a:t>
            </a:r>
            <a:r>
              <a:rPr lang="zh-CN" altLang="en-US" dirty="0" smtClean="0"/>
              <a:t>（配置文件，控件，多国语言</a:t>
            </a:r>
            <a:r>
              <a:rPr lang="zh-CN" altLang="en-US" dirty="0"/>
              <a:t>，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目录，日志，静态文件等）</a:t>
            </a:r>
            <a:endParaRPr lang="en-US" altLang="zh-CN" dirty="0" smtClean="0"/>
          </a:p>
          <a:p>
            <a:r>
              <a:rPr lang="zh-CN" altLang="en-US" dirty="0"/>
              <a:t>框架分层（</a:t>
            </a:r>
            <a:r>
              <a:rPr lang="en-US" altLang="zh-CN" dirty="0"/>
              <a:t>MVVM</a:t>
            </a:r>
            <a:r>
              <a:rPr lang="zh-CN" altLang="en-US" dirty="0"/>
              <a:t>模式，面向</a:t>
            </a:r>
            <a:r>
              <a:rPr lang="zh-CN" altLang="en-US" dirty="0" smtClean="0"/>
              <a:t>服务）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代码继承关系介绍（</a:t>
            </a:r>
            <a:r>
              <a:rPr lang="en-US" altLang="zh-CN" dirty="0" smtClean="0">
                <a:solidFill>
                  <a:srgbClr val="FF0000"/>
                </a:solidFill>
              </a:rPr>
              <a:t>Controller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Model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基础</a:t>
            </a:r>
            <a:r>
              <a:rPr lang="zh-CN" altLang="en-US" dirty="0"/>
              <a:t>数据关系</a:t>
            </a:r>
            <a:r>
              <a:rPr lang="zh-CN" altLang="en-US" dirty="0" smtClean="0"/>
              <a:t>思路</a:t>
            </a:r>
            <a:endParaRPr lang="en-US" altLang="zh-CN" dirty="0" smtClean="0"/>
          </a:p>
          <a:p>
            <a:r>
              <a:rPr lang="zh-CN" altLang="en-US" dirty="0" smtClean="0"/>
              <a:t>基础数据表介绍、数据表设计规范</a:t>
            </a:r>
            <a:endParaRPr lang="en-US" altLang="zh-CN" dirty="0" smtClean="0"/>
          </a:p>
          <a:p>
            <a:r>
              <a:rPr lang="en-US" altLang="zh-CN" dirty="0" err="1" smtClean="0"/>
              <a:t>Gii</a:t>
            </a:r>
            <a:r>
              <a:rPr lang="zh-CN" altLang="en-US" dirty="0" smtClean="0"/>
              <a:t>代码生成工具介绍</a:t>
            </a:r>
            <a:endParaRPr lang="en-US" altLang="zh-CN" dirty="0" smtClean="0"/>
          </a:p>
          <a:p>
            <a:r>
              <a:rPr lang="zh-CN" altLang="en-US" dirty="0" smtClean="0"/>
              <a:t>通用</a:t>
            </a:r>
            <a:r>
              <a:rPr lang="zh-CN" altLang="en-US" dirty="0"/>
              <a:t>树管理模块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 smtClean="0"/>
              <a:t>安装部署介绍（虚拟主机、表结构导入、基础数据导入）</a:t>
            </a:r>
            <a:endParaRPr lang="en-US" altLang="zh-CN" dirty="0" smtClean="0"/>
          </a:p>
          <a:p>
            <a:r>
              <a:rPr lang="zh-CN" altLang="en-US" dirty="0" smtClean="0"/>
              <a:t>常见错误注意事项（黄色代码区域，垃圾目录，错误调试方式</a:t>
            </a:r>
            <a:r>
              <a:rPr lang="en-US" altLang="zh-CN" dirty="0" smtClean="0"/>
              <a:t>[</a:t>
            </a:r>
            <a:r>
              <a:rPr lang="zh-CN" altLang="en-US" dirty="0" smtClean="0"/>
              <a:t>断点位置，</a:t>
            </a:r>
            <a:r>
              <a:rPr lang="en-US" altLang="en-US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VarDumper</a:t>
            </a:r>
            <a:r>
              <a:rPr lang="en-US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Log]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样</a:t>
            </a:r>
            <a:r>
              <a:rPr lang="zh-CN" altLang="en-US" dirty="0" smtClean="0"/>
              <a:t>例页面（后台：</a:t>
            </a:r>
            <a:r>
              <a:rPr lang="zh-CN" altLang="en-US" dirty="0" smtClean="0"/>
              <a:t>字典</a:t>
            </a:r>
            <a:r>
              <a:rPr lang="zh-CN" altLang="en-US" dirty="0" smtClean="0"/>
              <a:t>管理、树管理；前台：？）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注意写一些必要</a:t>
            </a:r>
            <a:r>
              <a:rPr lang="zh-CN" altLang="en-US" dirty="0" smtClean="0">
                <a:solidFill>
                  <a:srgbClr val="FF0000"/>
                </a:solidFill>
              </a:rPr>
              <a:t>的注释，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err="1" smtClean="0">
                <a:solidFill>
                  <a:srgbClr val="FF0000"/>
                </a:solidFill>
              </a:rPr>
              <a:t>php</a:t>
            </a:r>
            <a:r>
              <a:rPr lang="zh-CN" altLang="en-US" dirty="0" smtClean="0">
                <a:solidFill>
                  <a:srgbClr val="FF0000"/>
                </a:solidFill>
              </a:rPr>
              <a:t>里代码类型的判断主要是基于注释的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37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4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UNT" val="6"/>
</p:tagLst>
</file>

<file path=ppt/theme/theme1.xml><?xml version="1.0" encoding="utf-8"?>
<a:theme xmlns:a="http://schemas.openxmlformats.org/drawingml/2006/main" name="HP Standard 16x9 v2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  <a:extLst>
    <a:ext uri="{05A4C25C-085E-4340-85A3-A5531E510DB2}">
      <thm15:themeFamily xmlns:thm15="http://schemas.microsoft.com/office/thememl/2012/main" name="HP_PPT_Standard_16x9_EN.potx [Read-Only]" id="{E8D841B7-BFFB-4D3B-B96C-9A009C600B77}" vid="{A0358F57-4082-41DF-B1F1-FBDDB0622AFC}"/>
    </a:ext>
  </a:extLst>
</a:theme>
</file>

<file path=ppt/theme/theme2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HP_PPT_Standard_16x9_EN</Template>
  <TotalTime>294</TotalTime>
  <Words>316</Words>
  <Application>Microsoft Office PowerPoint</Application>
  <PresentationFormat>Custom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HP Simplified</vt:lpstr>
      <vt:lpstr>宋体</vt:lpstr>
      <vt:lpstr>HP Standard 16x9 v2</vt:lpstr>
      <vt:lpstr>E-Learning 开发培训</vt:lpstr>
      <vt:lpstr>Yii2 Framework Overview</vt:lpstr>
      <vt:lpstr>开发规范与要点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开发培训</dc:title>
  <dc:creator>Tang, Ming-Qiang (Vincent)</dc:creator>
  <cp:lastModifiedBy>MingQiang Tang</cp:lastModifiedBy>
  <cp:revision>47</cp:revision>
  <dcterms:created xsi:type="dcterms:W3CDTF">2015-04-18T08:36:06Z</dcterms:created>
  <dcterms:modified xsi:type="dcterms:W3CDTF">2015-05-05T07:26:13Z</dcterms:modified>
</cp:coreProperties>
</file>