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77" autoAdjust="0"/>
    <p:restoredTop sz="97026"/>
  </p:normalViewPr>
  <p:slideViewPr>
    <p:cSldViewPr snapToGrid="0">
      <p:cViewPr varScale="1">
        <p:scale>
          <a:sx n="112" d="100"/>
          <a:sy n="112" d="100"/>
        </p:scale>
        <p:origin x="57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97484-60F5-477A-9AD9-1B4168FECE84}" type="datetimeFigureOut">
              <a:rPr lang="en-US" smtClean="0"/>
              <a:t>9/24/2015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26D90-234A-4EE9-812C-D612220D7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207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97484-60F5-477A-9AD9-1B4168FECE84}" type="datetimeFigureOut">
              <a:rPr lang="en-US" smtClean="0"/>
              <a:t>9/24/2015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26D90-234A-4EE9-812C-D612220D7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718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97484-60F5-477A-9AD9-1B4168FECE84}" type="datetimeFigureOut">
              <a:rPr lang="en-US" smtClean="0"/>
              <a:t>9/24/2015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26D90-234A-4EE9-812C-D612220D7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298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97484-60F5-477A-9AD9-1B4168FECE84}" type="datetimeFigureOut">
              <a:rPr lang="en-US" smtClean="0"/>
              <a:t>9/24/2015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26D90-234A-4EE9-812C-D612220D7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457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97484-60F5-477A-9AD9-1B4168FECE84}" type="datetimeFigureOut">
              <a:rPr lang="en-US" smtClean="0"/>
              <a:t>9/24/2015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26D90-234A-4EE9-812C-D612220D7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410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97484-60F5-477A-9AD9-1B4168FECE84}" type="datetimeFigureOut">
              <a:rPr lang="en-US" smtClean="0"/>
              <a:t>9/24/2015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26D90-234A-4EE9-812C-D612220D7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00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97484-60F5-477A-9AD9-1B4168FECE84}" type="datetimeFigureOut">
              <a:rPr lang="en-US" smtClean="0"/>
              <a:t>9/24/2015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26D90-234A-4EE9-812C-D612220D7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561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97484-60F5-477A-9AD9-1B4168FECE84}" type="datetimeFigureOut">
              <a:rPr lang="en-US" smtClean="0"/>
              <a:t>9/24/2015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26D90-234A-4EE9-812C-D612220D7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043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97484-60F5-477A-9AD9-1B4168FECE84}" type="datetimeFigureOut">
              <a:rPr lang="en-US" smtClean="0"/>
              <a:t>9/24/2015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26D90-234A-4EE9-812C-D612220D7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632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97484-60F5-477A-9AD9-1B4168FECE84}" type="datetimeFigureOut">
              <a:rPr lang="en-US" smtClean="0"/>
              <a:t>9/24/2015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26D90-234A-4EE9-812C-D612220D7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555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97484-60F5-477A-9AD9-1B4168FECE84}" type="datetimeFigureOut">
              <a:rPr lang="en-US" smtClean="0"/>
              <a:t>9/24/2015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26D90-234A-4EE9-812C-D612220D7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112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A97484-60F5-477A-9AD9-1B4168FECE84}" type="datetimeFigureOut">
              <a:rPr lang="en-US" smtClean="0"/>
              <a:t>9/24/2015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D26D90-234A-4EE9-812C-D612220D7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78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itle 114"/>
          <p:cNvSpPr>
            <a:spLocks noGrp="1"/>
          </p:cNvSpPr>
          <p:nvPr>
            <p:ph type="title"/>
          </p:nvPr>
        </p:nvSpPr>
        <p:spPr>
          <a:xfrm>
            <a:off x="265458" y="15007"/>
            <a:ext cx="4823004" cy="1325563"/>
          </a:xfrm>
        </p:spPr>
        <p:txBody>
          <a:bodyPr/>
          <a:lstStyle/>
          <a:p>
            <a:r>
              <a:rPr lang="zh-CN" altLang="en-US" dirty="0" smtClean="0"/>
              <a:t>流媒体课件</a:t>
            </a:r>
            <a:br>
              <a:rPr lang="zh-CN" altLang="en-US" dirty="0" smtClean="0"/>
            </a:br>
            <a:r>
              <a:rPr lang="zh-CN" altLang="en-US" dirty="0" smtClean="0"/>
              <a:t>交互示意图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5179642" y="842405"/>
            <a:ext cx="1316931" cy="62614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流媒体</a:t>
            </a:r>
          </a:p>
          <a:p>
            <a:pPr algn="ctr"/>
            <a:r>
              <a:rPr lang="zh-CN" altLang="en-US" dirty="0" smtClean="0"/>
              <a:t>课件上传</a:t>
            </a:r>
            <a:endParaRPr lang="en-US" dirty="0"/>
          </a:p>
        </p:txBody>
      </p:sp>
      <p:sp>
        <p:nvSpPr>
          <p:cNvPr id="22" name="Snip Single Corner Rectangle 21"/>
          <p:cNvSpPr/>
          <p:nvPr/>
        </p:nvSpPr>
        <p:spPr>
          <a:xfrm>
            <a:off x="2554246" y="3605098"/>
            <a:ext cx="1419403" cy="853812"/>
          </a:xfrm>
          <a:prstGeom prst="snip1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外部流媒体</a:t>
            </a:r>
          </a:p>
          <a:p>
            <a:pPr algn="ctr"/>
            <a:r>
              <a:rPr lang="en-US" altLang="zh-CN" dirty="0" smtClean="0"/>
              <a:t>URL / </a:t>
            </a:r>
            <a:r>
              <a:rPr lang="zh-CN" altLang="en-US" dirty="0" smtClean="0"/>
              <a:t>嵌入代码</a:t>
            </a:r>
            <a:endParaRPr lang="en-US" dirty="0"/>
          </a:p>
        </p:txBody>
      </p:sp>
      <p:sp>
        <p:nvSpPr>
          <p:cNvPr id="23" name="Snip Single Corner Rectangle 22"/>
          <p:cNvSpPr/>
          <p:nvPr/>
        </p:nvSpPr>
        <p:spPr>
          <a:xfrm>
            <a:off x="8031989" y="3656778"/>
            <a:ext cx="1419403" cy="754100"/>
          </a:xfrm>
          <a:prstGeom prst="snip1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短文件名</a:t>
            </a:r>
            <a:r>
              <a:rPr lang="en-US" altLang="zh-CN" dirty="0" smtClean="0"/>
              <a:t>URL</a:t>
            </a:r>
            <a:endParaRPr lang="en-US" dirty="0"/>
          </a:p>
        </p:txBody>
      </p:sp>
      <p:sp>
        <p:nvSpPr>
          <p:cNvPr id="24" name="Diamond 23"/>
          <p:cNvSpPr/>
          <p:nvPr/>
        </p:nvSpPr>
        <p:spPr>
          <a:xfrm>
            <a:off x="4933376" y="1998235"/>
            <a:ext cx="1802552" cy="718440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内部</a:t>
            </a:r>
          </a:p>
          <a:p>
            <a:pPr algn="ctr"/>
            <a:r>
              <a:rPr lang="zh-CN" altLang="en-US" dirty="0" smtClean="0"/>
              <a:t>资源</a:t>
            </a:r>
          </a:p>
        </p:txBody>
      </p:sp>
      <p:sp>
        <p:nvSpPr>
          <p:cNvPr id="25" name="Can 24"/>
          <p:cNvSpPr/>
          <p:nvPr/>
        </p:nvSpPr>
        <p:spPr>
          <a:xfrm>
            <a:off x="8177514" y="1712492"/>
            <a:ext cx="1127962" cy="1289737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文件资源表</a:t>
            </a:r>
            <a:endParaRPr lang="en-US" dirty="0"/>
          </a:p>
        </p:txBody>
      </p:sp>
      <p:sp>
        <p:nvSpPr>
          <p:cNvPr id="26" name="Can 25"/>
          <p:cNvSpPr/>
          <p:nvPr/>
        </p:nvSpPr>
        <p:spPr>
          <a:xfrm>
            <a:off x="5303669" y="3588780"/>
            <a:ext cx="1127962" cy="887222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课件资源表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21" idx="2"/>
            <a:endCxn id="24" idx="0"/>
          </p:cNvCxnSpPr>
          <p:nvPr/>
        </p:nvCxnSpPr>
        <p:spPr>
          <a:xfrm flipH="1">
            <a:off x="5834652" y="1468547"/>
            <a:ext cx="3456" cy="529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4" idx="1"/>
            <a:endCxn id="22" idx="3"/>
          </p:cNvCxnSpPr>
          <p:nvPr/>
        </p:nvCxnSpPr>
        <p:spPr>
          <a:xfrm rot="10800000" flipV="1">
            <a:off x="3263948" y="2357454"/>
            <a:ext cx="1669428" cy="124764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995387" y="1321959"/>
            <a:ext cx="375092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否，</a:t>
            </a:r>
            <a:endParaRPr lang="en-US" altLang="zh-CN" sz="1600" dirty="0" smtClean="0"/>
          </a:p>
          <a:p>
            <a:r>
              <a:rPr lang="en-US" altLang="zh-CN" sz="1600" dirty="0" smtClean="0">
                <a:solidFill>
                  <a:srgbClr val="FF0000"/>
                </a:solidFill>
              </a:rPr>
              <a:t>1.</a:t>
            </a:r>
            <a:r>
              <a:rPr lang="zh-CN" altLang="en-US" sz="1600" dirty="0" smtClean="0">
                <a:solidFill>
                  <a:srgbClr val="FF0000"/>
                </a:solidFill>
              </a:rPr>
              <a:t>直接引用外部代码（</a:t>
            </a:r>
            <a:r>
              <a:rPr lang="zh-CN" altLang="en-US" sz="1600" dirty="0">
                <a:solidFill>
                  <a:srgbClr val="FF0000"/>
                </a:solidFill>
              </a:rPr>
              <a:t>如</a:t>
            </a:r>
            <a:r>
              <a:rPr lang="zh-CN" altLang="en-US" sz="1600" dirty="0" smtClean="0">
                <a:solidFill>
                  <a:srgbClr val="FF0000"/>
                </a:solidFill>
              </a:rPr>
              <a:t>：</a:t>
            </a:r>
            <a:r>
              <a:rPr lang="zh-CN" altLang="en-US" sz="1600" dirty="0">
                <a:solidFill>
                  <a:srgbClr val="FF0000"/>
                </a:solidFill>
              </a:rPr>
              <a:t>优酷</a:t>
            </a:r>
            <a:r>
              <a:rPr lang="zh-CN" altLang="en-US" sz="1600" dirty="0" smtClean="0">
                <a:solidFill>
                  <a:srgbClr val="FF0000"/>
                </a:solidFill>
              </a:rPr>
              <a:t>视频）</a:t>
            </a:r>
            <a:endParaRPr lang="en-US" altLang="zh-CN" sz="1600" dirty="0">
              <a:solidFill>
                <a:srgbClr val="FF0000"/>
              </a:solidFill>
            </a:endParaRPr>
          </a:p>
          <a:p>
            <a:r>
              <a:rPr lang="zh-CN" altLang="en-US" sz="1600" dirty="0" smtClean="0"/>
              <a:t>*</a:t>
            </a:r>
            <a:r>
              <a:rPr lang="en-US" sz="1600" dirty="0" smtClean="0"/>
              <a:t>2</a:t>
            </a:r>
            <a:r>
              <a:rPr lang="en-US" altLang="zh-CN" sz="1600" dirty="0" smtClean="0"/>
              <a:t>.</a:t>
            </a:r>
            <a:r>
              <a:rPr lang="zh-CN" altLang="en-US" sz="1600" dirty="0"/>
              <a:t>调用外部</a:t>
            </a:r>
            <a:r>
              <a:rPr lang="en-US" altLang="zh-CN" sz="1600" dirty="0"/>
              <a:t>API</a:t>
            </a:r>
            <a:r>
              <a:rPr lang="zh-CN" altLang="en-US" sz="1600" dirty="0"/>
              <a:t>（如：</a:t>
            </a:r>
            <a:r>
              <a:rPr lang="en-US" altLang="zh-CN" sz="1600" dirty="0"/>
              <a:t>cc</a:t>
            </a:r>
            <a:r>
              <a:rPr lang="zh-CN" altLang="en-US" sz="1600" dirty="0"/>
              <a:t>视频</a:t>
            </a:r>
            <a:r>
              <a:rPr lang="zh-CN" altLang="en-US" sz="1600" dirty="0" smtClean="0"/>
              <a:t>）</a:t>
            </a:r>
            <a:endParaRPr lang="en-US" altLang="zh-CN" sz="1600" dirty="0" smtClean="0"/>
          </a:p>
          <a:p>
            <a:r>
              <a:rPr lang="en-US" sz="1600" dirty="0" smtClean="0"/>
              <a:t>3.</a:t>
            </a:r>
            <a:r>
              <a:rPr lang="zh-CN" altLang="en-US" sz="1600" dirty="0" smtClean="0"/>
              <a:t>直接引用外部</a:t>
            </a:r>
            <a:r>
              <a:rPr lang="en-US" altLang="zh-CN" sz="1600" dirty="0" smtClean="0"/>
              <a:t>URL</a:t>
            </a:r>
            <a:endParaRPr lang="en-US" sz="1600" dirty="0"/>
          </a:p>
        </p:txBody>
      </p:sp>
      <p:cxnSp>
        <p:nvCxnSpPr>
          <p:cNvPr id="35" name="Straight Arrow Connector 28"/>
          <p:cNvCxnSpPr>
            <a:stCxn id="24" idx="3"/>
            <a:endCxn id="25" idx="2"/>
          </p:cNvCxnSpPr>
          <p:nvPr/>
        </p:nvCxnSpPr>
        <p:spPr>
          <a:xfrm flipV="1">
            <a:off x="6735928" y="2357361"/>
            <a:ext cx="1441586" cy="9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655374" y="2000076"/>
            <a:ext cx="15749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rgbClr val="FF0000"/>
                </a:solidFill>
              </a:rPr>
              <a:t>是，上传文件</a:t>
            </a:r>
            <a:endParaRPr lang="en-US" sz="1600" dirty="0">
              <a:solidFill>
                <a:srgbClr val="FF0000"/>
              </a:solidFill>
            </a:endParaRPr>
          </a:p>
        </p:txBody>
      </p:sp>
      <p:cxnSp>
        <p:nvCxnSpPr>
          <p:cNvPr id="44" name="Straight Arrow Connector 28"/>
          <p:cNvCxnSpPr>
            <a:stCxn id="25" idx="3"/>
            <a:endCxn id="23" idx="3"/>
          </p:cNvCxnSpPr>
          <p:nvPr/>
        </p:nvCxnSpPr>
        <p:spPr>
          <a:xfrm rot="16200000" flipH="1">
            <a:off x="8414319" y="3329405"/>
            <a:ext cx="654549" cy="19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28"/>
          <p:cNvCxnSpPr>
            <a:stCxn id="22" idx="0"/>
            <a:endCxn id="26" idx="2"/>
          </p:cNvCxnSpPr>
          <p:nvPr/>
        </p:nvCxnSpPr>
        <p:spPr>
          <a:xfrm>
            <a:off x="3973649" y="4032004"/>
            <a:ext cx="1330020" cy="38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28"/>
          <p:cNvCxnSpPr>
            <a:stCxn id="23" idx="2"/>
            <a:endCxn id="26" idx="4"/>
          </p:cNvCxnSpPr>
          <p:nvPr/>
        </p:nvCxnSpPr>
        <p:spPr>
          <a:xfrm rot="10800000">
            <a:off x="6431631" y="4032392"/>
            <a:ext cx="1600358" cy="14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Bevel 56"/>
          <p:cNvSpPr/>
          <p:nvPr/>
        </p:nvSpPr>
        <p:spPr>
          <a:xfrm>
            <a:off x="10306610" y="1930754"/>
            <a:ext cx="1362074" cy="852676"/>
          </a:xfrm>
          <a:prstGeom prst="bevel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内部流媒体服务</a:t>
            </a:r>
            <a:endParaRPr lang="en-US" dirty="0"/>
          </a:p>
        </p:txBody>
      </p:sp>
      <p:cxnSp>
        <p:nvCxnSpPr>
          <p:cNvPr id="58" name="Straight Arrow Connector 28"/>
          <p:cNvCxnSpPr>
            <a:stCxn id="57" idx="4"/>
            <a:endCxn id="25" idx="4"/>
          </p:cNvCxnSpPr>
          <p:nvPr/>
        </p:nvCxnSpPr>
        <p:spPr>
          <a:xfrm rot="10800000" flipV="1">
            <a:off x="9305476" y="2357091"/>
            <a:ext cx="1001134" cy="26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9544119" y="1758697"/>
            <a:ext cx="6325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/>
              <a:t>读取文件</a:t>
            </a:r>
            <a:endParaRPr lang="en-US" sz="1600" dirty="0"/>
          </a:p>
        </p:txBody>
      </p:sp>
      <p:sp>
        <p:nvSpPr>
          <p:cNvPr id="63" name="Rectangle 62"/>
          <p:cNvSpPr/>
          <p:nvPr/>
        </p:nvSpPr>
        <p:spPr>
          <a:xfrm>
            <a:off x="5206146" y="5570525"/>
            <a:ext cx="1316931" cy="62614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流媒体</a:t>
            </a:r>
          </a:p>
          <a:p>
            <a:pPr algn="ctr"/>
            <a:r>
              <a:rPr lang="zh-CN" altLang="en-US" dirty="0" smtClean="0"/>
              <a:t>课件播放</a:t>
            </a:r>
            <a:endParaRPr lang="en-US" dirty="0"/>
          </a:p>
        </p:txBody>
      </p:sp>
      <p:cxnSp>
        <p:nvCxnSpPr>
          <p:cNvPr id="64" name="Straight Arrow Connector 28"/>
          <p:cNvCxnSpPr>
            <a:stCxn id="63" idx="3"/>
            <a:endCxn id="70" idx="2"/>
          </p:cNvCxnSpPr>
          <p:nvPr/>
        </p:nvCxnSpPr>
        <p:spPr>
          <a:xfrm flipV="1">
            <a:off x="6523077" y="5882637"/>
            <a:ext cx="1508716" cy="95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4234594" y="3651482"/>
            <a:ext cx="632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/>
              <a:t>保存</a:t>
            </a:r>
            <a:endParaRPr lang="en-US" sz="1600" dirty="0"/>
          </a:p>
        </p:txBody>
      </p:sp>
      <p:sp>
        <p:nvSpPr>
          <p:cNvPr id="68" name="TextBox 67"/>
          <p:cNvSpPr txBox="1"/>
          <p:nvPr/>
        </p:nvSpPr>
        <p:spPr>
          <a:xfrm>
            <a:off x="6961174" y="5508931"/>
            <a:ext cx="632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/>
              <a:t>读取</a:t>
            </a:r>
            <a:endParaRPr lang="en-US" sz="1600" dirty="0"/>
          </a:p>
        </p:txBody>
      </p:sp>
      <p:sp>
        <p:nvSpPr>
          <p:cNvPr id="69" name="TextBox 68"/>
          <p:cNvSpPr txBox="1"/>
          <p:nvPr/>
        </p:nvSpPr>
        <p:spPr>
          <a:xfrm>
            <a:off x="6904388" y="3656375"/>
            <a:ext cx="632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/>
              <a:t>保存</a:t>
            </a:r>
            <a:endParaRPr lang="en-US" sz="1600" dirty="0"/>
          </a:p>
        </p:txBody>
      </p:sp>
      <p:sp>
        <p:nvSpPr>
          <p:cNvPr id="70" name="Snip Single Corner Rectangle 69"/>
          <p:cNvSpPr/>
          <p:nvPr/>
        </p:nvSpPr>
        <p:spPr>
          <a:xfrm>
            <a:off x="8031793" y="5505587"/>
            <a:ext cx="1419403" cy="754100"/>
          </a:xfrm>
          <a:prstGeom prst="snip1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内部流媒体</a:t>
            </a:r>
            <a:endParaRPr lang="zh-CN" altLang="en-US" dirty="0"/>
          </a:p>
          <a:p>
            <a:pPr algn="ctr"/>
            <a:r>
              <a:rPr lang="en-US" altLang="zh-CN" dirty="0"/>
              <a:t>URL</a:t>
            </a:r>
            <a:endParaRPr lang="en-US" dirty="0"/>
          </a:p>
        </p:txBody>
      </p:sp>
      <p:cxnSp>
        <p:nvCxnSpPr>
          <p:cNvPr id="73" name="Straight Arrow Connector 28"/>
          <p:cNvCxnSpPr>
            <a:stCxn id="63" idx="1"/>
            <a:endCxn id="22" idx="1"/>
          </p:cNvCxnSpPr>
          <p:nvPr/>
        </p:nvCxnSpPr>
        <p:spPr>
          <a:xfrm rot="10800000">
            <a:off x="3263948" y="4458910"/>
            <a:ext cx="1942198" cy="142468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4153921" y="5508618"/>
            <a:ext cx="632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/>
              <a:t>读取</a:t>
            </a:r>
            <a:endParaRPr lang="en-US" sz="1600" dirty="0"/>
          </a:p>
        </p:txBody>
      </p:sp>
      <p:sp>
        <p:nvSpPr>
          <p:cNvPr id="78" name="Bevel 77"/>
          <p:cNvSpPr/>
          <p:nvPr/>
        </p:nvSpPr>
        <p:spPr>
          <a:xfrm>
            <a:off x="213551" y="3606053"/>
            <a:ext cx="1362074" cy="852676"/>
          </a:xfrm>
          <a:prstGeom prst="bevel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外部流媒体服务</a:t>
            </a:r>
            <a:endParaRPr lang="en-US" dirty="0"/>
          </a:p>
        </p:txBody>
      </p:sp>
      <p:cxnSp>
        <p:nvCxnSpPr>
          <p:cNvPr id="81" name="Straight Arrow Connector 28"/>
          <p:cNvCxnSpPr>
            <a:stCxn id="22" idx="2"/>
            <a:endCxn id="78" idx="0"/>
          </p:cNvCxnSpPr>
          <p:nvPr/>
        </p:nvCxnSpPr>
        <p:spPr>
          <a:xfrm rot="10800000" flipV="1">
            <a:off x="1575626" y="4032003"/>
            <a:ext cx="978621" cy="38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1575624" y="3629555"/>
            <a:ext cx="10363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/>
              <a:t>请求服务</a:t>
            </a:r>
            <a:endParaRPr lang="en-US" sz="1600" dirty="0"/>
          </a:p>
        </p:txBody>
      </p:sp>
      <p:cxnSp>
        <p:nvCxnSpPr>
          <p:cNvPr id="85" name="Straight Arrow Connector 28"/>
          <p:cNvCxnSpPr>
            <a:stCxn id="70" idx="0"/>
            <a:endCxn id="57" idx="2"/>
          </p:cNvCxnSpPr>
          <p:nvPr/>
        </p:nvCxnSpPr>
        <p:spPr>
          <a:xfrm flipV="1">
            <a:off x="9451196" y="2783430"/>
            <a:ext cx="1536451" cy="30992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9619860" y="5513261"/>
            <a:ext cx="10811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/>
              <a:t>请求服务</a:t>
            </a:r>
            <a:endParaRPr lang="en-US" sz="1600" dirty="0"/>
          </a:p>
        </p:txBody>
      </p:sp>
      <p:cxnSp>
        <p:nvCxnSpPr>
          <p:cNvPr id="90" name="Straight Arrow Connector 28"/>
          <p:cNvCxnSpPr>
            <a:stCxn id="23" idx="1"/>
            <a:endCxn id="70" idx="3"/>
          </p:cNvCxnSpPr>
          <p:nvPr/>
        </p:nvCxnSpPr>
        <p:spPr>
          <a:xfrm rot="5400000">
            <a:off x="8194239" y="4958134"/>
            <a:ext cx="1094709" cy="19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7242900" y="6290660"/>
            <a:ext cx="30894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/>
              <a:t>根据流媒体</a:t>
            </a:r>
            <a:r>
              <a:rPr lang="en-US" altLang="zh-CN" sz="1600" dirty="0" smtClean="0"/>
              <a:t>host</a:t>
            </a:r>
            <a:r>
              <a:rPr lang="zh-CN" altLang="en-US" sz="1600" dirty="0" smtClean="0"/>
              <a:t>地址等参数生成</a:t>
            </a:r>
            <a:endParaRPr lang="en-US" sz="1600" dirty="0"/>
          </a:p>
        </p:txBody>
      </p:sp>
      <p:sp>
        <p:nvSpPr>
          <p:cNvPr id="103" name="TextBox 102"/>
          <p:cNvSpPr txBox="1"/>
          <p:nvPr/>
        </p:nvSpPr>
        <p:spPr>
          <a:xfrm>
            <a:off x="198913" y="3200442"/>
            <a:ext cx="14712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/>
              <a:t>如：优酷视频</a:t>
            </a:r>
            <a:endParaRPr lang="en-US" sz="1600" dirty="0"/>
          </a:p>
        </p:txBody>
      </p:sp>
      <p:cxnSp>
        <p:nvCxnSpPr>
          <p:cNvPr id="111" name="Straight Arrow Connector 28"/>
          <p:cNvCxnSpPr>
            <a:stCxn id="78" idx="2"/>
            <a:endCxn id="63" idx="2"/>
          </p:cNvCxnSpPr>
          <p:nvPr/>
        </p:nvCxnSpPr>
        <p:spPr>
          <a:xfrm rot="16200000" flipH="1">
            <a:off x="2510631" y="2842686"/>
            <a:ext cx="1737938" cy="4970024"/>
          </a:xfrm>
          <a:prstGeom prst="bentConnector3">
            <a:avLst>
              <a:gd name="adj1" fmla="val 12438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2201979" y="6260253"/>
            <a:ext cx="18752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smtClean="0"/>
              <a:t>返回流媒体数据</a:t>
            </a:r>
            <a:endParaRPr lang="en-US" sz="1600" dirty="0"/>
          </a:p>
        </p:txBody>
      </p:sp>
      <p:sp>
        <p:nvSpPr>
          <p:cNvPr id="118" name="TextBox 117"/>
          <p:cNvSpPr txBox="1"/>
          <p:nvPr/>
        </p:nvSpPr>
        <p:spPr>
          <a:xfrm>
            <a:off x="8794363" y="4340256"/>
            <a:ext cx="21505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如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mp4:/upload/</a:t>
            </a:r>
            <a:r>
              <a:rPr lang="en-US" altLang="zh-CN" sz="1600" dirty="0" err="1" smtClean="0"/>
              <a:t>rtmp</a:t>
            </a:r>
            <a:r>
              <a:rPr lang="en-US" altLang="zh-CN" sz="1600" dirty="0" smtClean="0"/>
              <a:t>/xxx.mp4</a:t>
            </a:r>
            <a:endParaRPr lang="en-US" sz="1600" dirty="0"/>
          </a:p>
        </p:txBody>
      </p:sp>
      <p:cxnSp>
        <p:nvCxnSpPr>
          <p:cNvPr id="120" name="Straight Arrow Connector 119"/>
          <p:cNvCxnSpPr/>
          <p:nvPr/>
        </p:nvCxnSpPr>
        <p:spPr>
          <a:xfrm>
            <a:off x="11246589" y="2783430"/>
            <a:ext cx="41" cy="3835472"/>
          </a:xfrm>
          <a:prstGeom prst="straightConnector1">
            <a:avLst/>
          </a:prstGeom>
          <a:ln>
            <a:headEnd type="none" w="sm" len="sm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Arrow Connector 28"/>
          <p:cNvCxnSpPr>
            <a:endCxn id="63" idx="2"/>
          </p:cNvCxnSpPr>
          <p:nvPr/>
        </p:nvCxnSpPr>
        <p:spPr>
          <a:xfrm rot="10800000">
            <a:off x="5864612" y="6196667"/>
            <a:ext cx="5386384" cy="42223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11285857" y="4210774"/>
            <a:ext cx="52646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smtClean="0"/>
              <a:t>返回流媒体数据</a:t>
            </a:r>
            <a:endParaRPr lang="en-US" sz="1600" dirty="0"/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59368" y="5135186"/>
            <a:ext cx="11921384" cy="568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530369" y="2449257"/>
            <a:ext cx="16895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/>
              <a:t>组件代码：</a:t>
            </a:r>
            <a:r>
              <a:rPr lang="en-US" altLang="zh-CN" sz="1600" dirty="0" err="1"/>
              <a:t>rtmp</a:t>
            </a:r>
            <a:endParaRPr lang="en-US" sz="1600" dirty="0"/>
          </a:p>
        </p:txBody>
      </p:sp>
      <p:sp>
        <p:nvSpPr>
          <p:cNvPr id="4" name="Rectangular Callout 3"/>
          <p:cNvSpPr/>
          <p:nvPr/>
        </p:nvSpPr>
        <p:spPr>
          <a:xfrm>
            <a:off x="3587109" y="963263"/>
            <a:ext cx="1273324" cy="506669"/>
          </a:xfrm>
          <a:prstGeom prst="wedgeRectCallou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file_type</a:t>
            </a:r>
            <a:r>
              <a:rPr lang="en-US" dirty="0" smtClean="0"/>
              <a:t>=2</a:t>
            </a:r>
            <a:endParaRPr lang="en-US" dirty="0"/>
          </a:p>
        </p:txBody>
      </p:sp>
      <p:sp>
        <p:nvSpPr>
          <p:cNvPr id="46" name="Rectangular Callout 45"/>
          <p:cNvSpPr/>
          <p:nvPr/>
        </p:nvSpPr>
        <p:spPr>
          <a:xfrm>
            <a:off x="6864671" y="1190526"/>
            <a:ext cx="1273324" cy="506669"/>
          </a:xfrm>
          <a:prstGeom prst="wedgeRectCallout">
            <a:avLst>
              <a:gd name="adj1" fmla="val 9367"/>
              <a:gd name="adj2" fmla="val 119845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file_type</a:t>
            </a:r>
            <a:r>
              <a:rPr lang="en-US" dirty="0" smtClean="0"/>
              <a:t>=0</a:t>
            </a:r>
            <a:endParaRPr lang="en-US" dirty="0"/>
          </a:p>
        </p:txBody>
      </p:sp>
      <p:sp>
        <p:nvSpPr>
          <p:cNvPr id="47" name="Rectangular Callout 46"/>
          <p:cNvSpPr/>
          <p:nvPr/>
        </p:nvSpPr>
        <p:spPr>
          <a:xfrm>
            <a:off x="478421" y="2096122"/>
            <a:ext cx="1273324" cy="506669"/>
          </a:xfrm>
          <a:prstGeom prst="wedgeRectCallout">
            <a:avLst>
              <a:gd name="adj1" fmla="val 72456"/>
              <a:gd name="adj2" fmla="val -2352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file_type</a:t>
            </a:r>
            <a:r>
              <a:rPr lang="en-US" dirty="0" smtClean="0"/>
              <a:t>=1</a:t>
            </a:r>
            <a:endParaRPr lang="en-US" dirty="0"/>
          </a:p>
        </p:txBody>
      </p:sp>
      <p:sp>
        <p:nvSpPr>
          <p:cNvPr id="2" name="8-Point Star 1"/>
          <p:cNvSpPr/>
          <p:nvPr/>
        </p:nvSpPr>
        <p:spPr>
          <a:xfrm>
            <a:off x="9156761" y="636675"/>
            <a:ext cx="1455144" cy="1026270"/>
          </a:xfrm>
          <a:prstGeom prst="star8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格式转化器</a:t>
            </a:r>
            <a:endParaRPr lang="en-US" dirty="0"/>
          </a:p>
        </p:txBody>
      </p:sp>
      <p:cxnSp>
        <p:nvCxnSpPr>
          <p:cNvPr id="51" name="Straight Arrow Connector 28"/>
          <p:cNvCxnSpPr>
            <a:stCxn id="25" idx="1"/>
            <a:endCxn id="2" idx="4"/>
          </p:cNvCxnSpPr>
          <p:nvPr/>
        </p:nvCxnSpPr>
        <p:spPr>
          <a:xfrm rot="5400000" flipH="1" flipV="1">
            <a:off x="8667787" y="1223518"/>
            <a:ext cx="562682" cy="4152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28"/>
          <p:cNvCxnSpPr>
            <a:stCxn id="2" idx="0"/>
            <a:endCxn id="57" idx="6"/>
          </p:cNvCxnSpPr>
          <p:nvPr/>
        </p:nvCxnSpPr>
        <p:spPr>
          <a:xfrm>
            <a:off x="10611905" y="1149810"/>
            <a:ext cx="375742" cy="78094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9956867" y="446538"/>
            <a:ext cx="13289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/>
              <a:t>如：</a:t>
            </a:r>
            <a:r>
              <a:rPr lang="en-US" sz="1600" dirty="0" err="1" smtClean="0"/>
              <a:t>ffmepg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79641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</TotalTime>
  <Words>129</Words>
  <Application>Microsoft Office PowerPoint</Application>
  <PresentationFormat>Widescreen</PresentationFormat>
  <Paragraphs>39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Theme</vt:lpstr>
      <vt:lpstr>流媒体课件 交互示意图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Tang, Ming-Qiang (Vincent)</dc:creator>
  <cp:lastModifiedBy>Tang, Ming-Qiang (Vincent)</cp:lastModifiedBy>
  <cp:revision>108</cp:revision>
  <dcterms:created xsi:type="dcterms:W3CDTF">2015-03-21T14:23:19Z</dcterms:created>
  <dcterms:modified xsi:type="dcterms:W3CDTF">2015-09-24T13:11:44Z</dcterms:modified>
</cp:coreProperties>
</file>