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7026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7484-60F5-477A-9AD9-1B4168FECE84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5282" y="1521943"/>
            <a:ext cx="3684374" cy="4474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LMS System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058347" y="2828534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30710" y="2333001"/>
            <a:ext cx="1274806" cy="3290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</a:t>
            </a:r>
            <a:endParaRPr lang="en-US" dirty="0"/>
          </a:p>
        </p:txBody>
      </p:sp>
      <p:cxnSp>
        <p:nvCxnSpPr>
          <p:cNvPr id="33" name="Straight Connector 32"/>
          <p:cNvCxnSpPr>
            <a:stCxn id="28" idx="3"/>
            <a:endCxn id="7" idx="2"/>
          </p:cNvCxnSpPr>
          <p:nvPr/>
        </p:nvCxnSpPr>
        <p:spPr>
          <a:xfrm flipV="1">
            <a:off x="7405516" y="3978065"/>
            <a:ext cx="652831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058" y="1521943"/>
            <a:ext cx="3684374" cy="44741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External System (like: mobile </a:t>
            </a:r>
            <a:r>
              <a:rPr lang="en-US" dirty="0" err="1" smtClean="0"/>
              <a:t>lms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14345" y="2333000"/>
            <a:ext cx="1274806" cy="3290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7984" y="3273313"/>
            <a:ext cx="2325583" cy="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41518" y="2911936"/>
            <a:ext cx="162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2.Login request</a:t>
            </a:r>
            <a:endParaRPr lang="en-US" sz="1600" dirty="0"/>
          </a:p>
        </p:txBody>
      </p:sp>
      <p:sp>
        <p:nvSpPr>
          <p:cNvPr id="88" name="Can 87"/>
          <p:cNvSpPr/>
          <p:nvPr/>
        </p:nvSpPr>
        <p:spPr>
          <a:xfrm>
            <a:off x="814260" y="2828534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7" name="Straight Connector 46"/>
          <p:cNvCxnSpPr>
            <a:stCxn id="88" idx="4"/>
            <a:endCxn id="46" idx="1"/>
          </p:cNvCxnSpPr>
          <p:nvPr/>
        </p:nvCxnSpPr>
        <p:spPr>
          <a:xfrm>
            <a:off x="1876942" y="3978065"/>
            <a:ext cx="6374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901394" y="-92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A: </a:t>
            </a:r>
            <a:r>
              <a:rPr lang="en-US" dirty="0"/>
              <a:t>External</a:t>
            </a:r>
            <a:r>
              <a:rPr lang="en-US" altLang="zh-CN" dirty="0"/>
              <a:t> Access </a:t>
            </a:r>
            <a:r>
              <a:rPr lang="en-US" altLang="zh-CN" dirty="0" smtClean="0"/>
              <a:t>Mode (Simple)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746715" y="4819829"/>
            <a:ext cx="2095119" cy="1702476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>
                <a:solidFill>
                  <a:srgbClr val="5F5F5F"/>
                </a:solidFill>
              </a:rPr>
              <a:t>流程说明：</a:t>
            </a:r>
            <a:endParaRPr lang="en-US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>
                <a:solidFill>
                  <a:srgbClr val="5F5F5F"/>
                </a:solidFill>
              </a:rPr>
              <a:t>1</a:t>
            </a:r>
            <a:r>
              <a:rPr lang="en-US" altLang="zh-CN" sz="1050" b="1" dirty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线下发起开户请求：为客户增加</a:t>
            </a:r>
            <a:r>
              <a:rPr lang="en-US" altLang="zh-CN" sz="1050" b="1" dirty="0">
                <a:solidFill>
                  <a:srgbClr val="5F5F5F"/>
                </a:solidFill>
              </a:rPr>
              <a:t>API</a:t>
            </a:r>
            <a:r>
              <a:rPr lang="zh-CN" altLang="en-US" sz="1050" b="1" dirty="0">
                <a:solidFill>
                  <a:srgbClr val="5F5F5F"/>
                </a:solidFill>
              </a:rPr>
              <a:t>调用账户，并提供</a:t>
            </a:r>
            <a:r>
              <a:rPr lang="en-US" altLang="zh-CN" sz="1050" b="1" dirty="0">
                <a:solidFill>
                  <a:srgbClr val="5F5F5F"/>
                </a:solidFill>
              </a:rPr>
              <a:t>API</a:t>
            </a:r>
            <a:r>
              <a:rPr lang="zh-CN" altLang="en-US" sz="1050" b="1" dirty="0">
                <a:solidFill>
                  <a:srgbClr val="5F5F5F"/>
                </a:solidFill>
              </a:rPr>
              <a:t>地址</a:t>
            </a:r>
            <a:r>
              <a:rPr lang="zh-CN" altLang="en-US" sz="1050" b="1" dirty="0">
                <a:solidFill>
                  <a:srgbClr val="5F5F5F"/>
                </a:solidFill>
              </a:rPr>
              <a:t>和客户端令牌信息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给</a:t>
            </a:r>
            <a:r>
              <a:rPr lang="zh-CN" altLang="en-US" sz="1050" b="1" dirty="0">
                <a:solidFill>
                  <a:srgbClr val="5F5F5F"/>
                </a:solidFill>
              </a:rPr>
              <a:t>客户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发起登录请求：通过用户名和密码进行登录验证，验证成功后完成登录。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>
                <a:solidFill>
                  <a:srgbClr val="5F5F5F"/>
                </a:solidFill>
              </a:rPr>
              <a:t>同步主数据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：通过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进行</a:t>
            </a:r>
            <a:r>
              <a:rPr lang="zh-CN" altLang="en-US" sz="1050" b="1" dirty="0">
                <a:solidFill>
                  <a:srgbClr val="5F5F5F"/>
                </a:solidFill>
              </a:rPr>
              <a:t>数据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交互</a:t>
            </a:r>
            <a:endParaRPr lang="en-US" altLang="zh-CN" sz="1050" b="1" dirty="0">
              <a:solidFill>
                <a:srgbClr val="5F5F5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46716" y="1057562"/>
            <a:ext cx="2095119" cy="1429264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 smtClean="0">
                <a:solidFill>
                  <a:srgbClr val="5F5F5F"/>
                </a:solidFill>
              </a:rPr>
              <a:t>适用场景：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1.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外部系统本地没有保存用户信息，直接通过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LMS 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进行登录验证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外部系统改造工作量较少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>
                <a:solidFill>
                  <a:srgbClr val="5F5F5F"/>
                </a:solidFill>
              </a:rPr>
              <a:t>需要通过</a:t>
            </a:r>
            <a:r>
              <a:rPr lang="en-US" altLang="zh-CN" sz="1050" b="1" dirty="0">
                <a:solidFill>
                  <a:srgbClr val="5F5F5F"/>
                </a:solidFill>
              </a:rPr>
              <a:t>SSL</a:t>
            </a:r>
            <a:r>
              <a:rPr lang="zh-CN" altLang="en-US" sz="1050" b="1" dirty="0">
                <a:solidFill>
                  <a:srgbClr val="5F5F5F"/>
                </a:solidFill>
              </a:rPr>
              <a:t>加密交互请求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00631" y="2254039"/>
            <a:ext cx="1604651" cy="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00631" y="1647341"/>
            <a:ext cx="160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 Request Account (offline)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72842" y="4846158"/>
            <a:ext cx="2362870" cy="14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00563" y="4507604"/>
            <a:ext cx="163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3.Sync </a:t>
            </a:r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796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5282" y="1521943"/>
            <a:ext cx="3684374" cy="4474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LMS System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150032" y="2786854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67149" y="2232115"/>
            <a:ext cx="1274806" cy="3408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en-US" dirty="0"/>
          </a:p>
        </p:txBody>
      </p:sp>
      <p:cxnSp>
        <p:nvCxnSpPr>
          <p:cNvPr id="33" name="Straight Connector 32"/>
          <p:cNvCxnSpPr>
            <a:stCxn id="28" idx="3"/>
            <a:endCxn id="7" idx="2"/>
          </p:cNvCxnSpPr>
          <p:nvPr/>
        </p:nvCxnSpPr>
        <p:spPr>
          <a:xfrm>
            <a:off x="7441955" y="3936385"/>
            <a:ext cx="708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058" y="1521943"/>
            <a:ext cx="3684374" cy="44741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External System (like: </a:t>
            </a:r>
            <a:r>
              <a:rPr lang="en-US" dirty="0"/>
              <a:t>mobile </a:t>
            </a:r>
            <a:r>
              <a:rPr lang="en-US" dirty="0" err="1"/>
              <a:t>lms</a:t>
            </a:r>
            <a:r>
              <a:rPr lang="en-US" dirty="0"/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05927" y="2232116"/>
            <a:ext cx="1274806" cy="3408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1727" y="3112063"/>
            <a:ext cx="236287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22936" y="2751551"/>
            <a:ext cx="162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 </a:t>
            </a:r>
            <a:r>
              <a:rPr lang="en-US" sz="1600" dirty="0" smtClean="0"/>
              <a:t>Login request</a:t>
            </a:r>
            <a:endParaRPr lang="en-US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790419" y="3917258"/>
            <a:ext cx="234529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53632" y="3609540"/>
            <a:ext cx="163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3.Return Token</a:t>
            </a:r>
            <a:endParaRPr lang="en-US" sz="1600" dirty="0"/>
          </a:p>
        </p:txBody>
      </p:sp>
      <p:sp>
        <p:nvSpPr>
          <p:cNvPr id="88" name="Can 87"/>
          <p:cNvSpPr/>
          <p:nvPr/>
        </p:nvSpPr>
        <p:spPr>
          <a:xfrm>
            <a:off x="832643" y="2786854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7" name="Straight Connector 46"/>
          <p:cNvCxnSpPr>
            <a:stCxn id="88" idx="4"/>
            <a:endCxn id="46" idx="1"/>
          </p:cNvCxnSpPr>
          <p:nvPr/>
        </p:nvCxnSpPr>
        <p:spPr>
          <a:xfrm>
            <a:off x="1895325" y="3936385"/>
            <a:ext cx="61060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200631" y="2254039"/>
            <a:ext cx="1604651" cy="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00631" y="1647341"/>
            <a:ext cx="160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 Request Account (offline)</a:t>
            </a:r>
            <a:endParaRPr lang="en-US" sz="1600" dirty="0"/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901394" y="-92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B: </a:t>
            </a:r>
            <a:r>
              <a:rPr lang="en-US" dirty="0"/>
              <a:t>External</a:t>
            </a:r>
            <a:r>
              <a:rPr lang="en-US" altLang="zh-CN" dirty="0"/>
              <a:t> </a:t>
            </a:r>
            <a:r>
              <a:rPr lang="en-US" altLang="zh-CN" dirty="0" smtClean="0"/>
              <a:t>Access Mode (</a:t>
            </a:r>
            <a:r>
              <a:rPr lang="en-US" altLang="zh-CN" dirty="0" err="1" smtClean="0"/>
              <a:t>OpenAuth</a:t>
            </a:r>
            <a:r>
              <a:rPr lang="en-US" altLang="zh-CN" dirty="0" smtClean="0"/>
              <a:t> 2.0)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746715" y="4375448"/>
            <a:ext cx="2095119" cy="2146856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>
                <a:solidFill>
                  <a:srgbClr val="5F5F5F"/>
                </a:solidFill>
              </a:rPr>
              <a:t>流程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说明：</a:t>
            </a:r>
            <a:endParaRPr lang="en-US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线下发起开户请求：</a:t>
            </a:r>
            <a:r>
              <a:rPr lang="zh-CN" altLang="en-US" sz="1050" b="1" dirty="0">
                <a:solidFill>
                  <a:srgbClr val="5F5F5F"/>
                </a:solidFill>
              </a:rPr>
              <a:t>为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客户增加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调用账户，并提供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地址</a:t>
            </a:r>
            <a:r>
              <a:rPr lang="zh-CN" altLang="en-US" sz="1050" b="1" dirty="0">
                <a:solidFill>
                  <a:srgbClr val="5F5F5F"/>
                </a:solidFill>
              </a:rPr>
              <a:t>和客户端令牌给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客户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发起登录请求：</a:t>
            </a:r>
            <a:r>
              <a:rPr lang="zh-CN" altLang="en-US" sz="1050" b="1" dirty="0">
                <a:solidFill>
                  <a:srgbClr val="5F5F5F"/>
                </a:solidFill>
              </a:rPr>
              <a:t>通过客户端令牌和</a:t>
            </a:r>
            <a:r>
              <a:rPr lang="zh-CN" altLang="en-US" sz="1050" b="1" dirty="0">
                <a:solidFill>
                  <a:srgbClr val="5F5F5F"/>
                </a:solidFill>
              </a:rPr>
              <a:t>用户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帐号，进行登录验证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返回认证信息：验证通过后，返回</a:t>
            </a:r>
            <a:r>
              <a:rPr lang="zh-CN" altLang="en-US" sz="1050" b="1" dirty="0">
                <a:solidFill>
                  <a:srgbClr val="5F5F5F"/>
                </a:solidFill>
              </a:rPr>
              <a:t>用户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ID</a:t>
            </a:r>
            <a:r>
              <a:rPr lang="zh-CN" altLang="en-US" sz="1050" b="1" dirty="0">
                <a:solidFill>
                  <a:srgbClr val="5F5F5F"/>
                </a:solidFill>
              </a:rPr>
              <a:t>和授权访问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令牌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数据交互</a:t>
            </a:r>
            <a:r>
              <a:rPr lang="zh-CN" altLang="en-US" sz="1050" b="1" dirty="0">
                <a:solidFill>
                  <a:srgbClr val="5F5F5F"/>
                </a:solidFill>
              </a:rPr>
              <a:t>：</a:t>
            </a:r>
            <a:r>
              <a:rPr lang="zh-CN" altLang="en-US" sz="1050" b="1" dirty="0">
                <a:solidFill>
                  <a:srgbClr val="5F5F5F"/>
                </a:solidFill>
              </a:rPr>
              <a:t>通过客户端令牌和</a:t>
            </a:r>
            <a:r>
              <a:rPr lang="zh-CN" altLang="en-US" sz="1050" b="1" dirty="0">
                <a:solidFill>
                  <a:srgbClr val="5F5F5F"/>
                </a:solidFill>
              </a:rPr>
              <a:t>授权访问令牌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进行数据交互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6716" y="1057562"/>
            <a:ext cx="2095119" cy="1531814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 smtClean="0">
                <a:solidFill>
                  <a:srgbClr val="5F5F5F"/>
                </a:solidFill>
              </a:rPr>
              <a:t>适用场景：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1.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外部系统本地没有保存用户信息，直接通过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LMS 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进行登录验证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对安全性要求较高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72842" y="4982083"/>
            <a:ext cx="2362870" cy="14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563" y="4643529"/>
            <a:ext cx="163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4.</a:t>
            </a:r>
            <a:r>
              <a:rPr lang="en-US" altLang="zh-CN" sz="1600" dirty="0" smtClean="0"/>
              <a:t>Exchange</a:t>
            </a:r>
            <a:r>
              <a:rPr lang="en-US" sz="1600" dirty="0" smtClean="0"/>
              <a:t> </a:t>
            </a:r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711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5282" y="1521943"/>
            <a:ext cx="3684374" cy="4474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LMS System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123208" y="2979546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3"/>
            <a:endCxn id="7" idx="2"/>
          </p:cNvCxnSpPr>
          <p:nvPr/>
        </p:nvCxnSpPr>
        <p:spPr>
          <a:xfrm>
            <a:off x="7424018" y="2820361"/>
            <a:ext cx="699190" cy="13087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39097" y="3709084"/>
            <a:ext cx="1274806" cy="8193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9212" y="2391993"/>
            <a:ext cx="1274806" cy="85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</a:t>
            </a:r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33" name="Straight Connector 32"/>
          <p:cNvCxnSpPr>
            <a:stCxn id="28" idx="3"/>
            <a:endCxn id="7" idx="2"/>
          </p:cNvCxnSpPr>
          <p:nvPr/>
        </p:nvCxnSpPr>
        <p:spPr>
          <a:xfrm>
            <a:off x="7413903" y="4118779"/>
            <a:ext cx="709305" cy="102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13202" y="4949013"/>
            <a:ext cx="1292314" cy="847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78058" y="1521943"/>
            <a:ext cx="3684374" cy="44741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External System (like: portal)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16921" y="3896882"/>
            <a:ext cx="1274806" cy="1890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16921" y="2387872"/>
            <a:ext cx="1274806" cy="85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API / LDAP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91364" y="5457857"/>
            <a:ext cx="162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5.Exchange</a:t>
            </a:r>
            <a:r>
              <a:rPr lang="en-US" sz="1600" dirty="0" smtClean="0"/>
              <a:t> </a:t>
            </a:r>
            <a:r>
              <a:rPr lang="en-US" sz="1600" dirty="0"/>
              <a:t>data</a:t>
            </a:r>
          </a:p>
        </p:txBody>
      </p:sp>
      <p:cxnSp>
        <p:nvCxnSpPr>
          <p:cNvPr id="54" name="Straight Connector 53"/>
          <p:cNvCxnSpPr>
            <a:endCxn id="7" idx="2"/>
          </p:cNvCxnSpPr>
          <p:nvPr/>
        </p:nvCxnSpPr>
        <p:spPr>
          <a:xfrm flipV="1">
            <a:off x="7413903" y="4129077"/>
            <a:ext cx="709305" cy="12984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15975" y="2514310"/>
            <a:ext cx="162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2.Sync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156221" y="3862830"/>
            <a:ext cx="162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4.</a:t>
            </a:r>
            <a:r>
              <a:rPr lang="en-US" sz="1600" dirty="0"/>
              <a:t> Login </a:t>
            </a:r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6221" y="4856055"/>
            <a:ext cx="163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3.</a:t>
            </a:r>
            <a:r>
              <a:rPr lang="en-US" altLang="zh-CN" sz="1600" dirty="0" smtClean="0"/>
              <a:t>R</a:t>
            </a:r>
            <a:r>
              <a:rPr lang="en-US" sz="1600" dirty="0" smtClean="0"/>
              <a:t>equest Token</a:t>
            </a:r>
            <a:endParaRPr lang="en-US" sz="1600" dirty="0"/>
          </a:p>
        </p:txBody>
      </p:sp>
      <p:sp>
        <p:nvSpPr>
          <p:cNvPr id="88" name="Can 87"/>
          <p:cNvSpPr/>
          <p:nvPr/>
        </p:nvSpPr>
        <p:spPr>
          <a:xfrm>
            <a:off x="816245" y="2979546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7" name="Straight Connector 46"/>
          <p:cNvCxnSpPr>
            <a:stCxn id="88" idx="4"/>
            <a:endCxn id="46" idx="1"/>
          </p:cNvCxnSpPr>
          <p:nvPr/>
        </p:nvCxnSpPr>
        <p:spPr>
          <a:xfrm flipV="1">
            <a:off x="1878927" y="2816240"/>
            <a:ext cx="637994" cy="1312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45" idx="1"/>
          </p:cNvCxnSpPr>
          <p:nvPr/>
        </p:nvCxnSpPr>
        <p:spPr>
          <a:xfrm>
            <a:off x="1886209" y="4237267"/>
            <a:ext cx="630712" cy="60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200631" y="2254039"/>
            <a:ext cx="1604651" cy="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00631" y="1647341"/>
            <a:ext cx="160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 Request Account (offline)</a:t>
            </a:r>
            <a:endParaRPr lang="en-US" sz="1600" dirty="0"/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901394" y="-92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C: LMS </a:t>
            </a:r>
            <a:r>
              <a:rPr lang="en-US" altLang="zh-CN" dirty="0"/>
              <a:t>Access </a:t>
            </a:r>
            <a:r>
              <a:rPr lang="en-US" altLang="zh-CN" dirty="0" smtClean="0"/>
              <a:t>Mode (</a:t>
            </a:r>
            <a:r>
              <a:rPr lang="en-US" altLang="zh-CN" dirty="0" err="1" smtClean="0"/>
              <a:t>OpenAuth</a:t>
            </a:r>
            <a:r>
              <a:rPr lang="en-US" altLang="zh-CN" dirty="0" smtClean="0"/>
              <a:t> 2.0)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772505" y="5446209"/>
            <a:ext cx="2320415" cy="14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746716" y="3737134"/>
            <a:ext cx="2095119" cy="278517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>
                <a:solidFill>
                  <a:srgbClr val="5F5F5F"/>
                </a:solidFill>
              </a:rPr>
              <a:t>1</a:t>
            </a:r>
            <a:r>
              <a:rPr lang="en-US" altLang="zh-CN" sz="1050" b="1" dirty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线下发起开户请求：为客户增加</a:t>
            </a:r>
            <a:r>
              <a:rPr lang="en-US" altLang="zh-CN" sz="1050" b="1" dirty="0">
                <a:solidFill>
                  <a:srgbClr val="5F5F5F"/>
                </a:solidFill>
              </a:rPr>
              <a:t>API</a:t>
            </a:r>
            <a:r>
              <a:rPr lang="zh-CN" altLang="en-US" sz="1050" b="1" dirty="0">
                <a:solidFill>
                  <a:srgbClr val="5F5F5F"/>
                </a:solidFill>
              </a:rPr>
              <a:t>调用账户，并提供</a:t>
            </a:r>
            <a:r>
              <a:rPr lang="en-US" altLang="zh-CN" sz="1050" b="1" dirty="0">
                <a:solidFill>
                  <a:srgbClr val="5F5F5F"/>
                </a:solidFill>
              </a:rPr>
              <a:t>API</a:t>
            </a:r>
            <a:r>
              <a:rPr lang="zh-CN" altLang="en-US" sz="1050" b="1" dirty="0">
                <a:solidFill>
                  <a:srgbClr val="5F5F5F"/>
                </a:solidFill>
              </a:rPr>
              <a:t>地址</a:t>
            </a:r>
            <a:r>
              <a:rPr lang="zh-CN" altLang="en-US" sz="1050" b="1" dirty="0">
                <a:solidFill>
                  <a:srgbClr val="5F5F5F"/>
                </a:solidFill>
              </a:rPr>
              <a:t>和客户端令牌给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客户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>
                <a:solidFill>
                  <a:srgbClr val="5F5F5F"/>
                </a:solidFill>
              </a:rPr>
              <a:t>同步主数据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：由</a:t>
            </a:r>
            <a:r>
              <a:rPr lang="en-US" altLang="zh-CN" sz="1050" b="1" dirty="0">
                <a:solidFill>
                  <a:srgbClr val="5F5F5F"/>
                </a:solidFill>
              </a:rPr>
              <a:t>LMS</a:t>
            </a:r>
            <a:r>
              <a:rPr lang="zh-CN" altLang="en-US" sz="1050" b="1" dirty="0">
                <a:solidFill>
                  <a:srgbClr val="5F5F5F"/>
                </a:solidFill>
              </a:rPr>
              <a:t>系统发起同步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请求，获取主数据信息。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请求获取令牌：</a:t>
            </a:r>
            <a:r>
              <a:rPr lang="zh-CN" altLang="en-US" sz="1050" b="1" dirty="0">
                <a:solidFill>
                  <a:srgbClr val="5F5F5F"/>
                </a:solidFill>
              </a:rPr>
              <a:t>通过客户端令牌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用户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KEY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，获取用户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ID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</a:t>
            </a:r>
            <a:r>
              <a:rPr lang="zh-CN" altLang="en-US" sz="1050" b="1" dirty="0">
                <a:solidFill>
                  <a:srgbClr val="5F5F5F"/>
                </a:solidFill>
              </a:rPr>
              <a:t>授权访问令牌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>
                <a:solidFill>
                  <a:srgbClr val="5F5F5F"/>
                </a:solidFill>
              </a:rPr>
              <a:t>发起登录请求：</a:t>
            </a:r>
            <a:r>
              <a:rPr lang="zh-CN" altLang="en-US" sz="1050" b="1" dirty="0">
                <a:solidFill>
                  <a:srgbClr val="5F5F5F"/>
                </a:solidFill>
              </a:rPr>
              <a:t>通过客户端令牌，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授权</a:t>
            </a:r>
            <a:r>
              <a:rPr lang="zh-CN" altLang="en-US" sz="1050" b="1" dirty="0">
                <a:solidFill>
                  <a:srgbClr val="5F5F5F"/>
                </a:solidFill>
              </a:rPr>
              <a:t>访问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令牌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和用户</a:t>
            </a:r>
            <a:r>
              <a:rPr lang="en-US" altLang="zh-CN" sz="1050" b="1" dirty="0">
                <a:solidFill>
                  <a:srgbClr val="5F5F5F"/>
                </a:solidFill>
              </a:rPr>
              <a:t>KEY 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，进行页面登录验证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5.</a:t>
            </a:r>
            <a:r>
              <a:rPr lang="zh-CN" altLang="en-US" sz="1050" b="1" dirty="0">
                <a:solidFill>
                  <a:srgbClr val="5F5F5F"/>
                </a:solidFill>
              </a:rPr>
              <a:t>数据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交互（可选）：</a:t>
            </a:r>
            <a:r>
              <a:rPr lang="zh-CN" altLang="en-US" sz="1050" b="1" dirty="0">
                <a:solidFill>
                  <a:srgbClr val="5F5F5F"/>
                </a:solidFill>
              </a:rPr>
              <a:t>通过授权访问令牌进行数据交互</a:t>
            </a:r>
            <a:endParaRPr lang="en-US" altLang="zh-CN" sz="1050" b="1" dirty="0">
              <a:solidFill>
                <a:srgbClr val="5F5F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6716" y="1057562"/>
            <a:ext cx="2095119" cy="1531814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 smtClean="0">
                <a:solidFill>
                  <a:srgbClr val="5F5F5F"/>
                </a:solidFill>
              </a:rPr>
              <a:t>适用场景：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1.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 系统间需要通过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API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同步用户信息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对安全性要求较高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815651" y="2849272"/>
            <a:ext cx="2347370" cy="665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56325" y="5195637"/>
            <a:ext cx="2320415" cy="14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92787" y="4204449"/>
            <a:ext cx="2320415" cy="14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5282" y="1521943"/>
            <a:ext cx="3684374" cy="4474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LMS System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123208" y="2938906"/>
            <a:ext cx="1062682" cy="22990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3"/>
            <a:endCxn id="7" idx="2"/>
          </p:cNvCxnSpPr>
          <p:nvPr/>
        </p:nvCxnSpPr>
        <p:spPr>
          <a:xfrm>
            <a:off x="7424018" y="3163988"/>
            <a:ext cx="699190" cy="92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49212" y="2735620"/>
            <a:ext cx="1274806" cy="85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Job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9212" y="4502259"/>
            <a:ext cx="1273078" cy="85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8058" y="1521943"/>
            <a:ext cx="3684374" cy="44741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LDAP System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66800" y="2455554"/>
            <a:ext cx="2548275" cy="3236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82096" y="2809257"/>
            <a:ext cx="162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r>
              <a:rPr lang="en-US" sz="1600" dirty="0"/>
              <a:t>.Sync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54" name="Straight Connector 53"/>
          <p:cNvCxnSpPr>
            <a:stCxn id="40" idx="3"/>
            <a:endCxn id="7" idx="2"/>
          </p:cNvCxnSpPr>
          <p:nvPr/>
        </p:nvCxnSpPr>
        <p:spPr>
          <a:xfrm flipV="1">
            <a:off x="7422290" y="4088437"/>
            <a:ext cx="700918" cy="842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0" idx="1"/>
          </p:cNvCxnSpPr>
          <p:nvPr/>
        </p:nvCxnSpPr>
        <p:spPr>
          <a:xfrm>
            <a:off x="3634739" y="4927600"/>
            <a:ext cx="2514473" cy="30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62432" y="4927600"/>
            <a:ext cx="162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r>
              <a:rPr lang="en-US" sz="1600" dirty="0"/>
              <a:t>.Login request</a:t>
            </a:r>
          </a:p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901394" y="-92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altLang="zh-CN" dirty="0"/>
              <a:t>: LMS Access Mode (SAML)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815084" y="5237967"/>
            <a:ext cx="2095119" cy="1396097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同步主数据</a:t>
            </a:r>
            <a:r>
              <a:rPr lang="zh-CN" altLang="en-US" sz="1050" b="1" dirty="0">
                <a:solidFill>
                  <a:srgbClr val="5F5F5F"/>
                </a:solidFill>
              </a:rPr>
              <a:t>：通过</a:t>
            </a:r>
            <a:r>
              <a:rPr lang="en-US" altLang="zh-CN" sz="1050" b="1" dirty="0">
                <a:solidFill>
                  <a:srgbClr val="5F5F5F"/>
                </a:solidFill>
              </a:rPr>
              <a:t>LDAP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服务同步主数据，包括：组织、人员信息等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发起登录请求：通过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LDAP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服务进行登录验证，验证成功后完成登录。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cxnSp>
        <p:nvCxnSpPr>
          <p:cNvPr id="30" name="Straight Arrow Connector 29"/>
          <p:cNvCxnSpPr>
            <a:endCxn id="32" idx="1"/>
          </p:cNvCxnSpPr>
          <p:nvPr/>
        </p:nvCxnSpPr>
        <p:spPr>
          <a:xfrm>
            <a:off x="3634739" y="3159461"/>
            <a:ext cx="2514473" cy="45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46716" y="1057562"/>
            <a:ext cx="2095119" cy="1531814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050" b="1" dirty="0" smtClean="0">
                <a:solidFill>
                  <a:srgbClr val="5F5F5F"/>
                </a:solidFill>
              </a:rPr>
              <a:t>适用场景：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1.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 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LMS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系统需要通过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LDAP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同步用户信息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对安全性要求较高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75469"/>
              </p:ext>
            </p:extLst>
          </p:nvPr>
        </p:nvGraphicFramePr>
        <p:xfrm>
          <a:off x="901394" y="1242180"/>
          <a:ext cx="1032540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629"/>
                <a:gridCol w="7392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zh-CN" alt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Add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(Included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External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System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ID)</a:t>
                      </a:r>
                      <a:endParaRPr lang="zh-CN" alt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Modify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LMS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ID</a:t>
                      </a:r>
                      <a:endParaRPr lang="zh-CN" alt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Modify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External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System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ID</a:t>
                      </a:r>
                      <a:endParaRPr lang="zh-CN" alt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Delete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Delete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LMS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ID</a:t>
                      </a:r>
                      <a:endParaRPr lang="zh-CN" alt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Delete </a:t>
                      </a:r>
                      <a:r>
                        <a:rPr lang="en-US" altLang="zh-CN" dirty="0" err="1" smtClean="0"/>
                        <a:t>Orgnization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Domain, 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External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smtClean="0"/>
                        <a:t>System </a:t>
                      </a:r>
                      <a:r>
                        <a:rPr lang="en-US" altLang="zh-CN" baseline="0" smtClean="0"/>
                        <a:t>ID</a:t>
                      </a:r>
                      <a:endParaRPr lang="zh-CN" alt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Login by LMS user </a:t>
                      </a:r>
                      <a:r>
                        <a:rPr lang="en-US" altLang="zh-CN" baseline="0" dirty="0" smtClean="0"/>
                        <a:t>account and </a:t>
                      </a:r>
                      <a:r>
                        <a:rPr lang="en-US" altLang="zh-CN" dirty="0" smtClean="0"/>
                        <a:t>system key</a:t>
                      </a:r>
                      <a:r>
                        <a:rPr lang="en-US" altLang="zh-CN" baseline="0" dirty="0" smtClean="0"/>
                        <a:t>, return </a:t>
                      </a:r>
                      <a:r>
                        <a:rPr lang="en-US" altLang="zh-CN" dirty="0" smtClean="0"/>
                        <a:t>User ID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</a:t>
                      </a:r>
                      <a:r>
                        <a:rPr lang="en-US" dirty="0" err="1" smtClean="0"/>
                        <a:t>Auth</a:t>
                      </a:r>
                      <a:r>
                        <a:rPr lang="en-US" dirty="0" smtClean="0"/>
                        <a:t>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Login by LMS user </a:t>
                      </a:r>
                      <a:r>
                        <a:rPr lang="en-US" altLang="zh-CN" baseline="0" dirty="0" smtClean="0"/>
                        <a:t>account and </a:t>
                      </a:r>
                      <a:r>
                        <a:rPr lang="en-US" altLang="zh-CN" dirty="0" smtClean="0"/>
                        <a:t>system key</a:t>
                      </a:r>
                      <a:r>
                        <a:rPr lang="en-US" altLang="zh-CN" baseline="0" dirty="0" smtClean="0"/>
                        <a:t>, return 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 User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Refresh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en-US" altLang="zh-CN" baseline="0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Refresh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LMS user </a:t>
                      </a:r>
                      <a:r>
                        <a:rPr lang="en-US" altLang="zh-CN" baseline="0" dirty="0" smtClean="0"/>
                        <a:t>account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system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en-US" altLang="zh-CN" baseline="0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 User ID by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aseline="0" dirty="0" smtClean="0"/>
                        <a:t>External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System </a:t>
                      </a:r>
                      <a:r>
                        <a:rPr lang="en-US" altLang="zh-CN" dirty="0" smtClean="0"/>
                        <a:t>User </a:t>
                      </a:r>
                      <a:r>
                        <a:rPr lang="en-US" altLang="zh-CN" baseline="0" dirty="0" smtClean="0"/>
                        <a:t>Key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system key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14"/>
          <p:cNvSpPr>
            <a:spLocks noGrp="1"/>
          </p:cNvSpPr>
          <p:nvPr>
            <p:ph type="title"/>
          </p:nvPr>
        </p:nvSpPr>
        <p:spPr>
          <a:xfrm>
            <a:off x="901394" y="-92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654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A: External Access Mode (Simple)</vt:lpstr>
      <vt:lpstr>B: External Access Mode (OpenAuth 2.0)</vt:lpstr>
      <vt:lpstr>C: LMS Access Mode (OpenAuth 2.0)</vt:lpstr>
      <vt:lpstr>D: LMS Access Mode (SAML)</vt:lpstr>
      <vt:lpstr>LMS API List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Ming-Qiang (Vincent)</dc:creator>
  <cp:lastModifiedBy>Tang, Ming-Qiang (Vincent)</cp:lastModifiedBy>
  <cp:revision>82</cp:revision>
  <dcterms:created xsi:type="dcterms:W3CDTF">2015-03-21T14:23:19Z</dcterms:created>
  <dcterms:modified xsi:type="dcterms:W3CDTF">2015-08-29T11:54:41Z</dcterms:modified>
</cp:coreProperties>
</file>